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06" r:id="rId2"/>
    <p:sldId id="326" r:id="rId3"/>
    <p:sldId id="327" r:id="rId4"/>
    <p:sldId id="328" r:id="rId5"/>
    <p:sldId id="307" r:id="rId6"/>
    <p:sldId id="257" r:id="rId7"/>
    <p:sldId id="259" r:id="rId8"/>
    <p:sldId id="261" r:id="rId9"/>
    <p:sldId id="262" r:id="rId10"/>
    <p:sldId id="263" r:id="rId11"/>
    <p:sldId id="266" r:id="rId12"/>
    <p:sldId id="308" r:id="rId13"/>
    <p:sldId id="309" r:id="rId14"/>
    <p:sldId id="267" r:id="rId15"/>
    <p:sldId id="268" r:id="rId16"/>
    <p:sldId id="269" r:id="rId17"/>
    <p:sldId id="273" r:id="rId18"/>
    <p:sldId id="291" r:id="rId19"/>
    <p:sldId id="315" r:id="rId20"/>
    <p:sldId id="292" r:id="rId21"/>
    <p:sldId id="288" r:id="rId22"/>
    <p:sldId id="289" r:id="rId23"/>
    <p:sldId id="318" r:id="rId24"/>
    <p:sldId id="316" r:id="rId25"/>
    <p:sldId id="313" r:id="rId26"/>
    <p:sldId id="319" r:id="rId27"/>
    <p:sldId id="314" r:id="rId28"/>
    <p:sldId id="317" r:id="rId29"/>
    <p:sldId id="283" r:id="rId30"/>
    <p:sldId id="321" r:id="rId31"/>
    <p:sldId id="320" r:id="rId32"/>
    <p:sldId id="322" r:id="rId33"/>
    <p:sldId id="323" r:id="rId34"/>
    <p:sldId id="280" r:id="rId35"/>
    <p:sldId id="282" r:id="rId36"/>
    <p:sldId id="284" r:id="rId37"/>
    <p:sldId id="287" r:id="rId38"/>
    <p:sldId id="324" r:id="rId39"/>
    <p:sldId id="285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4090"/>
    <a:srgbClr val="ACBD89"/>
    <a:srgbClr val="8FB1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429" autoAdjust="0"/>
    <p:restoredTop sz="99695" autoAdjust="0"/>
  </p:normalViewPr>
  <p:slideViewPr>
    <p:cSldViewPr>
      <p:cViewPr>
        <p:scale>
          <a:sx n="75" d="100"/>
          <a:sy n="75" d="100"/>
        </p:scale>
        <p:origin x="-408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E303F-6F14-47DC-8F5E-AD224505F466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89160-E2B3-4FBD-B37E-768C28CBC7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62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need to introduce affiliation with writing lab</a:t>
            </a:r>
          </a:p>
          <a:p>
            <a:r>
              <a:rPr lang="en-US" baseline="0" dirty="0" smtClean="0"/>
              <a:t>Explanation of who we are – establish credibility (we are grad students, we’ve made posters!) </a:t>
            </a:r>
          </a:p>
          <a:p>
            <a:r>
              <a:rPr lang="en-US" baseline="0" dirty="0" smtClean="0"/>
              <a:t>Outline/overview slide (here’s our plan for our time with you) + we will give you these slides, no need for note taking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Save selling the Writing lab for end 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Its okay if you haven’t done a poster before, just sketch something out , give it a shot (put them at ease, encourage them) 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- 1</a:t>
            </a:r>
            <a:r>
              <a:rPr lang="en-US" baseline="30000" dirty="0" smtClean="0"/>
              <a:t>st</a:t>
            </a:r>
            <a:r>
              <a:rPr lang="en-US" baseline="0" dirty="0" smtClean="0"/>
              <a:t> one partner activity, 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Formatting? </a:t>
            </a:r>
            <a:r>
              <a:rPr lang="en-US" dirty="0" smtClean="0">
                <a:sym typeface="Wingdings"/>
              </a:rPr>
              <a:t> more nicely align boxes?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257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r>
              <a:rPr lang="en-US" baseline="0" dirty="0" smtClean="0"/>
              <a:t> and central figure rapidly convey take home message.</a:t>
            </a:r>
          </a:p>
          <a:p>
            <a:r>
              <a:rPr lang="en-US" baseline="0" dirty="0" smtClean="0"/>
              <a:t>How to convey info in the other sections?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will we</a:t>
            </a:r>
            <a:r>
              <a:rPr lang="en-US" baseline="0" dirty="0" smtClean="0"/>
              <a:t> represent our main points?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398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Re-state</a:t>
            </a:r>
            <a:r>
              <a:rPr lang="en-US" baseline="0" dirty="0" smtClean="0"/>
              <a:t> point to convey</a:t>
            </a:r>
          </a:p>
          <a:p>
            <a:r>
              <a:rPr lang="en-US" baseline="0" dirty="0" smtClean="0"/>
              <a:t>Explain process of how to convey: graphics vs.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77FAE-A430-BF4B-A2FF-A355CA8F0BF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60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Re-state</a:t>
            </a:r>
            <a:r>
              <a:rPr lang="en-US" baseline="0" dirty="0" smtClean="0"/>
              <a:t> point to convey</a:t>
            </a:r>
          </a:p>
          <a:p>
            <a:r>
              <a:rPr lang="en-US" baseline="0" dirty="0" smtClean="0"/>
              <a:t>Explain process of how to convey: graphics vs.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77FAE-A430-BF4B-A2FF-A355CA8F0BF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609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Re-state</a:t>
            </a:r>
            <a:r>
              <a:rPr lang="en-US" baseline="0" dirty="0" smtClean="0"/>
              <a:t> point to convey</a:t>
            </a:r>
          </a:p>
          <a:p>
            <a:r>
              <a:rPr lang="en-US" baseline="0" dirty="0" smtClean="0"/>
              <a:t>Explain process of how to convey: graphics vs.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77FAE-A430-BF4B-A2FF-A355CA8F0BF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8609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r>
              <a:rPr lang="en-US" baseline="0" dirty="0" smtClean="0"/>
              <a:t> and central figure rapidly convey take home message.</a:t>
            </a:r>
          </a:p>
          <a:p>
            <a:r>
              <a:rPr lang="en-US" baseline="0" dirty="0" smtClean="0"/>
              <a:t>How to convey info in the other sections?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r>
              <a:rPr lang="en-US" baseline="0" dirty="0" smtClean="0"/>
              <a:t> and central figure rapidly convey take home message.</a:t>
            </a:r>
          </a:p>
          <a:p>
            <a:r>
              <a:rPr lang="en-US" baseline="0" dirty="0" smtClean="0"/>
              <a:t>How to convey info in the other sections?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Practice explanation</a:t>
            </a:r>
            <a:r>
              <a:rPr lang="en-US" baseline="0" dirty="0" smtClean="0"/>
              <a:t> and thought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800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Graphical</a:t>
            </a:r>
            <a:r>
              <a:rPr lang="en-US" baseline="0" dirty="0" smtClean="0"/>
              <a:t> representation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77FAE-A430-BF4B-A2FF-A355CA8F0BF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36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the real thing, we should use a higher</a:t>
            </a:r>
            <a:r>
              <a:rPr lang="en-US" baseline="0" dirty="0" smtClean="0"/>
              <a:t> res image.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White</a:t>
            </a:r>
            <a:r>
              <a:rPr lang="en-US" baseline="0" dirty="0" smtClean="0"/>
              <a:t> space, bolding, font size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192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r>
              <a:rPr lang="en-US" baseline="0" dirty="0" smtClean="0"/>
              <a:t> and central figure rapidly convey take home message.</a:t>
            </a:r>
          </a:p>
          <a:p>
            <a:r>
              <a:rPr lang="en-US" baseline="0" dirty="0" smtClean="0"/>
              <a:t>How to convey info in the other sections?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Scott’s a fellow, also went through this process </a:t>
            </a:r>
            <a:r>
              <a:rPr lang="en-US" dirty="0" smtClean="0">
                <a:sym typeface="Wingdings"/>
              </a:rPr>
              <a:t> product of</a:t>
            </a:r>
            <a:r>
              <a:rPr lang="en-US" baseline="0" dirty="0" smtClean="0">
                <a:sym typeface="Wingdings"/>
              </a:rPr>
              <a:t> that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939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Pull up website, describe immediate next steps (esp. with brainstorming)</a:t>
            </a:r>
          </a:p>
          <a:p>
            <a:r>
              <a:rPr lang="en-US" dirty="0" smtClean="0"/>
              <a:t>----- Meeting Notes (7/2/14 19:05) -----</a:t>
            </a:r>
          </a:p>
          <a:p>
            <a:r>
              <a:rPr lang="en-US" dirty="0" smtClean="0"/>
              <a:t>other examples of different posters?</a:t>
            </a:r>
          </a:p>
          <a:p>
            <a:r>
              <a:rPr lang="en-US" dirty="0" smtClean="0"/>
              <a:t>example of bad poster at beginning?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95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Notes from Jaime:</a:t>
            </a:r>
            <a:r>
              <a:rPr lang="en-US" baseline="0" dirty="0" smtClean="0"/>
              <a:t> what are big picture things that need to be on a poster?</a:t>
            </a:r>
          </a:p>
          <a:p>
            <a:r>
              <a:rPr lang="en-US" baseline="0" dirty="0" smtClean="0"/>
              <a:t>Generate this list together, then a little spend time planning poster on 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00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r>
              <a:rPr lang="en-US" baseline="0" dirty="0" smtClean="0"/>
              <a:t> blank slide afterwards for brainstorming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536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Jen starts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Lay off context </a:t>
            </a:r>
            <a:r>
              <a:rPr lang="en-US" dirty="0" smtClean="0">
                <a:sym typeface="Wingdings"/>
              </a:rPr>
              <a:t> keep to big picture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109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Decide</a:t>
            </a:r>
            <a:r>
              <a:rPr lang="en-US" baseline="0" dirty="0" smtClean="0"/>
              <a:t>: what will capture attention?</a:t>
            </a:r>
            <a:endParaRPr lang="en-US" dirty="0" smtClean="0"/>
          </a:p>
          <a:p>
            <a:r>
              <a:rPr lang="en-US" dirty="0" smtClean="0"/>
              <a:t>How do we draw in an audience</a:t>
            </a:r>
            <a:r>
              <a:rPr lang="en-US" baseline="0" dirty="0" smtClean="0"/>
              <a:t> of ecologists?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0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Titles:</a:t>
            </a:r>
            <a:r>
              <a:rPr lang="en-US" baseline="0" dirty="0" smtClean="0"/>
              <a:t> one of the first points of focus.</a:t>
            </a:r>
            <a:endParaRPr lang="en-US" dirty="0" smtClean="0"/>
          </a:p>
          <a:p>
            <a:r>
              <a:rPr lang="en-US" dirty="0" smtClean="0"/>
              <a:t>Key</a:t>
            </a:r>
            <a:r>
              <a:rPr lang="en-US" baseline="0" dirty="0" smtClean="0"/>
              <a:t> concepts written here have an ecological swing.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89160-E2B3-4FBD-B37E-768C28CBC7E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22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45D98-2845-4E36-A388-9A18F9781443}" type="datetimeFigureOut">
              <a:rPr lang="en-US" smtClean="0"/>
              <a:pPr/>
              <a:t>7/7/14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D0440-5D2C-47DD-82EB-D0C6D5AF823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file://localhost/Users/jennguyen/Documents/MIT/Writing/Communication%20Lab/Presentations/Poster%20Best%20Practices/Figures/Illustrations/BeetleDecisions.png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file://localhost/Users/jennguyen/Documents/MIT/Stocker%20Lab/Presentations/Group%20Meeting/2013-11-4/patches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file://localhost/Users/jennguyen/Documents/MIT/Stocker%20Lab/Presentations/Group%20Meeting/2013-11-4/patches.pn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file://localhost/Users/jennguyen/Documents/MIT/Writing/Communication%20Lab/Presentations/Poster%20Best%20Practices/Figures/Decision%20Tree/DecisionTree-1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file://localhost/Users/jennguyen/Documents/MIT/Writing/Communication%20Lab/Presentations/Poster%20Best%20Practices/Figures/Poster+Pic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file://localhost/Users/jennguyen/Documents/MIT/Writing/Communication%20Lab/Presentations/Poster%20Best%20Practices/Figures/Decision%20Tree/DecisionTree-2.png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file://localhost/Users/jennguyen/Documents/MIT/Writing/Communication%20Lab/Presentations/Poster%20Best%20Practices/Figures/Illustrations/JensDay.png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file://localhost/Users/jennguyen/Documents/MIT/Writing/Communication%20Lab/Presentations/Poster%20Best%20Practices/Figures/Illustrations/Baking-text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file://localhost/Users/jennguyen/Documents/MIT/Writing/Communication%20Lab/Presentations/Poster%20Best%20Practices/Figures/Illustrations/Baking-graphic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file://localhost/Users/jennguyen/Documents/MIT/Stocker%20Lab/Presentations/Group%20Meeting/2013-11-4/pulse-simulation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file://localhost/Users/jennguyen/Documents/MIT/Writing/Communication%20Lab/Presentations/Poster%20Best%20Practices/Figures/Decision%20Tree/DecisionTree-6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file://localhost/Users/jennguyen/Documents/MIT/Writing/Communication%20Lab/Presentations/Poster%20Best%20Practices/Figures/Decision%20Tree/DecisionTree-7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file://localhost/Users/jennguyen/Documents/MIT/Stocker%20Lab/Thoughts/Updates/2014-2-4/Vicentes-device-cleaner.png" TargetMode="External"/><Relationship Id="rId5" Type="http://schemas.openxmlformats.org/officeDocument/2006/relationships/image" Target="../media/image27.png"/><Relationship Id="rId6" Type="http://schemas.openxmlformats.org/officeDocument/2006/relationships/image" Target="file://localhost/Users/jennguyen/Documents/MIT/Stocker%20Lab/Thoughts/Updates/2014-2-4/mpgphotos/fluor-device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file://localhost/Users/jennguyen/Documents/MIT/Writing/Communication%20Lab/Presentations/Poster%20Best%20Practices/Figures/ExampleFigure-BetterButStillBad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file://localhost/Users/jennguyen/Documents/MIT/Writing/Communication%20Lab/Presentations/Poster%20Best%20Practices/Figures/BetterFigure.png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file://localhost/Users/jennguyen/Documents/MIT/Writing/Communication%20Lab/Presentations/Poster%20Best%20Practices/Figures/Decision%20Tree/DecisionTree-Final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file://localhost/Users/jennguyen/Documents/MIT/Stocker%20Lab/Thoughts/Updates/2014-4-11/ScottsPoster.p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2362200"/>
            <a:ext cx="7162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Poster best practices: </a:t>
            </a:r>
          </a:p>
          <a:p>
            <a:pPr>
              <a:lnSpc>
                <a:spcPct val="125000"/>
              </a:lnSpc>
            </a:pPr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Mastering the decision tree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1800" y="5410200"/>
            <a:ext cx="2133600" cy="103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Jen Nguyen</a:t>
            </a:r>
          </a:p>
          <a:p>
            <a:pPr>
              <a:lnSpc>
                <a:spcPct val="125000"/>
              </a:lnSpc>
            </a:pPr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Tony </a:t>
            </a:r>
            <a:r>
              <a:rPr lang="en-US" sz="2500" dirty="0" err="1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Kulesa</a:t>
            </a:r>
            <a:endParaRPr lang="en-US" sz="2500" dirty="0" smtClean="0">
              <a:solidFill>
                <a:schemeClr val="bg1">
                  <a:lumMod val="50000"/>
                </a:schemeClr>
              </a:solidFill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BeetleDecisions.png" descr="/Users/jennguyen/Documents/MIT/Writing/Communication Lab/Presentations/Poster Best Practices/Figures/Illustrations/BeetleDecisions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319658"/>
            <a:ext cx="3072487" cy="378574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562600"/>
            <a:ext cx="360670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4144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Activity: </a:t>
            </a:r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Spend 3-4 minutes sketching out a poster you might make for this project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4888468"/>
            <a:ext cx="167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rebuchet MS" pitchFamily="34" charset="0"/>
              </a:rPr>
              <a:t>PLANETARIUM</a:t>
            </a:r>
            <a:endParaRPr lang="en-US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5400" y="2743200"/>
            <a:ext cx="1419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rebuchet MS" pitchFamily="34" charset="0"/>
              </a:rPr>
              <a:t>MILKY WAY </a:t>
            </a:r>
            <a:endParaRPr lang="en-US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8200" y="1752600"/>
            <a:ext cx="7391400" cy="4419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143000" y="2057400"/>
            <a:ext cx="6781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943600" y="4572000"/>
            <a:ext cx="1981200" cy="1371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68764" y="4114800"/>
            <a:ext cx="2133600" cy="457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505200" y="2895600"/>
            <a:ext cx="2133600" cy="304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8600" y="228600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The possibilities are plenty: choose your own adventure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2286000"/>
            <a:ext cx="56388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Communicate new results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Engage with collaborators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Look for new applications of a technology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Network</a:t>
            </a:r>
          </a:p>
          <a:p>
            <a:endParaRPr lang="en-US" sz="3000" dirty="0" smtClean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5626894"/>
            <a:ext cx="671135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What do </a:t>
            </a:r>
            <a:r>
              <a:rPr lang="en-US" sz="2600" b="1" dirty="0" smtClean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you </a:t>
            </a:r>
            <a:r>
              <a:rPr lang="en-US" sz="2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want to get out of presenting? </a:t>
            </a:r>
          </a:p>
          <a:p>
            <a:r>
              <a:rPr lang="en-US" sz="2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What will most interest your audience? </a:t>
            </a:r>
          </a:p>
          <a:p>
            <a:endParaRPr lang="en-US" dirty="0"/>
          </a:p>
        </p:txBody>
      </p:sp>
      <p:pic>
        <p:nvPicPr>
          <p:cNvPr id="22530" name="Picture 2" descr="http://upload.wikimedia.org/wikipedia/en/f/f0/Cave_of_ti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447800"/>
            <a:ext cx="233362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33400" y="1219200"/>
            <a:ext cx="8032750" cy="5257800"/>
            <a:chOff x="990600" y="685800"/>
            <a:chExt cx="4191000" cy="2743200"/>
          </a:xfrm>
        </p:grpSpPr>
        <p:pic>
          <p:nvPicPr>
            <p:cNvPr id="21506" name="Picture 2" descr="http://cf.broadsheet.ie/wp-content/uploads/2010/11/garyoldman.jpg"/>
            <p:cNvPicPr>
              <a:picLocks noChangeAspect="1" noChangeArrowheads="1"/>
            </p:cNvPicPr>
            <p:nvPr/>
          </p:nvPicPr>
          <p:blipFill>
            <a:blip r:embed="rId2" cstate="print"/>
            <a:srcRect r="33333" b="72697"/>
            <a:stretch>
              <a:fillRect/>
            </a:stretch>
          </p:blipFill>
          <p:spPr bwMode="auto">
            <a:xfrm>
              <a:off x="990600" y="685800"/>
              <a:ext cx="4191000" cy="1524000"/>
            </a:xfrm>
            <a:prstGeom prst="rect">
              <a:avLst/>
            </a:prstGeom>
            <a:noFill/>
          </p:spPr>
        </p:pic>
        <p:pic>
          <p:nvPicPr>
            <p:cNvPr id="5" name="Picture 2" descr="http://cf.broadsheet.ie/wp-content/uploads/2010/11/garyoldman.jpg"/>
            <p:cNvPicPr>
              <a:picLocks noChangeAspect="1" noChangeArrowheads="1"/>
            </p:cNvPicPr>
            <p:nvPr/>
          </p:nvPicPr>
          <p:blipFill>
            <a:blip r:embed="rId2" cstate="print"/>
            <a:srcRect t="50512" r="33333" b="24915"/>
            <a:stretch>
              <a:fillRect/>
            </a:stretch>
          </p:blipFill>
          <p:spPr bwMode="auto">
            <a:xfrm>
              <a:off x="990600" y="2057400"/>
              <a:ext cx="4191000" cy="1371600"/>
            </a:xfrm>
            <a:prstGeom prst="rect">
              <a:avLst/>
            </a:prstGeom>
            <a:noFill/>
          </p:spPr>
        </p:pic>
        <p:pic>
          <p:nvPicPr>
            <p:cNvPr id="6" name="Picture 2" descr="http://cf.broadsheet.ie/wp-content/uploads/2010/11/garyoldman.jpg"/>
            <p:cNvPicPr>
              <a:picLocks noChangeAspect="1" noChangeArrowheads="1"/>
            </p:cNvPicPr>
            <p:nvPr/>
          </p:nvPicPr>
          <p:blipFill>
            <a:blip r:embed="rId2" cstate="print"/>
            <a:srcRect l="66667" r="17576" b="74062"/>
            <a:stretch>
              <a:fillRect/>
            </a:stretch>
          </p:blipFill>
          <p:spPr bwMode="auto">
            <a:xfrm>
              <a:off x="4114800" y="685800"/>
              <a:ext cx="990600" cy="1447800"/>
            </a:xfrm>
            <a:prstGeom prst="rect">
              <a:avLst/>
            </a:prstGeom>
            <a:noFill/>
          </p:spPr>
        </p:pic>
      </p:grpSp>
      <p:sp>
        <p:nvSpPr>
          <p:cNvPr id="8" name="TextBox 7"/>
          <p:cNvSpPr txBox="1"/>
          <p:nvPr/>
        </p:nvSpPr>
        <p:spPr>
          <a:xfrm>
            <a:off x="228600" y="228600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Posters are a unique opportunity for </a:t>
            </a: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diverse</a:t>
            </a:r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solutions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886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8600" y="228600"/>
            <a:ext cx="845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Be prepared to to take advantage of diversity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59690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/>
              <a:t> 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4724400"/>
            <a:ext cx="7620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What is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important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and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unique</a:t>
            </a: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about a poster session is the diversity of people there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Your oral presentation of the poster should be targeted to </a:t>
            </a:r>
            <a:r>
              <a:rPr lang="en-US" sz="2400" b="1" dirty="0" smtClean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capitalize</a:t>
            </a: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on this opportunity</a:t>
            </a:r>
          </a:p>
          <a:p>
            <a:endParaRPr lang="en-US" sz="3000" dirty="0" smtClean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Content Placeholder 2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2613" r="2613" b="34000"/>
          <a:stretch>
            <a:fillRect/>
          </a:stretch>
        </p:blipFill>
        <p:spPr>
          <a:xfrm>
            <a:off x="820873" y="1143000"/>
            <a:ext cx="6927758" cy="2514600"/>
          </a:xfrm>
        </p:spPr>
      </p:pic>
      <p:sp>
        <p:nvSpPr>
          <p:cNvPr id="6" name="TextBox 5"/>
          <p:cNvSpPr txBox="1"/>
          <p:nvPr/>
        </p:nvSpPr>
        <p:spPr>
          <a:xfrm>
            <a:off x="762000" y="3677335"/>
            <a:ext cx="1384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Your advisor		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07273" y="3538835"/>
            <a:ext cx="20077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Grad student with similar research interests</a:t>
            </a:r>
          </a:p>
        </p:txBody>
      </p:sp>
      <p:sp>
        <p:nvSpPr>
          <p:cNvPr id="9" name="Rectangle 8"/>
          <p:cNvSpPr/>
          <p:nvPr/>
        </p:nvSpPr>
        <p:spPr>
          <a:xfrm>
            <a:off x="2751948" y="3648670"/>
            <a:ext cx="18789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Friends from similar program </a:t>
            </a:r>
            <a:r>
              <a:rPr lang="en-US" dirty="0"/>
              <a:t>	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07073" y="3657600"/>
            <a:ext cx="160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Prof in totally different field</a:t>
            </a:r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551751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8600" y="228600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Some possible goals you might have for the dung beetle poster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1676400"/>
            <a:ext cx="7467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Communicate new results</a:t>
            </a:r>
          </a:p>
          <a:p>
            <a:pPr lvl="1"/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	“Beetles use the Milky Way to orient in 	straight lines” </a:t>
            </a:r>
          </a:p>
          <a:p>
            <a:pPr lvl="1"/>
            <a:endParaRPr lang="en-US" sz="2400" dirty="0" smtClean="0"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Engage with other beetle scientists</a:t>
            </a:r>
          </a:p>
          <a:p>
            <a:pPr lvl="1"/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	“Comparative beetle strategies of avoiding predators at night”</a:t>
            </a:r>
          </a:p>
          <a:p>
            <a:pPr lvl="1"/>
            <a:endParaRPr lang="en-US" sz="2400" dirty="0" smtClean="0"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Look for new applications of a technology</a:t>
            </a:r>
          </a:p>
          <a:p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	“Insect hats for studying dependence on 	starlight for navigation” </a:t>
            </a:r>
          </a:p>
          <a:p>
            <a:endParaRPr lang="en-US" sz="2400" dirty="0" smtClean="0"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2400" dirty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28600" y="2286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Discussion: </a:t>
            </a:r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Spend 3-4 minutes sketching out a poster which emphasizes the </a:t>
            </a: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hat technology</a:t>
            </a:r>
            <a:endParaRPr lang="en-US" sz="3000" b="1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24600" y="4888468"/>
            <a:ext cx="167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rebuchet MS" pitchFamily="34" charset="0"/>
              </a:rPr>
              <a:t>PLANETARIUM</a:t>
            </a:r>
            <a:endParaRPr lang="en-US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05400" y="2743200"/>
            <a:ext cx="1419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rebuchet MS" pitchFamily="34" charset="0"/>
              </a:rPr>
              <a:t>MILKY WAY </a:t>
            </a:r>
            <a:endParaRPr lang="en-US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38200" y="1752600"/>
            <a:ext cx="7391400" cy="4419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143000" y="2057400"/>
            <a:ext cx="6781800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533400"/>
            <a:ext cx="8458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Practices for a successful poster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2737009"/>
            <a:ext cx="7467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300" b="1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Appeal</a:t>
            </a:r>
            <a:r>
              <a:rPr lang="en-US" sz="23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: do I catch and hold attention?</a:t>
            </a:r>
          </a:p>
          <a:p>
            <a:r>
              <a:rPr lang="en-US" sz="23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en-US" sz="23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300" b="1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Clarity</a:t>
            </a:r>
            <a:r>
              <a:rPr lang="en-US" sz="23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: am I easy to understand?</a:t>
            </a:r>
          </a:p>
          <a:p>
            <a:endParaRPr lang="en-US" sz="23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23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300" b="1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Relevance</a:t>
            </a:r>
            <a:r>
              <a:rPr lang="en-US" sz="23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: do I speak to my audience?</a:t>
            </a:r>
          </a:p>
          <a:p>
            <a:endParaRPr lang="en-US" sz="2300" dirty="0" smtClean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2400" y="5174159"/>
            <a:ext cx="438331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Let’s go through an example!</a:t>
            </a:r>
          </a:p>
          <a:p>
            <a:endParaRPr lang="en-US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821359"/>
            <a:ext cx="725496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Check yourself at every step of poster planning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3268"/>
            <a:ext cx="8229600" cy="972132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Trebuchet MS"/>
                <a:cs typeface="Trebuchet MS"/>
              </a:rPr>
              <a:t>Planning Jen’s poster</a:t>
            </a:r>
            <a:endParaRPr lang="en-US" sz="3000" dirty="0">
              <a:latin typeface="Trebuchet MS"/>
              <a:cs typeface="Trebuchet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79637"/>
            <a:ext cx="4114800" cy="4068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b="1" dirty="0" smtClean="0">
                <a:latin typeface="Trebuchet MS"/>
                <a:cs typeface="Trebuchet MS"/>
              </a:rPr>
              <a:t>Project</a:t>
            </a:r>
            <a:r>
              <a:rPr lang="en-US" sz="2100" dirty="0" smtClean="0">
                <a:latin typeface="Trebuchet MS"/>
                <a:cs typeface="Trebuchet MS"/>
              </a:rPr>
              <a:t>:  Growth in fluctuating environments</a:t>
            </a:r>
          </a:p>
          <a:p>
            <a:pPr marL="0" indent="0">
              <a:buNone/>
            </a:pPr>
            <a:endParaRPr lang="en-US" sz="2100" dirty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sz="2100" b="1" dirty="0" smtClean="0">
                <a:latin typeface="Trebuchet MS"/>
                <a:cs typeface="Trebuchet MS"/>
              </a:rPr>
              <a:t>Meeting</a:t>
            </a:r>
            <a:r>
              <a:rPr lang="en-US" sz="2100" dirty="0" smtClean="0">
                <a:latin typeface="Trebuchet MS"/>
                <a:cs typeface="Trebuchet MS"/>
              </a:rPr>
              <a:t>:  International Society of Microbial Ecology (ISME)</a:t>
            </a:r>
          </a:p>
          <a:p>
            <a:pPr marL="0" indent="0">
              <a:buNone/>
            </a:pPr>
            <a:endParaRPr lang="en-US" sz="21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US" sz="2100" dirty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US" sz="21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sz="2100" b="1" dirty="0" smtClean="0">
                <a:latin typeface="Trebuchet MS"/>
                <a:cs typeface="Trebuchet MS"/>
              </a:rPr>
              <a:t>Purpose</a:t>
            </a:r>
            <a:r>
              <a:rPr lang="en-US" sz="2100" dirty="0" smtClean="0">
                <a:latin typeface="Trebuchet MS"/>
                <a:cs typeface="Trebuchet MS"/>
              </a:rPr>
              <a:t>:  ???</a:t>
            </a:r>
            <a:endParaRPr lang="en-US" sz="2100" dirty="0">
              <a:latin typeface="Trebuchet MS"/>
              <a:cs typeface="Trebuchet MS"/>
            </a:endParaRPr>
          </a:p>
        </p:txBody>
      </p:sp>
      <p:pic>
        <p:nvPicPr>
          <p:cNvPr id="4" name="patches.png" descr="/Users/jennguyen/Documents/MIT/Stocker Lab/Presentations/Group Meeting/2013-11-4/patches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534" y="1371600"/>
            <a:ext cx="4448232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949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3886200" cy="304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b="1" dirty="0" smtClean="0">
                <a:latin typeface="Trebuchet MS"/>
                <a:cs typeface="Trebuchet MS"/>
              </a:rPr>
              <a:t>Purpose</a:t>
            </a:r>
            <a:r>
              <a:rPr lang="en-US" sz="2100" dirty="0" smtClean="0">
                <a:latin typeface="Trebuchet MS"/>
                <a:cs typeface="Trebuchet MS"/>
              </a:rPr>
              <a:t>:  Solicit feedback on the ecological relevance of my work!</a:t>
            </a:r>
          </a:p>
          <a:p>
            <a:pPr marL="0" indent="0">
              <a:buNone/>
            </a:pPr>
            <a:endParaRPr lang="en-US" sz="2100" dirty="0">
              <a:latin typeface="Trebuchet MS"/>
              <a:cs typeface="Trebuchet MS"/>
            </a:endParaRPr>
          </a:p>
          <a:p>
            <a:pPr lvl="1"/>
            <a:r>
              <a:rPr lang="en-US" sz="1700" dirty="0" smtClean="0">
                <a:latin typeface="Trebuchet MS"/>
                <a:cs typeface="Trebuchet MS"/>
              </a:rPr>
              <a:t>Appeal</a:t>
            </a:r>
          </a:p>
          <a:p>
            <a:pPr lvl="1"/>
            <a:r>
              <a:rPr lang="en-US" sz="1700" dirty="0" smtClean="0">
                <a:latin typeface="Trebuchet MS"/>
                <a:cs typeface="Trebuchet MS"/>
              </a:rPr>
              <a:t>Clarity</a:t>
            </a:r>
          </a:p>
          <a:p>
            <a:pPr lvl="1"/>
            <a:r>
              <a:rPr lang="en-US" sz="1700" dirty="0" smtClean="0">
                <a:latin typeface="Trebuchet MS"/>
                <a:cs typeface="Trebuchet MS"/>
              </a:rPr>
              <a:t>Relevance</a:t>
            </a:r>
            <a:endParaRPr lang="en-US" sz="1700" dirty="0">
              <a:latin typeface="Trebuchet MS"/>
              <a:cs typeface="Trebuchet M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70868"/>
            <a:ext cx="8229600" cy="972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smtClean="0">
                <a:latin typeface="Trebuchet MS"/>
                <a:cs typeface="Trebuchet MS"/>
              </a:rPr>
              <a:t>Planning Jen’s poster</a:t>
            </a:r>
            <a:endParaRPr lang="en-US" sz="3000" dirty="0">
              <a:latin typeface="Trebuchet MS"/>
              <a:cs typeface="Trebuchet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838200"/>
            <a:ext cx="3574798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Step 1: Identify poster purpose</a:t>
            </a:r>
            <a:endParaRPr lang="en-US" sz="1900" dirty="0"/>
          </a:p>
        </p:txBody>
      </p:sp>
      <p:pic>
        <p:nvPicPr>
          <p:cNvPr id="9" name="patches.png" descr="/Users/jennguyen/Documents/MIT/Stocker Lab/Presentations/Group Meeting/2013-11-4/patches.png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534" y="1371600"/>
            <a:ext cx="4448232" cy="426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5562600"/>
            <a:ext cx="60922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Reflect this purpose in every section of poster.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543202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US" sz="2600" dirty="0" smtClean="0">
                <a:latin typeface="Trebuchet MS"/>
                <a:cs typeface="Trebuchet MS"/>
              </a:rPr>
              <a:t>Make choices that increase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appeal</a:t>
            </a:r>
            <a:r>
              <a:rPr lang="en-US" sz="2600" dirty="0" smtClean="0">
                <a:latin typeface="Trebuchet MS"/>
                <a:cs typeface="Trebuchet MS"/>
              </a:rPr>
              <a:t>,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clarity</a:t>
            </a:r>
            <a:r>
              <a:rPr lang="en-US" sz="2600" dirty="0" smtClean="0">
                <a:latin typeface="Trebuchet MS"/>
                <a:cs typeface="Trebuchet MS"/>
              </a:rPr>
              <a:t>, and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relevance</a:t>
            </a:r>
            <a:endParaRPr lang="en-US" sz="2600" dirty="0">
              <a:solidFill>
                <a:srgbClr val="77933C"/>
              </a:solidFill>
              <a:latin typeface="Trebuchet MS"/>
              <a:cs typeface="Trebuchet MS"/>
            </a:endParaRPr>
          </a:p>
        </p:txBody>
      </p:sp>
      <p:pic>
        <p:nvPicPr>
          <p:cNvPr id="3" name="DecisionTree-1.png" descr="/Users/jennguyen/Documents/MIT/Writing/Communication Lab/Presentations/Poster Best Practices/Figures/Decision Tree/DecisionTree-1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219200"/>
            <a:ext cx="4357433" cy="2724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0" y="4876800"/>
            <a:ext cx="61128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But we can’t have a discussion by ourselves….!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5481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0"/>
            <a:ext cx="2971800" cy="2712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r="17340"/>
          <a:stretch>
            <a:fillRect/>
          </a:stretch>
        </p:blipFill>
        <p:spPr bwMode="auto">
          <a:xfrm>
            <a:off x="4953000" y="1143000"/>
            <a:ext cx="3124201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228600"/>
            <a:ext cx="861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Who are we? 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76200" y="3863876"/>
            <a:ext cx="472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Tony </a:t>
            </a:r>
            <a:r>
              <a:rPr lang="en-US" sz="1600" b="1" dirty="0" err="1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Kulesa</a:t>
            </a:r>
            <a:endParaRPr lang="en-US" sz="1600" b="1" dirty="0" smtClean="0"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sz="1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600" baseline="30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nd</a:t>
            </a:r>
            <a:r>
              <a:rPr lang="en-US" sz="1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Year Grad Student, BE</a:t>
            </a:r>
          </a:p>
          <a:p>
            <a:pPr algn="ctr"/>
            <a:r>
              <a:rPr lang="en-US" sz="1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BS Biomed Eng, Math, Chinese; Rutgers 2012</a:t>
            </a:r>
          </a:p>
          <a:p>
            <a:pPr algn="ctr"/>
            <a:r>
              <a:rPr lang="en-US" sz="1600" dirty="0">
                <a:latin typeface="Trebuchet MS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US" sz="1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Posters given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3886200"/>
            <a:ext cx="472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Jen Nguyen</a:t>
            </a:r>
          </a:p>
          <a:p>
            <a:pPr algn="ctr"/>
            <a:r>
              <a:rPr lang="en-US" sz="1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1600" baseline="30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nd</a:t>
            </a:r>
            <a:r>
              <a:rPr lang="en-US" sz="1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Year Grad Student, Microbiology</a:t>
            </a:r>
          </a:p>
          <a:p>
            <a:pPr algn="ctr"/>
            <a:r>
              <a:rPr lang="en-US" sz="1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BS Biology; UCSD 2010</a:t>
            </a:r>
          </a:p>
          <a:p>
            <a:pPr algn="ctr"/>
            <a:r>
              <a:rPr lang="en-US" sz="16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3 Posters given</a:t>
            </a:r>
            <a:endParaRPr lang="en-US" sz="16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5867400"/>
            <a:ext cx="436159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7123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rebuchet MS"/>
                <a:cs typeface="Trebuchet MS"/>
              </a:rPr>
              <a:t>Titles: </a:t>
            </a:r>
            <a:r>
              <a:rPr lang="en-US" sz="2800" dirty="0" smtClean="0">
                <a:solidFill>
                  <a:srgbClr val="77933C"/>
                </a:solidFill>
                <a:latin typeface="Trebuchet MS"/>
                <a:cs typeface="Trebuchet MS"/>
              </a:rPr>
              <a:t>clearly</a:t>
            </a:r>
            <a:r>
              <a:rPr lang="en-US" sz="2800" dirty="0" smtClean="0">
                <a:solidFill>
                  <a:srgbClr val="8FB148"/>
                </a:solidFill>
                <a:latin typeface="Trebuchet MS"/>
                <a:cs typeface="Trebuchet MS"/>
              </a:rPr>
              <a:t> </a:t>
            </a:r>
            <a:r>
              <a:rPr lang="en-US" sz="2800" dirty="0" smtClean="0">
                <a:latin typeface="Trebuchet MS"/>
                <a:cs typeface="Trebuchet MS"/>
              </a:rPr>
              <a:t>convey your message</a:t>
            </a:r>
            <a:endParaRPr lang="en-US" sz="2800" dirty="0">
              <a:latin typeface="Trebuchet MS"/>
              <a:cs typeface="Trebuchet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909" y="1828800"/>
            <a:ext cx="7755691" cy="23622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Key concepts</a:t>
            </a:r>
            <a:endParaRPr lang="en-US" sz="2400" dirty="0" smtClean="0"/>
          </a:p>
          <a:p>
            <a:pPr marL="0" indent="0">
              <a:buNone/>
            </a:pPr>
            <a:endParaRPr lang="en-US" sz="1000" dirty="0"/>
          </a:p>
          <a:p>
            <a:r>
              <a:rPr lang="en-US" sz="2100" dirty="0" smtClean="0"/>
              <a:t>Microbial growth</a:t>
            </a:r>
          </a:p>
          <a:p>
            <a:r>
              <a:rPr lang="en-US" sz="2100" dirty="0" smtClean="0"/>
              <a:t>Stochastic, fluctuating environments</a:t>
            </a:r>
          </a:p>
          <a:p>
            <a:r>
              <a:rPr lang="en-US" sz="2100" dirty="0" smtClean="0"/>
              <a:t>Microfluidic simulation of naturally occurring environmental conditions</a:t>
            </a:r>
          </a:p>
          <a:p>
            <a:endParaRPr lang="en-US" sz="21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3909" y="4419600"/>
            <a:ext cx="1905000" cy="838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900" dirty="0" smtClean="0"/>
          </a:p>
          <a:p>
            <a:pPr marL="0" indent="0" algn="ctr">
              <a:buNone/>
            </a:pPr>
            <a:r>
              <a:rPr lang="en-US" sz="2100" dirty="0" smtClean="0"/>
              <a:t>Growth</a:t>
            </a:r>
            <a:endParaRPr lang="en-US" sz="21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438399" y="4419600"/>
            <a:ext cx="4283909" cy="838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900" dirty="0" smtClean="0"/>
          </a:p>
          <a:p>
            <a:pPr marL="0" indent="0" algn="ctr">
              <a:buNone/>
            </a:pPr>
            <a:r>
              <a:rPr lang="en-US" sz="2100" dirty="0" smtClean="0"/>
              <a:t>… in fluctuating environments:</a:t>
            </a:r>
            <a:endParaRPr lang="en-US" sz="21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73909" y="5317288"/>
            <a:ext cx="6248400" cy="838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900" dirty="0" smtClean="0"/>
          </a:p>
          <a:p>
            <a:pPr marL="0" indent="0" algn="ctr">
              <a:buNone/>
            </a:pPr>
            <a:r>
              <a:rPr lang="en-US" sz="2100" dirty="0" smtClean="0"/>
              <a:t>microfluidic-based insights to natural variability</a:t>
            </a:r>
            <a:endParaRPr lang="en-US" sz="2100" dirty="0"/>
          </a:p>
        </p:txBody>
      </p:sp>
      <p:sp>
        <p:nvSpPr>
          <p:cNvPr id="4" name="Rectangle 3"/>
          <p:cNvSpPr/>
          <p:nvPr/>
        </p:nvSpPr>
        <p:spPr>
          <a:xfrm>
            <a:off x="381000" y="1184702"/>
            <a:ext cx="75438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rebuchet MS"/>
                <a:cs typeface="Trebuchet MS"/>
              </a:rPr>
              <a:t>Directly connect </a:t>
            </a:r>
            <a:r>
              <a:rPr lang="en-US" sz="2000" dirty="0" smtClean="0">
                <a:latin typeface="Trebuchet MS"/>
                <a:cs typeface="Trebuchet MS"/>
              </a:rPr>
              <a:t>key concepts to </a:t>
            </a:r>
            <a:r>
              <a:rPr lang="en-US" sz="2000" dirty="0">
                <a:latin typeface="Trebuchet MS"/>
                <a:cs typeface="Trebuchet MS"/>
              </a:rPr>
              <a:t>create an efficient title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59057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Trebuchet MS"/>
                <a:cs typeface="Trebuchet MS"/>
              </a:rPr>
              <a:t>Remember, </a:t>
            </a:r>
            <a:r>
              <a:rPr lang="en-US" sz="3000" dirty="0" smtClean="0">
                <a:solidFill>
                  <a:srgbClr val="77933C"/>
                </a:solidFill>
                <a:latin typeface="Trebuchet MS"/>
                <a:cs typeface="Trebuchet MS"/>
              </a:rPr>
              <a:t>relevance</a:t>
            </a:r>
            <a:r>
              <a:rPr lang="en-US" sz="3000" dirty="0" smtClean="0">
                <a:solidFill>
                  <a:srgbClr val="8FB148"/>
                </a:solidFill>
                <a:latin typeface="Trebuchet MS"/>
                <a:cs typeface="Trebuchet MS"/>
              </a:rPr>
              <a:t> </a:t>
            </a:r>
            <a:r>
              <a:rPr lang="en-US" sz="3000" dirty="0" smtClean="0">
                <a:latin typeface="Trebuchet MS"/>
                <a:cs typeface="Trebuchet MS"/>
              </a:rPr>
              <a:t>is appealing!</a:t>
            </a:r>
            <a:endParaRPr lang="en-US" sz="3000" dirty="0">
              <a:solidFill>
                <a:srgbClr val="8FB148"/>
              </a:solidFill>
              <a:latin typeface="Trebuchet MS"/>
              <a:cs typeface="Trebuchet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Ecological emphasis:</a:t>
            </a:r>
          </a:p>
          <a:p>
            <a:pPr lvl="1"/>
            <a:r>
              <a:rPr lang="en-US" sz="1900" dirty="0" smtClean="0">
                <a:latin typeface="Trebuchet MS"/>
                <a:cs typeface="Trebuchet MS"/>
              </a:rPr>
              <a:t>Growth in fluctuating environments: microfluidics-based insights to natural variability</a:t>
            </a:r>
          </a:p>
          <a:p>
            <a:pPr marL="0" indent="0">
              <a:buNone/>
            </a:pPr>
            <a:endParaRPr lang="en-US" sz="22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Methods emphasis:</a:t>
            </a:r>
          </a:p>
          <a:p>
            <a:pPr lvl="1"/>
            <a:r>
              <a:rPr lang="en-US" sz="1900" dirty="0" smtClean="0">
                <a:latin typeface="Trebuchet MS"/>
                <a:cs typeface="Trebuchet MS"/>
              </a:rPr>
              <a:t>A novel microfluidic pulse generator delivers </a:t>
            </a:r>
            <a:r>
              <a:rPr lang="en-US" sz="1900" dirty="0" err="1" smtClean="0">
                <a:latin typeface="Trebuchet MS"/>
                <a:cs typeface="Trebuchet MS"/>
              </a:rPr>
              <a:t>pulsatory</a:t>
            </a:r>
            <a:r>
              <a:rPr lang="en-US" sz="1900" dirty="0" smtClean="0">
                <a:latin typeface="Trebuchet MS"/>
                <a:cs typeface="Trebuchet MS"/>
              </a:rPr>
              <a:t> chemical cues to free swimming bacteria</a:t>
            </a:r>
          </a:p>
          <a:p>
            <a:pPr marL="0" indent="0">
              <a:buNone/>
            </a:pPr>
            <a:endParaRPr lang="en-US" sz="22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Dull and uninformative:</a:t>
            </a:r>
            <a:endParaRPr lang="en-US" sz="2200" dirty="0">
              <a:latin typeface="Trebuchet MS"/>
              <a:cs typeface="Trebuchet MS"/>
            </a:endParaRPr>
          </a:p>
          <a:p>
            <a:pPr lvl="1"/>
            <a:r>
              <a:rPr lang="en-US" sz="1900" dirty="0" smtClean="0">
                <a:latin typeface="Trebuchet MS"/>
                <a:cs typeface="Trebuchet MS"/>
              </a:rPr>
              <a:t>Quantification of </a:t>
            </a:r>
            <a:r>
              <a:rPr lang="en-US" sz="1900" i="1" dirty="0" err="1" smtClean="0">
                <a:latin typeface="Trebuchet MS"/>
                <a:cs typeface="Trebuchet MS"/>
              </a:rPr>
              <a:t>Marinobacter</a:t>
            </a:r>
            <a:r>
              <a:rPr lang="en-US" sz="1900" i="1" dirty="0" smtClean="0">
                <a:latin typeface="Trebuchet MS"/>
                <a:cs typeface="Trebuchet MS"/>
              </a:rPr>
              <a:t> </a:t>
            </a:r>
            <a:r>
              <a:rPr lang="en-US" sz="1900" i="1" dirty="0" err="1" smtClean="0">
                <a:latin typeface="Trebuchet MS"/>
                <a:cs typeface="Trebuchet MS"/>
              </a:rPr>
              <a:t>adhaerens</a:t>
            </a:r>
            <a:r>
              <a:rPr lang="en-US" sz="1900" dirty="0" smtClean="0">
                <a:latin typeface="Trebuchet MS"/>
                <a:cs typeface="Trebuchet MS"/>
              </a:rPr>
              <a:t> growth within a microfluidic chamber reveals the importance of environmental factors on bacterial physiology</a:t>
            </a:r>
            <a:endParaRPr lang="en-US" sz="19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371991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6038"/>
            <a:ext cx="8991600" cy="868362"/>
          </a:xfrm>
        </p:spPr>
        <p:txBody>
          <a:bodyPr>
            <a:normAutofit/>
          </a:bodyPr>
          <a:lstStyle/>
          <a:p>
            <a:pPr algn="l"/>
            <a:r>
              <a:rPr lang="en-US" sz="2300" dirty="0" smtClean="0">
                <a:latin typeface="Trebuchet MS"/>
                <a:cs typeface="Trebuchet MS"/>
              </a:rPr>
              <a:t>Central figure: a visually </a:t>
            </a:r>
            <a:r>
              <a:rPr lang="en-US" sz="2300" dirty="0" smtClean="0">
                <a:solidFill>
                  <a:srgbClr val="77933C"/>
                </a:solidFill>
                <a:latin typeface="Trebuchet MS"/>
                <a:cs typeface="Trebuchet MS"/>
              </a:rPr>
              <a:t>appealing </a:t>
            </a:r>
            <a:r>
              <a:rPr lang="en-US" sz="2300" dirty="0" smtClean="0">
                <a:latin typeface="Trebuchet MS"/>
                <a:cs typeface="Trebuchet MS"/>
              </a:rPr>
              <a:t>means of </a:t>
            </a:r>
            <a:r>
              <a:rPr lang="en-US" sz="2300" dirty="0" smtClean="0">
                <a:solidFill>
                  <a:srgbClr val="77933C"/>
                </a:solidFill>
                <a:latin typeface="Trebuchet MS"/>
                <a:cs typeface="Trebuchet MS"/>
              </a:rPr>
              <a:t>clear </a:t>
            </a:r>
            <a:r>
              <a:rPr lang="en-US" sz="2300" dirty="0" smtClean="0">
                <a:latin typeface="Trebuchet MS"/>
                <a:cs typeface="Trebuchet MS"/>
              </a:rPr>
              <a:t>communication</a:t>
            </a:r>
            <a:endParaRPr lang="en-US" sz="2300" dirty="0">
              <a:latin typeface="Trebuchet MS"/>
              <a:cs typeface="Trebuchet MS"/>
            </a:endParaRPr>
          </a:p>
        </p:txBody>
      </p:sp>
      <p:pic>
        <p:nvPicPr>
          <p:cNvPr id="4" name="Poster+Pic.png" descr="/Users/jennguyen/Documents/MIT/Writing/Communication Lab/Presentations/Poster Best Practices/Figures/Poster+Pic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14400"/>
            <a:ext cx="7515214" cy="561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522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600" dirty="0" smtClean="0">
                <a:latin typeface="Trebuchet MS"/>
                <a:cs typeface="Trebuchet MS"/>
              </a:rPr>
              <a:t>Make choices that increase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appeal</a:t>
            </a:r>
            <a:r>
              <a:rPr lang="en-US" sz="2600" dirty="0" smtClean="0">
                <a:latin typeface="Trebuchet MS"/>
                <a:cs typeface="Trebuchet MS"/>
              </a:rPr>
              <a:t>,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clarity</a:t>
            </a:r>
            <a:r>
              <a:rPr lang="en-US" sz="2600" dirty="0" smtClean="0">
                <a:latin typeface="Trebuchet MS"/>
                <a:cs typeface="Trebuchet MS"/>
              </a:rPr>
              <a:t>, and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relevance</a:t>
            </a:r>
            <a:endParaRPr lang="en-US" sz="2600" dirty="0">
              <a:solidFill>
                <a:srgbClr val="77933C"/>
              </a:solidFill>
              <a:latin typeface="Trebuchet MS"/>
              <a:cs typeface="Trebuchet MS"/>
            </a:endParaRPr>
          </a:p>
        </p:txBody>
      </p:sp>
      <p:pic>
        <p:nvPicPr>
          <p:cNvPr id="5" name="DecisionTree-2.png" descr="/Users/jennguyen/Documents/MIT/Writing/Communication Lab/Presentations/Poster Best Practices/Figures/Decision Tree/DecisionTree-2.png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903" y="1176394"/>
            <a:ext cx="4822097" cy="400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36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600" dirty="0" smtClean="0">
                <a:latin typeface="Trebuchet MS"/>
                <a:cs typeface="Trebuchet MS"/>
              </a:rPr>
              <a:t>Make choices that increase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appeal</a:t>
            </a:r>
            <a:r>
              <a:rPr lang="en-US" sz="2600" dirty="0" smtClean="0">
                <a:latin typeface="Trebuchet MS"/>
                <a:cs typeface="Trebuchet MS"/>
              </a:rPr>
              <a:t>,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clarity</a:t>
            </a:r>
            <a:r>
              <a:rPr lang="en-US" sz="2600" dirty="0" smtClean="0">
                <a:latin typeface="Trebuchet MS"/>
                <a:cs typeface="Trebuchet MS"/>
              </a:rPr>
              <a:t>, and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relevance</a:t>
            </a:r>
            <a:endParaRPr lang="en-US" sz="2600" dirty="0">
              <a:solidFill>
                <a:srgbClr val="77933C"/>
              </a:solidFill>
              <a:latin typeface="Trebuchet MS"/>
              <a:cs typeface="Trebuchet M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86400" y="3886200"/>
            <a:ext cx="21336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70933" y="1159933"/>
            <a:ext cx="7535330" cy="4224866"/>
            <a:chOff x="270933" y="1159933"/>
            <a:chExt cx="7535330" cy="4224866"/>
          </a:xfrm>
        </p:grpSpPr>
        <p:pic>
          <p:nvPicPr>
            <p:cNvPr id="4" name="Picture 3" descr="DecisionTree-3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1" t="3086" r="14444" b="43581"/>
            <a:stretch/>
          </p:blipFill>
          <p:spPr>
            <a:xfrm>
              <a:off x="270933" y="1159933"/>
              <a:ext cx="7535330" cy="4069079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5638800" y="4546599"/>
              <a:ext cx="2133600" cy="838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9855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Trebuchet MS"/>
                <a:cs typeface="Trebuchet MS"/>
              </a:rPr>
              <a:t>Identifying main points </a:t>
            </a:r>
            <a:br>
              <a:rPr lang="en-US" sz="3000" dirty="0" smtClean="0">
                <a:latin typeface="Trebuchet MS"/>
                <a:cs typeface="Trebuchet MS"/>
              </a:rPr>
            </a:br>
            <a:r>
              <a:rPr lang="en-US" sz="2400" dirty="0" smtClean="0">
                <a:latin typeface="Trebuchet MS"/>
                <a:cs typeface="Trebuchet MS"/>
              </a:rPr>
              <a:t>Distinguish between </a:t>
            </a:r>
            <a:r>
              <a:rPr lang="en-US" sz="2400" dirty="0" smtClean="0">
                <a:solidFill>
                  <a:srgbClr val="77933C"/>
                </a:solidFill>
                <a:latin typeface="Trebuchet MS"/>
                <a:cs typeface="Trebuchet MS"/>
              </a:rPr>
              <a:t>critical </a:t>
            </a:r>
            <a:r>
              <a:rPr lang="en-US" sz="2400" dirty="0" smtClean="0">
                <a:latin typeface="Trebuchet MS"/>
                <a:cs typeface="Trebuchet MS"/>
              </a:rPr>
              <a:t>and clutter</a:t>
            </a:r>
            <a:endParaRPr lang="en-US" sz="2400" dirty="0">
              <a:latin typeface="Trebuchet MS"/>
              <a:cs typeface="Trebuchet MS"/>
            </a:endParaRPr>
          </a:p>
        </p:txBody>
      </p:sp>
      <p:pic>
        <p:nvPicPr>
          <p:cNvPr id="5" name="JensDay.png" descr="/Users/jennguyen/Documents/MIT/Writing/Communication Lab/Presentations/Poster Best Practices/Figures/Illustrations/JensDay.png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640" y="1725015"/>
            <a:ext cx="4800760" cy="45995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1270" y="419459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25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669" y="2255837"/>
            <a:ext cx="8079731" cy="3687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 smtClean="0">
                <a:latin typeface="Trebuchet MS"/>
                <a:cs typeface="Trebuchet MS"/>
              </a:rPr>
              <a:t>Potential methods information</a:t>
            </a:r>
            <a:r>
              <a:rPr lang="en-US" sz="2200" dirty="0" smtClean="0">
                <a:latin typeface="Trebuchet MS"/>
                <a:cs typeface="Trebuchet MS"/>
              </a:rPr>
              <a:t>:  </a:t>
            </a:r>
          </a:p>
          <a:p>
            <a:pPr marL="0" indent="0">
              <a:buNone/>
            </a:pPr>
            <a:endParaRPr lang="en-US" sz="10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r>
              <a:rPr lang="en-US" sz="2100" dirty="0">
                <a:latin typeface="Trebuchet MS"/>
                <a:cs typeface="Trebuchet MS"/>
              </a:rPr>
              <a:t>	</a:t>
            </a:r>
            <a:r>
              <a:rPr lang="en-US" sz="2100" dirty="0" smtClean="0">
                <a:latin typeface="Trebuchet MS"/>
                <a:cs typeface="Trebuchet MS"/>
              </a:rPr>
              <a:t>- mimic fluctuations in natural environments</a:t>
            </a:r>
          </a:p>
          <a:p>
            <a:pPr marL="0" indent="0">
              <a:buNone/>
            </a:pPr>
            <a:r>
              <a:rPr lang="en-US" sz="2100" dirty="0">
                <a:latin typeface="Trebuchet MS"/>
                <a:cs typeface="Trebuchet MS"/>
              </a:rPr>
              <a:t>	</a:t>
            </a:r>
            <a:r>
              <a:rPr lang="en-US" sz="2100" dirty="0" smtClean="0">
                <a:latin typeface="Trebuchet MS"/>
                <a:cs typeface="Trebuchet MS"/>
              </a:rPr>
              <a:t>- use microfluidics to deliver nutrient pulses</a:t>
            </a:r>
          </a:p>
          <a:p>
            <a:pPr marL="0" indent="0">
              <a:buNone/>
            </a:pPr>
            <a:r>
              <a:rPr lang="en-US" sz="2100" dirty="0">
                <a:latin typeface="Trebuchet MS"/>
                <a:cs typeface="Trebuchet MS"/>
              </a:rPr>
              <a:t>	</a:t>
            </a:r>
            <a:r>
              <a:rPr lang="en-US" sz="2100" dirty="0" smtClean="0">
                <a:latin typeface="Trebuchet MS"/>
                <a:cs typeface="Trebuchet MS"/>
              </a:rPr>
              <a:t>- build devices are built by casting PDMS into molds</a:t>
            </a:r>
          </a:p>
          <a:p>
            <a:pPr marL="0" indent="0">
              <a:buNone/>
            </a:pPr>
            <a:r>
              <a:rPr lang="en-US" sz="2100" dirty="0">
                <a:latin typeface="Trebuchet MS"/>
                <a:cs typeface="Trebuchet MS"/>
              </a:rPr>
              <a:t>	</a:t>
            </a:r>
            <a:r>
              <a:rPr lang="en-US" sz="2100" dirty="0" smtClean="0">
                <a:latin typeface="Trebuchet MS"/>
                <a:cs typeface="Trebuchet MS"/>
              </a:rPr>
              <a:t>- quantify growth rate by imaging cells over time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 smtClean="0">
                <a:latin typeface="Trebuchet MS"/>
                <a:cs typeface="Trebuchet MS"/>
              </a:rPr>
              <a:t>Identifying main points </a:t>
            </a:r>
            <a:br>
              <a:rPr lang="en-US" sz="3000" dirty="0" smtClean="0">
                <a:latin typeface="Trebuchet MS"/>
                <a:cs typeface="Trebuchet MS"/>
              </a:rPr>
            </a:br>
            <a:r>
              <a:rPr lang="en-US" sz="2400" dirty="0" smtClean="0">
                <a:latin typeface="Trebuchet MS"/>
                <a:cs typeface="Trebuchet MS"/>
              </a:rPr>
              <a:t>Which points are </a:t>
            </a:r>
            <a:r>
              <a:rPr lang="en-US" sz="2400" dirty="0" smtClean="0">
                <a:solidFill>
                  <a:srgbClr val="77933C"/>
                </a:solidFill>
                <a:latin typeface="Trebuchet MS"/>
                <a:cs typeface="Trebuchet MS"/>
              </a:rPr>
              <a:t>critical</a:t>
            </a:r>
            <a:r>
              <a:rPr lang="en-US" sz="2400" dirty="0" smtClean="0">
                <a:latin typeface="Trebuchet MS"/>
                <a:cs typeface="Trebuchet MS"/>
              </a:rPr>
              <a:t> for understanding my message?</a:t>
            </a:r>
            <a:endParaRPr lang="en-US" sz="2400" dirty="0"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1996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26309" y="2133600"/>
            <a:ext cx="3717091" cy="3763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b="1" dirty="0" smtClean="0">
                <a:latin typeface="Trebuchet MS"/>
                <a:cs typeface="Trebuchet MS"/>
              </a:rPr>
              <a:t>Critical information</a:t>
            </a:r>
            <a:r>
              <a:rPr lang="en-US" sz="2200" dirty="0" smtClean="0">
                <a:latin typeface="Trebuchet MS"/>
                <a:cs typeface="Trebuchet MS"/>
              </a:rPr>
              <a:t>:  </a:t>
            </a:r>
          </a:p>
          <a:p>
            <a:pPr marL="0" indent="0">
              <a:buNone/>
            </a:pPr>
            <a:endParaRPr lang="en-US" sz="700" dirty="0" smtClean="0">
              <a:latin typeface="Trebuchet MS"/>
              <a:cs typeface="Trebuchet MS"/>
            </a:endParaRPr>
          </a:p>
          <a:p>
            <a:pPr>
              <a:buFontTx/>
              <a:buChar char="-"/>
            </a:pPr>
            <a:r>
              <a:rPr lang="en-US" sz="1900" dirty="0" smtClean="0">
                <a:solidFill>
                  <a:srgbClr val="77933C"/>
                </a:solidFill>
                <a:latin typeface="Trebuchet MS"/>
                <a:cs typeface="Trebuchet MS"/>
              </a:rPr>
              <a:t>mimic fluctuations in natural environments</a:t>
            </a:r>
          </a:p>
          <a:p>
            <a:pPr>
              <a:buFontTx/>
              <a:buChar char="-"/>
            </a:pPr>
            <a:r>
              <a:rPr lang="en-US" sz="1900" dirty="0" smtClean="0">
                <a:solidFill>
                  <a:srgbClr val="77933C"/>
                </a:solidFill>
                <a:latin typeface="Trebuchet MS"/>
                <a:cs typeface="Trebuchet MS"/>
              </a:rPr>
              <a:t>use microfluidics to deliver nutrient pulses</a:t>
            </a:r>
          </a:p>
          <a:p>
            <a:pPr>
              <a:buFontTx/>
              <a:buChar char="-"/>
            </a:pPr>
            <a:r>
              <a:rPr lang="en-US" sz="1900" dirty="0">
                <a:solidFill>
                  <a:srgbClr val="77933C"/>
                </a:solidFill>
                <a:latin typeface="Trebuchet MS"/>
                <a:cs typeface="Trebuchet MS"/>
              </a:rPr>
              <a:t>q</a:t>
            </a:r>
            <a:r>
              <a:rPr lang="en-US" sz="1900" dirty="0" smtClean="0">
                <a:solidFill>
                  <a:srgbClr val="77933C"/>
                </a:solidFill>
                <a:latin typeface="Trebuchet MS"/>
                <a:cs typeface="Trebuchet MS"/>
              </a:rPr>
              <a:t>uantify growth rate by imaging cells over time</a:t>
            </a:r>
          </a:p>
          <a:p>
            <a:pPr marL="0" indent="0">
              <a:buNone/>
            </a:pPr>
            <a:endParaRPr lang="en-US" sz="2100" dirty="0" smtClean="0">
              <a:solidFill>
                <a:srgbClr val="8FB148"/>
              </a:solidFill>
              <a:latin typeface="Trebuchet MS"/>
              <a:cs typeface="Trebuchet M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27707" y="2147887"/>
            <a:ext cx="3882893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latin typeface="Trebuchet MS"/>
                <a:cs typeface="Trebuchet MS"/>
              </a:rPr>
              <a:t>C</a:t>
            </a:r>
            <a:r>
              <a:rPr lang="en-US" sz="2200" b="1" dirty="0" smtClean="0">
                <a:latin typeface="Trebuchet MS"/>
                <a:cs typeface="Trebuchet MS"/>
              </a:rPr>
              <a:t>lutter</a:t>
            </a:r>
            <a:r>
              <a:rPr lang="en-US" sz="2200" b="1" dirty="0">
                <a:latin typeface="Trebuchet MS"/>
                <a:cs typeface="Trebuchet MS"/>
              </a:rPr>
              <a:t>:</a:t>
            </a:r>
          </a:p>
          <a:p>
            <a:endParaRPr lang="en-US" sz="900" b="1" dirty="0">
              <a:latin typeface="Trebuchet MS"/>
              <a:cs typeface="Trebuchet MS"/>
            </a:endParaRPr>
          </a:p>
          <a:p>
            <a:pPr marL="342900" indent="-342900">
              <a:buFontTx/>
              <a:buChar char="-"/>
            </a:pPr>
            <a:r>
              <a:rPr lang="en-US" sz="1900" dirty="0" smtClean="0">
                <a:latin typeface="Trebuchet MS"/>
                <a:cs typeface="Trebuchet MS"/>
              </a:rPr>
              <a:t>devices </a:t>
            </a:r>
            <a:r>
              <a:rPr lang="en-US" sz="1900" dirty="0">
                <a:latin typeface="Trebuchet MS"/>
                <a:cs typeface="Trebuchet MS"/>
              </a:rPr>
              <a:t>are built by casting PDMS </a:t>
            </a:r>
            <a:r>
              <a:rPr lang="en-US" sz="1900" dirty="0" smtClean="0">
                <a:latin typeface="Trebuchet MS"/>
                <a:cs typeface="Trebuchet MS"/>
              </a:rPr>
              <a:t>into molds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Trebuchet MS"/>
                <a:cs typeface="Trebuchet MS"/>
              </a:rPr>
              <a:t>Identifying main points </a:t>
            </a:r>
            <a:br>
              <a:rPr lang="en-US" sz="3000" dirty="0" smtClean="0">
                <a:latin typeface="Trebuchet MS"/>
                <a:cs typeface="Trebuchet MS"/>
              </a:rPr>
            </a:br>
            <a:r>
              <a:rPr lang="en-US" sz="2400" dirty="0">
                <a:latin typeface="Trebuchet MS"/>
                <a:cs typeface="Trebuchet MS"/>
              </a:rPr>
              <a:t>Which points are </a:t>
            </a:r>
            <a:r>
              <a:rPr lang="en-US" sz="2400" dirty="0">
                <a:solidFill>
                  <a:srgbClr val="77933C"/>
                </a:solidFill>
                <a:latin typeface="Trebuchet MS"/>
                <a:cs typeface="Trebuchet MS"/>
              </a:rPr>
              <a:t>critical</a:t>
            </a:r>
            <a:r>
              <a:rPr lang="en-US" sz="2400" dirty="0">
                <a:latin typeface="Trebuchet MS"/>
                <a:cs typeface="Trebuchet MS"/>
              </a:rPr>
              <a:t> for understanding my message</a:t>
            </a:r>
            <a:r>
              <a:rPr lang="en-US" sz="2400" dirty="0" smtClean="0">
                <a:latin typeface="Trebuchet MS"/>
                <a:cs typeface="Trebuchet MS"/>
              </a:rPr>
              <a:t>?</a:t>
            </a:r>
            <a:endParaRPr lang="en-US" sz="2400" dirty="0">
              <a:latin typeface="Trebuchet MS"/>
              <a:cs typeface="Trebuchet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2600" y="5334000"/>
            <a:ext cx="69801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What is critical vs. clutter depends on your audience!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79154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600" dirty="0" smtClean="0">
                <a:latin typeface="Trebuchet MS"/>
                <a:cs typeface="Trebuchet MS"/>
              </a:rPr>
              <a:t>Make choices that increase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appeal</a:t>
            </a:r>
            <a:r>
              <a:rPr lang="en-US" sz="2600" dirty="0" smtClean="0">
                <a:latin typeface="Trebuchet MS"/>
                <a:cs typeface="Trebuchet MS"/>
              </a:rPr>
              <a:t>,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clarity</a:t>
            </a:r>
            <a:r>
              <a:rPr lang="en-US" sz="2600" dirty="0" smtClean="0">
                <a:latin typeface="Trebuchet MS"/>
                <a:cs typeface="Trebuchet MS"/>
              </a:rPr>
              <a:t>, and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relevance</a:t>
            </a:r>
            <a:endParaRPr lang="en-US" sz="2600" dirty="0">
              <a:solidFill>
                <a:srgbClr val="77933C"/>
              </a:solidFill>
              <a:latin typeface="Trebuchet MS"/>
              <a:cs typeface="Trebuchet MS"/>
            </a:endParaRPr>
          </a:p>
        </p:txBody>
      </p:sp>
      <p:pic>
        <p:nvPicPr>
          <p:cNvPr id="3" name="Picture 2" descr="DecisionTree-5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5" r="12931" b="40093"/>
          <a:stretch/>
        </p:blipFill>
        <p:spPr>
          <a:xfrm>
            <a:off x="564764" y="914400"/>
            <a:ext cx="6445636" cy="392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32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Trebuchet MS"/>
                <a:cs typeface="Trebuchet MS"/>
              </a:rPr>
              <a:t>Text vs. graphics: when to choose what?</a:t>
            </a:r>
            <a:endParaRPr lang="en-US" sz="3000" dirty="0">
              <a:solidFill>
                <a:srgbClr val="8FB148"/>
              </a:solidFill>
              <a:latin typeface="Trebuchet MS"/>
              <a:cs typeface="Trebuchet MS"/>
            </a:endParaRPr>
          </a:p>
        </p:txBody>
      </p:sp>
      <p:pic>
        <p:nvPicPr>
          <p:cNvPr id="6" name="Baking-text.png" descr="/Users/jennguyen/Documents/MIT/Writing/Communication Lab/Presentations/Poster Best Practices/Figures/Illustrations/Baking-text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063" y="1487270"/>
            <a:ext cx="4114937" cy="460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71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28600"/>
            <a:ext cx="861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A brief overview of this talk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1524000"/>
            <a:ext cx="6934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rebuchet MS" pitchFamily="34" charset="0"/>
              </a:rPr>
              <a:t> Opening activity: Poster sketch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rebuchet MS" pitchFamily="34" charset="0"/>
              </a:rPr>
              <a:t> Our take on effective posters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rebuchet MS" pitchFamily="34" charset="0"/>
              </a:rPr>
              <a:t> Design strategy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rebuchet MS" pitchFamily="34" charset="0"/>
              </a:rPr>
              <a:t> Final points</a:t>
            </a:r>
            <a:endParaRPr lang="en-US" sz="22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23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Trebuchet MS"/>
                <a:cs typeface="Trebuchet MS"/>
              </a:rPr>
              <a:t>Text vs. graphics: when to choose what?</a:t>
            </a:r>
            <a:endParaRPr lang="en-US" sz="3000" dirty="0">
              <a:solidFill>
                <a:srgbClr val="8FB148"/>
              </a:solidFill>
              <a:latin typeface="Trebuchet MS"/>
              <a:cs typeface="Trebuchet MS"/>
            </a:endParaRPr>
          </a:p>
        </p:txBody>
      </p:sp>
      <p:pic>
        <p:nvPicPr>
          <p:cNvPr id="3" name="Baking-graphic.png" descr="/Users/jennguyen/Documents/MIT/Writing/Communication Lab/Presentations/Poster Best Practices/Figures/Illustrations/Baking-graphic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865255"/>
            <a:ext cx="6181550" cy="3621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834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08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Trebuchet MS"/>
                <a:cs typeface="Trebuchet MS"/>
              </a:rPr>
              <a:t>Text vs. graphics: </a:t>
            </a:r>
            <a:r>
              <a:rPr lang="en-US" sz="3000" dirty="0" smtClean="0">
                <a:solidFill>
                  <a:srgbClr val="8FB148"/>
                </a:solidFill>
                <a:latin typeface="Trebuchet MS"/>
                <a:cs typeface="Trebuchet MS"/>
              </a:rPr>
              <a:t>specificity </a:t>
            </a:r>
            <a:r>
              <a:rPr lang="en-US" sz="3000" dirty="0" smtClean="0">
                <a:latin typeface="Trebuchet MS"/>
                <a:cs typeface="Trebuchet MS"/>
              </a:rPr>
              <a:t>vs.</a:t>
            </a:r>
            <a:r>
              <a:rPr lang="en-US" sz="3000" dirty="0" smtClean="0">
                <a:solidFill>
                  <a:srgbClr val="8FB148"/>
                </a:solidFill>
                <a:latin typeface="Trebuchet MS"/>
                <a:cs typeface="Trebuchet MS"/>
              </a:rPr>
              <a:t> adaptability</a:t>
            </a:r>
            <a:endParaRPr lang="en-US" sz="3000" dirty="0">
              <a:solidFill>
                <a:srgbClr val="8FB148"/>
              </a:solidFill>
              <a:latin typeface="Trebuchet MS"/>
              <a:cs typeface="Trebuchet MS"/>
            </a:endParaRPr>
          </a:p>
        </p:txBody>
      </p:sp>
      <p:pic>
        <p:nvPicPr>
          <p:cNvPr id="4" name="pulse-simulation.png" descr="/Users/jennguyen/Documents/MIT/Stocker Lab/Presentations/Group Meeting/2013-11-4/pulse-simulation.png"/>
          <p:cNvPicPr>
            <a:picLocks noChangeAspect="1"/>
          </p:cNvPicPr>
          <p:nvPr/>
        </p:nvPicPr>
        <p:blipFill rotWithShape="1"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5"/>
          <a:stretch/>
        </p:blipFill>
        <p:spPr>
          <a:xfrm>
            <a:off x="4772909" y="2116888"/>
            <a:ext cx="3913891" cy="200431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6818" y="2209800"/>
            <a:ext cx="38100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latin typeface="Trebuchet MS"/>
                <a:cs typeface="Trebuchet MS"/>
              </a:rPr>
              <a:t>In aquatic environments, nutrient patches are short lived. Cells migrating through these patches experience quick nutrient pulses, which vary in concentration, longevity, and abundance.</a:t>
            </a:r>
            <a:endParaRPr lang="en-US" dirty="0">
              <a:latin typeface="Trebuchet MS"/>
              <a:cs typeface="Trebuchet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5181600"/>
            <a:ext cx="7391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Text locks your word choice.</a:t>
            </a:r>
          </a:p>
          <a:p>
            <a:r>
              <a:rPr lang="en-US" sz="22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Graphics have variable interpretations!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67083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600" dirty="0" smtClean="0">
                <a:latin typeface="Trebuchet MS"/>
                <a:cs typeface="Trebuchet MS"/>
              </a:rPr>
              <a:t>Make choices that increase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appeal</a:t>
            </a:r>
            <a:r>
              <a:rPr lang="en-US" sz="2600" dirty="0" smtClean="0">
                <a:latin typeface="Trebuchet MS"/>
                <a:cs typeface="Trebuchet MS"/>
              </a:rPr>
              <a:t>,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clarity</a:t>
            </a:r>
            <a:r>
              <a:rPr lang="en-US" sz="2600" dirty="0" smtClean="0">
                <a:latin typeface="Trebuchet MS"/>
                <a:cs typeface="Trebuchet MS"/>
              </a:rPr>
              <a:t>, and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relevance</a:t>
            </a:r>
            <a:endParaRPr lang="en-US" sz="2600" dirty="0">
              <a:solidFill>
                <a:srgbClr val="77933C"/>
              </a:solidFill>
              <a:latin typeface="Trebuchet MS"/>
              <a:cs typeface="Trebuchet M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86400" y="3886200"/>
            <a:ext cx="21336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DecisionTree-6.png" descr="/Users/jennguyen/Documents/MIT/Writing/Communication Lab/Presentations/Poster Best Practices/Figures/Decision Tree/DecisionTree-6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1092201"/>
            <a:ext cx="7022830" cy="406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38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600" dirty="0" smtClean="0">
                <a:latin typeface="Trebuchet MS"/>
                <a:cs typeface="Trebuchet MS"/>
              </a:rPr>
              <a:t>Make choices that increase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appeal</a:t>
            </a:r>
            <a:r>
              <a:rPr lang="en-US" sz="2600" dirty="0" smtClean="0">
                <a:latin typeface="Trebuchet MS"/>
                <a:cs typeface="Trebuchet MS"/>
              </a:rPr>
              <a:t>,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clarity</a:t>
            </a:r>
            <a:r>
              <a:rPr lang="en-US" sz="2600" dirty="0" smtClean="0">
                <a:latin typeface="Trebuchet MS"/>
                <a:cs typeface="Trebuchet MS"/>
              </a:rPr>
              <a:t>, and </a:t>
            </a:r>
            <a:r>
              <a:rPr lang="en-US" sz="2600" dirty="0" smtClean="0">
                <a:solidFill>
                  <a:srgbClr val="77933C"/>
                </a:solidFill>
                <a:latin typeface="Trebuchet MS"/>
                <a:cs typeface="Trebuchet MS"/>
              </a:rPr>
              <a:t>relevance</a:t>
            </a:r>
            <a:endParaRPr lang="en-US" sz="2600" dirty="0">
              <a:solidFill>
                <a:srgbClr val="77933C"/>
              </a:solidFill>
              <a:latin typeface="Trebuchet MS"/>
              <a:cs typeface="Trebuchet M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86400" y="3886200"/>
            <a:ext cx="21336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DecisionTree-7.png" descr="/Users/jennguyen/Documents/MIT/Writing/Communication Lab/Presentations/Poster Best Practices/Figures/Decision Tree/DecisionTree-7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1" y="1095287"/>
            <a:ext cx="7016235" cy="484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384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666929" y="2895600"/>
            <a:ext cx="3816705" cy="1855394"/>
            <a:chOff x="1566502" y="1892467"/>
            <a:chExt cx="5886037" cy="2861346"/>
          </a:xfrm>
        </p:grpSpPr>
        <p:pic>
          <p:nvPicPr>
            <p:cNvPr id="2" name="Vicentes-device-cleaner.png" descr="/Users/jennguyen/Documents/MIT/Stocker Lab/Thoughts/Updates/2014-2-4/Vicentes-device-cleaner.png"/>
            <p:cNvPicPr>
              <a:picLocks noChangeAspect="1"/>
            </p:cNvPicPr>
            <p:nvPr/>
          </p:nvPicPr>
          <p:blipFill>
            <a:blip r:embed="rId3" r:link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6507" y="2449282"/>
              <a:ext cx="5046118" cy="182543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616629" y="1892467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Nutrient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66502" y="4384481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/>
                <a:t>Buffer</a:t>
              </a:r>
              <a:endParaRPr lang="en-US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106507" y="2355961"/>
              <a:ext cx="679012" cy="566514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2097757" y="3897852"/>
              <a:ext cx="704471" cy="486629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831856" y="2046864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Cells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6578463" y="2416196"/>
              <a:ext cx="334179" cy="295137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fluor-device.png" descr="/Users/jennguyen/Documents/MIT/Stocker Lab/Thoughts/Updates/2014-2-4/mpgphotos/fluor-device.png"/>
          <p:cNvPicPr>
            <a:picLocks noChangeAspect="1"/>
          </p:cNvPicPr>
          <p:nvPr/>
        </p:nvPicPr>
        <p:blipFill rotWithShape="1"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08" t="8557" r="3449" b="5978"/>
          <a:stretch/>
        </p:blipFill>
        <p:spPr>
          <a:xfrm>
            <a:off x="551396" y="2545978"/>
            <a:ext cx="3563403" cy="2559422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457200" y="322127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dirty="0" smtClean="0">
                <a:latin typeface="Trebuchet MS"/>
                <a:cs typeface="Trebuchet MS"/>
              </a:rPr>
              <a:t>Optimize your ratio of </a:t>
            </a:r>
            <a:r>
              <a:rPr lang="en-US" sz="3000" dirty="0" smtClean="0">
                <a:solidFill>
                  <a:srgbClr val="77933C"/>
                </a:solidFill>
                <a:latin typeface="Trebuchet MS"/>
                <a:cs typeface="Trebuchet MS"/>
              </a:rPr>
              <a:t>signal-to-noise</a:t>
            </a:r>
            <a:endParaRPr lang="en-US" sz="3000" dirty="0">
              <a:solidFill>
                <a:srgbClr val="77933C"/>
              </a:solidFill>
              <a:latin typeface="Trebuchet MS"/>
              <a:cs typeface="Trebuchet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0618" y="1702713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Which image best conveys how the device functions?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24758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602826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rebuchet MS"/>
                <a:cs typeface="Trebuchet MS"/>
              </a:rPr>
              <a:t>Data: another example of </a:t>
            </a:r>
            <a:r>
              <a:rPr lang="en-US" sz="2800" dirty="0" smtClean="0">
                <a:solidFill>
                  <a:srgbClr val="77933C"/>
                </a:solidFill>
                <a:latin typeface="Trebuchet MS"/>
                <a:cs typeface="Trebuchet MS"/>
              </a:rPr>
              <a:t>signal-to-noise</a:t>
            </a:r>
            <a:endParaRPr lang="en-US" sz="2800" dirty="0">
              <a:solidFill>
                <a:srgbClr val="77933C"/>
              </a:solidFill>
            </a:endParaRPr>
          </a:p>
        </p:txBody>
      </p:sp>
      <p:pic>
        <p:nvPicPr>
          <p:cNvPr id="5" name="ExampleFigure-BetterButStillBad.png" descr="/Users/jennguyen/Documents/MIT/Writing/Communication Lab/Presentations/Poster Best Practices/Figures/ExampleFigure-BetterButStillBad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09681"/>
            <a:ext cx="8610600" cy="3271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462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00600" y="2286000"/>
            <a:ext cx="42672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9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Visually</a:t>
            </a:r>
            <a:r>
              <a:rPr lang="en-US" sz="1900" dirty="0" smtClean="0">
                <a:solidFill>
                  <a:srgbClr val="ACBD89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900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appealing</a:t>
            </a:r>
          </a:p>
          <a:p>
            <a:endParaRPr lang="en-US" sz="1900" dirty="0" smtClean="0"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9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900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Clearly</a:t>
            </a:r>
            <a:r>
              <a:rPr lang="en-US" sz="1900" dirty="0" smtClean="0">
                <a:solidFill>
                  <a:srgbClr val="8FB148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9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states key finding</a:t>
            </a:r>
          </a:p>
          <a:p>
            <a:pPr>
              <a:buFont typeface="Arial" pitchFamily="34" charset="0"/>
              <a:buChar char="•"/>
            </a:pPr>
            <a:endParaRPr lang="en-US" sz="19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 Interpretation highlights </a:t>
            </a:r>
            <a:r>
              <a:rPr lang="en-US" sz="1900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relevance</a:t>
            </a:r>
          </a:p>
        </p:txBody>
      </p:sp>
      <p:pic>
        <p:nvPicPr>
          <p:cNvPr id="3" name="BetterFigure.png" descr="/Users/jennguyen/Documents/MIT/Writing/Communication Lab/Presentations/Poster Best Practices/Figures/BetterFigure.png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60" y="1462896"/>
            <a:ext cx="3950340" cy="432830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458200" cy="602826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Trebuchet MS"/>
                <a:cs typeface="Trebuchet MS"/>
              </a:rPr>
              <a:t>Data: another example of </a:t>
            </a:r>
            <a:r>
              <a:rPr lang="en-US" sz="2800" dirty="0" smtClean="0">
                <a:solidFill>
                  <a:srgbClr val="77933C"/>
                </a:solidFill>
                <a:latin typeface="Trebuchet MS"/>
                <a:cs typeface="Trebuchet MS"/>
              </a:rPr>
              <a:t>signal-to-noise</a:t>
            </a:r>
            <a:endParaRPr lang="en-US" sz="2800" dirty="0">
              <a:solidFill>
                <a:srgbClr val="7793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01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Trebuchet MS"/>
                <a:cs typeface="Trebuchet MS"/>
              </a:rPr>
              <a:t>Contrasts: </a:t>
            </a:r>
            <a:r>
              <a:rPr lang="en-US" sz="3000" dirty="0" smtClean="0">
                <a:solidFill>
                  <a:srgbClr val="77933C"/>
                </a:solidFill>
                <a:latin typeface="Trebuchet MS"/>
                <a:cs typeface="Trebuchet MS"/>
              </a:rPr>
              <a:t>tools </a:t>
            </a:r>
            <a:r>
              <a:rPr lang="en-US" sz="3000" dirty="0" smtClean="0">
                <a:latin typeface="Trebuchet MS"/>
                <a:cs typeface="Trebuchet MS"/>
              </a:rPr>
              <a:t>to direct attention</a:t>
            </a:r>
            <a:endParaRPr lang="en-US" sz="3000" dirty="0">
              <a:latin typeface="Trebuchet MS"/>
              <a:cs typeface="Trebuchet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3437"/>
            <a:ext cx="441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Too frequently, posters contain several blocks of text. Who has the time to read it all? Don’t let your message get lost amidst it all.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Use </a:t>
            </a:r>
            <a:r>
              <a:rPr lang="en-US" sz="2000" dirty="0" smtClean="0">
                <a:solidFill>
                  <a:srgbClr val="77933C"/>
                </a:solidFill>
              </a:rPr>
              <a:t>white space </a:t>
            </a:r>
            <a:r>
              <a:rPr lang="en-US" sz="2000" dirty="0" smtClean="0"/>
              <a:t>to showcase key points.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Don’t make your audience work so hard just to understand you! Contrasts are a useful tool to attract attention to all the right places.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550313"/>
            <a:ext cx="17870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White space</a:t>
            </a:r>
            <a:endParaRPr lang="en-US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2133600"/>
            <a:ext cx="236220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100" dirty="0" smtClean="0">
              <a:solidFill>
                <a:srgbClr val="77933C"/>
              </a:solidFill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 Font size</a:t>
            </a:r>
          </a:p>
          <a:p>
            <a:endParaRPr lang="en-US" sz="2100" dirty="0" smtClean="0">
              <a:solidFill>
                <a:srgbClr val="77933C"/>
              </a:solidFill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 Bolding</a:t>
            </a:r>
            <a:endParaRPr lang="en-US" sz="2100" dirty="0">
              <a:solidFill>
                <a:srgbClr val="77933C"/>
              </a:solidFill>
              <a:latin typeface="Trebuchet MS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2100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100" dirty="0" smtClean="0">
                <a:solidFill>
                  <a:srgbClr val="77933C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 Color</a:t>
            </a:r>
          </a:p>
          <a:p>
            <a:endParaRPr lang="en-US" sz="2100" dirty="0">
              <a:solidFill>
                <a:srgbClr val="77933C"/>
              </a:solidFill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2600" y="4419600"/>
            <a:ext cx="32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Trebuchet MS" pitchFamily="34" charset="0"/>
                <a:ea typeface="Tahoma" pitchFamily="34" charset="0"/>
                <a:cs typeface="Tahoma" pitchFamily="34" charset="0"/>
              </a:rPr>
              <a:t>… can also enhance signal : noise!</a:t>
            </a:r>
            <a:endParaRPr lang="en-US" sz="2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401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122238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dirty="0" smtClean="0">
                <a:latin typeface="Trebuchet MS"/>
                <a:cs typeface="Trebuchet MS"/>
              </a:rPr>
              <a:t>Make choices that increase </a:t>
            </a:r>
            <a:r>
              <a:rPr lang="en-US" sz="2200" dirty="0" smtClean="0">
                <a:solidFill>
                  <a:srgbClr val="77933C"/>
                </a:solidFill>
                <a:latin typeface="Trebuchet MS"/>
                <a:cs typeface="Trebuchet MS"/>
              </a:rPr>
              <a:t>appeal</a:t>
            </a:r>
            <a:r>
              <a:rPr lang="en-US" sz="2200" dirty="0" smtClean="0">
                <a:latin typeface="Trebuchet MS"/>
                <a:cs typeface="Trebuchet MS"/>
              </a:rPr>
              <a:t>, </a:t>
            </a:r>
            <a:r>
              <a:rPr lang="en-US" sz="2200" dirty="0" smtClean="0">
                <a:solidFill>
                  <a:srgbClr val="77933C"/>
                </a:solidFill>
                <a:latin typeface="Trebuchet MS"/>
                <a:cs typeface="Trebuchet MS"/>
              </a:rPr>
              <a:t>clarity</a:t>
            </a:r>
            <a:r>
              <a:rPr lang="en-US" sz="2200" dirty="0" smtClean="0">
                <a:latin typeface="Trebuchet MS"/>
                <a:cs typeface="Trebuchet MS"/>
              </a:rPr>
              <a:t>, and </a:t>
            </a:r>
            <a:r>
              <a:rPr lang="en-US" sz="2200" dirty="0" smtClean="0">
                <a:solidFill>
                  <a:srgbClr val="77933C"/>
                </a:solidFill>
                <a:latin typeface="Trebuchet MS"/>
                <a:cs typeface="Trebuchet MS"/>
              </a:rPr>
              <a:t>relevance</a:t>
            </a:r>
            <a:endParaRPr lang="en-US" sz="2200" dirty="0">
              <a:solidFill>
                <a:srgbClr val="77933C"/>
              </a:solidFill>
              <a:latin typeface="Trebuchet MS"/>
              <a:cs typeface="Trebuchet M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86400" y="3886200"/>
            <a:ext cx="21336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DecisionTree-Final.png" descr="/Users/jennguyen/Documents/MIT/Writing/Communication Lab/Presentations/Poster Best Practices/Figures/Decision Tree/DecisionTree-Final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0" y="795424"/>
            <a:ext cx="7137400" cy="562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11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Finished poster!</a:t>
            </a:r>
            <a:endParaRPr lang="en-US" dirty="0"/>
          </a:p>
        </p:txBody>
      </p:sp>
      <p:pic>
        <p:nvPicPr>
          <p:cNvPr id="4" name="ScottsPoster.png" descr="/Users/jennguyen/Documents/MIT/Stocker Lab/Thoughts/Updates/2014-4-11/ScottsPoster.png"/>
          <p:cNvPicPr>
            <a:picLocks noChangeAspect="1"/>
          </p:cNvPicPr>
          <p:nvPr/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0"/>
            <a:ext cx="67266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169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28600"/>
            <a:ext cx="861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A brief overview of this talk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1524000"/>
            <a:ext cx="6934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rebuchet MS" pitchFamily="34" charset="0"/>
              </a:rPr>
              <a:t> Opening activity: Poster sketch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rebuchet MS" pitchFamily="34" charset="0"/>
              </a:rPr>
              <a:t> Our take on effective posters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rebuchet MS" pitchFamily="34" charset="0"/>
              </a:rPr>
              <a:t> Design strategy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rebuchet MS" pitchFamily="34" charset="0"/>
              </a:rPr>
              <a:t> Final points</a:t>
            </a:r>
            <a:endParaRPr lang="en-US" sz="2200" dirty="0">
              <a:latin typeface="Trebuchet MS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4495800"/>
            <a:ext cx="7848600" cy="0"/>
          </a:xfrm>
          <a:prstGeom prst="line">
            <a:avLst/>
          </a:prstGeom>
          <a:ln w="3810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3400" y="4945559"/>
            <a:ext cx="693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Trebuchet MS" pitchFamily="34" charset="0"/>
              </a:rPr>
              <a:t> </a:t>
            </a:r>
            <a:r>
              <a:rPr lang="en-US" sz="2200" b="1" dirty="0" smtClean="0">
                <a:latin typeface="Trebuchet MS" pitchFamily="34" charset="0"/>
              </a:rPr>
              <a:t>Don’t bother taking notes </a:t>
            </a:r>
            <a:r>
              <a:rPr lang="en-US" sz="2200" dirty="0" smtClean="0">
                <a:latin typeface="Trebuchet MS" pitchFamily="34" charset="0"/>
              </a:rPr>
              <a:t>– we can give you the slides afterwards</a:t>
            </a:r>
            <a:endParaRPr lang="en-US" sz="22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23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-60325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>
                <a:latin typeface="Trebuchet MS"/>
                <a:cs typeface="Trebuchet MS"/>
              </a:rPr>
              <a:t>Come </a:t>
            </a:r>
            <a:r>
              <a:rPr lang="en-US" sz="3000" dirty="0" smtClean="0">
                <a:solidFill>
                  <a:srgbClr val="77933C"/>
                </a:solidFill>
                <a:latin typeface="Trebuchet MS"/>
                <a:cs typeface="Trebuchet MS"/>
              </a:rPr>
              <a:t>brainstorm </a:t>
            </a:r>
            <a:r>
              <a:rPr lang="en-US" sz="3000" dirty="0" smtClean="0">
                <a:latin typeface="Trebuchet MS"/>
                <a:cs typeface="Trebuchet MS"/>
              </a:rPr>
              <a:t>with us! </a:t>
            </a:r>
            <a:endParaRPr lang="en-US" sz="3000" dirty="0">
              <a:latin typeface="Trebuchet MS"/>
              <a:cs typeface="Trebuchet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318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>
                <a:latin typeface="Trebuchet MS"/>
                <a:cs typeface="Trebuchet MS"/>
              </a:rPr>
              <a:t>We’re happy to help at any point in the process.</a:t>
            </a:r>
          </a:p>
          <a:p>
            <a:pPr marL="0" indent="0">
              <a:buNone/>
            </a:pPr>
            <a:endParaRPr lang="en-US" sz="22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US" sz="2200" dirty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US" sz="22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US" sz="22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US" sz="22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US" sz="2200" dirty="0" smtClean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US" sz="2200" dirty="0">
              <a:latin typeface="Trebuchet MS"/>
              <a:cs typeface="Trebuchet M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b="26380"/>
          <a:stretch>
            <a:fillRect/>
          </a:stretch>
        </p:blipFill>
        <p:spPr bwMode="auto">
          <a:xfrm>
            <a:off x="304800" y="1447800"/>
            <a:ext cx="8231124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638800" y="3276600"/>
            <a:ext cx="2895600" cy="1143000"/>
          </a:xfrm>
          <a:prstGeom prst="rect">
            <a:avLst/>
          </a:prstGeom>
          <a:noFill/>
          <a:ln>
            <a:solidFill>
              <a:srgbClr val="C64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38800" y="5181600"/>
            <a:ext cx="2895600" cy="914400"/>
          </a:xfrm>
          <a:prstGeom prst="rect">
            <a:avLst/>
          </a:prstGeom>
          <a:noFill/>
          <a:ln>
            <a:solidFill>
              <a:srgbClr val="C64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0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Poster sketch: </a:t>
            </a:r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Dung beetles use the Milky Way for Orientation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" name="Picture 2" descr="C:\Users\Tony\Google Drive\Writing Lab\Poster Presentation\Poster poster poster\TKsandbox\beetle_slide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0"/>
            <a:ext cx="7834218" cy="487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7505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Question:</a:t>
            </a:r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How do dung beetles travel in straight lines? 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371600"/>
            <a:ext cx="2667000" cy="231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515007" y="1629103"/>
            <a:ext cx="4845269" cy="1820132"/>
          </a:xfrm>
          <a:custGeom>
            <a:avLst/>
            <a:gdLst>
              <a:gd name="connsiteX0" fmla="*/ 0 w 4845269"/>
              <a:gd name="connsiteY0" fmla="*/ 1051035 h 1820132"/>
              <a:gd name="connsiteX1" fmla="*/ 21021 w 4845269"/>
              <a:gd name="connsiteY1" fmla="*/ 987973 h 1820132"/>
              <a:gd name="connsiteX2" fmla="*/ 84083 w 4845269"/>
              <a:gd name="connsiteY2" fmla="*/ 893380 h 1820132"/>
              <a:gd name="connsiteX3" fmla="*/ 105103 w 4845269"/>
              <a:gd name="connsiteY3" fmla="*/ 861849 h 1820132"/>
              <a:gd name="connsiteX4" fmla="*/ 136634 w 4845269"/>
              <a:gd name="connsiteY4" fmla="*/ 788276 h 1820132"/>
              <a:gd name="connsiteX5" fmla="*/ 168165 w 4845269"/>
              <a:gd name="connsiteY5" fmla="*/ 756745 h 1820132"/>
              <a:gd name="connsiteX6" fmla="*/ 241738 w 4845269"/>
              <a:gd name="connsiteY6" fmla="*/ 662152 h 1820132"/>
              <a:gd name="connsiteX7" fmla="*/ 273269 w 4845269"/>
              <a:gd name="connsiteY7" fmla="*/ 641131 h 1820132"/>
              <a:gd name="connsiteX8" fmla="*/ 315310 w 4845269"/>
              <a:gd name="connsiteY8" fmla="*/ 630621 h 1820132"/>
              <a:gd name="connsiteX9" fmla="*/ 451945 w 4845269"/>
              <a:gd name="connsiteY9" fmla="*/ 641131 h 1820132"/>
              <a:gd name="connsiteX10" fmla="*/ 525517 w 4845269"/>
              <a:gd name="connsiteY10" fmla="*/ 725214 h 1820132"/>
              <a:gd name="connsiteX11" fmla="*/ 546538 w 4845269"/>
              <a:gd name="connsiteY11" fmla="*/ 767256 h 1820132"/>
              <a:gd name="connsiteX12" fmla="*/ 567559 w 4845269"/>
              <a:gd name="connsiteY12" fmla="*/ 798787 h 1820132"/>
              <a:gd name="connsiteX13" fmla="*/ 630621 w 4845269"/>
              <a:gd name="connsiteY13" fmla="*/ 914400 h 1820132"/>
              <a:gd name="connsiteX14" fmla="*/ 662152 w 4845269"/>
              <a:gd name="connsiteY14" fmla="*/ 987973 h 1820132"/>
              <a:gd name="connsiteX15" fmla="*/ 672662 w 4845269"/>
              <a:gd name="connsiteY15" fmla="*/ 1019504 h 1820132"/>
              <a:gd name="connsiteX16" fmla="*/ 693683 w 4845269"/>
              <a:gd name="connsiteY16" fmla="*/ 1072056 h 1820132"/>
              <a:gd name="connsiteX17" fmla="*/ 714703 w 4845269"/>
              <a:gd name="connsiteY17" fmla="*/ 1166649 h 1820132"/>
              <a:gd name="connsiteX18" fmla="*/ 725214 w 4845269"/>
              <a:gd name="connsiteY18" fmla="*/ 1208690 h 1820132"/>
              <a:gd name="connsiteX19" fmla="*/ 746234 w 4845269"/>
              <a:gd name="connsiteY19" fmla="*/ 1261242 h 1820132"/>
              <a:gd name="connsiteX20" fmla="*/ 777765 w 4845269"/>
              <a:gd name="connsiteY20" fmla="*/ 1334814 h 1820132"/>
              <a:gd name="connsiteX21" fmla="*/ 809296 w 4845269"/>
              <a:gd name="connsiteY21" fmla="*/ 1439918 h 1820132"/>
              <a:gd name="connsiteX22" fmla="*/ 819807 w 4845269"/>
              <a:gd name="connsiteY22" fmla="*/ 1492469 h 1820132"/>
              <a:gd name="connsiteX23" fmla="*/ 840827 w 4845269"/>
              <a:gd name="connsiteY23" fmla="*/ 1524000 h 1820132"/>
              <a:gd name="connsiteX24" fmla="*/ 851338 w 4845269"/>
              <a:gd name="connsiteY24" fmla="*/ 1555531 h 1820132"/>
              <a:gd name="connsiteX25" fmla="*/ 872359 w 4845269"/>
              <a:gd name="connsiteY25" fmla="*/ 1587063 h 1820132"/>
              <a:gd name="connsiteX26" fmla="*/ 935421 w 4845269"/>
              <a:gd name="connsiteY26" fmla="*/ 1618594 h 1820132"/>
              <a:gd name="connsiteX27" fmla="*/ 987972 w 4845269"/>
              <a:gd name="connsiteY27" fmla="*/ 1355835 h 1820132"/>
              <a:gd name="connsiteX28" fmla="*/ 1030014 w 4845269"/>
              <a:gd name="connsiteY28" fmla="*/ 1271752 h 1820132"/>
              <a:gd name="connsiteX29" fmla="*/ 1061545 w 4845269"/>
              <a:gd name="connsiteY29" fmla="*/ 1208690 h 1820132"/>
              <a:gd name="connsiteX30" fmla="*/ 1156138 w 4845269"/>
              <a:gd name="connsiteY30" fmla="*/ 1187669 h 1820132"/>
              <a:gd name="connsiteX31" fmla="*/ 1418896 w 4845269"/>
              <a:gd name="connsiteY31" fmla="*/ 1177159 h 1820132"/>
              <a:gd name="connsiteX32" fmla="*/ 1418896 w 4845269"/>
              <a:gd name="connsiteY32" fmla="*/ 830318 h 1820132"/>
              <a:gd name="connsiteX33" fmla="*/ 1345324 w 4845269"/>
              <a:gd name="connsiteY33" fmla="*/ 683173 h 1820132"/>
              <a:gd name="connsiteX34" fmla="*/ 1135117 w 4845269"/>
              <a:gd name="connsiteY34" fmla="*/ 451945 h 1820132"/>
              <a:gd name="connsiteX35" fmla="*/ 1093076 w 4845269"/>
              <a:gd name="connsiteY35" fmla="*/ 409904 h 1820132"/>
              <a:gd name="connsiteX36" fmla="*/ 1008993 w 4845269"/>
              <a:gd name="connsiteY36" fmla="*/ 346842 h 1820132"/>
              <a:gd name="connsiteX37" fmla="*/ 935421 w 4845269"/>
              <a:gd name="connsiteY37" fmla="*/ 304800 h 1820132"/>
              <a:gd name="connsiteX38" fmla="*/ 903890 w 4845269"/>
              <a:gd name="connsiteY38" fmla="*/ 294290 h 1820132"/>
              <a:gd name="connsiteX39" fmla="*/ 872359 w 4845269"/>
              <a:gd name="connsiteY39" fmla="*/ 273269 h 1820132"/>
              <a:gd name="connsiteX40" fmla="*/ 809296 w 4845269"/>
              <a:gd name="connsiteY40" fmla="*/ 252249 h 1820132"/>
              <a:gd name="connsiteX41" fmla="*/ 746234 w 4845269"/>
              <a:gd name="connsiteY41" fmla="*/ 273269 h 1820132"/>
              <a:gd name="connsiteX42" fmla="*/ 714703 w 4845269"/>
              <a:gd name="connsiteY42" fmla="*/ 378373 h 1820132"/>
              <a:gd name="connsiteX43" fmla="*/ 672662 w 4845269"/>
              <a:gd name="connsiteY43" fmla="*/ 462456 h 1820132"/>
              <a:gd name="connsiteX44" fmla="*/ 651641 w 4845269"/>
              <a:gd name="connsiteY44" fmla="*/ 557049 h 1820132"/>
              <a:gd name="connsiteX45" fmla="*/ 672662 w 4845269"/>
              <a:gd name="connsiteY45" fmla="*/ 767256 h 1820132"/>
              <a:gd name="connsiteX46" fmla="*/ 683172 w 4845269"/>
              <a:gd name="connsiteY46" fmla="*/ 798787 h 1820132"/>
              <a:gd name="connsiteX47" fmla="*/ 735724 w 4845269"/>
              <a:gd name="connsiteY47" fmla="*/ 893380 h 1820132"/>
              <a:gd name="connsiteX48" fmla="*/ 767255 w 4845269"/>
              <a:gd name="connsiteY48" fmla="*/ 914400 h 1820132"/>
              <a:gd name="connsiteX49" fmla="*/ 809296 w 4845269"/>
              <a:gd name="connsiteY49" fmla="*/ 935421 h 1820132"/>
              <a:gd name="connsiteX50" fmla="*/ 882869 w 4845269"/>
              <a:gd name="connsiteY50" fmla="*/ 956442 h 1820132"/>
              <a:gd name="connsiteX51" fmla="*/ 935421 w 4845269"/>
              <a:gd name="connsiteY51" fmla="*/ 966952 h 1820132"/>
              <a:gd name="connsiteX52" fmla="*/ 998483 w 4845269"/>
              <a:gd name="connsiteY52" fmla="*/ 987973 h 1820132"/>
              <a:gd name="connsiteX53" fmla="*/ 1229710 w 4845269"/>
              <a:gd name="connsiteY53" fmla="*/ 966952 h 1820132"/>
              <a:gd name="connsiteX54" fmla="*/ 1334814 w 4845269"/>
              <a:gd name="connsiteY54" fmla="*/ 893380 h 1820132"/>
              <a:gd name="connsiteX55" fmla="*/ 1376855 w 4845269"/>
              <a:gd name="connsiteY55" fmla="*/ 882869 h 1820132"/>
              <a:gd name="connsiteX56" fmla="*/ 1418896 w 4845269"/>
              <a:gd name="connsiteY56" fmla="*/ 851338 h 1820132"/>
              <a:gd name="connsiteX57" fmla="*/ 1481959 w 4845269"/>
              <a:gd name="connsiteY57" fmla="*/ 798787 h 1820132"/>
              <a:gd name="connsiteX58" fmla="*/ 1502979 w 4845269"/>
              <a:gd name="connsiteY58" fmla="*/ 767256 h 1820132"/>
              <a:gd name="connsiteX59" fmla="*/ 1534510 w 4845269"/>
              <a:gd name="connsiteY59" fmla="*/ 735725 h 1820132"/>
              <a:gd name="connsiteX60" fmla="*/ 1545021 w 4845269"/>
              <a:gd name="connsiteY60" fmla="*/ 693683 h 1820132"/>
              <a:gd name="connsiteX61" fmla="*/ 1597572 w 4845269"/>
              <a:gd name="connsiteY61" fmla="*/ 493987 h 1820132"/>
              <a:gd name="connsiteX62" fmla="*/ 1639614 w 4845269"/>
              <a:gd name="connsiteY62" fmla="*/ 483476 h 1820132"/>
              <a:gd name="connsiteX63" fmla="*/ 1818290 w 4845269"/>
              <a:gd name="connsiteY63" fmla="*/ 493987 h 1820132"/>
              <a:gd name="connsiteX64" fmla="*/ 1849821 w 4845269"/>
              <a:gd name="connsiteY64" fmla="*/ 504497 h 1820132"/>
              <a:gd name="connsiteX65" fmla="*/ 1860331 w 4845269"/>
              <a:gd name="connsiteY65" fmla="*/ 536028 h 1820132"/>
              <a:gd name="connsiteX66" fmla="*/ 1975945 w 4845269"/>
              <a:gd name="connsiteY66" fmla="*/ 630621 h 1820132"/>
              <a:gd name="connsiteX67" fmla="*/ 2017986 w 4845269"/>
              <a:gd name="connsiteY67" fmla="*/ 693683 h 1820132"/>
              <a:gd name="connsiteX68" fmla="*/ 2060027 w 4845269"/>
              <a:gd name="connsiteY68" fmla="*/ 767256 h 1820132"/>
              <a:gd name="connsiteX69" fmla="*/ 2070538 w 4845269"/>
              <a:gd name="connsiteY69" fmla="*/ 798787 h 1820132"/>
              <a:gd name="connsiteX70" fmla="*/ 2091559 w 4845269"/>
              <a:gd name="connsiteY70" fmla="*/ 830318 h 1820132"/>
              <a:gd name="connsiteX71" fmla="*/ 2081048 w 4845269"/>
              <a:gd name="connsiteY71" fmla="*/ 1103587 h 1820132"/>
              <a:gd name="connsiteX72" fmla="*/ 2070538 w 4845269"/>
              <a:gd name="connsiteY72" fmla="*/ 1135118 h 1820132"/>
              <a:gd name="connsiteX73" fmla="*/ 2060027 w 4845269"/>
              <a:gd name="connsiteY73" fmla="*/ 1177159 h 1820132"/>
              <a:gd name="connsiteX74" fmla="*/ 2028496 w 4845269"/>
              <a:gd name="connsiteY74" fmla="*/ 1187669 h 1820132"/>
              <a:gd name="connsiteX75" fmla="*/ 2007476 w 4845269"/>
              <a:gd name="connsiteY75" fmla="*/ 1219200 h 1820132"/>
              <a:gd name="connsiteX76" fmla="*/ 1954924 w 4845269"/>
              <a:gd name="connsiteY76" fmla="*/ 1240221 h 1820132"/>
              <a:gd name="connsiteX77" fmla="*/ 1849821 w 4845269"/>
              <a:gd name="connsiteY77" fmla="*/ 1271752 h 1820132"/>
              <a:gd name="connsiteX78" fmla="*/ 1271752 w 4845269"/>
              <a:gd name="connsiteY78" fmla="*/ 1250731 h 1820132"/>
              <a:gd name="connsiteX79" fmla="*/ 1177159 w 4845269"/>
              <a:gd name="connsiteY79" fmla="*/ 1219200 h 1820132"/>
              <a:gd name="connsiteX80" fmla="*/ 1019503 w 4845269"/>
              <a:gd name="connsiteY80" fmla="*/ 1177159 h 1820132"/>
              <a:gd name="connsiteX81" fmla="*/ 882869 w 4845269"/>
              <a:gd name="connsiteY81" fmla="*/ 1145628 h 1820132"/>
              <a:gd name="connsiteX82" fmla="*/ 756745 w 4845269"/>
              <a:gd name="connsiteY82" fmla="*/ 1166649 h 1820132"/>
              <a:gd name="connsiteX83" fmla="*/ 672662 w 4845269"/>
              <a:gd name="connsiteY83" fmla="*/ 1250731 h 1820132"/>
              <a:gd name="connsiteX84" fmla="*/ 662152 w 4845269"/>
              <a:gd name="connsiteY84" fmla="*/ 1292773 h 1820132"/>
              <a:gd name="connsiteX85" fmla="*/ 641131 w 4845269"/>
              <a:gd name="connsiteY85" fmla="*/ 1324304 h 1820132"/>
              <a:gd name="connsiteX86" fmla="*/ 672662 w 4845269"/>
              <a:gd name="connsiteY86" fmla="*/ 1587063 h 1820132"/>
              <a:gd name="connsiteX87" fmla="*/ 704193 w 4845269"/>
              <a:gd name="connsiteY87" fmla="*/ 1681656 h 1820132"/>
              <a:gd name="connsiteX88" fmla="*/ 725214 w 4845269"/>
              <a:gd name="connsiteY88" fmla="*/ 1713187 h 1820132"/>
              <a:gd name="connsiteX89" fmla="*/ 767255 w 4845269"/>
              <a:gd name="connsiteY89" fmla="*/ 1734207 h 1820132"/>
              <a:gd name="connsiteX90" fmla="*/ 882869 w 4845269"/>
              <a:gd name="connsiteY90" fmla="*/ 1755228 h 1820132"/>
              <a:gd name="connsiteX91" fmla="*/ 1460938 w 4845269"/>
              <a:gd name="connsiteY91" fmla="*/ 1797269 h 1820132"/>
              <a:gd name="connsiteX92" fmla="*/ 2028496 w 4845269"/>
              <a:gd name="connsiteY92" fmla="*/ 1765738 h 1820132"/>
              <a:gd name="connsiteX93" fmla="*/ 2081048 w 4845269"/>
              <a:gd name="connsiteY93" fmla="*/ 1755228 h 1820132"/>
              <a:gd name="connsiteX94" fmla="*/ 2291255 w 4845269"/>
              <a:gd name="connsiteY94" fmla="*/ 1692166 h 1820132"/>
              <a:gd name="connsiteX95" fmla="*/ 2406869 w 4845269"/>
              <a:gd name="connsiteY95" fmla="*/ 1660635 h 1820132"/>
              <a:gd name="connsiteX96" fmla="*/ 2469931 w 4845269"/>
              <a:gd name="connsiteY96" fmla="*/ 1608083 h 1820132"/>
              <a:gd name="connsiteX97" fmla="*/ 2511972 w 4845269"/>
              <a:gd name="connsiteY97" fmla="*/ 1597573 h 1820132"/>
              <a:gd name="connsiteX98" fmla="*/ 2543503 w 4845269"/>
              <a:gd name="connsiteY98" fmla="*/ 1566042 h 1820132"/>
              <a:gd name="connsiteX99" fmla="*/ 2575034 w 4845269"/>
              <a:gd name="connsiteY99" fmla="*/ 1524000 h 1820132"/>
              <a:gd name="connsiteX100" fmla="*/ 2606565 w 4845269"/>
              <a:gd name="connsiteY100" fmla="*/ 1513490 h 1820132"/>
              <a:gd name="connsiteX101" fmla="*/ 2648607 w 4845269"/>
              <a:gd name="connsiteY101" fmla="*/ 1471449 h 1820132"/>
              <a:gd name="connsiteX102" fmla="*/ 2669627 w 4845269"/>
              <a:gd name="connsiteY102" fmla="*/ 1387366 h 1820132"/>
              <a:gd name="connsiteX103" fmla="*/ 2701159 w 4845269"/>
              <a:gd name="connsiteY103" fmla="*/ 1282263 h 1820132"/>
              <a:gd name="connsiteX104" fmla="*/ 2711669 w 4845269"/>
              <a:gd name="connsiteY104" fmla="*/ 1208690 h 1820132"/>
              <a:gd name="connsiteX105" fmla="*/ 2732690 w 4845269"/>
              <a:gd name="connsiteY105" fmla="*/ 1114097 h 1820132"/>
              <a:gd name="connsiteX106" fmla="*/ 2764221 w 4845269"/>
              <a:gd name="connsiteY106" fmla="*/ 924911 h 1820132"/>
              <a:gd name="connsiteX107" fmla="*/ 2774731 w 4845269"/>
              <a:gd name="connsiteY107" fmla="*/ 472966 h 1820132"/>
              <a:gd name="connsiteX108" fmla="*/ 2795752 w 4845269"/>
              <a:gd name="connsiteY108" fmla="*/ 409904 h 1820132"/>
              <a:gd name="connsiteX109" fmla="*/ 2837793 w 4845269"/>
              <a:gd name="connsiteY109" fmla="*/ 346842 h 1820132"/>
              <a:gd name="connsiteX110" fmla="*/ 2869324 w 4845269"/>
              <a:gd name="connsiteY110" fmla="*/ 325821 h 1820132"/>
              <a:gd name="connsiteX111" fmla="*/ 2932386 w 4845269"/>
              <a:gd name="connsiteY111" fmla="*/ 315311 h 1820132"/>
              <a:gd name="connsiteX112" fmla="*/ 2963917 w 4845269"/>
              <a:gd name="connsiteY112" fmla="*/ 304800 h 1820132"/>
              <a:gd name="connsiteX113" fmla="*/ 3237186 w 4845269"/>
              <a:gd name="connsiteY113" fmla="*/ 304800 h 1820132"/>
              <a:gd name="connsiteX114" fmla="*/ 3247696 w 4845269"/>
              <a:gd name="connsiteY114" fmla="*/ 336331 h 1820132"/>
              <a:gd name="connsiteX115" fmla="*/ 3121572 w 4845269"/>
              <a:gd name="connsiteY115" fmla="*/ 388883 h 1820132"/>
              <a:gd name="connsiteX116" fmla="*/ 3026979 w 4845269"/>
              <a:gd name="connsiteY116" fmla="*/ 399394 h 1820132"/>
              <a:gd name="connsiteX117" fmla="*/ 2490952 w 4845269"/>
              <a:gd name="connsiteY117" fmla="*/ 336331 h 1820132"/>
              <a:gd name="connsiteX118" fmla="*/ 2280745 w 4845269"/>
              <a:gd name="connsiteY118" fmla="*/ 262759 h 1820132"/>
              <a:gd name="connsiteX119" fmla="*/ 2007476 w 4845269"/>
              <a:gd name="connsiteY119" fmla="*/ 115614 h 1820132"/>
              <a:gd name="connsiteX120" fmla="*/ 1954924 w 4845269"/>
              <a:gd name="connsiteY120" fmla="*/ 52552 h 1820132"/>
              <a:gd name="connsiteX121" fmla="*/ 1860331 w 4845269"/>
              <a:gd name="connsiteY121" fmla="*/ 0 h 1820132"/>
              <a:gd name="connsiteX122" fmla="*/ 1860331 w 4845269"/>
              <a:gd name="connsiteY122" fmla="*/ 262759 h 1820132"/>
              <a:gd name="connsiteX123" fmla="*/ 1912883 w 4845269"/>
              <a:gd name="connsiteY123" fmla="*/ 420414 h 1820132"/>
              <a:gd name="connsiteX124" fmla="*/ 1933903 w 4845269"/>
              <a:gd name="connsiteY124" fmla="*/ 462456 h 1820132"/>
              <a:gd name="connsiteX125" fmla="*/ 1944414 w 4845269"/>
              <a:gd name="connsiteY125" fmla="*/ 493987 h 1820132"/>
              <a:gd name="connsiteX126" fmla="*/ 2017986 w 4845269"/>
              <a:gd name="connsiteY126" fmla="*/ 567559 h 1820132"/>
              <a:gd name="connsiteX127" fmla="*/ 2049517 w 4845269"/>
              <a:gd name="connsiteY127" fmla="*/ 599090 h 1820132"/>
              <a:gd name="connsiteX128" fmla="*/ 2270234 w 4845269"/>
              <a:gd name="connsiteY128" fmla="*/ 683173 h 1820132"/>
              <a:gd name="connsiteX129" fmla="*/ 2364827 w 4845269"/>
              <a:gd name="connsiteY129" fmla="*/ 714704 h 1820132"/>
              <a:gd name="connsiteX130" fmla="*/ 2711669 w 4845269"/>
              <a:gd name="connsiteY130" fmla="*/ 788276 h 1820132"/>
              <a:gd name="connsiteX131" fmla="*/ 2858814 w 4845269"/>
              <a:gd name="connsiteY131" fmla="*/ 819807 h 1820132"/>
              <a:gd name="connsiteX132" fmla="*/ 3026979 w 4845269"/>
              <a:gd name="connsiteY132" fmla="*/ 840828 h 1820132"/>
              <a:gd name="connsiteX133" fmla="*/ 3247696 w 4845269"/>
              <a:gd name="connsiteY133" fmla="*/ 872359 h 1820132"/>
              <a:gd name="connsiteX134" fmla="*/ 3037490 w 4845269"/>
              <a:gd name="connsiteY134" fmla="*/ 882869 h 1820132"/>
              <a:gd name="connsiteX135" fmla="*/ 2175641 w 4845269"/>
              <a:gd name="connsiteY135" fmla="*/ 914400 h 1820132"/>
              <a:gd name="connsiteX136" fmla="*/ 2060027 w 4845269"/>
              <a:gd name="connsiteY136" fmla="*/ 945931 h 1820132"/>
              <a:gd name="connsiteX137" fmla="*/ 1986455 w 4845269"/>
              <a:gd name="connsiteY137" fmla="*/ 987973 h 1820132"/>
              <a:gd name="connsiteX138" fmla="*/ 1975945 w 4845269"/>
              <a:gd name="connsiteY138" fmla="*/ 1030014 h 1820132"/>
              <a:gd name="connsiteX139" fmla="*/ 1923393 w 4845269"/>
              <a:gd name="connsiteY139" fmla="*/ 1114097 h 1820132"/>
              <a:gd name="connsiteX140" fmla="*/ 1881352 w 4845269"/>
              <a:gd name="connsiteY140" fmla="*/ 1208690 h 1820132"/>
              <a:gd name="connsiteX141" fmla="*/ 1818290 w 4845269"/>
              <a:gd name="connsiteY141" fmla="*/ 1313794 h 1820132"/>
              <a:gd name="connsiteX142" fmla="*/ 1828800 w 4845269"/>
              <a:gd name="connsiteY142" fmla="*/ 1418897 h 1820132"/>
              <a:gd name="connsiteX143" fmla="*/ 1860331 w 4845269"/>
              <a:gd name="connsiteY143" fmla="*/ 1450428 h 1820132"/>
              <a:gd name="connsiteX144" fmla="*/ 1933903 w 4845269"/>
              <a:gd name="connsiteY144" fmla="*/ 1513490 h 1820132"/>
              <a:gd name="connsiteX145" fmla="*/ 2133600 w 4845269"/>
              <a:gd name="connsiteY145" fmla="*/ 1639614 h 1820132"/>
              <a:gd name="connsiteX146" fmla="*/ 2259724 w 4845269"/>
              <a:gd name="connsiteY146" fmla="*/ 1692166 h 1820132"/>
              <a:gd name="connsiteX147" fmla="*/ 2343807 w 4845269"/>
              <a:gd name="connsiteY147" fmla="*/ 1723697 h 1820132"/>
              <a:gd name="connsiteX148" fmla="*/ 2890345 w 4845269"/>
              <a:gd name="connsiteY148" fmla="*/ 1713187 h 1820132"/>
              <a:gd name="connsiteX149" fmla="*/ 3174124 w 4845269"/>
              <a:gd name="connsiteY149" fmla="*/ 1639614 h 1820132"/>
              <a:gd name="connsiteX150" fmla="*/ 3279227 w 4845269"/>
              <a:gd name="connsiteY150" fmla="*/ 1587063 h 1820132"/>
              <a:gd name="connsiteX151" fmla="*/ 3352800 w 4845269"/>
              <a:gd name="connsiteY151" fmla="*/ 1513490 h 1820132"/>
              <a:gd name="connsiteX152" fmla="*/ 3426372 w 4845269"/>
              <a:gd name="connsiteY152" fmla="*/ 1397876 h 1820132"/>
              <a:gd name="connsiteX153" fmla="*/ 3457903 w 4845269"/>
              <a:gd name="connsiteY153" fmla="*/ 1334814 h 1820132"/>
              <a:gd name="connsiteX154" fmla="*/ 3510455 w 4845269"/>
              <a:gd name="connsiteY154" fmla="*/ 1261242 h 1820132"/>
              <a:gd name="connsiteX155" fmla="*/ 3541986 w 4845269"/>
              <a:gd name="connsiteY155" fmla="*/ 1198180 h 1820132"/>
              <a:gd name="connsiteX156" fmla="*/ 3573517 w 4845269"/>
              <a:gd name="connsiteY156" fmla="*/ 1177159 h 1820132"/>
              <a:gd name="connsiteX157" fmla="*/ 3636579 w 4845269"/>
              <a:gd name="connsiteY157" fmla="*/ 1135118 h 1820132"/>
              <a:gd name="connsiteX158" fmla="*/ 3668110 w 4845269"/>
              <a:gd name="connsiteY158" fmla="*/ 1114097 h 1820132"/>
              <a:gd name="connsiteX159" fmla="*/ 3773214 w 4845269"/>
              <a:gd name="connsiteY159" fmla="*/ 1082566 h 1820132"/>
              <a:gd name="connsiteX160" fmla="*/ 4035972 w 4845269"/>
              <a:gd name="connsiteY160" fmla="*/ 1093076 h 1820132"/>
              <a:gd name="connsiteX161" fmla="*/ 4067503 w 4845269"/>
              <a:gd name="connsiteY161" fmla="*/ 1114097 h 1820132"/>
              <a:gd name="connsiteX162" fmla="*/ 4099034 w 4845269"/>
              <a:gd name="connsiteY162" fmla="*/ 1124607 h 1820132"/>
              <a:gd name="connsiteX163" fmla="*/ 4141076 w 4845269"/>
              <a:gd name="connsiteY163" fmla="*/ 1177159 h 1820132"/>
              <a:gd name="connsiteX164" fmla="*/ 4151586 w 4845269"/>
              <a:gd name="connsiteY164" fmla="*/ 1208690 h 1820132"/>
              <a:gd name="connsiteX165" fmla="*/ 4193627 w 4845269"/>
              <a:gd name="connsiteY165" fmla="*/ 1250731 h 1820132"/>
              <a:gd name="connsiteX166" fmla="*/ 4267200 w 4845269"/>
              <a:gd name="connsiteY166" fmla="*/ 1366345 h 1820132"/>
              <a:gd name="connsiteX167" fmla="*/ 4309241 w 4845269"/>
              <a:gd name="connsiteY167" fmla="*/ 1471449 h 1820132"/>
              <a:gd name="connsiteX168" fmla="*/ 4361793 w 4845269"/>
              <a:gd name="connsiteY168" fmla="*/ 1534511 h 1820132"/>
              <a:gd name="connsiteX169" fmla="*/ 4393324 w 4845269"/>
              <a:gd name="connsiteY169" fmla="*/ 1608083 h 1820132"/>
              <a:gd name="connsiteX170" fmla="*/ 4435365 w 4845269"/>
              <a:gd name="connsiteY170" fmla="*/ 1671145 h 1820132"/>
              <a:gd name="connsiteX171" fmla="*/ 4445876 w 4845269"/>
              <a:gd name="connsiteY171" fmla="*/ 1702676 h 1820132"/>
              <a:gd name="connsiteX172" fmla="*/ 4508938 w 4845269"/>
              <a:gd name="connsiteY172" fmla="*/ 1776249 h 1820132"/>
              <a:gd name="connsiteX173" fmla="*/ 4561490 w 4845269"/>
              <a:gd name="connsiteY173" fmla="*/ 1818290 h 1820132"/>
              <a:gd name="connsiteX174" fmla="*/ 4677103 w 4845269"/>
              <a:gd name="connsiteY174" fmla="*/ 1807780 h 1820132"/>
              <a:gd name="connsiteX175" fmla="*/ 4708634 w 4845269"/>
              <a:gd name="connsiteY175" fmla="*/ 1776249 h 1820132"/>
              <a:gd name="connsiteX176" fmla="*/ 4719145 w 4845269"/>
              <a:gd name="connsiteY176" fmla="*/ 1744718 h 1820132"/>
              <a:gd name="connsiteX177" fmla="*/ 4761186 w 4845269"/>
              <a:gd name="connsiteY177" fmla="*/ 1639614 h 1820132"/>
              <a:gd name="connsiteX178" fmla="*/ 4719145 w 4845269"/>
              <a:gd name="connsiteY178" fmla="*/ 1229711 h 1820132"/>
              <a:gd name="connsiteX179" fmla="*/ 4708634 w 4845269"/>
              <a:gd name="connsiteY179" fmla="*/ 1198180 h 1820132"/>
              <a:gd name="connsiteX180" fmla="*/ 4635062 w 4845269"/>
              <a:gd name="connsiteY180" fmla="*/ 1124607 h 1820132"/>
              <a:gd name="connsiteX181" fmla="*/ 4624552 w 4845269"/>
              <a:gd name="connsiteY181" fmla="*/ 1093076 h 1820132"/>
              <a:gd name="connsiteX182" fmla="*/ 4519448 w 4845269"/>
              <a:gd name="connsiteY182" fmla="*/ 1008994 h 1820132"/>
              <a:gd name="connsiteX183" fmla="*/ 4487917 w 4845269"/>
              <a:gd name="connsiteY183" fmla="*/ 977463 h 1820132"/>
              <a:gd name="connsiteX184" fmla="*/ 4424855 w 4845269"/>
              <a:gd name="connsiteY184" fmla="*/ 945931 h 1820132"/>
              <a:gd name="connsiteX185" fmla="*/ 4393324 w 4845269"/>
              <a:gd name="connsiteY185" fmla="*/ 924911 h 1820132"/>
              <a:gd name="connsiteX186" fmla="*/ 4330262 w 4845269"/>
              <a:gd name="connsiteY186" fmla="*/ 903890 h 1820132"/>
              <a:gd name="connsiteX187" fmla="*/ 4267200 w 4845269"/>
              <a:gd name="connsiteY187" fmla="*/ 872359 h 1820132"/>
              <a:gd name="connsiteX188" fmla="*/ 4225159 w 4845269"/>
              <a:gd name="connsiteY188" fmla="*/ 861849 h 1820132"/>
              <a:gd name="connsiteX189" fmla="*/ 4120055 w 4845269"/>
              <a:gd name="connsiteY189" fmla="*/ 840828 h 1820132"/>
              <a:gd name="connsiteX190" fmla="*/ 4046483 w 4845269"/>
              <a:gd name="connsiteY190" fmla="*/ 809297 h 1820132"/>
              <a:gd name="connsiteX191" fmla="*/ 4004441 w 4845269"/>
              <a:gd name="connsiteY191" fmla="*/ 798787 h 1820132"/>
              <a:gd name="connsiteX192" fmla="*/ 3972910 w 4845269"/>
              <a:gd name="connsiteY192" fmla="*/ 777766 h 1820132"/>
              <a:gd name="connsiteX193" fmla="*/ 3920359 w 4845269"/>
              <a:gd name="connsiteY193" fmla="*/ 767256 h 1820132"/>
              <a:gd name="connsiteX194" fmla="*/ 3857296 w 4845269"/>
              <a:gd name="connsiteY194" fmla="*/ 735725 h 1820132"/>
              <a:gd name="connsiteX195" fmla="*/ 3888827 w 4845269"/>
              <a:gd name="connsiteY195" fmla="*/ 704194 h 1820132"/>
              <a:gd name="connsiteX196" fmla="*/ 4056993 w 4845269"/>
              <a:gd name="connsiteY196" fmla="*/ 662152 h 1820132"/>
              <a:gd name="connsiteX197" fmla="*/ 4099034 w 4845269"/>
              <a:gd name="connsiteY197" fmla="*/ 651642 h 1820132"/>
              <a:gd name="connsiteX198" fmla="*/ 4424855 w 4845269"/>
              <a:gd name="connsiteY198" fmla="*/ 662152 h 1820132"/>
              <a:gd name="connsiteX199" fmla="*/ 4466896 w 4845269"/>
              <a:gd name="connsiteY199" fmla="*/ 683173 h 1820132"/>
              <a:gd name="connsiteX200" fmla="*/ 4593021 w 4845269"/>
              <a:gd name="connsiteY200" fmla="*/ 830318 h 1820132"/>
              <a:gd name="connsiteX201" fmla="*/ 4645572 w 4845269"/>
              <a:gd name="connsiteY201" fmla="*/ 893380 h 1820132"/>
              <a:gd name="connsiteX202" fmla="*/ 4677103 w 4845269"/>
              <a:gd name="connsiteY202" fmla="*/ 966952 h 1820132"/>
              <a:gd name="connsiteX203" fmla="*/ 4708634 w 4845269"/>
              <a:gd name="connsiteY203" fmla="*/ 998483 h 1820132"/>
              <a:gd name="connsiteX204" fmla="*/ 4729655 w 4845269"/>
              <a:gd name="connsiteY204" fmla="*/ 1061545 h 1820132"/>
              <a:gd name="connsiteX205" fmla="*/ 4740165 w 4845269"/>
              <a:gd name="connsiteY205" fmla="*/ 1093076 h 1820132"/>
              <a:gd name="connsiteX206" fmla="*/ 4782207 w 4845269"/>
              <a:gd name="connsiteY206" fmla="*/ 1156138 h 1820132"/>
              <a:gd name="connsiteX207" fmla="*/ 4803227 w 4845269"/>
              <a:gd name="connsiteY207" fmla="*/ 1187669 h 1820132"/>
              <a:gd name="connsiteX208" fmla="*/ 4813738 w 4845269"/>
              <a:gd name="connsiteY208" fmla="*/ 1219200 h 1820132"/>
              <a:gd name="connsiteX209" fmla="*/ 4824248 w 4845269"/>
              <a:gd name="connsiteY209" fmla="*/ 1261242 h 1820132"/>
              <a:gd name="connsiteX210" fmla="*/ 4845269 w 4845269"/>
              <a:gd name="connsiteY210" fmla="*/ 1282263 h 1820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</a:cxnLst>
            <a:rect l="l" t="t" r="r" b="b"/>
            <a:pathLst>
              <a:path w="4845269" h="1820132">
                <a:moveTo>
                  <a:pt x="0" y="1051035"/>
                </a:moveTo>
                <a:cubicBezTo>
                  <a:pt x="7007" y="1030014"/>
                  <a:pt x="8730" y="1006409"/>
                  <a:pt x="21021" y="987973"/>
                </a:cubicBezTo>
                <a:lnTo>
                  <a:pt x="84083" y="893380"/>
                </a:lnTo>
                <a:cubicBezTo>
                  <a:pt x="91090" y="882870"/>
                  <a:pt x="101108" y="873832"/>
                  <a:pt x="105103" y="861849"/>
                </a:cubicBezTo>
                <a:cubicBezTo>
                  <a:pt x="113680" y="836120"/>
                  <a:pt x="120402" y="811001"/>
                  <a:pt x="136634" y="788276"/>
                </a:cubicBezTo>
                <a:cubicBezTo>
                  <a:pt x="145273" y="776181"/>
                  <a:pt x="159039" y="768478"/>
                  <a:pt x="168165" y="756745"/>
                </a:cubicBezTo>
                <a:cubicBezTo>
                  <a:pt x="211340" y="701234"/>
                  <a:pt x="196527" y="699828"/>
                  <a:pt x="241738" y="662152"/>
                </a:cubicBezTo>
                <a:cubicBezTo>
                  <a:pt x="251442" y="654065"/>
                  <a:pt x="261658" y="646107"/>
                  <a:pt x="273269" y="641131"/>
                </a:cubicBezTo>
                <a:cubicBezTo>
                  <a:pt x="286546" y="635441"/>
                  <a:pt x="301296" y="634124"/>
                  <a:pt x="315310" y="630621"/>
                </a:cubicBezTo>
                <a:cubicBezTo>
                  <a:pt x="360855" y="634124"/>
                  <a:pt x="407048" y="632713"/>
                  <a:pt x="451945" y="641131"/>
                </a:cubicBezTo>
                <a:cubicBezTo>
                  <a:pt x="483838" y="647111"/>
                  <a:pt x="517786" y="709751"/>
                  <a:pt x="525517" y="725214"/>
                </a:cubicBezTo>
                <a:cubicBezTo>
                  <a:pt x="532524" y="739228"/>
                  <a:pt x="538764" y="753652"/>
                  <a:pt x="546538" y="767256"/>
                </a:cubicBezTo>
                <a:cubicBezTo>
                  <a:pt x="552805" y="778224"/>
                  <a:pt x="561510" y="787698"/>
                  <a:pt x="567559" y="798787"/>
                </a:cubicBezTo>
                <a:cubicBezTo>
                  <a:pt x="639095" y="929935"/>
                  <a:pt x="582605" y="842378"/>
                  <a:pt x="630621" y="914400"/>
                </a:cubicBezTo>
                <a:cubicBezTo>
                  <a:pt x="652495" y="1001899"/>
                  <a:pt x="625860" y="915389"/>
                  <a:pt x="662152" y="987973"/>
                </a:cubicBezTo>
                <a:cubicBezTo>
                  <a:pt x="667107" y="997882"/>
                  <a:pt x="668772" y="1009131"/>
                  <a:pt x="672662" y="1019504"/>
                </a:cubicBezTo>
                <a:cubicBezTo>
                  <a:pt x="679287" y="1037170"/>
                  <a:pt x="686676" y="1054539"/>
                  <a:pt x="693683" y="1072056"/>
                </a:cubicBezTo>
                <a:cubicBezTo>
                  <a:pt x="712647" y="1185845"/>
                  <a:pt x="694006" y="1094211"/>
                  <a:pt x="714703" y="1166649"/>
                </a:cubicBezTo>
                <a:cubicBezTo>
                  <a:pt x="718671" y="1180538"/>
                  <a:pt x="720646" y="1194986"/>
                  <a:pt x="725214" y="1208690"/>
                </a:cubicBezTo>
                <a:cubicBezTo>
                  <a:pt x="731180" y="1226588"/>
                  <a:pt x="740268" y="1243344"/>
                  <a:pt x="746234" y="1261242"/>
                </a:cubicBezTo>
                <a:cubicBezTo>
                  <a:pt x="768856" y="1329109"/>
                  <a:pt x="740821" y="1279396"/>
                  <a:pt x="777765" y="1334814"/>
                </a:cubicBezTo>
                <a:cubicBezTo>
                  <a:pt x="804703" y="1496433"/>
                  <a:pt x="768562" y="1317717"/>
                  <a:pt x="809296" y="1439918"/>
                </a:cubicBezTo>
                <a:cubicBezTo>
                  <a:pt x="814945" y="1456865"/>
                  <a:pt x="813535" y="1475742"/>
                  <a:pt x="819807" y="1492469"/>
                </a:cubicBezTo>
                <a:cubicBezTo>
                  <a:pt x="824242" y="1504296"/>
                  <a:pt x="835178" y="1512702"/>
                  <a:pt x="840827" y="1524000"/>
                </a:cubicBezTo>
                <a:cubicBezTo>
                  <a:pt x="845782" y="1533909"/>
                  <a:pt x="846383" y="1545622"/>
                  <a:pt x="851338" y="1555531"/>
                </a:cubicBezTo>
                <a:cubicBezTo>
                  <a:pt x="856987" y="1566830"/>
                  <a:pt x="863427" y="1578131"/>
                  <a:pt x="872359" y="1587063"/>
                </a:cubicBezTo>
                <a:cubicBezTo>
                  <a:pt x="892732" y="1607436"/>
                  <a:pt x="909778" y="1610046"/>
                  <a:pt x="935421" y="1618594"/>
                </a:cubicBezTo>
                <a:cubicBezTo>
                  <a:pt x="1048974" y="1580740"/>
                  <a:pt x="950964" y="1624147"/>
                  <a:pt x="987972" y="1355835"/>
                </a:cubicBezTo>
                <a:cubicBezTo>
                  <a:pt x="992444" y="1323415"/>
                  <a:pt x="1012749" y="1297649"/>
                  <a:pt x="1030014" y="1271752"/>
                </a:cubicBezTo>
                <a:cubicBezTo>
                  <a:pt x="1036938" y="1250980"/>
                  <a:pt x="1043022" y="1223508"/>
                  <a:pt x="1061545" y="1208690"/>
                </a:cubicBezTo>
                <a:cubicBezTo>
                  <a:pt x="1075115" y="1197834"/>
                  <a:pt x="1155585" y="1187705"/>
                  <a:pt x="1156138" y="1187669"/>
                </a:cubicBezTo>
                <a:cubicBezTo>
                  <a:pt x="1243612" y="1182025"/>
                  <a:pt x="1331310" y="1180662"/>
                  <a:pt x="1418896" y="1177159"/>
                </a:cubicBezTo>
                <a:cubicBezTo>
                  <a:pt x="1536935" y="1098465"/>
                  <a:pt x="1488617" y="1144062"/>
                  <a:pt x="1418896" y="830318"/>
                </a:cubicBezTo>
                <a:cubicBezTo>
                  <a:pt x="1407000" y="776786"/>
                  <a:pt x="1374665" y="729501"/>
                  <a:pt x="1345324" y="683173"/>
                </a:cubicBezTo>
                <a:cubicBezTo>
                  <a:pt x="1215326" y="477911"/>
                  <a:pt x="1266682" y="561582"/>
                  <a:pt x="1135117" y="451945"/>
                </a:cubicBezTo>
                <a:cubicBezTo>
                  <a:pt x="1119892" y="439258"/>
                  <a:pt x="1108301" y="422591"/>
                  <a:pt x="1093076" y="409904"/>
                </a:cubicBezTo>
                <a:cubicBezTo>
                  <a:pt x="1066162" y="387475"/>
                  <a:pt x="1038143" y="366276"/>
                  <a:pt x="1008993" y="346842"/>
                </a:cubicBezTo>
                <a:cubicBezTo>
                  <a:pt x="977328" y="325732"/>
                  <a:pt x="972757" y="320801"/>
                  <a:pt x="935421" y="304800"/>
                </a:cubicBezTo>
                <a:cubicBezTo>
                  <a:pt x="925238" y="300436"/>
                  <a:pt x="914400" y="297793"/>
                  <a:pt x="903890" y="294290"/>
                </a:cubicBezTo>
                <a:cubicBezTo>
                  <a:pt x="893380" y="287283"/>
                  <a:pt x="883902" y="278399"/>
                  <a:pt x="872359" y="273269"/>
                </a:cubicBezTo>
                <a:cubicBezTo>
                  <a:pt x="852111" y="264270"/>
                  <a:pt x="809296" y="252249"/>
                  <a:pt x="809296" y="252249"/>
                </a:cubicBezTo>
                <a:cubicBezTo>
                  <a:pt x="788275" y="259256"/>
                  <a:pt x="765024" y="261526"/>
                  <a:pt x="746234" y="273269"/>
                </a:cubicBezTo>
                <a:cubicBezTo>
                  <a:pt x="713720" y="293590"/>
                  <a:pt x="722592" y="354707"/>
                  <a:pt x="714703" y="378373"/>
                </a:cubicBezTo>
                <a:cubicBezTo>
                  <a:pt x="704794" y="408101"/>
                  <a:pt x="672662" y="462456"/>
                  <a:pt x="672662" y="462456"/>
                </a:cubicBezTo>
                <a:cubicBezTo>
                  <a:pt x="668981" y="477180"/>
                  <a:pt x="651181" y="545550"/>
                  <a:pt x="651641" y="557049"/>
                </a:cubicBezTo>
                <a:cubicBezTo>
                  <a:pt x="654455" y="627411"/>
                  <a:pt x="663554" y="697429"/>
                  <a:pt x="672662" y="767256"/>
                </a:cubicBezTo>
                <a:cubicBezTo>
                  <a:pt x="674095" y="778242"/>
                  <a:pt x="679282" y="788414"/>
                  <a:pt x="683172" y="798787"/>
                </a:cubicBezTo>
                <a:cubicBezTo>
                  <a:pt x="698715" y="840233"/>
                  <a:pt x="704001" y="861657"/>
                  <a:pt x="735724" y="893380"/>
                </a:cubicBezTo>
                <a:cubicBezTo>
                  <a:pt x="744656" y="902312"/>
                  <a:pt x="756288" y="908133"/>
                  <a:pt x="767255" y="914400"/>
                </a:cubicBezTo>
                <a:cubicBezTo>
                  <a:pt x="780858" y="922173"/>
                  <a:pt x="794895" y="929249"/>
                  <a:pt x="809296" y="935421"/>
                </a:cubicBezTo>
                <a:cubicBezTo>
                  <a:pt x="828198" y="943522"/>
                  <a:pt x="864413" y="952341"/>
                  <a:pt x="882869" y="956442"/>
                </a:cubicBezTo>
                <a:cubicBezTo>
                  <a:pt x="900308" y="960317"/>
                  <a:pt x="918186" y="962252"/>
                  <a:pt x="935421" y="966952"/>
                </a:cubicBezTo>
                <a:cubicBezTo>
                  <a:pt x="956798" y="972782"/>
                  <a:pt x="977462" y="980966"/>
                  <a:pt x="998483" y="987973"/>
                </a:cubicBezTo>
                <a:cubicBezTo>
                  <a:pt x="1075559" y="980966"/>
                  <a:pt x="1154034" y="983168"/>
                  <a:pt x="1229710" y="966952"/>
                </a:cubicBezTo>
                <a:cubicBezTo>
                  <a:pt x="1262977" y="959823"/>
                  <a:pt x="1303327" y="909124"/>
                  <a:pt x="1334814" y="893380"/>
                </a:cubicBezTo>
                <a:cubicBezTo>
                  <a:pt x="1347734" y="886920"/>
                  <a:pt x="1362841" y="886373"/>
                  <a:pt x="1376855" y="882869"/>
                </a:cubicBezTo>
                <a:cubicBezTo>
                  <a:pt x="1390869" y="872359"/>
                  <a:pt x="1405596" y="862738"/>
                  <a:pt x="1418896" y="851338"/>
                </a:cubicBezTo>
                <a:cubicBezTo>
                  <a:pt x="1489698" y="790650"/>
                  <a:pt x="1412276" y="845240"/>
                  <a:pt x="1481959" y="798787"/>
                </a:cubicBezTo>
                <a:cubicBezTo>
                  <a:pt x="1488966" y="788277"/>
                  <a:pt x="1494892" y="776960"/>
                  <a:pt x="1502979" y="767256"/>
                </a:cubicBezTo>
                <a:cubicBezTo>
                  <a:pt x="1512495" y="755837"/>
                  <a:pt x="1527135" y="748630"/>
                  <a:pt x="1534510" y="735725"/>
                </a:cubicBezTo>
                <a:cubicBezTo>
                  <a:pt x="1541677" y="723183"/>
                  <a:pt x="1541517" y="707697"/>
                  <a:pt x="1545021" y="693683"/>
                </a:cubicBezTo>
                <a:cubicBezTo>
                  <a:pt x="1545525" y="687131"/>
                  <a:pt x="1536798" y="509181"/>
                  <a:pt x="1597572" y="493987"/>
                </a:cubicBezTo>
                <a:lnTo>
                  <a:pt x="1639614" y="483476"/>
                </a:lnTo>
                <a:cubicBezTo>
                  <a:pt x="1699173" y="486980"/>
                  <a:pt x="1758924" y="488050"/>
                  <a:pt x="1818290" y="493987"/>
                </a:cubicBezTo>
                <a:cubicBezTo>
                  <a:pt x="1829314" y="495089"/>
                  <a:pt x="1841987" y="496663"/>
                  <a:pt x="1849821" y="504497"/>
                </a:cubicBezTo>
                <a:cubicBezTo>
                  <a:pt x="1857655" y="512331"/>
                  <a:pt x="1852497" y="528194"/>
                  <a:pt x="1860331" y="536028"/>
                </a:cubicBezTo>
                <a:cubicBezTo>
                  <a:pt x="1907571" y="583268"/>
                  <a:pt x="1940317" y="584813"/>
                  <a:pt x="1975945" y="630621"/>
                </a:cubicBezTo>
                <a:cubicBezTo>
                  <a:pt x="1991455" y="650563"/>
                  <a:pt x="2017986" y="693683"/>
                  <a:pt x="2017986" y="693683"/>
                </a:cubicBezTo>
                <a:cubicBezTo>
                  <a:pt x="2042083" y="765975"/>
                  <a:pt x="2009125" y="678178"/>
                  <a:pt x="2060027" y="767256"/>
                </a:cubicBezTo>
                <a:cubicBezTo>
                  <a:pt x="2065524" y="776875"/>
                  <a:pt x="2065583" y="788878"/>
                  <a:pt x="2070538" y="798787"/>
                </a:cubicBezTo>
                <a:cubicBezTo>
                  <a:pt x="2076187" y="810085"/>
                  <a:pt x="2084552" y="819808"/>
                  <a:pt x="2091559" y="830318"/>
                </a:cubicBezTo>
                <a:cubicBezTo>
                  <a:pt x="2088055" y="921408"/>
                  <a:pt x="2087320" y="1012646"/>
                  <a:pt x="2081048" y="1103587"/>
                </a:cubicBezTo>
                <a:cubicBezTo>
                  <a:pt x="2080286" y="1114640"/>
                  <a:pt x="2073582" y="1124465"/>
                  <a:pt x="2070538" y="1135118"/>
                </a:cubicBezTo>
                <a:cubicBezTo>
                  <a:pt x="2066570" y="1149007"/>
                  <a:pt x="2069051" y="1165879"/>
                  <a:pt x="2060027" y="1177159"/>
                </a:cubicBezTo>
                <a:cubicBezTo>
                  <a:pt x="2053106" y="1185810"/>
                  <a:pt x="2039006" y="1184166"/>
                  <a:pt x="2028496" y="1187669"/>
                </a:cubicBezTo>
                <a:cubicBezTo>
                  <a:pt x="2021489" y="1198179"/>
                  <a:pt x="2017755" y="1211858"/>
                  <a:pt x="2007476" y="1219200"/>
                </a:cubicBezTo>
                <a:cubicBezTo>
                  <a:pt x="1992124" y="1230166"/>
                  <a:pt x="1972823" y="1234255"/>
                  <a:pt x="1954924" y="1240221"/>
                </a:cubicBezTo>
                <a:cubicBezTo>
                  <a:pt x="1920224" y="1251788"/>
                  <a:pt x="1884855" y="1261242"/>
                  <a:pt x="1849821" y="1271752"/>
                </a:cubicBezTo>
                <a:cubicBezTo>
                  <a:pt x="1657131" y="1264745"/>
                  <a:pt x="1463983" y="1265749"/>
                  <a:pt x="1271752" y="1250731"/>
                </a:cubicBezTo>
                <a:cubicBezTo>
                  <a:pt x="1238616" y="1248142"/>
                  <a:pt x="1208501" y="1230262"/>
                  <a:pt x="1177159" y="1219200"/>
                </a:cubicBezTo>
                <a:cubicBezTo>
                  <a:pt x="1058616" y="1177362"/>
                  <a:pt x="1132031" y="1193234"/>
                  <a:pt x="1019503" y="1177159"/>
                </a:cubicBezTo>
                <a:cubicBezTo>
                  <a:pt x="994191" y="1169927"/>
                  <a:pt x="913646" y="1143918"/>
                  <a:pt x="882869" y="1145628"/>
                </a:cubicBezTo>
                <a:cubicBezTo>
                  <a:pt x="840313" y="1147992"/>
                  <a:pt x="798786" y="1159642"/>
                  <a:pt x="756745" y="1166649"/>
                </a:cubicBezTo>
                <a:cubicBezTo>
                  <a:pt x="680647" y="1217381"/>
                  <a:pt x="704981" y="1186094"/>
                  <a:pt x="672662" y="1250731"/>
                </a:cubicBezTo>
                <a:cubicBezTo>
                  <a:pt x="669159" y="1264745"/>
                  <a:pt x="667842" y="1279496"/>
                  <a:pt x="662152" y="1292773"/>
                </a:cubicBezTo>
                <a:cubicBezTo>
                  <a:pt x="657176" y="1304384"/>
                  <a:pt x="641636" y="1311682"/>
                  <a:pt x="641131" y="1324304"/>
                </a:cubicBezTo>
                <a:cubicBezTo>
                  <a:pt x="632556" y="1538662"/>
                  <a:pt x="612062" y="1496162"/>
                  <a:pt x="672662" y="1587063"/>
                </a:cubicBezTo>
                <a:cubicBezTo>
                  <a:pt x="683700" y="1642256"/>
                  <a:pt x="677415" y="1634794"/>
                  <a:pt x="704193" y="1681656"/>
                </a:cubicBezTo>
                <a:cubicBezTo>
                  <a:pt x="710460" y="1692624"/>
                  <a:pt x="715510" y="1705100"/>
                  <a:pt x="725214" y="1713187"/>
                </a:cubicBezTo>
                <a:cubicBezTo>
                  <a:pt x="737250" y="1723217"/>
                  <a:pt x="752585" y="1728706"/>
                  <a:pt x="767255" y="1734207"/>
                </a:cubicBezTo>
                <a:cubicBezTo>
                  <a:pt x="794446" y="1744404"/>
                  <a:pt x="861681" y="1753519"/>
                  <a:pt x="882869" y="1755228"/>
                </a:cubicBezTo>
                <a:lnTo>
                  <a:pt x="1460938" y="1797269"/>
                </a:lnTo>
                <a:cubicBezTo>
                  <a:pt x="1791238" y="1783507"/>
                  <a:pt x="1824165" y="1802890"/>
                  <a:pt x="2028496" y="1765738"/>
                </a:cubicBezTo>
                <a:cubicBezTo>
                  <a:pt x="2046072" y="1762542"/>
                  <a:pt x="2063659" y="1759320"/>
                  <a:pt x="2081048" y="1755228"/>
                </a:cubicBezTo>
                <a:cubicBezTo>
                  <a:pt x="2372480" y="1686657"/>
                  <a:pt x="2072470" y="1759484"/>
                  <a:pt x="2291255" y="1692166"/>
                </a:cubicBezTo>
                <a:cubicBezTo>
                  <a:pt x="2371619" y="1667439"/>
                  <a:pt x="2319312" y="1699550"/>
                  <a:pt x="2406869" y="1660635"/>
                </a:cubicBezTo>
                <a:cubicBezTo>
                  <a:pt x="2490004" y="1623685"/>
                  <a:pt x="2383298" y="1657587"/>
                  <a:pt x="2469931" y="1608083"/>
                </a:cubicBezTo>
                <a:cubicBezTo>
                  <a:pt x="2482473" y="1600916"/>
                  <a:pt x="2497958" y="1601076"/>
                  <a:pt x="2511972" y="1597573"/>
                </a:cubicBezTo>
                <a:cubicBezTo>
                  <a:pt x="2522482" y="1587063"/>
                  <a:pt x="2533830" y="1577328"/>
                  <a:pt x="2543503" y="1566042"/>
                </a:cubicBezTo>
                <a:cubicBezTo>
                  <a:pt x="2554903" y="1552742"/>
                  <a:pt x="2561577" y="1535214"/>
                  <a:pt x="2575034" y="1524000"/>
                </a:cubicBezTo>
                <a:cubicBezTo>
                  <a:pt x="2583545" y="1516907"/>
                  <a:pt x="2596055" y="1516993"/>
                  <a:pt x="2606565" y="1513490"/>
                </a:cubicBezTo>
                <a:cubicBezTo>
                  <a:pt x="2620579" y="1499476"/>
                  <a:pt x="2639744" y="1489175"/>
                  <a:pt x="2648607" y="1471449"/>
                </a:cubicBezTo>
                <a:cubicBezTo>
                  <a:pt x="2661527" y="1445609"/>
                  <a:pt x="2661895" y="1415202"/>
                  <a:pt x="2669627" y="1387366"/>
                </a:cubicBezTo>
                <a:cubicBezTo>
                  <a:pt x="2679417" y="1352123"/>
                  <a:pt x="2690648" y="1317297"/>
                  <a:pt x="2701159" y="1282263"/>
                </a:cubicBezTo>
                <a:cubicBezTo>
                  <a:pt x="2704662" y="1257739"/>
                  <a:pt x="2707104" y="1233039"/>
                  <a:pt x="2711669" y="1208690"/>
                </a:cubicBezTo>
                <a:cubicBezTo>
                  <a:pt x="2717622" y="1176943"/>
                  <a:pt x="2727380" y="1145958"/>
                  <a:pt x="2732690" y="1114097"/>
                </a:cubicBezTo>
                <a:cubicBezTo>
                  <a:pt x="2774922" y="860706"/>
                  <a:pt x="2707652" y="1179466"/>
                  <a:pt x="2764221" y="924911"/>
                </a:cubicBezTo>
                <a:cubicBezTo>
                  <a:pt x="2767724" y="774263"/>
                  <a:pt x="2765522" y="623373"/>
                  <a:pt x="2774731" y="472966"/>
                </a:cubicBezTo>
                <a:cubicBezTo>
                  <a:pt x="2776085" y="450850"/>
                  <a:pt x="2788745" y="430925"/>
                  <a:pt x="2795752" y="409904"/>
                </a:cubicBezTo>
                <a:cubicBezTo>
                  <a:pt x="2808706" y="371042"/>
                  <a:pt x="2801455" y="377124"/>
                  <a:pt x="2837793" y="346842"/>
                </a:cubicBezTo>
                <a:cubicBezTo>
                  <a:pt x="2847497" y="338755"/>
                  <a:pt x="2857340" y="329816"/>
                  <a:pt x="2869324" y="325821"/>
                </a:cubicBezTo>
                <a:cubicBezTo>
                  <a:pt x="2889541" y="319082"/>
                  <a:pt x="2911365" y="318814"/>
                  <a:pt x="2932386" y="315311"/>
                </a:cubicBezTo>
                <a:cubicBezTo>
                  <a:pt x="2942896" y="311807"/>
                  <a:pt x="2952989" y="306621"/>
                  <a:pt x="2963917" y="304800"/>
                </a:cubicBezTo>
                <a:cubicBezTo>
                  <a:pt x="3079888" y="285471"/>
                  <a:pt x="3098150" y="296622"/>
                  <a:pt x="3237186" y="304800"/>
                </a:cubicBezTo>
                <a:cubicBezTo>
                  <a:pt x="3240689" y="315310"/>
                  <a:pt x="3253193" y="326712"/>
                  <a:pt x="3247696" y="336331"/>
                </a:cubicBezTo>
                <a:cubicBezTo>
                  <a:pt x="3218784" y="386928"/>
                  <a:pt x="3169885" y="382844"/>
                  <a:pt x="3121572" y="388883"/>
                </a:cubicBezTo>
                <a:cubicBezTo>
                  <a:pt x="3090092" y="392818"/>
                  <a:pt x="3058510" y="395890"/>
                  <a:pt x="3026979" y="399394"/>
                </a:cubicBezTo>
                <a:cubicBezTo>
                  <a:pt x="2848303" y="378373"/>
                  <a:pt x="2667918" y="368733"/>
                  <a:pt x="2490952" y="336331"/>
                </a:cubicBezTo>
                <a:cubicBezTo>
                  <a:pt x="2417929" y="322961"/>
                  <a:pt x="2349390" y="291024"/>
                  <a:pt x="2280745" y="262759"/>
                </a:cubicBezTo>
                <a:cubicBezTo>
                  <a:pt x="2188125" y="224621"/>
                  <a:pt x="2093936" y="166049"/>
                  <a:pt x="2007476" y="115614"/>
                </a:cubicBezTo>
                <a:cubicBezTo>
                  <a:pt x="1989959" y="94593"/>
                  <a:pt x="1975171" y="70958"/>
                  <a:pt x="1954924" y="52552"/>
                </a:cubicBezTo>
                <a:cubicBezTo>
                  <a:pt x="1913079" y="14511"/>
                  <a:pt x="1902482" y="14051"/>
                  <a:pt x="1860331" y="0"/>
                </a:cubicBezTo>
                <a:cubicBezTo>
                  <a:pt x="1749136" y="37067"/>
                  <a:pt x="1821890" y="1363"/>
                  <a:pt x="1860331" y="262759"/>
                </a:cubicBezTo>
                <a:cubicBezTo>
                  <a:pt x="1878677" y="387511"/>
                  <a:pt x="1866790" y="337445"/>
                  <a:pt x="1912883" y="420414"/>
                </a:cubicBezTo>
                <a:cubicBezTo>
                  <a:pt x="1920492" y="434110"/>
                  <a:pt x="1927731" y="448055"/>
                  <a:pt x="1933903" y="462456"/>
                </a:cubicBezTo>
                <a:cubicBezTo>
                  <a:pt x="1938267" y="472639"/>
                  <a:pt x="1937493" y="485336"/>
                  <a:pt x="1944414" y="493987"/>
                </a:cubicBezTo>
                <a:cubicBezTo>
                  <a:pt x="1966080" y="521069"/>
                  <a:pt x="1993462" y="543035"/>
                  <a:pt x="2017986" y="567559"/>
                </a:cubicBezTo>
                <a:cubicBezTo>
                  <a:pt x="2028496" y="578069"/>
                  <a:pt x="2037626" y="590172"/>
                  <a:pt x="2049517" y="599090"/>
                </a:cubicBezTo>
                <a:cubicBezTo>
                  <a:pt x="2146415" y="671763"/>
                  <a:pt x="2056356" y="611880"/>
                  <a:pt x="2270234" y="683173"/>
                </a:cubicBezTo>
                <a:cubicBezTo>
                  <a:pt x="2301765" y="693683"/>
                  <a:pt x="2332494" y="707006"/>
                  <a:pt x="2364827" y="714704"/>
                </a:cubicBezTo>
                <a:cubicBezTo>
                  <a:pt x="2479799" y="742078"/>
                  <a:pt x="2596070" y="763681"/>
                  <a:pt x="2711669" y="788276"/>
                </a:cubicBezTo>
                <a:cubicBezTo>
                  <a:pt x="2760733" y="798715"/>
                  <a:pt x="2809040" y="813585"/>
                  <a:pt x="2858814" y="819807"/>
                </a:cubicBezTo>
                <a:cubicBezTo>
                  <a:pt x="2914869" y="826814"/>
                  <a:pt x="2971197" y="831903"/>
                  <a:pt x="3026979" y="840828"/>
                </a:cubicBezTo>
                <a:cubicBezTo>
                  <a:pt x="3272943" y="880183"/>
                  <a:pt x="2945467" y="847174"/>
                  <a:pt x="3247696" y="872359"/>
                </a:cubicBezTo>
                <a:lnTo>
                  <a:pt x="3037490" y="882869"/>
                </a:lnTo>
                <a:cubicBezTo>
                  <a:pt x="2163298" y="913364"/>
                  <a:pt x="2604886" y="887573"/>
                  <a:pt x="2175641" y="914400"/>
                </a:cubicBezTo>
                <a:cubicBezTo>
                  <a:pt x="2162798" y="917611"/>
                  <a:pt x="2087525" y="934146"/>
                  <a:pt x="2060027" y="945931"/>
                </a:cubicBezTo>
                <a:cubicBezTo>
                  <a:pt x="2022692" y="961932"/>
                  <a:pt x="2018119" y="966863"/>
                  <a:pt x="1986455" y="987973"/>
                </a:cubicBezTo>
                <a:cubicBezTo>
                  <a:pt x="1982952" y="1001987"/>
                  <a:pt x="1981812" y="1016814"/>
                  <a:pt x="1975945" y="1030014"/>
                </a:cubicBezTo>
                <a:cubicBezTo>
                  <a:pt x="1922013" y="1151363"/>
                  <a:pt x="1965579" y="1029726"/>
                  <a:pt x="1923393" y="1114097"/>
                </a:cubicBezTo>
                <a:cubicBezTo>
                  <a:pt x="1891771" y="1177341"/>
                  <a:pt x="1914781" y="1152975"/>
                  <a:pt x="1881352" y="1208690"/>
                </a:cubicBezTo>
                <a:cubicBezTo>
                  <a:pt x="1805257" y="1335514"/>
                  <a:pt x="1866337" y="1217696"/>
                  <a:pt x="1818290" y="1313794"/>
                </a:cubicBezTo>
                <a:cubicBezTo>
                  <a:pt x="1821793" y="1348828"/>
                  <a:pt x="1818446" y="1385245"/>
                  <a:pt x="1828800" y="1418897"/>
                </a:cubicBezTo>
                <a:cubicBezTo>
                  <a:pt x="1833171" y="1433104"/>
                  <a:pt x="1849283" y="1440485"/>
                  <a:pt x="1860331" y="1450428"/>
                </a:cubicBezTo>
                <a:cubicBezTo>
                  <a:pt x="1884339" y="1472036"/>
                  <a:pt x="1908063" y="1494110"/>
                  <a:pt x="1933903" y="1513490"/>
                </a:cubicBezTo>
                <a:cubicBezTo>
                  <a:pt x="2012156" y="1572179"/>
                  <a:pt x="2053959" y="1604218"/>
                  <a:pt x="2133600" y="1639614"/>
                </a:cubicBezTo>
                <a:cubicBezTo>
                  <a:pt x="2175219" y="1658112"/>
                  <a:pt x="2218988" y="1671797"/>
                  <a:pt x="2259724" y="1692166"/>
                </a:cubicBezTo>
                <a:cubicBezTo>
                  <a:pt x="2314685" y="1719647"/>
                  <a:pt x="2286565" y="1709387"/>
                  <a:pt x="2343807" y="1723697"/>
                </a:cubicBezTo>
                <a:cubicBezTo>
                  <a:pt x="2525986" y="1720194"/>
                  <a:pt x="2708456" y="1724046"/>
                  <a:pt x="2890345" y="1713187"/>
                </a:cubicBezTo>
                <a:cubicBezTo>
                  <a:pt x="2964298" y="1708772"/>
                  <a:pt x="3102304" y="1668995"/>
                  <a:pt x="3174124" y="1639614"/>
                </a:cubicBezTo>
                <a:cubicBezTo>
                  <a:pt x="3210377" y="1624783"/>
                  <a:pt x="3244193" y="1604580"/>
                  <a:pt x="3279227" y="1587063"/>
                </a:cubicBezTo>
                <a:cubicBezTo>
                  <a:pt x="3303751" y="1562539"/>
                  <a:pt x="3337289" y="1544511"/>
                  <a:pt x="3352800" y="1513490"/>
                </a:cubicBezTo>
                <a:cubicBezTo>
                  <a:pt x="3438932" y="1341225"/>
                  <a:pt x="3327108" y="1553864"/>
                  <a:pt x="3426372" y="1397876"/>
                </a:cubicBezTo>
                <a:cubicBezTo>
                  <a:pt x="3438989" y="1378048"/>
                  <a:pt x="3446489" y="1355358"/>
                  <a:pt x="3457903" y="1334814"/>
                </a:cubicBezTo>
                <a:cubicBezTo>
                  <a:pt x="3489987" y="1277064"/>
                  <a:pt x="3469479" y="1329536"/>
                  <a:pt x="3510455" y="1261242"/>
                </a:cubicBezTo>
                <a:cubicBezTo>
                  <a:pt x="3522547" y="1241089"/>
                  <a:pt x="3527885" y="1216981"/>
                  <a:pt x="3541986" y="1198180"/>
                </a:cubicBezTo>
                <a:cubicBezTo>
                  <a:pt x="3549565" y="1188074"/>
                  <a:pt x="3563813" y="1185246"/>
                  <a:pt x="3573517" y="1177159"/>
                </a:cubicBezTo>
                <a:cubicBezTo>
                  <a:pt x="3626003" y="1133421"/>
                  <a:pt x="3581167" y="1153588"/>
                  <a:pt x="3636579" y="1135118"/>
                </a:cubicBezTo>
                <a:cubicBezTo>
                  <a:pt x="3647089" y="1128111"/>
                  <a:pt x="3656812" y="1119746"/>
                  <a:pt x="3668110" y="1114097"/>
                </a:cubicBezTo>
                <a:cubicBezTo>
                  <a:pt x="3714203" y="1091050"/>
                  <a:pt x="3723983" y="1092412"/>
                  <a:pt x="3773214" y="1082566"/>
                </a:cubicBezTo>
                <a:cubicBezTo>
                  <a:pt x="3860800" y="1086069"/>
                  <a:pt x="3948815" y="1083738"/>
                  <a:pt x="4035972" y="1093076"/>
                </a:cubicBezTo>
                <a:cubicBezTo>
                  <a:pt x="4048532" y="1094422"/>
                  <a:pt x="4056205" y="1108448"/>
                  <a:pt x="4067503" y="1114097"/>
                </a:cubicBezTo>
                <a:cubicBezTo>
                  <a:pt x="4077412" y="1119052"/>
                  <a:pt x="4088524" y="1121104"/>
                  <a:pt x="4099034" y="1124607"/>
                </a:cubicBezTo>
                <a:cubicBezTo>
                  <a:pt x="4113048" y="1142124"/>
                  <a:pt x="4129186" y="1158136"/>
                  <a:pt x="4141076" y="1177159"/>
                </a:cubicBezTo>
                <a:cubicBezTo>
                  <a:pt x="4146948" y="1186554"/>
                  <a:pt x="4145147" y="1199675"/>
                  <a:pt x="4151586" y="1208690"/>
                </a:cubicBezTo>
                <a:cubicBezTo>
                  <a:pt x="4163105" y="1224817"/>
                  <a:pt x="4181247" y="1235255"/>
                  <a:pt x="4193627" y="1250731"/>
                </a:cubicBezTo>
                <a:cubicBezTo>
                  <a:pt x="4202684" y="1262052"/>
                  <a:pt x="4258505" y="1347712"/>
                  <a:pt x="4267200" y="1366345"/>
                </a:cubicBezTo>
                <a:cubicBezTo>
                  <a:pt x="4283157" y="1400538"/>
                  <a:pt x="4290742" y="1438561"/>
                  <a:pt x="4309241" y="1471449"/>
                </a:cubicBezTo>
                <a:cubicBezTo>
                  <a:pt x="4322656" y="1495298"/>
                  <a:pt x="4347452" y="1511207"/>
                  <a:pt x="4361793" y="1534511"/>
                </a:cubicBezTo>
                <a:cubicBezTo>
                  <a:pt x="4375777" y="1557234"/>
                  <a:pt x="4380674" y="1584591"/>
                  <a:pt x="4393324" y="1608083"/>
                </a:cubicBezTo>
                <a:cubicBezTo>
                  <a:pt x="4405301" y="1630327"/>
                  <a:pt x="4423096" y="1649061"/>
                  <a:pt x="4435365" y="1671145"/>
                </a:cubicBezTo>
                <a:cubicBezTo>
                  <a:pt x="4440745" y="1680830"/>
                  <a:pt x="4440379" y="1693057"/>
                  <a:pt x="4445876" y="1702676"/>
                </a:cubicBezTo>
                <a:cubicBezTo>
                  <a:pt x="4474505" y="1752776"/>
                  <a:pt x="4475050" y="1735584"/>
                  <a:pt x="4508938" y="1776249"/>
                </a:cubicBezTo>
                <a:cubicBezTo>
                  <a:pt x="4545508" y="1820132"/>
                  <a:pt x="4509728" y="1801037"/>
                  <a:pt x="4561490" y="1818290"/>
                </a:cubicBezTo>
                <a:cubicBezTo>
                  <a:pt x="4600028" y="1814787"/>
                  <a:pt x="4639895" y="1818411"/>
                  <a:pt x="4677103" y="1807780"/>
                </a:cubicBezTo>
                <a:cubicBezTo>
                  <a:pt x="4691395" y="1803697"/>
                  <a:pt x="4700389" y="1788616"/>
                  <a:pt x="4708634" y="1776249"/>
                </a:cubicBezTo>
                <a:cubicBezTo>
                  <a:pt x="4714780" y="1767031"/>
                  <a:pt x="4714781" y="1754901"/>
                  <a:pt x="4719145" y="1744718"/>
                </a:cubicBezTo>
                <a:cubicBezTo>
                  <a:pt x="4765536" y="1636470"/>
                  <a:pt x="4713343" y="1783141"/>
                  <a:pt x="4761186" y="1639614"/>
                </a:cubicBezTo>
                <a:cubicBezTo>
                  <a:pt x="4744435" y="1070050"/>
                  <a:pt x="4812954" y="1417328"/>
                  <a:pt x="4719145" y="1229711"/>
                </a:cubicBezTo>
                <a:cubicBezTo>
                  <a:pt x="4714190" y="1219802"/>
                  <a:pt x="4715844" y="1206592"/>
                  <a:pt x="4708634" y="1198180"/>
                </a:cubicBezTo>
                <a:cubicBezTo>
                  <a:pt x="4577558" y="1045257"/>
                  <a:pt x="4707189" y="1232796"/>
                  <a:pt x="4635062" y="1124607"/>
                </a:cubicBezTo>
                <a:cubicBezTo>
                  <a:pt x="4631559" y="1114097"/>
                  <a:pt x="4630991" y="1102091"/>
                  <a:pt x="4624552" y="1093076"/>
                </a:cubicBezTo>
                <a:cubicBezTo>
                  <a:pt x="4592014" y="1047523"/>
                  <a:pt x="4564112" y="1043733"/>
                  <a:pt x="4519448" y="1008994"/>
                </a:cubicBezTo>
                <a:cubicBezTo>
                  <a:pt x="4507715" y="999869"/>
                  <a:pt x="4500284" y="985708"/>
                  <a:pt x="4487917" y="977463"/>
                </a:cubicBezTo>
                <a:cubicBezTo>
                  <a:pt x="4468362" y="964426"/>
                  <a:pt x="4445399" y="957345"/>
                  <a:pt x="4424855" y="945931"/>
                </a:cubicBezTo>
                <a:cubicBezTo>
                  <a:pt x="4413813" y="939796"/>
                  <a:pt x="4404867" y="930041"/>
                  <a:pt x="4393324" y="924911"/>
                </a:cubicBezTo>
                <a:cubicBezTo>
                  <a:pt x="4373076" y="915912"/>
                  <a:pt x="4350081" y="913799"/>
                  <a:pt x="4330262" y="903890"/>
                </a:cubicBezTo>
                <a:cubicBezTo>
                  <a:pt x="4309241" y="893380"/>
                  <a:pt x="4289021" y="881087"/>
                  <a:pt x="4267200" y="872359"/>
                </a:cubicBezTo>
                <a:cubicBezTo>
                  <a:pt x="4253788" y="866994"/>
                  <a:pt x="4239283" y="864876"/>
                  <a:pt x="4225159" y="861849"/>
                </a:cubicBezTo>
                <a:cubicBezTo>
                  <a:pt x="4190224" y="854363"/>
                  <a:pt x="4120055" y="840828"/>
                  <a:pt x="4120055" y="840828"/>
                </a:cubicBezTo>
                <a:cubicBezTo>
                  <a:pt x="4095531" y="830318"/>
                  <a:pt x="4071558" y="818415"/>
                  <a:pt x="4046483" y="809297"/>
                </a:cubicBezTo>
                <a:cubicBezTo>
                  <a:pt x="4032907" y="804360"/>
                  <a:pt x="4017718" y="804477"/>
                  <a:pt x="4004441" y="798787"/>
                </a:cubicBezTo>
                <a:cubicBezTo>
                  <a:pt x="3992830" y="793811"/>
                  <a:pt x="3984738" y="782201"/>
                  <a:pt x="3972910" y="777766"/>
                </a:cubicBezTo>
                <a:cubicBezTo>
                  <a:pt x="3956184" y="771494"/>
                  <a:pt x="3937690" y="771589"/>
                  <a:pt x="3920359" y="767256"/>
                </a:cubicBezTo>
                <a:cubicBezTo>
                  <a:pt x="3885548" y="758553"/>
                  <a:pt x="3888121" y="756275"/>
                  <a:pt x="3857296" y="735725"/>
                </a:cubicBezTo>
                <a:cubicBezTo>
                  <a:pt x="3867806" y="725215"/>
                  <a:pt x="3876732" y="712833"/>
                  <a:pt x="3888827" y="704194"/>
                </a:cubicBezTo>
                <a:cubicBezTo>
                  <a:pt x="3941333" y="666690"/>
                  <a:pt x="3990649" y="678738"/>
                  <a:pt x="4056993" y="662152"/>
                </a:cubicBezTo>
                <a:lnTo>
                  <a:pt x="4099034" y="651642"/>
                </a:lnTo>
                <a:cubicBezTo>
                  <a:pt x="4207641" y="655145"/>
                  <a:pt x="4316588" y="652872"/>
                  <a:pt x="4424855" y="662152"/>
                </a:cubicBezTo>
                <a:cubicBezTo>
                  <a:pt x="4440466" y="663490"/>
                  <a:pt x="4454770" y="673252"/>
                  <a:pt x="4466896" y="683173"/>
                </a:cubicBezTo>
                <a:cubicBezTo>
                  <a:pt x="4543343" y="745720"/>
                  <a:pt x="4536332" y="756621"/>
                  <a:pt x="4593021" y="830318"/>
                </a:cubicBezTo>
                <a:cubicBezTo>
                  <a:pt x="4609704" y="852006"/>
                  <a:pt x="4628055" y="872359"/>
                  <a:pt x="4645572" y="893380"/>
                </a:cubicBezTo>
                <a:cubicBezTo>
                  <a:pt x="4654149" y="919109"/>
                  <a:pt x="4660871" y="944227"/>
                  <a:pt x="4677103" y="966952"/>
                </a:cubicBezTo>
                <a:cubicBezTo>
                  <a:pt x="4685742" y="979047"/>
                  <a:pt x="4698124" y="987973"/>
                  <a:pt x="4708634" y="998483"/>
                </a:cubicBezTo>
                <a:lnTo>
                  <a:pt x="4729655" y="1061545"/>
                </a:lnTo>
                <a:cubicBezTo>
                  <a:pt x="4733158" y="1072055"/>
                  <a:pt x="4734020" y="1083858"/>
                  <a:pt x="4740165" y="1093076"/>
                </a:cubicBezTo>
                <a:lnTo>
                  <a:pt x="4782207" y="1156138"/>
                </a:lnTo>
                <a:cubicBezTo>
                  <a:pt x="4789214" y="1166648"/>
                  <a:pt x="4799232" y="1175686"/>
                  <a:pt x="4803227" y="1187669"/>
                </a:cubicBezTo>
                <a:cubicBezTo>
                  <a:pt x="4806731" y="1198179"/>
                  <a:pt x="4810694" y="1208547"/>
                  <a:pt x="4813738" y="1219200"/>
                </a:cubicBezTo>
                <a:cubicBezTo>
                  <a:pt x="4817706" y="1233089"/>
                  <a:pt x="4817788" y="1248322"/>
                  <a:pt x="4824248" y="1261242"/>
                </a:cubicBezTo>
                <a:cubicBezTo>
                  <a:pt x="4828680" y="1270105"/>
                  <a:pt x="4838262" y="1275256"/>
                  <a:pt x="4845269" y="1282263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4038600"/>
            <a:ext cx="2667000" cy="231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reeform 11"/>
          <p:cNvSpPr/>
          <p:nvPr/>
        </p:nvSpPr>
        <p:spPr>
          <a:xfrm>
            <a:off x="493986" y="5123793"/>
            <a:ext cx="4866290" cy="436179"/>
          </a:xfrm>
          <a:custGeom>
            <a:avLst/>
            <a:gdLst>
              <a:gd name="connsiteX0" fmla="*/ 0 w 4866290"/>
              <a:gd name="connsiteY0" fmla="*/ 215462 h 436179"/>
              <a:gd name="connsiteX1" fmla="*/ 2490952 w 4866290"/>
              <a:gd name="connsiteY1" fmla="*/ 36786 h 436179"/>
              <a:gd name="connsiteX2" fmla="*/ 4866290 w 4866290"/>
              <a:gd name="connsiteY2" fmla="*/ 436179 h 436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66290" h="436179">
                <a:moveTo>
                  <a:pt x="0" y="215462"/>
                </a:moveTo>
                <a:cubicBezTo>
                  <a:pt x="839952" y="107731"/>
                  <a:pt x="1679904" y="0"/>
                  <a:pt x="2490952" y="36786"/>
                </a:cubicBezTo>
                <a:cubicBezTo>
                  <a:pt x="3302000" y="73572"/>
                  <a:pt x="4866290" y="436179"/>
                  <a:pt x="4866290" y="436179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57800" y="2425700"/>
            <a:ext cx="258554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Hypothesis:</a:t>
            </a:r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 Dung beetles use starlight to navigate in straight lines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r="66058"/>
          <a:stretch>
            <a:fillRect/>
          </a:stretch>
        </p:blipFill>
        <p:spPr bwMode="auto">
          <a:xfrm>
            <a:off x="609600" y="1663700"/>
            <a:ext cx="38100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>
          <a:xfrm>
            <a:off x="3962400" y="5168900"/>
            <a:ext cx="1752600" cy="228600"/>
          </a:xfrm>
          <a:prstGeom prst="line">
            <a:avLst/>
          </a:prstGeom>
          <a:ln w="28575">
            <a:solidFill>
              <a:srgbClr val="C64090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57800" y="1906388"/>
            <a:ext cx="2743200" cy="381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600" y="228600"/>
            <a:ext cx="861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Method Pt 1: </a:t>
            </a:r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Making dung beetles wear hats to occlude the starlight shows night sky is necessary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33263" r="34832"/>
          <a:stretch>
            <a:fillRect/>
          </a:stretch>
        </p:blipFill>
        <p:spPr bwMode="auto">
          <a:xfrm>
            <a:off x="914400" y="1739900"/>
            <a:ext cx="35814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6"/>
          <p:cNvSpPr/>
          <p:nvPr/>
        </p:nvSpPr>
        <p:spPr>
          <a:xfrm>
            <a:off x="4194629" y="4110567"/>
            <a:ext cx="1407885" cy="1342571"/>
          </a:xfrm>
          <a:custGeom>
            <a:avLst/>
            <a:gdLst>
              <a:gd name="connsiteX0" fmla="*/ 0 w 1407885"/>
              <a:gd name="connsiteY0" fmla="*/ 800704 h 1342571"/>
              <a:gd name="connsiteX1" fmla="*/ 275771 w 1407885"/>
              <a:gd name="connsiteY1" fmla="*/ 539447 h 1342571"/>
              <a:gd name="connsiteX2" fmla="*/ 275771 w 1407885"/>
              <a:gd name="connsiteY2" fmla="*/ 974876 h 1342571"/>
              <a:gd name="connsiteX3" fmla="*/ 275771 w 1407885"/>
              <a:gd name="connsiteY3" fmla="*/ 1308704 h 1342571"/>
              <a:gd name="connsiteX4" fmla="*/ 493485 w 1407885"/>
              <a:gd name="connsiteY4" fmla="*/ 771676 h 1342571"/>
              <a:gd name="connsiteX5" fmla="*/ 653142 w 1407885"/>
              <a:gd name="connsiteY5" fmla="*/ 597504 h 1342571"/>
              <a:gd name="connsiteX6" fmla="*/ 203200 w 1407885"/>
              <a:gd name="connsiteY6" fmla="*/ 278190 h 1342571"/>
              <a:gd name="connsiteX7" fmla="*/ 667657 w 1407885"/>
              <a:gd name="connsiteY7" fmla="*/ 45962 h 1342571"/>
              <a:gd name="connsiteX8" fmla="*/ 783771 w 1407885"/>
              <a:gd name="connsiteY8" fmla="*/ 553962 h 1342571"/>
              <a:gd name="connsiteX9" fmla="*/ 783771 w 1407885"/>
              <a:gd name="connsiteY9" fmla="*/ 902304 h 1342571"/>
              <a:gd name="connsiteX10" fmla="*/ 1132114 w 1407885"/>
              <a:gd name="connsiteY10" fmla="*/ 1003904 h 1342571"/>
              <a:gd name="connsiteX11" fmla="*/ 1277257 w 1407885"/>
              <a:gd name="connsiteY11" fmla="*/ 931333 h 1342571"/>
              <a:gd name="connsiteX12" fmla="*/ 1407885 w 1407885"/>
              <a:gd name="connsiteY12" fmla="*/ 945847 h 134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407885" h="1342571">
                <a:moveTo>
                  <a:pt x="0" y="800704"/>
                </a:moveTo>
                <a:cubicBezTo>
                  <a:pt x="114904" y="655561"/>
                  <a:pt x="229809" y="510418"/>
                  <a:pt x="275771" y="539447"/>
                </a:cubicBezTo>
                <a:cubicBezTo>
                  <a:pt x="321733" y="568476"/>
                  <a:pt x="275771" y="974876"/>
                  <a:pt x="275771" y="974876"/>
                </a:cubicBezTo>
                <a:cubicBezTo>
                  <a:pt x="275771" y="1103085"/>
                  <a:pt x="239485" y="1342571"/>
                  <a:pt x="275771" y="1308704"/>
                </a:cubicBezTo>
                <a:cubicBezTo>
                  <a:pt x="312057" y="1274837"/>
                  <a:pt x="430590" y="890209"/>
                  <a:pt x="493485" y="771676"/>
                </a:cubicBezTo>
                <a:cubicBezTo>
                  <a:pt x="556380" y="653143"/>
                  <a:pt x="701523" y="679752"/>
                  <a:pt x="653142" y="597504"/>
                </a:cubicBezTo>
                <a:cubicBezTo>
                  <a:pt x="604761" y="515256"/>
                  <a:pt x="200781" y="370114"/>
                  <a:pt x="203200" y="278190"/>
                </a:cubicBezTo>
                <a:cubicBezTo>
                  <a:pt x="205619" y="186266"/>
                  <a:pt x="570895" y="0"/>
                  <a:pt x="667657" y="45962"/>
                </a:cubicBezTo>
                <a:cubicBezTo>
                  <a:pt x="764419" y="91924"/>
                  <a:pt x="764419" y="411238"/>
                  <a:pt x="783771" y="553962"/>
                </a:cubicBezTo>
                <a:cubicBezTo>
                  <a:pt x="803123" y="696686"/>
                  <a:pt x="725714" y="827314"/>
                  <a:pt x="783771" y="902304"/>
                </a:cubicBezTo>
                <a:cubicBezTo>
                  <a:pt x="841828" y="977294"/>
                  <a:pt x="1049866" y="999066"/>
                  <a:pt x="1132114" y="1003904"/>
                </a:cubicBezTo>
                <a:cubicBezTo>
                  <a:pt x="1214362" y="1008742"/>
                  <a:pt x="1231295" y="941009"/>
                  <a:pt x="1277257" y="931333"/>
                </a:cubicBezTo>
                <a:cubicBezTo>
                  <a:pt x="1323219" y="921657"/>
                  <a:pt x="1365552" y="933752"/>
                  <a:pt x="1407885" y="945847"/>
                </a:cubicBezTo>
              </a:path>
            </a:pathLst>
          </a:custGeom>
          <a:ln w="28575">
            <a:solidFill>
              <a:srgbClr val="C6409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Method Pt 2: </a:t>
            </a:r>
            <a:r>
              <a:rPr lang="en-US" sz="3000" dirty="0" smtClean="0">
                <a:latin typeface="Trebuchet MS" pitchFamily="34" charset="0"/>
                <a:ea typeface="Tahoma" pitchFamily="34" charset="0"/>
                <a:cs typeface="Tahoma" pitchFamily="34" charset="0"/>
              </a:rPr>
              <a:t>Projecting different star patterns in a planetarium shows  Milky Way is sufficient</a:t>
            </a:r>
            <a:endParaRPr lang="en-US" sz="3000" dirty="0">
              <a:latin typeface="Trebuchet MS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4888468"/>
            <a:ext cx="167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rebuchet MS" pitchFamily="34" charset="0"/>
              </a:rPr>
              <a:t>PLANETARIUM</a:t>
            </a:r>
            <a:endParaRPr lang="en-US" b="1" dirty="0">
              <a:solidFill>
                <a:schemeClr val="bg1"/>
              </a:solidFill>
              <a:latin typeface="Trebuchet MS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85800" y="1371600"/>
            <a:ext cx="7391400" cy="5286904"/>
            <a:chOff x="685800" y="1371600"/>
            <a:chExt cx="7391400" cy="5286904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1371600"/>
              <a:ext cx="7391400" cy="52869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Freeform 10"/>
            <p:cNvSpPr/>
            <p:nvPr/>
          </p:nvSpPr>
          <p:spPr>
            <a:xfrm>
              <a:off x="2590800" y="5210629"/>
              <a:ext cx="1407885" cy="1342571"/>
            </a:xfrm>
            <a:custGeom>
              <a:avLst/>
              <a:gdLst>
                <a:gd name="connsiteX0" fmla="*/ 0 w 1407885"/>
                <a:gd name="connsiteY0" fmla="*/ 800704 h 1342571"/>
                <a:gd name="connsiteX1" fmla="*/ 275771 w 1407885"/>
                <a:gd name="connsiteY1" fmla="*/ 539447 h 1342571"/>
                <a:gd name="connsiteX2" fmla="*/ 275771 w 1407885"/>
                <a:gd name="connsiteY2" fmla="*/ 974876 h 1342571"/>
                <a:gd name="connsiteX3" fmla="*/ 275771 w 1407885"/>
                <a:gd name="connsiteY3" fmla="*/ 1308704 h 1342571"/>
                <a:gd name="connsiteX4" fmla="*/ 493485 w 1407885"/>
                <a:gd name="connsiteY4" fmla="*/ 771676 h 1342571"/>
                <a:gd name="connsiteX5" fmla="*/ 653142 w 1407885"/>
                <a:gd name="connsiteY5" fmla="*/ 597504 h 1342571"/>
                <a:gd name="connsiteX6" fmla="*/ 203200 w 1407885"/>
                <a:gd name="connsiteY6" fmla="*/ 278190 h 1342571"/>
                <a:gd name="connsiteX7" fmla="*/ 667657 w 1407885"/>
                <a:gd name="connsiteY7" fmla="*/ 45962 h 1342571"/>
                <a:gd name="connsiteX8" fmla="*/ 783771 w 1407885"/>
                <a:gd name="connsiteY8" fmla="*/ 553962 h 1342571"/>
                <a:gd name="connsiteX9" fmla="*/ 783771 w 1407885"/>
                <a:gd name="connsiteY9" fmla="*/ 902304 h 1342571"/>
                <a:gd name="connsiteX10" fmla="*/ 1132114 w 1407885"/>
                <a:gd name="connsiteY10" fmla="*/ 1003904 h 1342571"/>
                <a:gd name="connsiteX11" fmla="*/ 1277257 w 1407885"/>
                <a:gd name="connsiteY11" fmla="*/ 931333 h 1342571"/>
                <a:gd name="connsiteX12" fmla="*/ 1407885 w 1407885"/>
                <a:gd name="connsiteY12" fmla="*/ 945847 h 1342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07885" h="1342571">
                  <a:moveTo>
                    <a:pt x="0" y="800704"/>
                  </a:moveTo>
                  <a:cubicBezTo>
                    <a:pt x="114904" y="655561"/>
                    <a:pt x="229809" y="510418"/>
                    <a:pt x="275771" y="539447"/>
                  </a:cubicBezTo>
                  <a:cubicBezTo>
                    <a:pt x="321733" y="568476"/>
                    <a:pt x="275771" y="974876"/>
                    <a:pt x="275771" y="974876"/>
                  </a:cubicBezTo>
                  <a:cubicBezTo>
                    <a:pt x="275771" y="1103085"/>
                    <a:pt x="239485" y="1342571"/>
                    <a:pt x="275771" y="1308704"/>
                  </a:cubicBezTo>
                  <a:cubicBezTo>
                    <a:pt x="312057" y="1274837"/>
                    <a:pt x="430590" y="890209"/>
                    <a:pt x="493485" y="771676"/>
                  </a:cubicBezTo>
                  <a:cubicBezTo>
                    <a:pt x="556380" y="653143"/>
                    <a:pt x="701523" y="679752"/>
                    <a:pt x="653142" y="597504"/>
                  </a:cubicBezTo>
                  <a:cubicBezTo>
                    <a:pt x="604761" y="515256"/>
                    <a:pt x="200781" y="370114"/>
                    <a:pt x="203200" y="278190"/>
                  </a:cubicBezTo>
                  <a:cubicBezTo>
                    <a:pt x="205619" y="186266"/>
                    <a:pt x="570895" y="0"/>
                    <a:pt x="667657" y="45962"/>
                  </a:cubicBezTo>
                  <a:cubicBezTo>
                    <a:pt x="764419" y="91924"/>
                    <a:pt x="764419" y="411238"/>
                    <a:pt x="783771" y="553962"/>
                  </a:cubicBezTo>
                  <a:cubicBezTo>
                    <a:pt x="803123" y="696686"/>
                    <a:pt x="725714" y="827314"/>
                    <a:pt x="783771" y="902304"/>
                  </a:cubicBezTo>
                  <a:cubicBezTo>
                    <a:pt x="841828" y="977294"/>
                    <a:pt x="1049866" y="999066"/>
                    <a:pt x="1132114" y="1003904"/>
                  </a:cubicBezTo>
                  <a:cubicBezTo>
                    <a:pt x="1214362" y="1008742"/>
                    <a:pt x="1231295" y="941009"/>
                    <a:pt x="1277257" y="931333"/>
                  </a:cubicBezTo>
                  <a:cubicBezTo>
                    <a:pt x="1323219" y="921657"/>
                    <a:pt x="1365552" y="933752"/>
                    <a:pt x="1407885" y="945847"/>
                  </a:cubicBezTo>
                </a:path>
              </a:pathLst>
            </a:custGeom>
            <a:ln w="28575">
              <a:solidFill>
                <a:srgbClr val="C6409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05400" y="2743200"/>
            <a:ext cx="1419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Trebuchet MS" pitchFamily="34" charset="0"/>
              </a:rPr>
              <a:t>MILKY WAY </a:t>
            </a:r>
            <a:endParaRPr lang="en-US" b="1" dirty="0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2158</TotalTime>
  <Words>1363</Words>
  <Application>Microsoft Macintosh PowerPoint</Application>
  <PresentationFormat>On-screen Show (4:3)</PresentationFormat>
  <Paragraphs>248</Paragraphs>
  <Slides>40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Planning Jen’s poster</vt:lpstr>
      <vt:lpstr>PowerPoint Presentation</vt:lpstr>
      <vt:lpstr>Make choices that increase appeal, clarity, and relevance</vt:lpstr>
      <vt:lpstr>Titles: clearly convey your message</vt:lpstr>
      <vt:lpstr>Remember, relevance is appealing!</vt:lpstr>
      <vt:lpstr>Central figure: a visually appealing means of clear communication</vt:lpstr>
      <vt:lpstr>PowerPoint Presentation</vt:lpstr>
      <vt:lpstr>PowerPoint Presentation</vt:lpstr>
      <vt:lpstr>Identifying main points  Distinguish between critical and clutter</vt:lpstr>
      <vt:lpstr>PowerPoint Presentation</vt:lpstr>
      <vt:lpstr>Identifying main points  Which points are critical for understanding my message?</vt:lpstr>
      <vt:lpstr>PowerPoint Presentation</vt:lpstr>
      <vt:lpstr>Text vs. graphics: when to choose what?</vt:lpstr>
      <vt:lpstr>Text vs. graphics: when to choose what?</vt:lpstr>
      <vt:lpstr>Text vs. graphics: specificity vs. adaptability</vt:lpstr>
      <vt:lpstr>PowerPoint Presentation</vt:lpstr>
      <vt:lpstr>PowerPoint Presentation</vt:lpstr>
      <vt:lpstr>PowerPoint Presentation</vt:lpstr>
      <vt:lpstr>Data: another example of signal-to-noise</vt:lpstr>
      <vt:lpstr>Data: another example of signal-to-noise</vt:lpstr>
      <vt:lpstr>Contrasts: tools to direct attention</vt:lpstr>
      <vt:lpstr>PowerPoint Presentation</vt:lpstr>
      <vt:lpstr>Finished poster!</vt:lpstr>
      <vt:lpstr>Come brainstorm with us!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Tony</dc:creator>
  <cp:lastModifiedBy>software librarian</cp:lastModifiedBy>
  <cp:revision>211</cp:revision>
  <dcterms:created xsi:type="dcterms:W3CDTF">2014-04-08T13:31:54Z</dcterms:created>
  <dcterms:modified xsi:type="dcterms:W3CDTF">2014-07-07T15:01:03Z</dcterms:modified>
</cp:coreProperties>
</file>