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</p:sldMasterIdLst>
  <p:notesMasterIdLst>
    <p:notesMasterId r:id="rId16"/>
  </p:notesMasterIdLst>
  <p:sldIdLst>
    <p:sldId id="510" r:id="rId2"/>
    <p:sldId id="493" r:id="rId3"/>
    <p:sldId id="521" r:id="rId4"/>
    <p:sldId id="522" r:id="rId5"/>
    <p:sldId id="519" r:id="rId6"/>
    <p:sldId id="507" r:id="rId7"/>
    <p:sldId id="511" r:id="rId8"/>
    <p:sldId id="513" r:id="rId9"/>
    <p:sldId id="523" r:id="rId10"/>
    <p:sldId id="524" r:id="rId11"/>
    <p:sldId id="525" r:id="rId12"/>
    <p:sldId id="526" r:id="rId13"/>
    <p:sldId id="456" r:id="rId14"/>
    <p:sldId id="501" r:id="rId15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76">
          <p15:clr>
            <a:srgbClr val="A4A3A4"/>
          </p15:clr>
        </p15:guide>
        <p15:guide id="2" pos="22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EAEAEA"/>
    <a:srgbClr val="FF9900"/>
    <a:srgbClr val="CC0000"/>
    <a:srgbClr val="ADA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7" autoAdjust="0"/>
    <p:restoredTop sz="94816" autoAdjust="0"/>
  </p:normalViewPr>
  <p:slideViewPr>
    <p:cSldViewPr>
      <p:cViewPr varScale="1">
        <p:scale>
          <a:sx n="42" d="100"/>
          <a:sy n="42" d="100"/>
        </p:scale>
        <p:origin x="122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6840"/>
    </p:cViewPr>
  </p:sorterViewPr>
  <p:notesViewPr>
    <p:cSldViewPr>
      <p:cViewPr varScale="1">
        <p:scale>
          <a:sx n="79" d="100"/>
          <a:sy n="79" d="100"/>
        </p:scale>
        <p:origin x="-2813" y="-72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1817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FE382D1-0605-40FD-98D4-33E2AB4DA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96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BF5CA00-75A3-40DC-9F3D-3E16AB23FA14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83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0254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2AA196B-FD96-4C36-9B2A-CA7E4D8E545E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6371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DC2D906-C68B-4E1C-89FA-FFC8DF494753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682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469738F-AD7F-40E2-8699-64433517A2D5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744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08370F8-BA7C-4D53-8D62-DFA3BD1EDD51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40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127E34B-5052-4E90-9398-B4DA57AE6674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20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6625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E569B20-B404-4016-9309-D2785F8D158F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706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A4D9EFF-F7BA-4252-83D6-CBFC0B80B060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949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35386C8-31FB-4B92-A93C-499317DC95B0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2485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301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C692B-FFDC-4B0B-962F-197910E9515F}" type="datetime1">
              <a:rPr lang="en-US"/>
              <a:pPr>
                <a:defRPr/>
              </a:pPr>
              <a:t>12/1/2014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00FCA3BB-3901-4A81-8F0B-C4C8F6F43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5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13F7-8B64-4BAC-91FA-5348E5C460A4}" type="datetime1">
              <a:rPr lang="en-US"/>
              <a:pPr>
                <a:defRPr/>
              </a:pPr>
              <a:t>12/1/2014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4624B-8886-4781-B1FD-87A4A3C3A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67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568A2-E895-44BA-AC15-BA74F08C686B}" type="datetime1">
              <a:rPr lang="en-US"/>
              <a:pPr>
                <a:defRPr/>
              </a:pPr>
              <a:t>12/1/2014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4545D-9046-441D-894A-C2B9BF24C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10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E7941-DAFF-430D-A4EA-6EBC18AC07BB}" type="datetime1">
              <a:rPr lang="en-US"/>
              <a:pPr>
                <a:defRPr/>
              </a:pPr>
              <a:t>12/1/2014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D654C-8D79-4EDA-AACF-51FC08157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623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8B2A9-4826-4E8A-9059-F2C545A93C28}" type="datetime1">
              <a:rPr lang="en-US"/>
              <a:pPr>
                <a:defRPr/>
              </a:pPr>
              <a:t>12/1/2014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5E145-0122-49CF-8BC8-F38190781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2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F65D6-F087-42E3-98CE-3ACCFF3D4EF9}" type="datetime1">
              <a:rPr lang="en-US"/>
              <a:pPr>
                <a:defRPr/>
              </a:pPr>
              <a:t>12/1/2014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52084-D96D-4292-A792-E12F0A3D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4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8031-1A08-44EB-8BF7-27DB07744AD9}" type="datetime1">
              <a:rPr lang="en-US"/>
              <a:pPr>
                <a:defRPr/>
              </a:pPr>
              <a:t>12/1/2014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1A236-9F7E-43FD-BB53-0299CDE30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9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768B8-6FDE-4648-9E73-1083A11F59BE}" type="datetime1">
              <a:rPr lang="en-US"/>
              <a:pPr>
                <a:defRPr/>
              </a:pPr>
              <a:t>12/1/2014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0032-5122-4436-8DDD-1939F71BE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0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F9372-8EFD-41FB-A908-7BBAD6F0FAB2}" type="datetime1">
              <a:rPr lang="en-US"/>
              <a:pPr>
                <a:defRPr/>
              </a:pPr>
              <a:t>12/1/2014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9BB2F-DCDC-4116-A6ED-55CCFD91A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3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8400-179C-46B6-BF0B-CE98FB6DEE91}" type="datetime1">
              <a:rPr lang="en-US"/>
              <a:pPr>
                <a:defRPr/>
              </a:pPr>
              <a:t>12/1/2014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80A6B-6CC7-4E72-A33F-F0E37A254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3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62F7E-B28C-417F-B8F9-61B826D109F5}" type="datetime1">
              <a:rPr lang="en-US"/>
              <a:pPr>
                <a:defRPr/>
              </a:pPr>
              <a:t>12/1/2014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84E6A-7202-410B-B0FA-422B3A205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34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001E8C49-A3BE-4805-966F-4C548AA744F2}" type="datetime1">
              <a:rPr lang="en-US"/>
              <a:pPr>
                <a:defRPr/>
              </a:pPr>
              <a:t>12/1/2014</a:t>
            </a:fld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6717C8FC-535D-41E0-B7FD-BFE8F4492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rcasey@mit.edu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qualitycenter.mit.edu:8443/qcbin/start_a.htm" TargetMode="External"/><Relationship Id="rId4" Type="http://schemas.openxmlformats.org/officeDocument/2006/relationships/hyperlink" Target="https://wikis.mit.edu/confluence/display/sapscripts/2014+Year+End+SAP+Support+Pack+Project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Trivial Pursuits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1981200" y="2093327"/>
            <a:ext cx="5638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What’s the capital of Morocco?</a:t>
            </a:r>
            <a:endParaRPr lang="en-US" sz="1600" dirty="0"/>
          </a:p>
        </p:txBody>
      </p:sp>
      <p:sp>
        <p:nvSpPr>
          <p:cNvPr id="307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2005012" y="2633246"/>
            <a:ext cx="66008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Who wrote White Christmas?</a:t>
            </a:r>
            <a:endParaRPr lang="en-US" sz="1400" dirty="0"/>
          </a:p>
        </p:txBody>
      </p:sp>
      <p:sp>
        <p:nvSpPr>
          <p:cNvPr id="308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2009774" y="3237011"/>
            <a:ext cx="55340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play was Abraham Lincoln watching when he was assassinated?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 smtClean="0"/>
              <a:t>What do the English call a garbage man?</a:t>
            </a:r>
            <a:endParaRPr lang="en-US" sz="1400" dirty="0"/>
          </a:p>
        </p:txBody>
      </p:sp>
      <p:sp>
        <p:nvSpPr>
          <p:cNvPr id="308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3086" name="TextBox 19"/>
          <p:cNvSpPr txBox="1">
            <a:spLocks noChangeArrowheads="1"/>
          </p:cNvSpPr>
          <p:nvPr/>
        </p:nvSpPr>
        <p:spPr bwMode="auto">
          <a:xfrm>
            <a:off x="2009775" y="4416425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What's a group of kittens called?</a:t>
            </a:r>
            <a:endParaRPr lang="en-US" sz="1400" dirty="0"/>
          </a:p>
        </p:txBody>
      </p:sp>
      <p:sp>
        <p:nvSpPr>
          <p:cNvPr id="308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3088" name="TextBox 21"/>
          <p:cNvSpPr txBox="1">
            <a:spLocks noChangeArrowheads="1"/>
          </p:cNvSpPr>
          <p:nvPr/>
        </p:nvSpPr>
        <p:spPr bwMode="auto">
          <a:xfrm>
            <a:off x="2028825" y="4953000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two Scrabble Crossword Game letters have eight-point values?</a:t>
            </a:r>
          </a:p>
        </p:txBody>
      </p:sp>
    </p:spTree>
    <p:extLst>
      <p:ext uri="{BB962C8B-B14F-4D97-AF65-F5344CB8AC3E}">
        <p14:creationId xmlns:p14="http://schemas.microsoft.com/office/powerpoint/2010/main" val="114843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12/1/2014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Next Steps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800" dirty="0" smtClean="0"/>
          </a:p>
          <a:p>
            <a:pPr>
              <a:buFont typeface="Wingdings" pitchFamily="2" charset="2"/>
              <a:buChar char="q"/>
            </a:pPr>
            <a:r>
              <a:rPr lang="en-US" sz="1800" dirty="0"/>
              <a:t>12/2/2014 Transport Review (10:00am</a:t>
            </a:r>
            <a:r>
              <a:rPr lang="en-US" sz="1800" dirty="0" smtClean="0"/>
              <a:t>)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12/2/2014 Steering Committee Go/no-go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12/3/2014 </a:t>
            </a:r>
            <a:r>
              <a:rPr lang="en-US" sz="1800" dirty="0" err="1" smtClean="0"/>
              <a:t>SAPbiz</a:t>
            </a:r>
            <a:r>
              <a:rPr lang="en-US" sz="1800" dirty="0" smtClean="0"/>
              <a:t> (2:00pm) </a:t>
            </a:r>
          </a:p>
          <a:p>
            <a:pPr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00B050"/>
                </a:solidFill>
              </a:rPr>
              <a:t>12/5/2014 (5:00pm) - 12/7/2014</a:t>
            </a:r>
            <a:r>
              <a:rPr lang="en-US" sz="1800" dirty="0" smtClean="0">
                <a:solidFill>
                  <a:srgbClr val="00B050"/>
                </a:solidFill>
              </a:rPr>
              <a:t> </a:t>
            </a:r>
            <a:r>
              <a:rPr lang="en-US" sz="1800" b="1" dirty="0" smtClean="0">
                <a:solidFill>
                  <a:srgbClr val="00B050"/>
                </a:solidFill>
              </a:rPr>
              <a:t>Go-live weekend!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Meaning … we’ll have to execute a cutover plan!!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30178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12/1/2014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Cutover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+mj-lt"/>
              <a:buAutoNum type="romanUcPeriod"/>
            </a:pPr>
            <a:r>
              <a:rPr lang="en-US" sz="1800" dirty="0" smtClean="0"/>
              <a:t>Preparation work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System Isolation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Support Pack Application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Post Upgrade Processes (conversions, validations) </a:t>
            </a:r>
          </a:p>
          <a:p>
            <a:pPr>
              <a:buFont typeface="+mj-lt"/>
              <a:buAutoNum type="romanUcPeriod"/>
            </a:pPr>
            <a:r>
              <a:rPr lang="en-US" sz="1800" b="1" dirty="0" smtClean="0">
                <a:solidFill>
                  <a:srgbClr val="00B050"/>
                </a:solidFill>
              </a:rPr>
              <a:t>Go-live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/>
              <a:t>Let’s jump to the project wiki’s Cutover Plan page and take a look at the plan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412205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Not-soTrivial Pursuits</a:t>
            </a:r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1981200" y="20574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How can I find out the status of the cutover? </a:t>
            </a:r>
            <a:endParaRPr lang="en-US" sz="1600" dirty="0" smtClean="0"/>
          </a:p>
          <a:p>
            <a:r>
              <a:rPr lang="en-US" sz="1600" b="1" dirty="0" smtClean="0"/>
              <a:t>Call </a:t>
            </a:r>
            <a:r>
              <a:rPr lang="en-US" sz="1600" b="1" dirty="0"/>
              <a:t>this number 617-324-7468</a:t>
            </a:r>
            <a:endParaRPr lang="en-US" sz="1600" dirty="0"/>
          </a:p>
        </p:txBody>
      </p:sp>
      <p:sp>
        <p:nvSpPr>
          <p:cNvPr id="1331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3320" name="TextBox 9"/>
          <p:cNvSpPr txBox="1">
            <a:spLocks noChangeArrowheads="1"/>
          </p:cNvSpPr>
          <p:nvPr/>
        </p:nvSpPr>
        <p:spPr bwMode="auto">
          <a:xfrm>
            <a:off x="1981200" y="2667000"/>
            <a:ext cx="6705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Who performs the validations? </a:t>
            </a:r>
            <a:endParaRPr lang="en-US" sz="1600" dirty="0" smtClean="0"/>
          </a:p>
          <a:p>
            <a:r>
              <a:rPr lang="en-US" sz="1600" b="1" dirty="0" smtClean="0"/>
              <a:t>Assigned </a:t>
            </a:r>
            <a:r>
              <a:rPr lang="en-US" sz="1600" b="1" dirty="0"/>
              <a:t>business personnel as defined in the cutover plan.</a:t>
            </a:r>
            <a:endParaRPr lang="en-US" sz="1600" dirty="0"/>
          </a:p>
        </p:txBody>
      </p:sp>
      <p:sp>
        <p:nvSpPr>
          <p:cNvPr id="1332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3322" name="TextBox 15"/>
          <p:cNvSpPr txBox="1">
            <a:spLocks noChangeArrowheads="1"/>
          </p:cNvSpPr>
          <p:nvPr/>
        </p:nvSpPr>
        <p:spPr bwMode="auto">
          <a:xfrm>
            <a:off x="1981200" y="3276600"/>
            <a:ext cx="472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will the SAP system be brought down? </a:t>
            </a:r>
            <a:endParaRPr lang="en-US" sz="1400" dirty="0" smtClean="0"/>
          </a:p>
          <a:p>
            <a:r>
              <a:rPr lang="en-US" sz="1400" b="1" dirty="0" smtClean="0"/>
              <a:t>5:00 </a:t>
            </a:r>
            <a:r>
              <a:rPr lang="en-US" sz="1400" b="1" dirty="0"/>
              <a:t>PM Friday </a:t>
            </a:r>
            <a:r>
              <a:rPr lang="en-US" sz="1400" b="1" dirty="0" smtClean="0"/>
              <a:t>12/5/2014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332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Where can I find the cutover plan? </a:t>
            </a:r>
            <a:endParaRPr lang="en-US" sz="1400" dirty="0" smtClean="0"/>
          </a:p>
          <a:p>
            <a:r>
              <a:rPr lang="en-US" sz="1400" b="1" dirty="0" smtClean="0"/>
              <a:t>On </a:t>
            </a:r>
            <a:r>
              <a:rPr lang="en-US" sz="1400" b="1" dirty="0"/>
              <a:t>the project wiki</a:t>
            </a:r>
            <a:endParaRPr lang="en-US" sz="1400" dirty="0"/>
          </a:p>
        </p:txBody>
      </p:sp>
      <p:sp>
        <p:nvSpPr>
          <p:cNvPr id="1332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3326" name="TextBox 19"/>
          <p:cNvSpPr txBox="1">
            <a:spLocks noChangeArrowheads="1"/>
          </p:cNvSpPr>
          <p:nvPr/>
        </p:nvSpPr>
        <p:spPr bwMode="auto">
          <a:xfrm>
            <a:off x="1981200" y="4343400"/>
            <a:ext cx="594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are we updating? </a:t>
            </a:r>
            <a:endParaRPr lang="en-US" sz="1400" dirty="0" smtClean="0"/>
          </a:p>
          <a:p>
            <a:r>
              <a:rPr lang="en-US" sz="1400" b="1" dirty="0" smtClean="0"/>
              <a:t>The </a:t>
            </a:r>
            <a:r>
              <a:rPr lang="en-US" sz="1400" b="1" dirty="0"/>
              <a:t>SAP ERP </a:t>
            </a:r>
            <a:r>
              <a:rPr lang="en-US" sz="1400" b="1" dirty="0" smtClean="0"/>
              <a:t>System (including Portal &amp; ADS)</a:t>
            </a:r>
            <a:endParaRPr lang="en-US" sz="1400" dirty="0"/>
          </a:p>
        </p:txBody>
      </p:sp>
      <p:sp>
        <p:nvSpPr>
          <p:cNvPr id="1332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3328" name="TextBox 21"/>
          <p:cNvSpPr txBox="1">
            <a:spLocks noChangeArrowheads="1"/>
          </p:cNvSpPr>
          <p:nvPr/>
        </p:nvSpPr>
        <p:spPr bwMode="auto">
          <a:xfrm>
            <a:off x="1981200" y="4953000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is go-live weekend? </a:t>
            </a:r>
            <a:endParaRPr lang="en-US" sz="1400" dirty="0" smtClean="0"/>
          </a:p>
          <a:p>
            <a:r>
              <a:rPr lang="en-US" sz="1400" b="1" dirty="0" smtClean="0"/>
              <a:t>12/5 (5:00pm) -12/7/2014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5226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C0CA45C-C5C7-41F3-8AA8-7BA7AB53B7AC}" type="datetime1">
              <a:rPr lang="en-US" smtClean="0">
                <a:latin typeface="Arial" charset="0"/>
              </a:rPr>
              <a:pPr/>
              <a:t>12/1/2014</a:t>
            </a:fld>
            <a:endParaRPr lang="en-US" smtClean="0">
              <a:latin typeface="Arial" charset="0"/>
            </a:endParaRP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4164D81-AF4F-4295-B50D-DEA487793B51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Questions?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Frank Quern				Bart Dahlstrom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X2-4512				x3-9605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</a:t>
            </a:r>
            <a:r>
              <a:rPr lang="en-US" sz="1800" dirty="0" smtClean="0">
                <a:hlinkClick r:id="rId3"/>
              </a:rPr>
              <a:t>fquern@mit.edu</a:t>
            </a:r>
            <a:r>
              <a:rPr lang="en-US" sz="1800" dirty="0" smtClean="0"/>
              <a:t>			</a:t>
            </a:r>
            <a:r>
              <a:rPr lang="en-US" sz="1800" dirty="0" smtClean="0">
                <a:hlinkClick r:id="rId3"/>
              </a:rPr>
              <a:t>bartd@mit.edu</a:t>
            </a:r>
            <a:r>
              <a:rPr lang="en-US" sz="1800" dirty="0" smtClean="0"/>
              <a:t>		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OR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Your SAP testing team coordinator: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HR-Payroll (HRP): Mary Donovan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Financial-Logistics-EHS (FLE): Lee Collier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Support Packs are Coming</a:t>
            </a:r>
            <a:r>
              <a:rPr lang="en-US" sz="2000" dirty="0" smtClean="0"/>
              <a:t>!</a:t>
            </a:r>
            <a:r>
              <a:rPr lang="en-US" dirty="0" smtClean="0"/>
              <a:t> 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Support Packs are Coming!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12/1/2014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1600" dirty="0" smtClean="0"/>
              <a:t>(a kindle …)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We’re ready (are you?)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520" y="2209800"/>
            <a:ext cx="3108960" cy="3108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dirty="0" smtClean="0">
                <a:latin typeface="Freestyle Script" pitchFamily="66" charset="0"/>
              </a:rPr>
              <a:t/>
            </a:r>
            <a:br>
              <a:rPr lang="en-US" sz="4800" i="1" dirty="0" smtClean="0">
                <a:latin typeface="Freestyle Script" pitchFamily="66" charset="0"/>
              </a:rPr>
            </a:br>
            <a:r>
              <a:rPr lang="en-US" sz="4800" i="1" dirty="0" smtClean="0">
                <a:latin typeface="Freestyle Script" pitchFamily="66" charset="0"/>
              </a:rPr>
              <a:t>And the answers are …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2000250" y="20066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What’s the capital of Morocco? </a:t>
            </a:r>
          </a:p>
          <a:p>
            <a:r>
              <a:rPr lang="en-US" sz="1600" b="1" dirty="0" smtClean="0"/>
              <a:t>Rabat</a:t>
            </a:r>
            <a:endParaRPr lang="en-US" sz="1600" b="1" dirty="0"/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1143000" y="27813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6248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Who wrote White Christmas? </a:t>
            </a:r>
          </a:p>
          <a:p>
            <a:r>
              <a:rPr lang="en-US" sz="1600" b="1" dirty="0" smtClean="0"/>
              <a:t>Irving Berlin</a:t>
            </a:r>
            <a:endParaRPr lang="en-US" sz="1600" b="1" dirty="0"/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1143000" y="3445668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2000249" y="3426618"/>
            <a:ext cx="67722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play was Abraham Lincoln watching when he was assassinated?</a:t>
            </a:r>
            <a:r>
              <a:rPr lang="en-US" sz="1400" b="1" dirty="0" smtClean="0"/>
              <a:t> </a:t>
            </a:r>
          </a:p>
          <a:p>
            <a:r>
              <a:rPr lang="en-US" sz="1400" b="1" dirty="0" smtClean="0"/>
              <a:t>Our American Cousin</a:t>
            </a:r>
            <a:endParaRPr lang="en-US" sz="1400" b="1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4093369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1990725" y="3826668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 smtClean="0"/>
              <a:t>What do the English call a garbage man?</a:t>
            </a:r>
          </a:p>
          <a:p>
            <a:r>
              <a:rPr lang="en-US" sz="1400" b="1" dirty="0" smtClean="0"/>
              <a:t>A dustman</a:t>
            </a:r>
            <a:endParaRPr lang="en-US" sz="1400" b="1" dirty="0"/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1143000" y="4700587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1971675" y="4686955"/>
            <a:ext cx="6172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What's a group of kittens called?</a:t>
            </a:r>
          </a:p>
          <a:p>
            <a:r>
              <a:rPr lang="en-US" sz="1400" b="1" dirty="0" smtClean="0"/>
              <a:t>A kindle</a:t>
            </a:r>
            <a:endParaRPr lang="en-US" sz="1400" dirty="0"/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1143000" y="5338762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2000250" y="5357484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two Scrabble </a:t>
            </a:r>
            <a:r>
              <a:rPr lang="en-US" sz="1400" dirty="0"/>
              <a:t>C</a:t>
            </a:r>
            <a:r>
              <a:rPr lang="en-US" sz="1400" dirty="0" smtClean="0"/>
              <a:t>rossword Game letters have eight-point values?</a:t>
            </a:r>
          </a:p>
          <a:p>
            <a:r>
              <a:rPr lang="en-US" sz="1400" b="1" dirty="0" smtClean="0"/>
              <a:t>J &amp; X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December 1, 2014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2014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 dirty="0" smtClean="0"/>
              <a:t>IS&amp;T Update</a:t>
            </a: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dirty="0" smtClean="0"/>
              <a:t>(cutover)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3398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CD64FB6-328D-4D8A-9BBA-65CC4AE238B2}" type="datetime1">
              <a:rPr lang="en-US" smtClean="0">
                <a:latin typeface="Arial" charset="0"/>
              </a:rPr>
              <a:pPr/>
              <a:t>12/1/2014</a:t>
            </a:fld>
            <a:endParaRPr lang="en-US" smtClean="0">
              <a:latin typeface="Arial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55F3CB7-6C06-4307-A83E-717C93FD7E2D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Agenda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High Level Time Line </a:t>
            </a:r>
            <a:r>
              <a:rPr lang="en-US" sz="1600" dirty="0" smtClean="0"/>
              <a:t>(&amp; where are we now?)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Testing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Issues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Cutover Plan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Next Steps	</a:t>
            </a:r>
          </a:p>
        </p:txBody>
      </p:sp>
    </p:spTree>
    <p:extLst>
      <p:ext uri="{BB962C8B-B14F-4D97-AF65-F5344CB8AC3E}">
        <p14:creationId xmlns:p14="http://schemas.microsoft.com/office/powerpoint/2010/main" val="85308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12/1/2014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/>
              <a:t>High Level Timeline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/>
              <a:t>Now - October - Plan, convert/create/update test scripts in QC, move pending support &amp; project work into production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/>
              <a:t>10/9/2014 – SAP release of year end base level support pack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u="sng" dirty="0"/>
              <a:t>10/20/2014</a:t>
            </a:r>
            <a:r>
              <a:rPr lang="en-US" altLang="en-US" sz="1600" dirty="0"/>
              <a:t> - End of day production snapshot to be used to refresh test environments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>
                <a:solidFill>
                  <a:schemeClr val="accent1"/>
                </a:solidFill>
              </a:rPr>
              <a:t>10/20/2014 - Development Freeze begins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>
                <a:solidFill>
                  <a:srgbClr val="FF0000"/>
                </a:solidFill>
              </a:rPr>
              <a:t>10/28/2014 - Last date to implement support &amp; enhancement changes until freeze ends on 12/10/2014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/>
              <a:t>10/24/2014 - 10/31/2014 Unit test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/>
              <a:t>11/3/2014 - 11/26/2014 System Integration Test </a:t>
            </a:r>
          </a:p>
          <a:p>
            <a:pPr>
              <a:buFont typeface="Wingdings" pitchFamily="2" charset="2"/>
              <a:buChar char="Ø"/>
            </a:pPr>
            <a:r>
              <a:rPr lang="en-US" altLang="en-US" sz="2100" b="1" dirty="0">
                <a:solidFill>
                  <a:srgbClr val="00B050"/>
                </a:solidFill>
              </a:rPr>
              <a:t>12/5/2014 - 12/7/2014</a:t>
            </a:r>
            <a:r>
              <a:rPr lang="en-US" altLang="en-US" sz="2100" dirty="0">
                <a:solidFill>
                  <a:srgbClr val="00B050"/>
                </a:solidFill>
              </a:rPr>
              <a:t> </a:t>
            </a:r>
            <a:r>
              <a:rPr lang="en-US" altLang="en-US" sz="2100" b="1" dirty="0">
                <a:solidFill>
                  <a:srgbClr val="00B050"/>
                </a:solidFill>
              </a:rPr>
              <a:t>Go-live weekend!</a:t>
            </a:r>
            <a:endParaRPr lang="en-US" altLang="en-US" sz="2100" dirty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en-US" sz="1600" dirty="0"/>
              <a:t>12/10/2014 - Development Freeze ends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78774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833A8D-04C7-4B4A-8D98-2FE388073815}" type="datetime1">
              <a:rPr lang="en-US" smtClean="0">
                <a:latin typeface="Arial" charset="0"/>
              </a:rPr>
              <a:pPr/>
              <a:t>12/1/2014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430A45A-A339-45F4-864D-B121F9AFFC17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/>
            </a:r>
            <a:br>
              <a:rPr lang="en-US" sz="2000" smtClean="0"/>
            </a:br>
            <a:r>
              <a:rPr lang="en-US" sz="2000" u="sng" smtClean="0"/>
              <a:t>Where are we now?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en-US" sz="2000" smtClean="0"/>
              <a:t>Project Landscape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b="1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smtClean="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53281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61975"/>
            <a:ext cx="8686800" cy="565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698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DE02B4A-9D78-4E16-BB07-2CCFE7A30B7E}" type="datetime1">
              <a:rPr lang="en-US" smtClean="0">
                <a:latin typeface="Arial" charset="0"/>
              </a:rPr>
              <a:pPr/>
              <a:t>12/1/2014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38B97FC-CC54-4E03-B079-531C663F5AF4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Where are we now? </a:t>
            </a:r>
            <a:r>
              <a:rPr lang="en-US" sz="1600" smtClean="0"/>
              <a:t>Test execution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  <a:defRPr/>
            </a:pPr>
            <a:r>
              <a:rPr lang="en-US" sz="2000" b="1" smtClean="0"/>
              <a:t>Test Status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None/>
            </a:pPr>
            <a:r>
              <a:rPr lang="en-US" sz="1600" smtClean="0"/>
              <a:t>Let’s look at the Test Plan page on the wiki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None/>
            </a:pPr>
            <a:endParaRPr lang="en-US" sz="1200" smtClean="0">
              <a:hlinkClick r:id="rId3"/>
            </a:endParaRP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None/>
            </a:pPr>
            <a:r>
              <a:rPr lang="en-US" sz="1200" smtClean="0">
                <a:hlinkClick r:id="rId4"/>
              </a:rPr>
              <a:t>https://2014_SAP_Support_Packs</a:t>
            </a:r>
            <a:endParaRPr lang="en-US" sz="2000" b="1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  <a:defRPr/>
            </a:pPr>
            <a:endParaRPr lang="en-US" sz="160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600" smtClean="0"/>
              <a:t>Some testing details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200" smtClean="0">
                <a:hlinkClick r:id="rId5"/>
              </a:rPr>
              <a:t>Quality Center (QC)</a:t>
            </a:r>
            <a:endParaRPr lang="en-US" sz="120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2000" b="1" smtClean="0"/>
              <a:t>	</a:t>
            </a:r>
            <a:endParaRPr lang="en-US" sz="200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90524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68CF25B-6805-41CF-8C92-1302436B1411}" type="datetime1">
              <a:rPr lang="en-US" smtClean="0">
                <a:latin typeface="Arial" charset="0"/>
              </a:rPr>
              <a:pPr/>
              <a:t>12/1/2014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378EA2C-D7F9-48FC-8D46-76882CF78A77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smtClean="0"/>
              <a:t>Issues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870075"/>
            <a:ext cx="8229600" cy="4302125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Is it worth it?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		Well, yes …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We can jump to RT for details: </a:t>
            </a: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https://help.mit.edu/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733194"/>
              </p:ext>
            </p:extLst>
          </p:nvPr>
        </p:nvGraphicFramePr>
        <p:xfrm>
          <a:off x="2590800" y="2743200"/>
          <a:ext cx="4297555" cy="266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1118"/>
                <a:gridCol w="323850"/>
                <a:gridCol w="799987"/>
                <a:gridCol w="721300"/>
                <a:gridCol w="721300"/>
              </a:tblGrid>
              <a:tr h="2381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Phases Issues were identified in …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(as of </a:t>
                      </a:r>
                      <a:r>
                        <a:rPr lang="en-US" sz="1100" u="none" strike="noStrike" dirty="0" smtClean="0">
                          <a:effectLst/>
                        </a:rPr>
                        <a:t>12/1/14)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 dirty="0">
                          <a:effectLst/>
                        </a:rPr>
                        <a:t>Issue type</a:t>
                      </a:r>
                      <a:endParaRPr lang="en-US" sz="1200" b="1" i="1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Unit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SIT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SAP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MIT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000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Infrastructure Related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User/Data Error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Duplicate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Production Issue - to be addressed after SP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Totals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43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2748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Issues </a:t>
            </a:r>
            <a:r>
              <a:rPr lang="en-US" sz="2000" smtClean="0"/>
              <a:t>(cont.)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How does it compare to prior years?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5303C30-B4C8-4CBF-BD20-D9B081135524}" type="datetime1">
              <a:rPr lang="en-US" smtClean="0">
                <a:latin typeface="Arial" charset="0"/>
              </a:rPr>
              <a:pPr/>
              <a:t>12/1/2014</a:t>
            </a:fld>
            <a:endParaRPr lang="en-US" smtClean="0">
              <a:latin typeface="Arial" charset="0"/>
            </a:endParaRP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95F56E4-C69C-4F3E-B829-AC3F7A9BFAA3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09717"/>
              </p:ext>
            </p:extLst>
          </p:nvPr>
        </p:nvGraphicFramePr>
        <p:xfrm>
          <a:off x="1143001" y="2667000"/>
          <a:ext cx="6781800" cy="2936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7893"/>
                <a:gridCol w="775306"/>
                <a:gridCol w="914400"/>
                <a:gridCol w="934244"/>
                <a:gridCol w="742156"/>
                <a:gridCol w="1447801"/>
              </a:tblGrid>
              <a:tr h="3709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2010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2014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3709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Issues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58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SAP</a:t>
                      </a:r>
                      <a:r>
                        <a:rPr lang="en-US" sz="1800" baseline="0" dirty="0" smtClean="0"/>
                        <a:t>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22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MIT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21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91459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Total fixes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25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43</a:t>
                      </a:r>
                      <a:endParaRPr lang="en-US" sz="1800" dirty="0"/>
                    </a:p>
                  </a:txBody>
                  <a:tcPr marT="45730" marB="4573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748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36055</TotalTime>
  <Words>601</Words>
  <Application>Microsoft Office PowerPoint</Application>
  <PresentationFormat>On-screen Show (4:3)</PresentationFormat>
  <Paragraphs>236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AvantGarde</vt:lpstr>
      <vt:lpstr>Calibri</vt:lpstr>
      <vt:lpstr>Century Gothic</vt:lpstr>
      <vt:lpstr>Freestyle Script</vt:lpstr>
      <vt:lpstr>Times New Roman</vt:lpstr>
      <vt:lpstr>Wingdings</vt:lpstr>
      <vt:lpstr>Quadrant</vt:lpstr>
      <vt:lpstr>Trivial Pursuits</vt:lpstr>
      <vt:lpstr> And the answers are …</vt:lpstr>
      <vt:lpstr>    </vt:lpstr>
      <vt:lpstr>Agenda</vt:lpstr>
      <vt:lpstr>High Level Timeline</vt:lpstr>
      <vt:lpstr> Where are we now? Project Landscape</vt:lpstr>
      <vt:lpstr>Where are we now? Test execution</vt:lpstr>
      <vt:lpstr>Issues</vt:lpstr>
      <vt:lpstr>Issues (cont.)</vt:lpstr>
      <vt:lpstr>Next Steps</vt:lpstr>
      <vt:lpstr>Cutover</vt:lpstr>
      <vt:lpstr>Not-soTrivial Pursuits</vt:lpstr>
      <vt:lpstr>Questions?</vt:lpstr>
      <vt:lpstr>Support Packs are Coming!   Support Packs are Coming!</vt:lpstr>
    </vt:vector>
  </TitlesOfParts>
  <Company>Administrative Computing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YE Support Pack Application  Update SAPbiz</dc:title>
  <dc:creator>Frank Quern</dc:creator>
  <cp:lastModifiedBy>Frank Quern</cp:lastModifiedBy>
  <cp:revision>814</cp:revision>
  <cp:lastPrinted>1601-01-01T00:00:00Z</cp:lastPrinted>
  <dcterms:created xsi:type="dcterms:W3CDTF">2004-07-29T20:09:46Z</dcterms:created>
  <dcterms:modified xsi:type="dcterms:W3CDTF">2014-12-02T03:44:31Z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