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Lst>
  <p:notesMasterIdLst>
    <p:notesMasterId r:id="rId30"/>
  </p:notesMasterIdLst>
  <p:sldIdLst>
    <p:sldId id="272" r:id="rId14"/>
    <p:sldId id="273" r:id="rId15"/>
    <p:sldId id="274" r:id="rId16"/>
    <p:sldId id="258" r:id="rId17"/>
    <p:sldId id="260" r:id="rId18"/>
    <p:sldId id="262" r:id="rId19"/>
    <p:sldId id="263" r:id="rId20"/>
    <p:sldId id="264" r:id="rId21"/>
    <p:sldId id="265" r:id="rId22"/>
    <p:sldId id="266" r:id="rId23"/>
    <p:sldId id="267" r:id="rId24"/>
    <p:sldId id="268" r:id="rId25"/>
    <p:sldId id="269" r:id="rId26"/>
    <p:sldId id="270" r:id="rId27"/>
    <p:sldId id="275" r:id="rId28"/>
    <p:sldId id="27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47" d="100"/>
          <a:sy n="47" d="100"/>
        </p:scale>
        <p:origin x="714"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IST-FS\Share\Users\fquern\fjq\Support%20and%20Enhancements\Analysis\SE_RT_Coun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Charts!$B$79:$B$82</c:f>
              <c:strCache>
                <c:ptCount val="4"/>
                <c:pt idx="0">
                  <c:v>YR:2011</c:v>
                </c:pt>
                <c:pt idx="1">
                  <c:v>YE:2012</c:v>
                </c:pt>
                <c:pt idx="2">
                  <c:v>YR:2013</c:v>
                </c:pt>
                <c:pt idx="3">
                  <c:v>Today</c:v>
                </c:pt>
              </c:strCache>
            </c:strRef>
          </c:cat>
          <c:val>
            <c:numRef>
              <c:f>Charts!$C$79:$C$82</c:f>
              <c:numCache>
                <c:formatCode>General</c:formatCode>
                <c:ptCount val="4"/>
                <c:pt idx="0">
                  <c:v>646</c:v>
                </c:pt>
                <c:pt idx="1">
                  <c:v>322</c:v>
                </c:pt>
                <c:pt idx="2">
                  <c:v>340</c:v>
                </c:pt>
                <c:pt idx="3">
                  <c:v>295</c:v>
                </c:pt>
              </c:numCache>
            </c:numRef>
          </c:val>
        </c:ser>
        <c:dLbls>
          <c:showLegendKey val="0"/>
          <c:showVal val="0"/>
          <c:showCatName val="0"/>
          <c:showSerName val="0"/>
          <c:showPercent val="0"/>
          <c:showBubbleSize val="0"/>
        </c:dLbls>
        <c:gapWidth val="150"/>
        <c:shape val="box"/>
        <c:axId val="187439944"/>
        <c:axId val="187440336"/>
        <c:axId val="0"/>
      </c:bar3DChart>
      <c:catAx>
        <c:axId val="187439944"/>
        <c:scaling>
          <c:orientation val="minMax"/>
        </c:scaling>
        <c:delete val="0"/>
        <c:axPos val="b"/>
        <c:numFmt formatCode="General" sourceLinked="0"/>
        <c:majorTickMark val="out"/>
        <c:minorTickMark val="none"/>
        <c:tickLblPos val="nextTo"/>
        <c:crossAx val="187440336"/>
        <c:crosses val="autoZero"/>
        <c:auto val="1"/>
        <c:lblAlgn val="ctr"/>
        <c:lblOffset val="100"/>
        <c:noMultiLvlLbl val="0"/>
      </c:catAx>
      <c:valAx>
        <c:axId val="187440336"/>
        <c:scaling>
          <c:orientation val="minMax"/>
        </c:scaling>
        <c:delete val="0"/>
        <c:axPos val="l"/>
        <c:majorGridlines/>
        <c:numFmt formatCode="General" sourceLinked="1"/>
        <c:majorTickMark val="out"/>
        <c:minorTickMark val="none"/>
        <c:tickLblPos val="nextTo"/>
        <c:crossAx val="187439944"/>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9/18/2014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FA82E39-EB44-4AA0-BDBF-88F168BBA556}" type="slidenum">
              <a:rPr lang="en-US">
                <a:solidFill>
                  <a:srgbClr val="000000"/>
                </a:solidFill>
                <a:latin typeface="Arial" panose="020B0604020202020204" pitchFamily="34" charset="0"/>
              </a:rPr>
              <a:pPr/>
              <a:t>1</a:t>
            </a:fld>
            <a:endParaRPr lang="en-US">
              <a:solidFill>
                <a:srgbClr val="000000"/>
              </a:solidFill>
              <a:latin typeface="Arial" panose="020B0604020202020204" pitchFamily="34" charset="0"/>
            </a:endParaRPr>
          </a:p>
        </p:txBody>
      </p:sp>
    </p:spTree>
    <p:extLst>
      <p:ext uri="{BB962C8B-B14F-4D97-AF65-F5344CB8AC3E}">
        <p14:creationId xmlns:p14="http://schemas.microsoft.com/office/powerpoint/2010/main" val="4220876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79460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5E46FB4-7FFF-49E6-B29B-AA20E9B1ADDB}" type="slidenum">
              <a:rPr lang="en-US">
                <a:solidFill>
                  <a:srgbClr val="000000"/>
                </a:solidFill>
                <a:latin typeface="Arial" panose="020B0604020202020204" pitchFamily="34" charset="0"/>
              </a:rPr>
              <a:pPr/>
              <a:t>2</a:t>
            </a:fld>
            <a:endParaRPr lang="en-US">
              <a:solidFill>
                <a:srgbClr val="000000"/>
              </a:solidFill>
              <a:latin typeface="Arial" panose="020B0604020202020204" pitchFamily="34" charset="0"/>
            </a:endParaRPr>
          </a:p>
        </p:txBody>
      </p:sp>
    </p:spTree>
    <p:extLst>
      <p:ext uri="{BB962C8B-B14F-4D97-AF65-F5344CB8AC3E}">
        <p14:creationId xmlns:p14="http://schemas.microsoft.com/office/powerpoint/2010/main" val="1009411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5</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338590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257455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0414090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887959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973736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198959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806707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4538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9005082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63308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8272764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9/18/2014</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9/18/2014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9/18/2014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9/18/2014</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9/18/2014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9/18/2014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88379321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9/18/2014</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7.xml"/></Relationships>
</file>

<file path=ppt/slides/_rels/slide16.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8.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dirty="0" smtClean="0"/>
          </a:p>
          <a:p>
            <a:endParaRPr lang="en-US" dirty="0"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G</a:t>
            </a:r>
          </a:p>
        </p:txBody>
      </p:sp>
      <p:sp>
        <p:nvSpPr>
          <p:cNvPr id="3078" name="TextBox 6"/>
          <p:cNvSpPr txBox="1">
            <a:spLocks noChangeArrowheads="1"/>
          </p:cNvSpPr>
          <p:nvPr/>
        </p:nvSpPr>
        <p:spPr bwMode="auto">
          <a:xfrm>
            <a:off x="3505200" y="1981200"/>
            <a:ext cx="63728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smtClean="0">
                <a:solidFill>
                  <a:srgbClr val="000000"/>
                </a:solidFill>
              </a:rPr>
              <a:t>What Chinese region is nicknamed </a:t>
            </a:r>
            <a:r>
              <a:rPr lang="en-US" sz="1600" i="1" dirty="0" smtClean="0">
                <a:solidFill>
                  <a:srgbClr val="000000"/>
                </a:solidFill>
              </a:rPr>
              <a:t>The Roof of the World</a:t>
            </a:r>
            <a:r>
              <a:rPr lang="en-US" sz="1600" dirty="0" smtClean="0">
                <a:solidFill>
                  <a:srgbClr val="000000"/>
                </a:solidFill>
              </a:rPr>
              <a:t>?</a:t>
            </a:r>
            <a:endParaRPr lang="en-US" sz="1600" dirty="0">
              <a:solidFill>
                <a:srgbClr val="000000"/>
              </a:solidFill>
            </a:endParaRP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E</a:t>
            </a:r>
          </a:p>
        </p:txBody>
      </p:sp>
      <p:sp>
        <p:nvSpPr>
          <p:cNvPr id="3080" name="TextBox 9"/>
          <p:cNvSpPr txBox="1">
            <a:spLocks noChangeArrowheads="1"/>
          </p:cNvSpPr>
          <p:nvPr/>
        </p:nvSpPr>
        <p:spPr bwMode="auto">
          <a:xfrm>
            <a:off x="3505200" y="2590800"/>
            <a:ext cx="5410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smtClean="0">
                <a:solidFill>
                  <a:srgbClr val="000000"/>
                </a:solidFill>
              </a:rPr>
              <a:t>What names precede Yarrow, </a:t>
            </a:r>
            <a:r>
              <a:rPr lang="en-US" sz="1600" dirty="0" err="1" smtClean="0">
                <a:solidFill>
                  <a:srgbClr val="000000"/>
                </a:solidFill>
              </a:rPr>
              <a:t>Stookey</a:t>
            </a:r>
            <a:r>
              <a:rPr lang="en-US" sz="1600" dirty="0" smtClean="0">
                <a:solidFill>
                  <a:srgbClr val="000000"/>
                </a:solidFill>
              </a:rPr>
              <a:t> and Travers? </a:t>
            </a:r>
            <a:endParaRPr lang="en-US" sz="1600" dirty="0">
              <a:solidFill>
                <a:srgbClr val="000000"/>
              </a:solidFill>
            </a:endParaRP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H</a:t>
            </a:r>
          </a:p>
        </p:txBody>
      </p:sp>
      <p:sp>
        <p:nvSpPr>
          <p:cNvPr id="3082" name="TextBox 15"/>
          <p:cNvSpPr txBox="1">
            <a:spLocks noChangeArrowheads="1"/>
          </p:cNvSpPr>
          <p:nvPr/>
        </p:nvSpPr>
        <p:spPr bwMode="auto">
          <a:xfrm>
            <a:off x="3505200" y="3236914"/>
            <a:ext cx="5486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Who wrote the Star-Spangled Banner?</a:t>
            </a:r>
            <a:endParaRPr lang="en-US" sz="1400" dirty="0">
              <a:solidFill>
                <a:srgbClr val="000000"/>
              </a:solidFill>
            </a:endParaRP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3084" name="TextBox 17"/>
          <p:cNvSpPr txBox="1">
            <a:spLocks noChangeArrowheads="1"/>
          </p:cNvSpPr>
          <p:nvPr/>
        </p:nvSpPr>
        <p:spPr bwMode="auto">
          <a:xfrm>
            <a:off x="3505200" y="3581400"/>
            <a:ext cx="6477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endParaRPr lang="en-US" sz="1400" dirty="0">
              <a:solidFill>
                <a:srgbClr val="000000"/>
              </a:solidFill>
            </a:endParaRPr>
          </a:p>
          <a:p>
            <a:pPr eaLnBrk="0" fontAlgn="base" hangingPunct="0">
              <a:spcBef>
                <a:spcPct val="0"/>
              </a:spcBef>
              <a:spcAft>
                <a:spcPct val="0"/>
              </a:spcAft>
            </a:pPr>
            <a:r>
              <a:rPr lang="en-US" sz="1400" dirty="0" smtClean="0">
                <a:solidFill>
                  <a:srgbClr val="000000"/>
                </a:solidFill>
              </a:rPr>
              <a:t>Who compiled the first American dictionary?</a:t>
            </a:r>
            <a:endParaRPr lang="en-US" sz="1400" dirty="0">
              <a:solidFill>
                <a:srgbClr val="000000"/>
              </a:solidFill>
            </a:endParaRP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dirty="0" smtClean="0">
                <a:solidFill>
                  <a:srgbClr val="000000"/>
                </a:solidFill>
              </a:rPr>
              <a:t>SN</a:t>
            </a:r>
            <a:endParaRPr lang="en-US" dirty="0">
              <a:solidFill>
                <a:srgbClr val="000000"/>
              </a:solidFill>
            </a:endParaRPr>
          </a:p>
        </p:txBody>
      </p:sp>
      <p:sp>
        <p:nvSpPr>
          <p:cNvPr id="3086" name="TextBox 19"/>
          <p:cNvSpPr txBox="1">
            <a:spLocks noChangeArrowheads="1"/>
          </p:cNvSpPr>
          <p:nvPr/>
        </p:nvSpPr>
        <p:spPr bwMode="auto">
          <a:xfrm>
            <a:off x="3505200" y="4416426"/>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What’s the only place in Europe where monkeys live free?</a:t>
            </a:r>
            <a:endParaRPr lang="en-US" sz="1400" dirty="0">
              <a:solidFill>
                <a:srgbClr val="000000"/>
              </a:solidFill>
            </a:endParaRP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SL</a:t>
            </a:r>
          </a:p>
        </p:txBody>
      </p:sp>
      <p:sp>
        <p:nvSpPr>
          <p:cNvPr id="3088" name="TextBox 21"/>
          <p:cNvSpPr txBox="1">
            <a:spLocks noChangeArrowheads="1"/>
          </p:cNvSpPr>
          <p:nvPr/>
        </p:nvSpPr>
        <p:spPr bwMode="auto">
          <a:xfrm>
            <a:off x="3505200" y="5006976"/>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do you get by mixing ginger ale, grenadine and a cherry?</a:t>
            </a:r>
            <a:endParaRPr lang="en-US" sz="1400" dirty="0">
              <a:solidFill>
                <a:srgbClr val="000000"/>
              </a:solidFill>
            </a:endParaRPr>
          </a:p>
        </p:txBody>
      </p:sp>
    </p:spTree>
    <p:extLst>
      <p:ext uri="{BB962C8B-B14F-4D97-AF65-F5344CB8AC3E}">
        <p14:creationId xmlns:p14="http://schemas.microsoft.com/office/powerpoint/2010/main" val="3848437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https://wikis.mit.edu/confluence/display/sapscripts/2014+Year+End+SAP+Support+Pack+Project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a:t>Atlas 4.0</a:t>
            </a:r>
          </a:p>
          <a:p>
            <a:pPr lvl="2" eaLnBrk="1" hangingPunct="1">
              <a:spcBef>
                <a:spcPct val="25000"/>
              </a:spcBef>
              <a:buFont typeface="Wingdings" pitchFamily="2" charset="2"/>
              <a:buChar char="v"/>
            </a:pPr>
            <a:r>
              <a:rPr lang="en-US" altLang="en-US" sz="1000" dirty="0"/>
              <a:t>JV Suite</a:t>
            </a:r>
          </a:p>
          <a:p>
            <a:pPr lvl="2" eaLnBrk="1" hangingPunct="1">
              <a:spcBef>
                <a:spcPct val="25000"/>
              </a:spcBef>
              <a:buFont typeface="Wingdings" pitchFamily="2" charset="2"/>
              <a:buChar char="v"/>
            </a:pPr>
            <a:r>
              <a:rPr lang="en-US" altLang="en-US" sz="1000" dirty="0"/>
              <a:t>Commuting Benefits</a:t>
            </a:r>
          </a:p>
          <a:p>
            <a:pPr lvl="2" eaLnBrk="1" hangingPunct="1">
              <a:spcBef>
                <a:spcPct val="25000"/>
              </a:spcBef>
              <a:buFont typeface="Wingdings" pitchFamily="2" charset="2"/>
              <a:buChar char="v"/>
            </a:pPr>
            <a:r>
              <a:rPr lang="en-US" altLang="en-US" sz="1000" dirty="0"/>
              <a:t>Events Application Enhancements</a:t>
            </a:r>
          </a:p>
          <a:p>
            <a:pPr lvl="2" eaLnBrk="1" hangingPunct="1">
              <a:spcBef>
                <a:spcPct val="25000"/>
              </a:spcBef>
              <a:buFont typeface="Wingdings" pitchFamily="2" charset="2"/>
              <a:buChar char="v"/>
            </a:pPr>
            <a:r>
              <a:rPr lang="en-US" altLang="en-US" sz="1000" dirty="0"/>
              <a:t>Atlas Maintenance</a:t>
            </a:r>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dirty="0"/>
              <a:t>Other activities</a:t>
            </a:r>
            <a:endParaRPr lang="en-US" altLang="en-US" sz="1200" b="1" dirty="0"/>
          </a:p>
          <a:p>
            <a:pPr lvl="2" eaLnBrk="1" hangingPunct="1">
              <a:spcBef>
                <a:spcPct val="25000"/>
              </a:spcBef>
              <a:buNone/>
            </a:pPr>
            <a:endParaRPr lang="en-US" altLang="en-US" sz="1200" b="1" dirty="0"/>
          </a:p>
          <a:p>
            <a:pPr lvl="2" eaLnBrk="1" hangingPunct="1">
              <a:spcBef>
                <a:spcPct val="25000"/>
              </a:spcBef>
              <a:buFont typeface="Wingdings" pitchFamily="2" charset="2"/>
              <a:buChar char="Ø"/>
            </a:pPr>
            <a:r>
              <a:rPr lang="en-US" altLang="en-US" sz="1200" dirty="0"/>
              <a:t>…</a:t>
            </a:r>
          </a:p>
          <a:p>
            <a:pPr lvl="2" eaLnBrk="1" hangingPunct="1">
              <a:spcBef>
                <a:spcPct val="25000"/>
              </a:spcBef>
              <a:buFont typeface="Wingdings" pitchFamily="2" charset="2"/>
              <a:buChar char="Ø"/>
            </a:pPr>
            <a:r>
              <a:rPr lang="en-US" altLang="en-US" sz="1200" dirty="0"/>
              <a:t>…</a:t>
            </a:r>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lvl="1"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smtClean="0"/>
              <a:t>QC </a:t>
            </a:r>
            <a:r>
              <a:rPr lang="en-US" sz="1200" dirty="0"/>
              <a:t>Upgrade</a:t>
            </a:r>
          </a:p>
          <a:p>
            <a:pPr lvl="2" eaLnBrk="1" hangingPunct="1">
              <a:spcBef>
                <a:spcPct val="25000"/>
              </a:spcBef>
              <a:buFont typeface="Wingdings" pitchFamily="2" charset="2"/>
              <a:buChar char="v"/>
              <a:defRPr/>
            </a:pPr>
            <a:r>
              <a:rPr lang="en-US" sz="1000" dirty="0"/>
              <a:t>Application has been upgraded during the summer</a:t>
            </a:r>
          </a:p>
          <a:p>
            <a:pPr lvl="2" eaLnBrk="1" hangingPunct="1">
              <a:spcBef>
                <a:spcPct val="25000"/>
              </a:spcBef>
              <a:buFont typeface="Wingdings" pitchFamily="2" charset="2"/>
              <a:buChar char="v"/>
              <a:defRPr/>
            </a:pPr>
            <a:r>
              <a:rPr lang="en-US" sz="1000" dirty="0"/>
              <a:t>This will be the first time a lot of folks will have been in the upgraded system</a:t>
            </a:r>
          </a:p>
          <a:p>
            <a:pPr lvl="2"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a:t>Two Phase Testing Approach</a:t>
            </a:r>
          </a:p>
          <a:p>
            <a:pPr lvl="2" eaLnBrk="1" hangingPunct="1">
              <a:spcBef>
                <a:spcPct val="25000"/>
              </a:spcBef>
              <a:buFont typeface="Wingdings" pitchFamily="2" charset="2"/>
              <a:buChar char="Ø"/>
              <a:defRPr/>
            </a:pPr>
            <a:r>
              <a:rPr lang="en-US" sz="1200" dirty="0"/>
              <a:t>Requires tight coordination and resource availability between the Business &amp; IS&amp;T</a:t>
            </a:r>
          </a:p>
          <a:p>
            <a:pPr lvl="2" eaLnBrk="1" hangingPunct="1">
              <a:spcBef>
                <a:spcPct val="25000"/>
              </a:spcBef>
              <a:buFont typeface="Wingdings" pitchFamily="2" charset="2"/>
              <a:buChar char="Ø"/>
              <a:defRPr/>
            </a:pPr>
            <a:r>
              <a:rPr lang="en-US" sz="1200" dirty="0"/>
              <a:t>But … we have four years experience with this approach</a:t>
            </a:r>
          </a:p>
          <a:p>
            <a:pPr lvl="2" eaLnBrk="1" hangingPunct="1">
              <a:spcBef>
                <a:spcPct val="25000"/>
              </a:spcBef>
              <a:buFont typeface="Wingdings" pitchFamily="2" charset="2"/>
              <a:buChar char="Ø"/>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a:t>Atlas 4.0</a:t>
            </a:r>
          </a:p>
          <a:p>
            <a:pPr lvl="2" eaLnBrk="1" hangingPunct="1">
              <a:spcBef>
                <a:spcPct val="25000"/>
              </a:spcBef>
              <a:buFont typeface="Wingdings" pitchFamily="2" charset="2"/>
              <a:buChar char="Ø"/>
              <a:defRPr/>
            </a:pPr>
            <a:r>
              <a:rPr lang="en-US" sz="1000" dirty="0"/>
              <a:t>Potential others TBD …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a:t>Now - October - Plan, convert/create/update test scripts in QC, move pending support &amp; project work into production</a:t>
            </a:r>
          </a:p>
          <a:p>
            <a:pPr>
              <a:buFont typeface="Wingdings" pitchFamily="2" charset="2"/>
              <a:buChar char="Ø"/>
            </a:pPr>
            <a:r>
              <a:rPr lang="en-US" altLang="en-US" sz="1600" dirty="0"/>
              <a:t>10/9/2014 – SAP release of year end base level support pack</a:t>
            </a:r>
          </a:p>
          <a:p>
            <a:pPr>
              <a:buFont typeface="Wingdings" pitchFamily="2" charset="2"/>
              <a:buChar char="Ø"/>
            </a:pPr>
            <a:r>
              <a:rPr lang="en-US" altLang="en-US" sz="1600" u="sng" dirty="0"/>
              <a:t>10/20/2014</a:t>
            </a:r>
            <a:r>
              <a:rPr lang="en-US" altLang="en-US" sz="1600" dirty="0"/>
              <a:t> - End of day production snapshot to be used to refresh test environments </a:t>
            </a:r>
          </a:p>
          <a:p>
            <a:pPr>
              <a:buFont typeface="Wingdings" pitchFamily="2" charset="2"/>
              <a:buChar char="Ø"/>
            </a:pPr>
            <a:r>
              <a:rPr lang="en-US" altLang="en-US" sz="1600" dirty="0">
                <a:solidFill>
                  <a:schemeClr val="accent1"/>
                </a:solidFill>
              </a:rPr>
              <a:t>10/20/2014 - Development Freeze begins</a:t>
            </a:r>
          </a:p>
          <a:p>
            <a:pPr>
              <a:buFont typeface="Wingdings" pitchFamily="2" charset="2"/>
              <a:buChar char="Ø"/>
            </a:pPr>
            <a:r>
              <a:rPr lang="en-US" altLang="en-US" sz="1600" dirty="0">
                <a:solidFill>
                  <a:srgbClr val="FF0000"/>
                </a:solidFill>
              </a:rPr>
              <a:t>10/28/2014 - Last date to implement support &amp; enhancement changes until freeze ends on 12/10/2014</a:t>
            </a:r>
          </a:p>
          <a:p>
            <a:pPr>
              <a:buFont typeface="Wingdings" pitchFamily="2" charset="2"/>
              <a:buChar char="Ø"/>
            </a:pPr>
            <a:r>
              <a:rPr lang="en-US" altLang="en-US" sz="1600" dirty="0"/>
              <a:t>10/24/2014 - 10/31/2014 Unit test</a:t>
            </a:r>
          </a:p>
          <a:p>
            <a:pPr>
              <a:buFont typeface="Wingdings" pitchFamily="2" charset="2"/>
              <a:buChar char="Ø"/>
            </a:pPr>
            <a:r>
              <a:rPr lang="en-US" altLang="en-US" sz="1600" dirty="0"/>
              <a:t>11/3/2014 - 11/26/2014 System Integration Test </a:t>
            </a:r>
          </a:p>
          <a:p>
            <a:pPr>
              <a:buFont typeface="Wingdings" pitchFamily="2" charset="2"/>
              <a:buChar char="Ø"/>
            </a:pPr>
            <a:r>
              <a:rPr lang="en-US" altLang="en-US" sz="2800" b="1" dirty="0">
                <a:solidFill>
                  <a:srgbClr val="00B050"/>
                </a:solidFill>
              </a:rPr>
              <a:t>12/5/2014 - 12/7/2014</a:t>
            </a:r>
            <a:r>
              <a:rPr lang="en-US" altLang="en-US" sz="2800" dirty="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a:buFont typeface="Wingdings" pitchFamily="2" charset="2"/>
              <a:buChar char="Ø"/>
            </a:pPr>
            <a:r>
              <a:rPr lang="en-US" altLang="en-US" sz="1600" dirty="0"/>
              <a:t>12/10/2014 - Development 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a:p>
          <a:p>
            <a:pPr lvl="1" eaLnBrk="1" hangingPunct="1">
              <a:buClr>
                <a:schemeClr val="bg2"/>
              </a:buClr>
              <a:buSzPct val="90000"/>
              <a:buFont typeface="Wingdings" pitchFamily="2" charset="2"/>
              <a:buChar char="q"/>
            </a:pPr>
            <a:r>
              <a:rPr lang="en-US" altLang="en-US" sz="2000"/>
              <a:t>Finish System changes currently in the pipeline</a:t>
            </a:r>
          </a:p>
          <a:p>
            <a:pPr lvl="1" eaLnBrk="1" hangingPunct="1">
              <a:buClr>
                <a:schemeClr val="bg2"/>
              </a:buClr>
              <a:buSzPct val="90000"/>
              <a:buFont typeface="Wingdings" pitchFamily="2" charset="2"/>
              <a:buChar char="q"/>
            </a:pPr>
            <a:r>
              <a:rPr lang="en-US" altLang="en-US" sz="2000"/>
              <a:t>Unit test Spreadsheet (google docs)</a:t>
            </a:r>
          </a:p>
          <a:p>
            <a:pPr lvl="1" eaLnBrk="1" hangingPunct="1">
              <a:buClr>
                <a:schemeClr val="bg2"/>
              </a:buClr>
              <a:buSzPct val="90000"/>
              <a:buFont typeface="Wingdings" pitchFamily="2" charset="2"/>
              <a:buChar char="q"/>
            </a:pPr>
            <a:r>
              <a:rPr lang="en-US" altLang="en-US" sz="2000"/>
              <a:t>Test Planning</a:t>
            </a:r>
          </a:p>
          <a:p>
            <a:pPr lvl="1" eaLnBrk="1" hangingPunct="1">
              <a:buClr>
                <a:schemeClr val="bg2"/>
              </a:buClr>
              <a:buSzPct val="90000"/>
              <a:buFont typeface="Wingdings" pitchFamily="2" charset="2"/>
              <a:buChar char="q"/>
            </a:pPr>
            <a:r>
              <a:rPr lang="en-US" altLang="en-US" sz="200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9/18/2014</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15</a:t>
            </a:fld>
            <a:endParaRPr lang="en-US">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1743" y="2025015"/>
            <a:ext cx="6172200" cy="4114800"/>
          </a:xfrm>
          <a:prstGeom prst="rect">
            <a:avLst/>
          </a:prstGeom>
        </p:spPr>
      </p:pic>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Support Pack project information? Ah …</a:t>
            </a:r>
            <a:endParaRPr lang="en-US" dirty="0"/>
          </a:p>
        </p:txBody>
      </p:sp>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Frank Quern				Bart Dahlstrom</a:t>
            </a:r>
          </a:p>
          <a:p>
            <a:pPr eaLnBrk="1" hangingPunct="1">
              <a:lnSpc>
                <a:spcPct val="80000"/>
              </a:lnSpc>
              <a:spcBef>
                <a:spcPct val="0"/>
              </a:spcBef>
              <a:spcAft>
                <a:spcPct val="25000"/>
              </a:spcAft>
              <a:buFont typeface="Wingdings" pitchFamily="2" charset="2"/>
              <a:buNone/>
            </a:pPr>
            <a:r>
              <a:rPr lang="en-US" altLang="en-US" sz="1800" dirty="0"/>
              <a:t>	X2-4512				x3-9605</a:t>
            </a:r>
          </a:p>
          <a:p>
            <a:pPr eaLnBrk="1" hangingPunct="1">
              <a:lnSpc>
                <a:spcPct val="80000"/>
              </a:lnSpc>
              <a:spcBef>
                <a:spcPct val="0"/>
              </a:spcBef>
              <a:spcAft>
                <a:spcPct val="25000"/>
              </a:spcAft>
              <a:buFont typeface="Wingdings" pitchFamily="2" charset="2"/>
              <a:buNone/>
            </a:pPr>
            <a:r>
              <a:rPr lang="en-US" altLang="en-US" sz="1800" dirty="0"/>
              <a:t>	</a:t>
            </a:r>
            <a:r>
              <a:rPr lang="en-US" altLang="en-US" sz="1800" dirty="0">
                <a:hlinkClick r:id="rId3"/>
              </a:rPr>
              <a:t>fquern@mit.edu</a:t>
            </a:r>
            <a:r>
              <a:rPr lang="en-US" altLang="en-US" sz="1800" dirty="0"/>
              <a:t>			</a:t>
            </a:r>
            <a:r>
              <a:rPr lang="en-US" altLang="en-US" sz="1800" dirty="0">
                <a:hlinkClick r:id="rId3"/>
              </a:rPr>
              <a:t>bartd@mit.edu</a:t>
            </a:r>
            <a:r>
              <a:rPr lang="en-US" altLang="en-US" sz="1800" dirty="0"/>
              <a:t>						</a:t>
            </a:r>
          </a:p>
          <a:p>
            <a:pPr algn="ctr" eaLnBrk="1" hangingPunct="1">
              <a:lnSpc>
                <a:spcPct val="80000"/>
              </a:lnSpc>
              <a:buFont typeface="Wingdings" pitchFamily="2" charset="2"/>
              <a:buNone/>
            </a:pPr>
            <a:endParaRPr lang="en-US" altLang="en-US" sz="1800" dirty="0"/>
          </a:p>
          <a:p>
            <a:pPr algn="ctr" eaLnBrk="1" hangingPunct="1">
              <a:lnSpc>
                <a:spcPct val="80000"/>
              </a:lnSpc>
              <a:buFont typeface="Wingdings" pitchFamily="2" charset="2"/>
              <a:buNone/>
            </a:pPr>
            <a:r>
              <a:rPr lang="en-US" altLang="en-US" sz="1800" dirty="0"/>
              <a:t>OR</a:t>
            </a:r>
          </a:p>
          <a:p>
            <a:pPr algn="ctr" eaLnBrk="1" hangingPunct="1">
              <a:lnSpc>
                <a:spcPct val="80000"/>
              </a:lnSpc>
              <a:buFont typeface="Wingdings" pitchFamily="2" charset="2"/>
              <a:buNone/>
            </a:pPr>
            <a:r>
              <a:rPr lang="en-US" altLang="en-US" sz="1800" dirty="0"/>
              <a:t>Your SAP testing team coordinator:</a:t>
            </a:r>
          </a:p>
          <a:p>
            <a:pPr algn="ctr" eaLnBrk="1" hangingPunct="1">
              <a:lnSpc>
                <a:spcPct val="80000"/>
              </a:lnSpc>
              <a:buFont typeface="Wingdings" pitchFamily="2" charset="2"/>
              <a:buNone/>
            </a:pPr>
            <a:endParaRPr lang="en-US" altLang="en-US" sz="1800" dirty="0"/>
          </a:p>
          <a:p>
            <a:pPr algn="ctr" eaLnBrk="1" hangingPunct="1">
              <a:lnSpc>
                <a:spcPct val="80000"/>
              </a:lnSpc>
              <a:buFont typeface="Wingdings" pitchFamily="2" charset="2"/>
              <a:buNone/>
            </a:pPr>
            <a:r>
              <a:rPr lang="en-US" altLang="en-US" sz="1800" dirty="0"/>
              <a:t>HR-Payroll: </a:t>
            </a:r>
            <a:r>
              <a:rPr lang="en-US" altLang="en-US" sz="1800" smtClean="0"/>
              <a:t>Mary Donovan</a:t>
            </a:r>
            <a:endParaRPr lang="en-US" altLang="en-US" sz="1800" dirty="0"/>
          </a:p>
          <a:p>
            <a:pPr algn="ctr" eaLnBrk="1" hangingPunct="1">
              <a:lnSpc>
                <a:spcPct val="80000"/>
              </a:lnSpc>
              <a:buFont typeface="Wingdings" pitchFamily="2" charset="2"/>
              <a:buNone/>
            </a:pPr>
            <a:r>
              <a:rPr lang="en-US" altLang="en-US" sz="1800" dirty="0"/>
              <a:t>Financial-Logistics-EHS: </a:t>
            </a:r>
            <a:r>
              <a:rPr lang="en-US" altLang="en-US" sz="1800" dirty="0" smtClean="0"/>
              <a:t>Lee Collier</a:t>
            </a:r>
            <a:endParaRPr lang="en-US" altLang="en-US" sz="1800" dirty="0"/>
          </a:p>
        </p:txBody>
      </p:sp>
    </p:spTree>
    <p:extLst>
      <p:ext uri="{BB962C8B-B14F-4D97-AF65-F5344CB8AC3E}">
        <p14:creationId xmlns:p14="http://schemas.microsoft.com/office/powerpoint/2010/main" val="2374370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
            </a:r>
            <a:br>
              <a:rPr lang="en-US" sz="4800" i="1">
                <a:latin typeface="Freestyle Script" pitchFamily="66" charset="0"/>
              </a:rPr>
            </a:br>
            <a:r>
              <a:rPr lang="en-US" sz="4800" i="1">
                <a:latin typeface="Freestyle Script"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G</a:t>
            </a:r>
          </a:p>
        </p:txBody>
      </p:sp>
      <p:sp>
        <p:nvSpPr>
          <p:cNvPr id="4102" name="TextBox 6"/>
          <p:cNvSpPr txBox="1">
            <a:spLocks noChangeArrowheads="1"/>
          </p:cNvSpPr>
          <p:nvPr/>
        </p:nvSpPr>
        <p:spPr bwMode="auto">
          <a:xfrm>
            <a:off x="3505200" y="1981200"/>
            <a:ext cx="647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Chinese region is nicknamed </a:t>
            </a:r>
            <a:r>
              <a:rPr lang="en-US" sz="1600" i="1" dirty="0">
                <a:solidFill>
                  <a:srgbClr val="000000"/>
                </a:solidFill>
              </a:rPr>
              <a:t>The Roof of the World</a:t>
            </a:r>
            <a:r>
              <a:rPr lang="en-US" sz="1600" dirty="0" smtClean="0">
                <a:solidFill>
                  <a:srgbClr val="000000"/>
                </a:solidFill>
              </a:rPr>
              <a:t>? </a:t>
            </a:r>
            <a:endParaRPr lang="en-US" sz="1600" dirty="0">
              <a:solidFill>
                <a:srgbClr val="000000"/>
              </a:solidFill>
            </a:endParaRPr>
          </a:p>
          <a:p>
            <a:pPr eaLnBrk="0" fontAlgn="base" hangingPunct="0">
              <a:spcBef>
                <a:spcPct val="0"/>
              </a:spcBef>
              <a:spcAft>
                <a:spcPct val="0"/>
              </a:spcAft>
            </a:pPr>
            <a:r>
              <a:rPr lang="en-US" sz="1600" b="1" dirty="0" smtClean="0">
                <a:solidFill>
                  <a:srgbClr val="000000"/>
                </a:solidFill>
              </a:rPr>
              <a:t>Tibet</a:t>
            </a:r>
            <a:endParaRPr lang="en-US" sz="1600" b="1" dirty="0">
              <a:solidFill>
                <a:srgbClr val="000000"/>
              </a:solidFill>
            </a:endParaRPr>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E</a:t>
            </a:r>
          </a:p>
        </p:txBody>
      </p:sp>
      <p:sp>
        <p:nvSpPr>
          <p:cNvPr id="4104" name="TextBox 9"/>
          <p:cNvSpPr txBox="1">
            <a:spLocks noChangeArrowheads="1"/>
          </p:cNvSpPr>
          <p:nvPr/>
        </p:nvSpPr>
        <p:spPr bwMode="auto">
          <a:xfrm>
            <a:off x="3505200" y="2590800"/>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names precede Yarrow, </a:t>
            </a:r>
            <a:r>
              <a:rPr lang="en-US" sz="1600" dirty="0" err="1">
                <a:solidFill>
                  <a:srgbClr val="000000"/>
                </a:solidFill>
              </a:rPr>
              <a:t>Stookey</a:t>
            </a:r>
            <a:r>
              <a:rPr lang="en-US" sz="1600" dirty="0">
                <a:solidFill>
                  <a:srgbClr val="000000"/>
                </a:solidFill>
              </a:rPr>
              <a:t> and Travers?</a:t>
            </a:r>
          </a:p>
          <a:p>
            <a:pPr eaLnBrk="0" fontAlgn="base" hangingPunct="0">
              <a:spcBef>
                <a:spcPct val="0"/>
              </a:spcBef>
              <a:spcAft>
                <a:spcPct val="0"/>
              </a:spcAft>
            </a:pPr>
            <a:r>
              <a:rPr lang="en-US" sz="1600" b="1" dirty="0" smtClean="0">
                <a:solidFill>
                  <a:srgbClr val="000000"/>
                </a:solidFill>
              </a:rPr>
              <a:t>Peter, Paul and Mary</a:t>
            </a:r>
            <a:endParaRPr lang="en-US" sz="1600" b="1" dirty="0">
              <a:solidFill>
                <a:srgbClr val="000000"/>
              </a:solidFill>
            </a:endParaRPr>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H</a:t>
            </a:r>
          </a:p>
        </p:txBody>
      </p:sp>
      <p:sp>
        <p:nvSpPr>
          <p:cNvPr id="4106" name="TextBox 15"/>
          <p:cNvSpPr txBox="1">
            <a:spLocks noChangeArrowheads="1"/>
          </p:cNvSpPr>
          <p:nvPr/>
        </p:nvSpPr>
        <p:spPr bwMode="auto">
          <a:xfrm>
            <a:off x="3505200" y="3273426"/>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Who wrote the Star-Spangled Banner? </a:t>
            </a:r>
          </a:p>
          <a:p>
            <a:pPr eaLnBrk="0" fontAlgn="base" hangingPunct="0">
              <a:spcBef>
                <a:spcPct val="0"/>
              </a:spcBef>
              <a:spcAft>
                <a:spcPct val="0"/>
              </a:spcAft>
            </a:pPr>
            <a:r>
              <a:rPr lang="en-US" sz="1400" b="1" dirty="0" smtClean="0">
                <a:solidFill>
                  <a:srgbClr val="000000"/>
                </a:solidFill>
              </a:rPr>
              <a:t>Francis Scott Key</a:t>
            </a:r>
          </a:p>
        </p:txBody>
      </p:sp>
      <p:sp>
        <p:nvSpPr>
          <p:cNvPr id="17" name="Oval 16"/>
          <p:cNvSpPr/>
          <p:nvPr/>
        </p:nvSpPr>
        <p:spPr bwMode="auto">
          <a:xfrm>
            <a:off x="2695575" y="3938588"/>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4108" name="TextBox 17"/>
          <p:cNvSpPr txBox="1">
            <a:spLocks noChangeArrowheads="1"/>
          </p:cNvSpPr>
          <p:nvPr/>
        </p:nvSpPr>
        <p:spPr bwMode="auto">
          <a:xfrm>
            <a:off x="3505200" y="3760789"/>
            <a:ext cx="6477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endParaRPr lang="en-US" sz="1400" dirty="0">
              <a:solidFill>
                <a:srgbClr val="000000"/>
              </a:solidFill>
            </a:endParaRPr>
          </a:p>
          <a:p>
            <a:pPr eaLnBrk="0" fontAlgn="base" hangingPunct="0">
              <a:spcBef>
                <a:spcPct val="0"/>
              </a:spcBef>
              <a:spcAft>
                <a:spcPct val="0"/>
              </a:spcAft>
            </a:pPr>
            <a:r>
              <a:rPr lang="en-US" sz="1400" dirty="0">
                <a:solidFill>
                  <a:srgbClr val="000000"/>
                </a:solidFill>
              </a:rPr>
              <a:t>Who compiled the first American dictionary? </a:t>
            </a:r>
          </a:p>
          <a:p>
            <a:pPr eaLnBrk="0" fontAlgn="base" hangingPunct="0">
              <a:spcBef>
                <a:spcPct val="0"/>
              </a:spcBef>
              <a:spcAft>
                <a:spcPct val="0"/>
              </a:spcAft>
            </a:pPr>
            <a:r>
              <a:rPr lang="en-US" sz="1400" b="1" dirty="0" smtClean="0">
                <a:solidFill>
                  <a:srgbClr val="000000"/>
                </a:solidFill>
              </a:rPr>
              <a:t>Noah Webster</a:t>
            </a:r>
            <a:endParaRPr lang="en-US" sz="1400" b="1" dirty="0">
              <a:solidFill>
                <a:srgbClr val="000000"/>
              </a:solidFill>
            </a:endParaRPr>
          </a:p>
        </p:txBody>
      </p:sp>
      <p:sp>
        <p:nvSpPr>
          <p:cNvPr id="4109" name="Oval 18"/>
          <p:cNvSpPr>
            <a:spLocks noChangeArrowheads="1"/>
          </p:cNvSpPr>
          <p:nvPr/>
        </p:nvSpPr>
        <p:spPr bwMode="auto">
          <a:xfrm>
            <a:off x="2667000" y="45339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SN</a:t>
            </a:r>
          </a:p>
        </p:txBody>
      </p:sp>
      <p:sp>
        <p:nvSpPr>
          <p:cNvPr id="4110" name="TextBox 19"/>
          <p:cNvSpPr txBox="1">
            <a:spLocks noChangeArrowheads="1"/>
          </p:cNvSpPr>
          <p:nvPr/>
        </p:nvSpPr>
        <p:spPr bwMode="auto">
          <a:xfrm>
            <a:off x="3505200" y="4606926"/>
            <a:ext cx="5943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What’s the only place in Europe where monkeys live free? </a:t>
            </a:r>
          </a:p>
          <a:p>
            <a:pPr eaLnBrk="0" fontAlgn="base" hangingPunct="0">
              <a:spcBef>
                <a:spcPct val="0"/>
              </a:spcBef>
              <a:spcAft>
                <a:spcPct val="0"/>
              </a:spcAft>
            </a:pPr>
            <a:r>
              <a:rPr lang="en-US" sz="1400" b="1" dirty="0" smtClean="0">
                <a:solidFill>
                  <a:srgbClr val="000000"/>
                </a:solidFill>
              </a:rPr>
              <a:t>Gibraltar</a:t>
            </a:r>
            <a:endParaRPr lang="en-US" sz="1400" dirty="0">
              <a:solidFill>
                <a:srgbClr val="000000"/>
              </a:solidFill>
            </a:endParaRPr>
          </a:p>
        </p:txBody>
      </p:sp>
      <p:sp>
        <p:nvSpPr>
          <p:cNvPr id="4111" name="Oval 20"/>
          <p:cNvSpPr>
            <a:spLocks noChangeArrowheads="1"/>
          </p:cNvSpPr>
          <p:nvPr/>
        </p:nvSpPr>
        <p:spPr bwMode="auto">
          <a:xfrm>
            <a:off x="2667000" y="51435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SL</a:t>
            </a:r>
          </a:p>
        </p:txBody>
      </p:sp>
      <p:sp>
        <p:nvSpPr>
          <p:cNvPr id="4112" name="TextBox 21"/>
          <p:cNvSpPr txBox="1">
            <a:spLocks noChangeArrowheads="1"/>
          </p:cNvSpPr>
          <p:nvPr/>
        </p:nvSpPr>
        <p:spPr bwMode="auto">
          <a:xfrm>
            <a:off x="3505200" y="5180014"/>
            <a:ext cx="6553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 do you get by mixing ginger ale, grenadine and a cherry? </a:t>
            </a:r>
          </a:p>
          <a:p>
            <a:pPr eaLnBrk="0" fontAlgn="base" hangingPunct="0">
              <a:spcBef>
                <a:spcPct val="0"/>
              </a:spcBef>
              <a:spcAft>
                <a:spcPct val="0"/>
              </a:spcAft>
            </a:pPr>
            <a:r>
              <a:rPr lang="en-US" sz="1400" b="1" dirty="0" smtClean="0">
                <a:solidFill>
                  <a:srgbClr val="000000"/>
                </a:solidFill>
              </a:rPr>
              <a:t>A Shirley Temple</a:t>
            </a:r>
            <a:endParaRPr lang="en-US" sz="1400" dirty="0">
              <a:solidFill>
                <a:srgbClr val="000000"/>
              </a:solidFill>
            </a:endParaRPr>
          </a:p>
        </p:txBody>
      </p:sp>
    </p:spTree>
    <p:extLst>
      <p:ext uri="{BB962C8B-B14F-4D97-AF65-F5344CB8AC3E}">
        <p14:creationId xmlns:p14="http://schemas.microsoft.com/office/powerpoint/2010/main" val="351702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112">
                                            <p:txEl>
                                              <p:pRg st="1" end="1"/>
                                            </p:txEl>
                                          </p:spTgt>
                                        </p:tgtEl>
                                        <p:attrNameLst>
                                          <p:attrName>style.visibility</p:attrName>
                                        </p:attrNameLst>
                                      </p:cBhvr>
                                      <p:to>
                                        <p:strVal val="visible"/>
                                      </p:to>
                                    </p:set>
                                    <p:animEffect transition="in" filter="fade">
                                      <p:cBhvr>
                                        <p:cTn id="27" dur="1000"/>
                                        <p:tgtEl>
                                          <p:spTgt spid="4112">
                                            <p:txEl>
                                              <p:pRg st="1" end="1"/>
                                            </p:txEl>
                                          </p:spTgt>
                                        </p:tgtEl>
                                      </p:cBhvr>
                                    </p:animEffect>
                                    <p:anim calcmode="lin" valueType="num">
                                      <p:cBhvr>
                                        <p:cTn id="28" dur="1000" fill="hold"/>
                                        <p:tgtEl>
                                          <p:spTgt spid="4112">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411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&amp; Enhancements</a:t>
            </a:r>
            <a:endParaRPr lang="en-US" dirty="0"/>
          </a:p>
        </p:txBody>
      </p:sp>
      <p:sp>
        <p:nvSpPr>
          <p:cNvPr id="3" name="Date Placeholder 2"/>
          <p:cNvSpPr>
            <a:spLocks noGrp="1"/>
          </p:cNvSpPr>
          <p:nvPr>
            <p:ph type="dt" sz="half" idx="10"/>
          </p:nvPr>
        </p:nvSpPr>
        <p:spPr/>
        <p:txBody>
          <a:bodyPr/>
          <a:lstStyle/>
          <a:p>
            <a:pPr>
              <a:defRPr/>
            </a:pPr>
            <a:fld id="{3C078D2B-B1B9-41CD-A17F-6CC0231AD4E4}" type="datetime1">
              <a:rPr lang="en-US" smtClean="0">
                <a:solidFill>
                  <a:srgbClr val="000000"/>
                </a:solidFill>
              </a:rPr>
              <a:pPr>
                <a:defRPr/>
              </a:pPr>
              <a:t>9/18/2014</a:t>
            </a:fld>
            <a:endParaRPr lang="en-US">
              <a:solidFill>
                <a:srgbClr val="000000"/>
              </a:solidFill>
            </a:endParaRPr>
          </a:p>
        </p:txBody>
      </p:sp>
      <p:sp>
        <p:nvSpPr>
          <p:cNvPr id="4" name="Slide Number Placeholder 3"/>
          <p:cNvSpPr>
            <a:spLocks noGrp="1"/>
          </p:cNvSpPr>
          <p:nvPr>
            <p:ph type="sldNum" sz="quarter" idx="12"/>
          </p:nvPr>
        </p:nvSpPr>
        <p:spPr/>
        <p:txBody>
          <a:bodyPr/>
          <a:lstStyle/>
          <a:p>
            <a:fld id="{FD3A7E3A-63B0-423A-8752-F9F48893F8CA}" type="slidenum">
              <a:rPr lang="en-US" smtClean="0">
                <a:solidFill>
                  <a:srgbClr val="000000"/>
                </a:solidFill>
              </a:rPr>
              <a:pPr/>
              <a:t>3</a:t>
            </a:fld>
            <a:endParaRPr lang="en-US">
              <a:solidFill>
                <a:srgbClr val="000000"/>
              </a:solidFill>
            </a:endParaRPr>
          </a:p>
        </p:txBody>
      </p:sp>
      <p:graphicFrame>
        <p:nvGraphicFramePr>
          <p:cNvPr id="8" name="Chart 7"/>
          <p:cNvGraphicFramePr>
            <a:graphicFrameLocks/>
          </p:cNvGraphicFramePr>
          <p:nvPr>
            <p:extLst>
              <p:ext uri="{D42A27DB-BD31-4B8C-83A1-F6EECF244321}">
                <p14:modId xmlns:p14="http://schemas.microsoft.com/office/powerpoint/2010/main" val="796015456"/>
              </p:ext>
            </p:extLst>
          </p:nvPr>
        </p:nvGraphicFramePr>
        <p:xfrm>
          <a:off x="2220686" y="1839686"/>
          <a:ext cx="7162800" cy="43325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97125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18, 2014</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2014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IS&amp;T</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9/18/2014</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5</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9/18/2014</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9/15/2014</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09/18/2014</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09/22/2014</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a:t>Core Team</a:t>
            </a:r>
          </a:p>
          <a:p>
            <a:pPr lvl="2" eaLnBrk="1" hangingPunct="1">
              <a:lnSpc>
                <a:spcPct val="90000"/>
              </a:lnSpc>
              <a:spcBef>
                <a:spcPct val="25000"/>
              </a:spcBef>
              <a:buFont typeface="Wingdings" pitchFamily="2" charset="2"/>
              <a:buChar char="Ø"/>
            </a:pPr>
            <a:r>
              <a:rPr lang="en-US" altLang="en-US" sz="1400" dirty="0"/>
              <a:t>Test Coordinators -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https://wikis.mit.edu/confluence/display/sapscripts/2014+Year+End+SAP+Support+Pack+Project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Desiree Roberts (robertsd@mit.edu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148</TotalTime>
  <Words>564</Words>
  <Application>Microsoft Office PowerPoint</Application>
  <PresentationFormat>Widescreen</PresentationFormat>
  <Paragraphs>213</Paragraphs>
  <Slides>16</Slides>
  <Notes>14</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16</vt:i4>
      </vt:variant>
    </vt:vector>
  </HeadingPairs>
  <TitlesOfParts>
    <vt:vector size="36"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11_Quadrant</vt:lpstr>
      <vt:lpstr>12_Quadrant</vt:lpstr>
      <vt:lpstr>Trivial Pursuits</vt:lpstr>
      <vt:lpstr> And the answers are …</vt:lpstr>
      <vt:lpstr>Support &amp; Enhancements</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39</cp:revision>
  <dcterms:created xsi:type="dcterms:W3CDTF">2013-09-23T00:32:24Z</dcterms:created>
  <dcterms:modified xsi:type="dcterms:W3CDTF">2014-09-18T17:09:05Z</dcterms:modified>
</cp:coreProperties>
</file>