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878" r:id="rId2"/>
  </p:sldMasterIdLst>
  <p:notesMasterIdLst>
    <p:notesMasterId r:id="rId22"/>
  </p:notesMasterIdLst>
  <p:sldIdLst>
    <p:sldId id="510" r:id="rId3"/>
    <p:sldId id="493" r:id="rId4"/>
    <p:sldId id="256" r:id="rId5"/>
    <p:sldId id="316" r:id="rId6"/>
    <p:sldId id="502" r:id="rId7"/>
    <p:sldId id="511" r:id="rId8"/>
    <p:sldId id="512" r:id="rId9"/>
    <p:sldId id="500" r:id="rId10"/>
    <p:sldId id="481" r:id="rId11"/>
    <p:sldId id="497" r:id="rId12"/>
    <p:sldId id="498" r:id="rId13"/>
    <p:sldId id="506" r:id="rId14"/>
    <p:sldId id="507" r:id="rId15"/>
    <p:sldId id="508" r:id="rId16"/>
    <p:sldId id="513" r:id="rId17"/>
    <p:sldId id="489" r:id="rId18"/>
    <p:sldId id="490" r:id="rId19"/>
    <p:sldId id="514" r:id="rId20"/>
    <p:sldId id="501" r:id="rId21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70" d="100"/>
          <a:sy n="70" d="100"/>
        </p:scale>
        <p:origin x="12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1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2CD1612-A7C6-4BFD-B5D4-E1CFA7919CAC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74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97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F7D1631-9210-4600-BCF4-82CA9CCBED2B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27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964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00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874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3F6B474-5E62-4297-AB30-F6B5C4127CF7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895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295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CE7F3B4-8444-4755-9127-4AB62DFF34A0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66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619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93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63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82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586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281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AF7F050-5561-4783-ABDA-53100C53E054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17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6E8E609C-44E2-4AF2-A687-FAE97160F122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3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2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64897-3EC1-481B-BD2F-30DC15AE7926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3F91729E-C9FB-42A6-B603-F4EE7F56F9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66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CEE18-64C3-4F0A-A73A-A12E995B9FE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5CD2-09E6-408F-9395-4541C51DB8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82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59233-934F-4980-9427-41638D74A135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F6323-C0AA-44A5-867A-26B1C3FC22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99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727CE-C1D7-48E7-8CE2-355F9036947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9EF1-D1B9-4787-A193-0F0B10074AA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450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65CB-D7AA-4BB7-B94D-BB29AF7507D3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DCC2D-8DE1-4F04-A8E8-FEBE64CE95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52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48205-1E45-4DAD-870D-BC2ED597CFC8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1CF0E-2DC1-46F5-BC64-153FED1CFB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72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A6AB7-5FDF-47F7-A7E2-7B31A504ACB1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3CE77-DF2D-4222-9CEA-04AD2C3CFA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00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1DE3F-242E-4503-B6C9-F0CDF2667C99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3F44B-EAC1-4B81-8DDE-E39014D36D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6DC03-7363-4BB5-A7D5-07BF289B0C94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9C1E4-5651-4218-B1EF-EC1130AE6E3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89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B1FA1-3B7A-4D1E-B201-970D0DA0982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45BB9-BCE9-42C8-A055-B884304412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24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4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C6C7F-9609-4007-B3BD-4DEFFCB60AEC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9C3C5-871E-4E99-88EF-98A486DC26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60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10/27/2014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1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06164A6-599F-4E3E-86C6-409FC4D5BC8F}" type="datetime1">
              <a:rPr lang="en-US">
                <a:solidFill>
                  <a:srgbClr val="000000"/>
                </a:solidFill>
              </a:rPr>
              <a:pPr>
                <a:defRPr/>
              </a:pPr>
              <a:t>10/27/2014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858FAEC1-6FBF-4C12-BF0D-1472C92E1F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78184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8185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6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7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78188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91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19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estcenter.mit.edu:8443/qcbin/start_a.js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4+Year+End+SAP+Support+Pack+Projec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What's the world's southernmost national capital?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441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Which witch is flattened by a house in The Wizard of Oz?</a:t>
            </a:r>
            <a:endParaRPr lang="en-US" sz="16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5" y="3264098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explorer was nicknamed Iberia's Pilot?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phenomenon appeared the day Mark Twain was born and the day he died?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do dates grow on?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are the Golden Nugget, Horseshoe, Lucky Stride and Jackpot?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6B140C-C787-4C8D-99DC-B6EE7DBEBA11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C21BF0-6D50-4CC5-B63E-1BF55EE115F5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So what am I testing?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take a look on the wiki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2014+Year+End+SAP+Support+Pack+Project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- let’s take a quick look at ALM/QC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4"/>
              </a:rPr>
              <a:t>https://testcenter.mit.edu:8443/qcbin/start_a.jsp</a:t>
            </a:r>
            <a:endParaRPr lang="en-US" sz="12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If I find an issue during testing how do I report it?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go back to the wiki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2014+Year+End+SAP+Support+Pack+Project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4F9BD4C-ECC3-4280-BBF6-70CE0CC3EB51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8444CE-15C7-4CB4-9D36-12F0A9144136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Transport Management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 smtClean="0"/>
              <a:t>So what if we have an issue in production during the freeze period that needs immediate attention?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2000" dirty="0" smtClean="0"/>
              <a:t>Let’s jump back to the wiki …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2014+Year+End+SAP+Support+Pack+Project</a:t>
            </a:r>
            <a:endParaRPr lang="en-US" sz="1200" b="1" dirty="0" smtClean="0">
              <a:solidFill>
                <a:srgbClr val="002060"/>
              </a:solidFill>
            </a:endParaRP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708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9" name="Object 2"/>
          <p:cNvGraphicFramePr>
            <a:graphicFrameLocks noChangeAspect="1"/>
          </p:cNvGraphicFramePr>
          <p:nvPr/>
        </p:nvGraphicFramePr>
        <p:xfrm>
          <a:off x="838200" y="1828800"/>
          <a:ext cx="7391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6" name="Visio" r:id="rId4" imgW="9356151" imgH="5679942" progId="Visio.Drawing.11">
                  <p:embed/>
                </p:oleObj>
              </mc:Choice>
              <mc:Fallback>
                <p:oleObj name="Visio" r:id="rId4" imgW="9356151" imgH="567994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828800"/>
                        <a:ext cx="7391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Where are we now?</a:t>
            </a:r>
            <a:br>
              <a:rPr lang="en-US" sz="2400" dirty="0" smtClean="0"/>
            </a:br>
            <a:r>
              <a:rPr lang="en-US" sz="1600" dirty="0" smtClean="0"/>
              <a:t>(continued)</a:t>
            </a:r>
            <a:endParaRPr lang="en-US" sz="2400" dirty="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Any issues so far?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	Yup!	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600" dirty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- let’s go to RT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Request Tracker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8171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Recap of Important </a:t>
            </a:r>
            <a:r>
              <a:rPr lang="en-US" altLang="en-US" sz="2400" dirty="0"/>
              <a:t>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200" dirty="0"/>
              <a:t>Now - October - 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200" dirty="0"/>
              <a:t>10/9/2014 – SAP 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200" u="sng" dirty="0"/>
              <a:t>10/20/2014</a:t>
            </a:r>
            <a:r>
              <a:rPr lang="en-US" altLang="en-US" sz="1200" dirty="0"/>
              <a:t> - End 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chemeClr val="accent1"/>
                </a:solidFill>
              </a:rPr>
              <a:t>10/20/2014 - 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200" dirty="0">
                <a:solidFill>
                  <a:srgbClr val="FF0000"/>
                </a:solidFill>
              </a:rPr>
              <a:t>10/28/2014 - Last date to implement support &amp; enhancement changes until freeze ends on 12/10/2014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200" dirty="0"/>
              <a:t>10/24/2014 - 10/31/2014 Unit test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200" dirty="0"/>
              <a:t>11/3/2014 - 11/26/2014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100" b="1" dirty="0">
                <a:solidFill>
                  <a:srgbClr val="00B050"/>
                </a:solidFill>
              </a:rPr>
              <a:t>12/5/2014 - 12/7/2014</a:t>
            </a:r>
            <a:r>
              <a:rPr lang="en-US" altLang="en-US" sz="2100" dirty="0">
                <a:solidFill>
                  <a:srgbClr val="00B050"/>
                </a:solidFill>
              </a:rPr>
              <a:t> </a:t>
            </a:r>
            <a:r>
              <a:rPr lang="en-US" altLang="en-US" sz="2100" b="1" dirty="0">
                <a:solidFill>
                  <a:srgbClr val="00B050"/>
                </a:solidFill>
              </a:rPr>
              <a:t>Go-live weekend!</a:t>
            </a:r>
            <a:endParaRPr lang="en-US" altLang="en-US" sz="21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200" dirty="0"/>
              <a:t>12/10/2014 -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858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8C23765-E40E-41E5-98E2-1C0711213DF2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DBAF570-A555-4ACB-9B61-5A928CCDCDC7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Steps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495800"/>
          </a:xfrm>
        </p:spPr>
        <p:txBody>
          <a:bodyPr/>
          <a:lstStyle/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Final review of your test cases (Business)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Completion of application of support packs to the Test Systems (IS&amp;T)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Test Execution (Business &amp; IS&amp;T)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sz="2000" dirty="0" smtClean="0"/>
              <a:t>Prepare for go-live (All)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981200" y="1981200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/>
              <a:t>What environment will we be testing 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441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is </a:t>
            </a:r>
            <a:r>
              <a:rPr lang="en-US" sz="1600" dirty="0" smtClean="0"/>
              <a:t>ALM?</a:t>
            </a:r>
            <a:endParaRPr lang="en-US" sz="16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1983475" y="3235523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 </a:t>
            </a:r>
            <a:r>
              <a:rPr lang="en-US" sz="1400" dirty="0" smtClean="0"/>
              <a:t>testing begin?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What are we updating?</a:t>
            </a:r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/>
              <a:t>When is go-live 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BD0018E-3BCA-4B79-96D9-CB025A46304A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6F0F932-4CD3-46C8-A639-8528DE33B11E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HR-Payroll: </a:t>
            </a:r>
            <a:r>
              <a:rPr lang="en-US" sz="1800" b="1" dirty="0" smtClean="0"/>
              <a:t>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Financial-Logistics-EHS: </a:t>
            </a:r>
            <a:r>
              <a:rPr lang="en-US" sz="1800" b="1" dirty="0" smtClean="0"/>
              <a:t>Lee Collier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58614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wicked witch of the west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19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mtClean="0"/>
              <a:t>Happy Halloween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057400"/>
            <a:ext cx="5086350" cy="3736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What's the world's southernmost national capital?</a:t>
            </a:r>
          </a:p>
          <a:p>
            <a:r>
              <a:rPr lang="en-US" sz="1600" dirty="0" smtClean="0"/>
              <a:t> </a:t>
            </a:r>
            <a:r>
              <a:rPr lang="en-US" sz="1600" b="1" dirty="0" smtClean="0"/>
              <a:t>Wellington, New Zealand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105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Which witch is flattened by a house in The Wizard of Oz? </a:t>
            </a:r>
          </a:p>
          <a:p>
            <a:r>
              <a:rPr lang="en-US" sz="1600" b="1" dirty="0" smtClean="0"/>
              <a:t>The Wicked Witch of the East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029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explorer was nicknamed Iberia's Pilot?</a:t>
            </a:r>
          </a:p>
          <a:p>
            <a:r>
              <a:rPr lang="en-US" sz="1400" b="1" dirty="0" smtClean="0"/>
              <a:t> Christopher Columbus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phenomenon appeared the day Mark Twain was born and the day he died? </a:t>
            </a:r>
          </a:p>
          <a:p>
            <a:r>
              <a:rPr lang="en-US" sz="1400" b="1" dirty="0" smtClean="0"/>
              <a:t>Halley's comet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81200" y="477381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do dates grow on?</a:t>
            </a:r>
            <a:r>
              <a:rPr lang="en-US" sz="1400" b="1" dirty="0"/>
              <a:t> </a:t>
            </a:r>
            <a:endParaRPr lang="en-US" sz="1400" b="1" dirty="0" smtClean="0"/>
          </a:p>
          <a:p>
            <a:r>
              <a:rPr lang="en-US" sz="1400" b="1" dirty="0" smtClean="0"/>
              <a:t>Palm trees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1990725" y="5253037"/>
            <a:ext cx="655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are the Golden Nugget, Horseshoe, Lucky Stride and Jackpot? </a:t>
            </a:r>
          </a:p>
          <a:p>
            <a:r>
              <a:rPr lang="en-US" sz="1400" b="1" dirty="0" smtClean="0"/>
              <a:t>Las Vegas casinos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October 29, 2014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2014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High Level Time Line </a:t>
            </a:r>
            <a:r>
              <a:rPr lang="en-US" sz="160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>
                <a:hlinkClick r:id="rId3"/>
              </a:rPr>
              <a:t>2014 SP WIKI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533400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320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in SAP Releases</a:t>
            </a:r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QC Upgrade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Application has been upgraded during the summer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This will be the first time a lot of folks will have been in the upgraded system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Two Phase Testing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Requires tight coordination and resource availability between the Business &amp; IS&amp;T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But … we have four years experience with this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v"/>
              <a:defRPr/>
            </a:pPr>
            <a:r>
              <a:rPr lang="en-US" sz="1100" dirty="0"/>
              <a:t>Resource availability for the project (both Business &amp; IS&amp;T)</a:t>
            </a:r>
          </a:p>
          <a:p>
            <a:pPr marL="353615" lvl="1" indent="0" eaLnBrk="1" hangingPunct="1">
              <a:spcBef>
                <a:spcPct val="25000"/>
              </a:spcBef>
              <a:buNone/>
              <a:defRPr/>
            </a:pPr>
            <a:r>
              <a:rPr lang="en-US" sz="11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100" dirty="0"/>
              <a:t>Delay of implementation of pre-Support Pack Projects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OE (scheduled for  October)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1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Impacts from other requested updates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Atlas 4.0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/>
              <a:t>Potential </a:t>
            </a:r>
            <a:r>
              <a:rPr lang="en-US" sz="1100" dirty="0" smtClean="0"/>
              <a:t>others</a:t>
            </a:r>
          </a:p>
          <a:p>
            <a:pPr lvl="3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100" dirty="0" err="1" smtClean="0"/>
              <a:t>GuiXT</a:t>
            </a:r>
            <a:r>
              <a:rPr lang="en-US" sz="1100" dirty="0" smtClean="0"/>
              <a:t> Upgrade</a:t>
            </a:r>
            <a:endParaRPr lang="en-US" sz="1100" dirty="0"/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0234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10/27/2014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Important </a:t>
            </a:r>
            <a:r>
              <a:rPr lang="en-US" altLang="en-US" sz="2400" dirty="0"/>
              <a:t>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- October - 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10/9/2014 – SAP 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10/20/2014</a:t>
            </a:r>
            <a:r>
              <a:rPr lang="en-US" altLang="en-US" sz="1600" dirty="0"/>
              <a:t> - End 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10/20/2014 - 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10/28/2014 - Last date to implement support &amp; enhancement changes until freeze ends on 12/10/2014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10/24/2014 - 10/31/2014 Unit test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11/3/2014 - 11/26/2014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100" b="1" dirty="0">
                <a:solidFill>
                  <a:srgbClr val="00B050"/>
                </a:solidFill>
              </a:rPr>
              <a:t>12/5/2014 - 12/7/2014</a:t>
            </a:r>
            <a:r>
              <a:rPr lang="en-US" altLang="en-US" sz="2100" dirty="0">
                <a:solidFill>
                  <a:srgbClr val="00B050"/>
                </a:solidFill>
              </a:rPr>
              <a:t> </a:t>
            </a:r>
            <a:r>
              <a:rPr lang="en-US" altLang="en-US" sz="2100" b="1" dirty="0">
                <a:solidFill>
                  <a:srgbClr val="00B050"/>
                </a:solidFill>
              </a:rPr>
              <a:t>Go-live weekend!</a:t>
            </a:r>
            <a:endParaRPr lang="en-US" altLang="en-US" sz="21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12/10/2014 -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735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F24C72-121D-40AC-BE85-1357F906973A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82572C-ED2A-43F5-9ADA-F56883E2393B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Timeline Details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Let’s look at the Plans and Schedule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https: 2014 SP WIKI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DB53F5-5914-4AB2-9CBF-BB1E8D064EB9}" type="datetime1">
              <a:rPr lang="en-US" smtClean="0">
                <a:latin typeface="Arial" charset="0"/>
              </a:rPr>
              <a:pPr/>
              <a:t>10/27/2014</a:t>
            </a:fld>
            <a:endParaRPr lang="en-US" smtClean="0"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54E10AD-923A-43D1-A45E-751C8B938CD5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Testing Recap </a:t>
            </a:r>
            <a:br>
              <a:rPr lang="en-US" sz="2400" dirty="0" smtClean="0"/>
            </a:br>
            <a:endParaRPr lang="en-US" sz="1600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Two Phase Approach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Unit Test  - performed in SF2 by IS&amp;T  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System Integration – performed in SH2  by IS&amp;T and Business Testers as a combined pool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Planning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ALM/Quality Center (Central test case repository &amp; tracking tool)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dirty="0" smtClean="0"/>
              <a:t>Work with IS&amp;T  Testing Coordinators &amp; QA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Automated Testing</a:t>
            </a:r>
            <a:endParaRPr lang="en-US" sz="14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1400" smtClean="0"/>
              <a:t>Approximately 45% </a:t>
            </a:r>
            <a:r>
              <a:rPr lang="en-US" sz="1400" dirty="0" smtClean="0"/>
              <a:t>of last year’s test cases have been automated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35290</TotalTime>
  <Words>769</Words>
  <Application>Microsoft Office PowerPoint</Application>
  <PresentationFormat>On-screen Show (4:3)</PresentationFormat>
  <Paragraphs>238</Paragraphs>
  <Slides>19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AvantGarde</vt:lpstr>
      <vt:lpstr>Century Gothic</vt:lpstr>
      <vt:lpstr>Freestyle Script</vt:lpstr>
      <vt:lpstr>Times New Roman</vt:lpstr>
      <vt:lpstr>Wingdings</vt:lpstr>
      <vt:lpstr>Quadrant</vt:lpstr>
      <vt:lpstr>1_Quadrant</vt:lpstr>
      <vt:lpstr>Visio</vt:lpstr>
      <vt:lpstr>Trivial Pursuits</vt:lpstr>
      <vt:lpstr> And the answers are …</vt:lpstr>
      <vt:lpstr>    </vt:lpstr>
      <vt:lpstr>Agenda</vt:lpstr>
      <vt:lpstr>Project Scope Update </vt:lpstr>
      <vt:lpstr>Project Risks</vt:lpstr>
      <vt:lpstr>Important Dates</vt:lpstr>
      <vt:lpstr>Testing Timeline Details </vt:lpstr>
      <vt:lpstr>Testing Recap  </vt:lpstr>
      <vt:lpstr>Testing Recap (continued)</vt:lpstr>
      <vt:lpstr>Testing Recap (continued)</vt:lpstr>
      <vt:lpstr>Transport Management</vt:lpstr>
      <vt:lpstr> Where are we now? Project Landscape</vt:lpstr>
      <vt:lpstr>Where are we now? (continued)</vt:lpstr>
      <vt:lpstr>Recap of Important Dates</vt:lpstr>
      <vt:lpstr>Next Steps</vt:lpstr>
      <vt:lpstr>Not-soTrivial Pursuits</vt:lpstr>
      <vt:lpstr>Questions?</vt:lpstr>
      <vt:lpstr>the wicked witch of the west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704</cp:revision>
  <cp:lastPrinted>1601-01-01T00:00:00Z</cp:lastPrinted>
  <dcterms:created xsi:type="dcterms:W3CDTF">2004-07-29T20:09:46Z</dcterms:created>
  <dcterms:modified xsi:type="dcterms:W3CDTF">2014-10-27T22:44:09Z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