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08" r:id="rId4"/>
    <p:sldMasterId id="2147483720" r:id="rId5"/>
    <p:sldMasterId id="2147483756" r:id="rId6"/>
    <p:sldMasterId id="2147483768" r:id="rId7"/>
    <p:sldMasterId id="2147483780" r:id="rId8"/>
  </p:sldMasterIdLst>
  <p:notesMasterIdLst>
    <p:notesMasterId r:id="rId18"/>
  </p:notesMasterIdLst>
  <p:sldIdLst>
    <p:sldId id="258" r:id="rId9"/>
    <p:sldId id="260" r:id="rId10"/>
    <p:sldId id="262" r:id="rId11"/>
    <p:sldId id="264" r:id="rId12"/>
    <p:sldId id="265" r:id="rId13"/>
    <p:sldId id="266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3" autoAdjust="0"/>
    <p:restoredTop sz="94660"/>
  </p:normalViewPr>
  <p:slideViewPr>
    <p:cSldViewPr snapToGrid="0">
      <p:cViewPr varScale="1">
        <p:scale>
          <a:sx n="55" d="100"/>
          <a:sy n="55" d="100"/>
        </p:scale>
        <p:origin x="547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216D4-0711-494B-A8C3-6273DFDC4641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E69E0-FF03-4434-A7B3-627DBC8D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6D5325A-5725-4B6E-AD0A-0135DECE6F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360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C759070-2D30-4930-A7A5-C792368D45FD}" type="slidenum">
              <a:rPr lang="en-US" altLang="en-US" smtClean="0">
                <a:latin typeface="Arial" charset="0"/>
              </a:rPr>
              <a:pPr/>
              <a:t>2</a:t>
            </a:fld>
            <a:endParaRPr lang="en-US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32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878404A-8E70-4934-AD3B-8CDC193E9435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220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DDC7923-C070-475F-8861-EA819CEDBA39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739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67660806-0E88-465B-8A32-85C6CD198794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184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20DD23-C04E-4EB2-A59F-40A497E07C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900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1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22286FD-E908-413E-A439-237CD7EA1440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726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607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87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271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599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142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046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335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787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72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2829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538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408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76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543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46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4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5050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9826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083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1760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9007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972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98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662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248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68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2789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222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4768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1910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962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3332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6838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918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4020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8687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29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4530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9914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20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1872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6433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9979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982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17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852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5933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1437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517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90430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49999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47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32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5490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12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132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503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6514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611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2431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1563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1883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4227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65131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55654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27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05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7197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252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96347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41280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7115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20285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84997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2755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8393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25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2167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0208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4475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1950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9290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2053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922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0288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8220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7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6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7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61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0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99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10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28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0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5+SAP+Hardware+Renewa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5+SAP+Hardware+Renewa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> </a:t>
            </a:r>
            <a:br>
              <a:rPr lang="en-US" altLang="en-US" sz="3200" b="1">
                <a:latin typeface="Century Gothic" pitchFamily="34" charset="0"/>
              </a:rPr>
            </a:br>
            <a:endParaRPr lang="en-US" altLang="en-US" sz="3200">
              <a:latin typeface="Century Gothic" pitchFamily="34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altLang="en-US" dirty="0" smtClean="0">
                <a:latin typeface="Century Gothic" pitchFamily="34" charset="0"/>
              </a:rPr>
              <a:t>February</a:t>
            </a:r>
            <a:r>
              <a:rPr lang="en-US" altLang="en-US" dirty="0" smtClean="0">
                <a:latin typeface="Century Gothic" pitchFamily="34" charset="0"/>
              </a:rPr>
              <a:t> 3, </a:t>
            </a:r>
            <a:r>
              <a:rPr lang="en-US" altLang="en-US" dirty="0" smtClean="0">
                <a:latin typeface="Century Gothic" pitchFamily="34" charset="0"/>
              </a:rPr>
              <a:t>2015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971800" y="1219200"/>
            <a:ext cx="65532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2015 Hardware Renewal </a:t>
            </a:r>
            <a:r>
              <a:rPr lang="en-US" altLang="en-US" sz="3200" b="1" dirty="0">
                <a:solidFill>
                  <a:srgbClr val="000000"/>
                </a:solidFill>
              </a:rPr>
              <a:t>Project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Steering Committee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00000"/>
                </a:solidFill>
              </a:rPr>
              <a:t>Kickoff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15D47E-CE03-494B-B042-AC4154C5B1EC}" type="datetime1">
              <a:rPr lang="en-US" altLang="en-US" smtClean="0">
                <a:latin typeface="Arial" charset="0"/>
              </a:rPr>
              <a:pPr/>
              <a:t>2/2/2015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7455D7-F14D-4E52-A1FC-530EEE7660C0}" type="slidenum">
              <a:rPr lang="en-US" altLang="en-US" smtClean="0">
                <a:latin typeface="Arial" charset="0"/>
              </a:rPr>
              <a:pPr/>
              <a:t>2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Agenda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Background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Project Organization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Project </a:t>
            </a:r>
            <a:r>
              <a:rPr lang="en-US" altLang="en-US" sz="2000" dirty="0" smtClean="0"/>
              <a:t>wiki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Important Dates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31426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B6E301F-7B9B-4035-8176-58C8A62756FF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2/2/2015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F85ABA-32AA-40B3-ABAF-6FFF0BAEC65E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2400"/>
              <a:t>Background</a:t>
            </a:r>
            <a:r>
              <a:rPr lang="en-US" altLang="en-US" sz="3200"/>
              <a:t>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altLang="en-US" sz="2000" dirty="0"/>
              <a:t>	</a:t>
            </a:r>
            <a:r>
              <a:rPr lang="en-US" altLang="en-US" sz="2000" dirty="0" smtClean="0"/>
              <a:t>Hardware Renewal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20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Every three years we upgrade the servers hosting MIT’s SAP Installation.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Back in 2010 we migrated from Sun/Solaris to Dell/Linux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This year </a:t>
            </a:r>
            <a:r>
              <a:rPr lang="en-US" altLang="en-US" sz="1800" smtClean="0"/>
              <a:t>we are migrating </a:t>
            </a:r>
            <a:r>
              <a:rPr lang="en-US" altLang="en-US" sz="1800" dirty="0" smtClean="0"/>
              <a:t>to CISCO/Linux</a:t>
            </a: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altLang="en-US" sz="180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7448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E5BC889-971B-47B2-89B3-42EACCB6E83B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2/2/2015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8E83B8C-4F87-4381-AA7B-9B4BD26969C4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Project Organization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altLang="en-US" sz="2000" b="1" dirty="0" smtClean="0"/>
              <a:t>Similar to Support Pack Projects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r>
              <a:rPr lang="en-US" altLang="en-US" sz="2000" b="1" dirty="0" smtClean="0"/>
              <a:t>Communication</a:t>
            </a: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r>
              <a:rPr lang="en-US" altLang="en-US" sz="2000" b="1" dirty="0" smtClean="0"/>
              <a:t>Planning</a:t>
            </a: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r>
              <a:rPr lang="en-US" altLang="en-US" sz="2000" b="1" dirty="0" smtClean="0"/>
              <a:t>Validation</a:t>
            </a: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r>
              <a:rPr lang="en-US" altLang="en-US" sz="2000" b="1" dirty="0"/>
              <a:t>Go-live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altLang="en-US" sz="18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altLang="en-US" sz="18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45657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7BC5052-0AEF-45EE-BA74-03BF70B9FBF9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2/2/2015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E278FC3-FF20-47E4-B5CE-35386F03F91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Project Organization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70076"/>
            <a:ext cx="82296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altLang="en-US" sz="1800" b="1" dirty="0"/>
              <a:t>Communication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600" dirty="0"/>
              <a:t>Project Kickoff Meetings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400" dirty="0"/>
              <a:t>Steering Committee – </a:t>
            </a:r>
            <a:r>
              <a:rPr lang="en-US" altLang="en-US" sz="1400" dirty="0" smtClean="0"/>
              <a:t>02/03/2015</a:t>
            </a:r>
            <a:endParaRPr lang="en-US" altLang="en-US" sz="14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400" dirty="0"/>
              <a:t>IS&amp;T – Core Team &amp; Extended Team –  </a:t>
            </a:r>
            <a:r>
              <a:rPr lang="en-US" altLang="en-US" sz="1400" dirty="0" smtClean="0"/>
              <a:t>01/22/2015</a:t>
            </a:r>
            <a:endParaRPr lang="en-US" altLang="en-US" sz="14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400" dirty="0" err="1"/>
              <a:t>SAPbiz</a:t>
            </a:r>
            <a:r>
              <a:rPr lang="en-US" altLang="en-US" sz="1400" dirty="0"/>
              <a:t> – </a:t>
            </a:r>
            <a:r>
              <a:rPr lang="en-US" altLang="en-US" sz="1400" dirty="0" smtClean="0"/>
              <a:t>02/04/2015</a:t>
            </a:r>
            <a:endParaRPr lang="en-US" altLang="en-US" sz="14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600" dirty="0"/>
              <a:t>Weekly Meetings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400" dirty="0"/>
              <a:t>Core Team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400" dirty="0"/>
              <a:t>Test Coordinators - Business  &amp; IS&amp;T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600" dirty="0"/>
              <a:t>Email lists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600" dirty="0"/>
              <a:t>Project </a:t>
            </a:r>
            <a:r>
              <a:rPr lang="en-US" altLang="en-US" sz="1600" dirty="0" smtClean="0"/>
              <a:t>wiki</a:t>
            </a:r>
            <a:endParaRPr lang="en-US" alt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100" b="1" dirty="0" smtClean="0">
                <a:solidFill>
                  <a:srgbClr val="002060"/>
                </a:solidFill>
                <a:hlinkClick r:id="rId3"/>
              </a:rPr>
              <a:t>https://wikis.mit.edu/confluence/display/sapscripts/2015+SAP+Hardware+Renewal</a:t>
            </a:r>
            <a:endParaRPr lang="en-US" altLang="en-US" sz="1100" b="1" dirty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100" b="1" dirty="0">
                <a:solidFill>
                  <a:srgbClr val="002060"/>
                </a:solidFill>
              </a:rPr>
              <a:t>Contains project </a:t>
            </a:r>
            <a:r>
              <a:rPr lang="en-US" altLang="en-US" sz="1100" b="1" dirty="0" smtClean="0">
                <a:solidFill>
                  <a:srgbClr val="002060"/>
                </a:solidFill>
              </a:rPr>
              <a:t>plans, </a:t>
            </a:r>
            <a:r>
              <a:rPr lang="en-US" altLang="en-US" sz="1100" b="1" dirty="0">
                <a:solidFill>
                  <a:srgbClr val="002060"/>
                </a:solidFill>
              </a:rPr>
              <a:t>general information, </a:t>
            </a:r>
            <a:r>
              <a:rPr lang="en-US" altLang="en-US" sz="1100" b="1" dirty="0" err="1">
                <a:solidFill>
                  <a:srgbClr val="002060"/>
                </a:solidFill>
              </a:rPr>
              <a:t>etc</a:t>
            </a:r>
            <a:r>
              <a:rPr lang="en-US" altLang="en-US" sz="1100" b="1" dirty="0">
                <a:solidFill>
                  <a:srgbClr val="002060"/>
                </a:solidFill>
              </a:rPr>
              <a:t> …; great source – use it!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100" b="1" dirty="0">
                <a:solidFill>
                  <a:srgbClr val="002060"/>
                </a:solidFill>
              </a:rPr>
              <a:t>Don’t have access please contact </a:t>
            </a:r>
            <a:r>
              <a:rPr lang="en-US" altLang="en-US" sz="1100" b="1" dirty="0" smtClean="0">
                <a:solidFill>
                  <a:srgbClr val="002060"/>
                </a:solidFill>
              </a:rPr>
              <a:t>Desiree Roberts (robertsd@mit.edu</a:t>
            </a:r>
            <a:r>
              <a:rPr lang="en-US" altLang="en-US" sz="1100" b="1" dirty="0">
                <a:solidFill>
                  <a:srgbClr val="002060"/>
                </a:solidFill>
              </a:rPr>
              <a:t>) </a:t>
            </a:r>
            <a:r>
              <a:rPr lang="en-US" altLang="en-US" sz="1100" b="1" dirty="0" smtClean="0">
                <a:solidFill>
                  <a:srgbClr val="002060"/>
                </a:solidFill>
              </a:rPr>
              <a:t>or Frank Quern (fquern@mit.edu)</a:t>
            </a:r>
            <a:endParaRPr lang="en-US" altLang="en-US" sz="11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3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26693E4-5C84-45DE-B20D-52744DC25A67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2/2/2015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1EA1AD5-DE08-4026-921E-B5C61A4F91A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3200" dirty="0" smtClean="0"/>
              <a:t>Planning</a:t>
            </a:r>
            <a:endParaRPr lang="en-US" altLang="en-US" sz="3200" dirty="0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000" dirty="0"/>
              <a:t>Lets jump to the project wiki </a:t>
            </a:r>
            <a:r>
              <a:rPr lang="en-US" altLang="en-US" sz="2000" dirty="0" smtClean="0"/>
              <a:t>…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1400" dirty="0" smtClean="0"/>
          </a:p>
          <a:p>
            <a:pPr eaLnBrk="1" hangingPunct="1">
              <a:buNone/>
            </a:pPr>
            <a:r>
              <a:rPr lang="en-US" altLang="en-US" sz="1400" dirty="0" smtClean="0"/>
              <a:t>	to </a:t>
            </a:r>
            <a:r>
              <a:rPr lang="en-US" altLang="en-US" sz="1400" dirty="0"/>
              <a:t>look at the Project </a:t>
            </a:r>
            <a:r>
              <a:rPr lang="en-US" altLang="en-US" sz="1400" dirty="0" smtClean="0"/>
              <a:t>Scope</a:t>
            </a:r>
          </a:p>
          <a:p>
            <a:pPr eaLnBrk="1" hangingPunct="1">
              <a:buNone/>
            </a:pPr>
            <a:r>
              <a:rPr lang="en-US" altLang="en-US" sz="1400" dirty="0"/>
              <a:t>	to look at the </a:t>
            </a:r>
            <a:r>
              <a:rPr lang="en-US" altLang="en-US" sz="1400" dirty="0" smtClean="0"/>
              <a:t>Schedule</a:t>
            </a: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/>
              <a:t>	to look at the </a:t>
            </a:r>
            <a:r>
              <a:rPr lang="en-US" altLang="en-US" sz="1400" dirty="0" smtClean="0"/>
              <a:t>Cut-over Plan Draft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 smtClean="0">
                <a:hlinkClick r:id="rId3"/>
              </a:rPr>
              <a:t>https://wikis.mit.edu/confluence/display/sapscripts/2015+SAP+Hardware+Renewal</a:t>
            </a: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/>
              <a:t>	</a:t>
            </a:r>
            <a:endParaRPr lang="en-US" altLang="en-US" sz="2000" dirty="0"/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/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5400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2/2/2015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Important Dates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en-US" sz="1600" dirty="0"/>
              <a:t>Now </a:t>
            </a:r>
            <a:r>
              <a:rPr lang="en-US" altLang="en-US" sz="1600" dirty="0" smtClean="0"/>
              <a:t>through 2/18/2015 Plan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&amp; Communicate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2800" b="1" dirty="0" smtClean="0">
                <a:solidFill>
                  <a:srgbClr val="00B050"/>
                </a:solidFill>
              </a:rPr>
              <a:t>2/21/2015 </a:t>
            </a:r>
            <a:r>
              <a:rPr lang="en-US" altLang="en-US" sz="2800" b="1" dirty="0">
                <a:solidFill>
                  <a:srgbClr val="00B050"/>
                </a:solidFill>
              </a:rPr>
              <a:t>- </a:t>
            </a:r>
            <a:r>
              <a:rPr lang="en-US" altLang="en-US" sz="2800" b="1" dirty="0" smtClean="0">
                <a:solidFill>
                  <a:srgbClr val="00B050"/>
                </a:solidFill>
              </a:rPr>
              <a:t>2/22/2015</a:t>
            </a:r>
            <a:r>
              <a:rPr lang="en-US" altLang="en-US" sz="2800" dirty="0" smtClean="0">
                <a:solidFill>
                  <a:srgbClr val="00B050"/>
                </a:solidFill>
              </a:rPr>
              <a:t> </a:t>
            </a:r>
            <a:r>
              <a:rPr lang="en-US" altLang="en-US" sz="2800" b="1" dirty="0">
                <a:solidFill>
                  <a:srgbClr val="00B050"/>
                </a:solidFill>
              </a:rPr>
              <a:t>Go-live weekend!</a:t>
            </a:r>
            <a:endParaRPr lang="en-US" altLang="en-US" sz="28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altLang="en-US" sz="1600" dirty="0"/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38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8BE6095-4E65-4ABC-B0A6-0815E069376E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2/2/2015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5C97D11-5D31-40F0-A2CA-A0285BFEAEFF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Steps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alt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/>
              <a:t>HWR Core Team Meetings</a:t>
            </a:r>
            <a:endParaRPr lang="en-US" alt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/>
              <a:t>Validation Planning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/>
              <a:t>Cut-over Planning</a:t>
            </a:r>
            <a:endParaRPr lang="en-US" alt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/>
              <a:t>System preparation</a:t>
            </a:r>
          </a:p>
        </p:txBody>
      </p:sp>
    </p:spTree>
    <p:extLst>
      <p:ext uri="{BB962C8B-B14F-4D97-AF65-F5344CB8AC3E}">
        <p14:creationId xmlns:p14="http://schemas.microsoft.com/office/powerpoint/2010/main" val="249696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2/2/2015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</a:t>
            </a:r>
            <a:r>
              <a:rPr lang="en-US" altLang="en-US" sz="1800" dirty="0">
                <a:hlinkClick r:id="rId3"/>
              </a:rPr>
              <a:t>fquern@mit.edu</a:t>
            </a:r>
            <a:r>
              <a:rPr lang="en-US" altLang="en-US" sz="1800" dirty="0"/>
              <a:t>			</a:t>
            </a:r>
            <a:r>
              <a:rPr lang="en-US" altLang="en-US" sz="1800" dirty="0">
                <a:hlinkClick r:id="rId3"/>
              </a:rPr>
              <a:t>bartd@mit.edu</a:t>
            </a:r>
            <a:r>
              <a:rPr lang="en-US" altLang="en-US" sz="1800" dirty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Your SAP testing team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HR-Payroll: </a:t>
            </a:r>
            <a:r>
              <a:rPr lang="en-US" altLang="en-US" sz="1800" dirty="0" smtClean="0"/>
              <a:t>Mary Donovan</a:t>
            </a: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Financial-Logistics-EHS: </a:t>
            </a:r>
            <a:r>
              <a:rPr lang="en-US" altLang="en-US" sz="1800" dirty="0" smtClean="0"/>
              <a:t>Lee Collier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374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171</Words>
  <Application>Microsoft Office PowerPoint</Application>
  <PresentationFormat>Widescreen</PresentationFormat>
  <Paragraphs>105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9</vt:i4>
      </vt:variant>
    </vt:vector>
  </HeadingPairs>
  <TitlesOfParts>
    <vt:vector size="23" baseType="lpstr">
      <vt:lpstr>Arial</vt:lpstr>
      <vt:lpstr>AvantGarde</vt:lpstr>
      <vt:lpstr>Calibri</vt:lpstr>
      <vt:lpstr>Century Gothic</vt:lpstr>
      <vt:lpstr>Times New Roman</vt:lpstr>
      <vt:lpstr>Wingdings</vt:lpstr>
      <vt:lpstr>Quadrant</vt:lpstr>
      <vt:lpstr>1_Quadrant</vt:lpstr>
      <vt:lpstr>3_Quadrant</vt:lpstr>
      <vt:lpstr>4_Quadrant</vt:lpstr>
      <vt:lpstr>5_Quadrant</vt:lpstr>
      <vt:lpstr>8_Quadrant</vt:lpstr>
      <vt:lpstr>9_Quadrant</vt:lpstr>
      <vt:lpstr>10_Quadrant</vt:lpstr>
      <vt:lpstr>    </vt:lpstr>
      <vt:lpstr>Agenda</vt:lpstr>
      <vt:lpstr>Background </vt:lpstr>
      <vt:lpstr>Project Organization</vt:lpstr>
      <vt:lpstr>Project Organization</vt:lpstr>
      <vt:lpstr>Planning</vt:lpstr>
      <vt:lpstr>Important Dates</vt:lpstr>
      <vt:lpstr>Next Steps</vt:lpstr>
      <vt:lpstr>Questions?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Quern</dc:creator>
  <cp:lastModifiedBy>Frank Quern</cp:lastModifiedBy>
  <cp:revision>49</cp:revision>
  <dcterms:created xsi:type="dcterms:W3CDTF">2013-09-23T00:32:24Z</dcterms:created>
  <dcterms:modified xsi:type="dcterms:W3CDTF">2015-02-03T05:24:03Z</dcterms:modified>
</cp:coreProperties>
</file>