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20" r:id="rId3"/>
    <p:sldMasterId id="2147483756" r:id="rId4"/>
    <p:sldMasterId id="2147483768" r:id="rId5"/>
    <p:sldMasterId id="2147483780" r:id="rId6"/>
  </p:sldMasterIdLst>
  <p:notesMasterIdLst>
    <p:notesMasterId r:id="rId15"/>
  </p:notesMasterIdLst>
  <p:sldIdLst>
    <p:sldId id="258" r:id="rId7"/>
    <p:sldId id="260" r:id="rId8"/>
    <p:sldId id="262" r:id="rId9"/>
    <p:sldId id="266" r:id="rId10"/>
    <p:sldId id="269" r:id="rId11"/>
    <p:sldId id="270" r:id="rId12"/>
    <p:sldId id="272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34" d="100"/>
          <a:sy n="34" d="100"/>
        </p:scale>
        <p:origin x="696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32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78404A-8E70-4934-AD3B-8CDC193E943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20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20DD23-C04E-4EB2-A59F-40A497E07C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900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22286FD-E908-413E-A439-237CD7EA1440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26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0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142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46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3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787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7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82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38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0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43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6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4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20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872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433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99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828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852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9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437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517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04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99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513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565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270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719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25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9634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128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711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028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499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755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61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8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5+SAP+Hardware+Renewa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February 18, 2015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2015 Hardware Renewal </a:t>
            </a:r>
            <a:r>
              <a:rPr lang="en-US" altLang="en-US" sz="3200" b="1" dirty="0">
                <a:solidFill>
                  <a:srgbClr val="000000"/>
                </a:solidFill>
              </a:rPr>
              <a:t>Project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Steering Committee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Update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2/18/2015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Agenda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/>
              <a:t>Background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/>
              <a:t>Updates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Important Dates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31426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6E301F-7B9B-4035-8176-58C8A62756FF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2/18/2015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F85ABA-32AA-40B3-ABAF-6FFF0BAEC65E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/>
              <a:t>Background</a:t>
            </a:r>
            <a:r>
              <a:rPr lang="en-US" altLang="en-US" sz="3200"/>
              <a:t>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2000" dirty="0"/>
              <a:t>	</a:t>
            </a:r>
            <a:r>
              <a:rPr lang="en-US" altLang="en-US" sz="2000" dirty="0" smtClean="0"/>
              <a:t>Hardware Renewal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Every four years we upgrade the servers hosting MIT’s SAP Installation.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Back in 2010 we migrated from Sun/Solaris to Dell/Linux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This year we are migrating to CISCO/Linux</a:t>
            </a: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18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7448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26693E4-5C84-45DE-B20D-52744DC25A67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2/18/2015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1EA1AD5-DE08-4026-921E-B5C61A4F91A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200" dirty="0" smtClean="0"/>
              <a:t>Planning</a:t>
            </a:r>
            <a:endParaRPr lang="en-US" altLang="en-US" sz="3200" dirty="0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dirty="0"/>
              <a:t>Lets jump to the project wiki </a:t>
            </a:r>
            <a:r>
              <a:rPr lang="en-US" altLang="en-US" sz="2000" dirty="0" smtClean="0"/>
              <a:t>…</a:t>
            </a:r>
          </a:p>
          <a:p>
            <a:pPr eaLnBrk="1" hangingPunct="1">
              <a:buNone/>
            </a:pPr>
            <a:endParaRPr lang="en-US" altLang="en-US" sz="1400" dirty="0" smtClean="0"/>
          </a:p>
          <a:p>
            <a:pPr eaLnBrk="1" hangingPunct="1"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Schedule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Cut-over Plan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 smtClean="0">
                <a:hlinkClick r:id="rId3"/>
              </a:rPr>
              <a:t>https://wikis.mit.edu/confluence/display/sapscripts/2015+SAP+Hardware+Renewal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</a:t>
            </a: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5400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2/18/2015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Important Dates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en-US" sz="1600" dirty="0"/>
              <a:t>Now </a:t>
            </a:r>
            <a:r>
              <a:rPr lang="en-US" altLang="en-US" sz="1600" dirty="0" smtClean="0"/>
              <a:t>through 2/18/2015 Plan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&amp; Communicate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00B050"/>
                </a:solidFill>
              </a:rPr>
              <a:t>2/21/2015 </a:t>
            </a:r>
            <a:r>
              <a:rPr lang="en-US" altLang="en-US" sz="2800" b="1" dirty="0">
                <a:solidFill>
                  <a:srgbClr val="00B050"/>
                </a:solidFill>
              </a:rPr>
              <a:t>- </a:t>
            </a:r>
            <a:r>
              <a:rPr lang="en-US" altLang="en-US" sz="2800" b="1" dirty="0" smtClean="0">
                <a:solidFill>
                  <a:srgbClr val="00B050"/>
                </a:solidFill>
              </a:rPr>
              <a:t>2/22/2015</a:t>
            </a:r>
            <a:r>
              <a:rPr lang="en-US" altLang="en-US" sz="2800" dirty="0" smtClean="0">
                <a:solidFill>
                  <a:srgbClr val="00B050"/>
                </a:solidFill>
              </a:rPr>
              <a:t> </a:t>
            </a:r>
            <a:r>
              <a:rPr lang="en-US" altLang="en-US" sz="2800" b="1" dirty="0">
                <a:solidFill>
                  <a:srgbClr val="00B050"/>
                </a:solidFill>
              </a:rPr>
              <a:t>Go-live weekend!</a:t>
            </a:r>
            <a:endParaRPr lang="en-US" altLang="en-US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altLang="en-US" sz="1600" dirty="0"/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8BE6095-4E65-4ABC-B0A6-0815E069376E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2/18/2015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C97D11-5D31-40F0-A2CA-A0285BFEAEFF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Steps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marL="471487" lvl="1" indent="0" eaLnBrk="1" hangingPunct="1">
              <a:buClr>
                <a:schemeClr val="bg2"/>
              </a:buClr>
              <a:buSzPct val="90000"/>
              <a:buNone/>
            </a:pPr>
            <a:endParaRPr lang="en-US" altLang="en-US" sz="2000" dirty="0"/>
          </a:p>
          <a:p>
            <a:pPr marL="471487" lvl="1" indent="0" eaLnBrk="1" hangingPunct="1">
              <a:buClr>
                <a:schemeClr val="bg2"/>
              </a:buClr>
              <a:buSzPct val="90000"/>
              <a:buNone/>
            </a:pP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/>
              <a:t>System </a:t>
            </a:r>
            <a:r>
              <a:rPr lang="en-US" altLang="en-US" sz="2000" dirty="0" smtClean="0"/>
              <a:t>preparation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Cut-over Plan Execution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/>
              <a:t>Migration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/>
              <a:t>Validation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49696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Snow, snow, snow …</a:t>
            </a:r>
          </a:p>
          <a:p>
            <a:pPr lvl="1"/>
            <a:r>
              <a:rPr lang="en-US" dirty="0" smtClean="0"/>
              <a:t>Saturday looks clear (system migration)</a:t>
            </a:r>
          </a:p>
          <a:p>
            <a:pPr lvl="1"/>
            <a:r>
              <a:rPr lang="en-US" dirty="0" smtClean="0"/>
              <a:t>Sunday looks like it might snow (validations)</a:t>
            </a:r>
          </a:p>
          <a:p>
            <a:pPr lvl="2"/>
            <a:r>
              <a:rPr lang="en-US" dirty="0" smtClean="0"/>
              <a:t>How should we handle?</a:t>
            </a:r>
          </a:p>
          <a:p>
            <a:r>
              <a:rPr lang="en-US" dirty="0" smtClean="0"/>
              <a:t>Communications during weekend</a:t>
            </a:r>
          </a:p>
          <a:p>
            <a:pPr lvl="1"/>
            <a:r>
              <a:rPr lang="en-US" dirty="0" smtClean="0"/>
              <a:t>Do you want to be cc’d on each task?</a:t>
            </a:r>
          </a:p>
          <a:p>
            <a:pPr lvl="1"/>
            <a:r>
              <a:rPr lang="en-US" dirty="0" smtClean="0"/>
              <a:t>Check in call on Sunday at 2:30pm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2A33B2-8DCB-4A4F-8E8D-FED4DE111A0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2/18/2015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81D28-AAB3-4081-BDFD-027C4F59380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67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2/18/2015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r>
              <a:rPr lang="en-US" altLang="en-US" sz="1800" dirty="0">
                <a:hlinkClick r:id="rId3"/>
              </a:rPr>
              <a:t>fquern@mit.edu</a:t>
            </a:r>
            <a:r>
              <a:rPr lang="en-US" altLang="en-US" sz="1800" dirty="0"/>
              <a:t>			</a:t>
            </a:r>
            <a:r>
              <a:rPr lang="en-US" altLang="en-US" sz="1800" dirty="0">
                <a:hlinkClick r:id="rId3"/>
              </a:rPr>
              <a:t>bartd@mit.edu</a:t>
            </a:r>
            <a:r>
              <a:rPr lang="en-US" altLang="en-US" sz="1800" dirty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HR-Payroll: </a:t>
            </a:r>
            <a:r>
              <a:rPr lang="en-US" altLang="en-US" sz="1800" dirty="0" smtClean="0"/>
              <a:t>Mary Donovan</a:t>
            </a: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Financial-Logistics-EHS: </a:t>
            </a:r>
            <a:r>
              <a:rPr lang="en-US" altLang="en-US" sz="1800" dirty="0" smtClean="0"/>
              <a:t>Lee Collier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74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129</Words>
  <Application>Microsoft Office PowerPoint</Application>
  <PresentationFormat>Widescreen</PresentationFormat>
  <Paragraphs>84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</vt:lpstr>
      <vt:lpstr>AvantGarde</vt:lpstr>
      <vt:lpstr>Calibri</vt:lpstr>
      <vt:lpstr>Century Gothic</vt:lpstr>
      <vt:lpstr>Times New Roman</vt:lpstr>
      <vt:lpstr>Wingdings</vt:lpstr>
      <vt:lpstr>Quadrant</vt:lpstr>
      <vt:lpstr>1_Quadrant</vt:lpstr>
      <vt:lpstr>5_Quadrant</vt:lpstr>
      <vt:lpstr>8_Quadrant</vt:lpstr>
      <vt:lpstr>9_Quadrant</vt:lpstr>
      <vt:lpstr>10_Quadrant</vt:lpstr>
      <vt:lpstr>    </vt:lpstr>
      <vt:lpstr>Agenda</vt:lpstr>
      <vt:lpstr>Background </vt:lpstr>
      <vt:lpstr>Planning</vt:lpstr>
      <vt:lpstr>Important Dates</vt:lpstr>
      <vt:lpstr>Next Steps</vt:lpstr>
      <vt:lpstr>Open Questions</vt:lpstr>
      <vt:lpstr>Questions?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54</cp:revision>
  <dcterms:created xsi:type="dcterms:W3CDTF">2013-09-23T00:32:24Z</dcterms:created>
  <dcterms:modified xsi:type="dcterms:W3CDTF">2015-02-18T14:18:48Z</dcterms:modified>
</cp:coreProperties>
</file>