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  <p:sldMasterId id="2147483756" r:id="rId6"/>
    <p:sldMasterId id="2147483768" r:id="rId7"/>
    <p:sldMasterId id="2147483780" r:id="rId8"/>
  </p:sldMasterIdLst>
  <p:notesMasterIdLst>
    <p:notesMasterId r:id="rId19"/>
  </p:notesMasterIdLst>
  <p:sldIdLst>
    <p:sldId id="258" r:id="rId9"/>
    <p:sldId id="260" r:id="rId10"/>
    <p:sldId id="262" r:id="rId11"/>
    <p:sldId id="264" r:id="rId12"/>
    <p:sldId id="265" r:id="rId13"/>
    <p:sldId id="266" r:id="rId14"/>
    <p:sldId id="269" r:id="rId15"/>
    <p:sldId id="270" r:id="rId16"/>
    <p:sldId id="272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34" d="100"/>
          <a:sy n="34" d="100"/>
        </p:scale>
        <p:origin x="696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2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78404A-8E70-4934-AD3B-8CDC193E943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20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DDC7923-C070-475F-8861-EA819CEDBA39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39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7660806-0E88-465B-8A32-85C6CD19879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184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20DD23-C04E-4EB2-A59F-40A497E07C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00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22286FD-E908-413E-A439-237CD7EA144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6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0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42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46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3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787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7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82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8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0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43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6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4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768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1910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962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332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838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91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4020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8687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29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530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914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0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2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33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997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2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3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37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517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43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99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513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654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27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719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52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634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1280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115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028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997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55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61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9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5+SAP+Hardware+Renewa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5+SAP+Hardware+Renewa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February </a:t>
            </a:r>
            <a:r>
              <a:rPr lang="en-US" altLang="en-US" dirty="0" smtClean="0">
                <a:latin typeface="Century Gothic" pitchFamily="34" charset="0"/>
              </a:rPr>
              <a:t>4, </a:t>
            </a:r>
            <a:r>
              <a:rPr lang="en-US" altLang="en-US" dirty="0" smtClean="0">
                <a:latin typeface="Century Gothic" pitchFamily="34" charset="0"/>
              </a:rPr>
              <a:t>2015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2015 Hardware Renewal </a:t>
            </a:r>
            <a:r>
              <a:rPr lang="en-US" altLang="en-US" sz="3200" b="1" dirty="0">
                <a:solidFill>
                  <a:srgbClr val="000000"/>
                </a:solidFill>
              </a:rPr>
              <a:t>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err="1" smtClean="0">
                <a:solidFill>
                  <a:srgbClr val="000000"/>
                </a:solidFill>
              </a:rPr>
              <a:t>SAPbiz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0000"/>
                </a:solidFill>
              </a:rPr>
              <a:t>Kickoff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2/3/2015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r>
              <a:rPr lang="en-US" altLang="en-US" sz="1800" dirty="0">
                <a:hlinkClick r:id="rId3"/>
              </a:rPr>
              <a:t>fquern@mit.edu</a:t>
            </a:r>
            <a:r>
              <a:rPr lang="en-US" altLang="en-US" sz="1800" dirty="0"/>
              <a:t>			</a:t>
            </a:r>
            <a:r>
              <a:rPr lang="en-US" altLang="en-US" sz="1800" dirty="0">
                <a:hlinkClick r:id="rId3"/>
              </a:rPr>
              <a:t>bartd@mit.edu</a:t>
            </a:r>
            <a:r>
              <a:rPr lang="en-US" altLang="en-US" sz="1800" dirty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HR-Payroll: </a:t>
            </a:r>
            <a:r>
              <a:rPr lang="en-US" altLang="en-US" sz="1800" dirty="0" smtClean="0"/>
              <a:t>Mary Donovan</a:t>
            </a: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Financial-Logistics-EHS: </a:t>
            </a:r>
            <a:r>
              <a:rPr lang="en-US" altLang="en-US" sz="1800" dirty="0" smtClean="0"/>
              <a:t>Lee Collier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74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2/3/2015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Agenda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Background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Project Organization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Project </a:t>
            </a:r>
            <a:r>
              <a:rPr lang="en-US" altLang="en-US" sz="2000" dirty="0" smtClean="0"/>
              <a:t>wiki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Important Dates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3142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6E301F-7B9B-4035-8176-58C8A62756FF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2/3/2015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F85ABA-32AA-40B3-ABAF-6FFF0BAEC65E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/>
              <a:t>Background</a:t>
            </a:r>
            <a:r>
              <a:rPr lang="en-US" altLang="en-US" sz="3200"/>
              <a:t>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2000" dirty="0"/>
              <a:t>	</a:t>
            </a:r>
            <a:r>
              <a:rPr lang="en-US" altLang="en-US" sz="2000" dirty="0" smtClean="0"/>
              <a:t>Hardware Renewal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Every three years we upgrade the servers hosting MIT’s SAP Installation.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Back in 2010 we migrated from Sun/Solaris to Dell/Linux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This year </a:t>
            </a:r>
            <a:r>
              <a:rPr lang="en-US" altLang="en-US" sz="1800" smtClean="0"/>
              <a:t>we are migrating </a:t>
            </a:r>
            <a:r>
              <a:rPr lang="en-US" altLang="en-US" sz="1800" dirty="0" smtClean="0"/>
              <a:t>to CISCO/Linux</a:t>
            </a: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1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744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E5BC889-971B-47B2-89B3-42EACCB6E83B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2/3/2015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8E83B8C-4F87-4381-AA7B-9B4BD26969C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Project Organization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altLang="en-US" sz="2000" b="1" dirty="0" smtClean="0"/>
              <a:t>Similar to Support Pack Projects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 smtClean="0"/>
              <a:t>Communication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 smtClean="0"/>
              <a:t>Planning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 smtClean="0"/>
              <a:t>Validation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/>
              <a:t>Go-live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18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18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5657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7BC5052-0AEF-45EE-BA74-03BF70B9FBF9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2/3/2015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E278FC3-FF20-47E4-B5CE-35386F03F91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Project Organization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70076"/>
            <a:ext cx="82296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Communication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Project Kickoff Meetings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Steering Committee – </a:t>
            </a:r>
            <a:r>
              <a:rPr lang="en-US" altLang="en-US" sz="1400" dirty="0" smtClean="0"/>
              <a:t>02/03/2015</a:t>
            </a:r>
            <a:endParaRPr lang="en-US" alt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IS&amp;T – Core Team &amp; Extended Team –  </a:t>
            </a:r>
            <a:r>
              <a:rPr lang="en-US" altLang="en-US" sz="1400" dirty="0" smtClean="0"/>
              <a:t>01/22/2015</a:t>
            </a:r>
            <a:endParaRPr lang="en-US" alt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 err="1"/>
              <a:t>SAPbiz</a:t>
            </a:r>
            <a:r>
              <a:rPr lang="en-US" altLang="en-US" sz="1400" dirty="0"/>
              <a:t> – </a:t>
            </a:r>
            <a:r>
              <a:rPr lang="en-US" altLang="en-US" sz="1400" dirty="0" smtClean="0"/>
              <a:t>02/04/2015</a:t>
            </a:r>
            <a:endParaRPr lang="en-US" altLang="en-US" sz="14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Weekly Meetings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Core Team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Test Coordinators - Business  &amp; IS&amp;T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Email lists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Project </a:t>
            </a:r>
            <a:r>
              <a:rPr lang="en-US" altLang="en-US" sz="1600" dirty="0" smtClean="0"/>
              <a:t>wiki</a:t>
            </a:r>
            <a:endParaRPr lang="en-US" alt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100" b="1" dirty="0" smtClean="0">
                <a:solidFill>
                  <a:srgbClr val="002060"/>
                </a:solidFill>
                <a:hlinkClick r:id="rId3"/>
              </a:rPr>
              <a:t>https://wikis.mit.edu/confluence/display/sapscripts/2015+SAP+Hardware+Renewal</a:t>
            </a:r>
            <a:endParaRPr lang="en-US" alt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100" b="1" dirty="0">
                <a:solidFill>
                  <a:srgbClr val="002060"/>
                </a:solidFill>
              </a:rPr>
              <a:t>Contains project </a:t>
            </a:r>
            <a:r>
              <a:rPr lang="en-US" altLang="en-US" sz="1100" b="1" dirty="0" smtClean="0">
                <a:solidFill>
                  <a:srgbClr val="002060"/>
                </a:solidFill>
              </a:rPr>
              <a:t>plans, </a:t>
            </a:r>
            <a:r>
              <a:rPr lang="en-US" altLang="en-US" sz="1100" b="1" dirty="0">
                <a:solidFill>
                  <a:srgbClr val="002060"/>
                </a:solidFill>
              </a:rPr>
              <a:t>general information, </a:t>
            </a:r>
            <a:r>
              <a:rPr lang="en-US" altLang="en-US" sz="1100" b="1" dirty="0" err="1">
                <a:solidFill>
                  <a:srgbClr val="002060"/>
                </a:solidFill>
              </a:rPr>
              <a:t>etc</a:t>
            </a:r>
            <a:r>
              <a:rPr lang="en-US" altLang="en-US" sz="1100" b="1" dirty="0">
                <a:solidFill>
                  <a:srgbClr val="002060"/>
                </a:solidFill>
              </a:rPr>
              <a:t> …; great source – use it!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100" b="1" dirty="0">
                <a:solidFill>
                  <a:srgbClr val="002060"/>
                </a:solidFill>
              </a:rPr>
              <a:t>Don’t have access please contact </a:t>
            </a:r>
            <a:r>
              <a:rPr lang="en-US" altLang="en-US" sz="1100" b="1" dirty="0" smtClean="0">
                <a:solidFill>
                  <a:srgbClr val="002060"/>
                </a:solidFill>
              </a:rPr>
              <a:t>Desiree Roberts (robertsd@mit.edu</a:t>
            </a:r>
            <a:r>
              <a:rPr lang="en-US" altLang="en-US" sz="1100" b="1" dirty="0">
                <a:solidFill>
                  <a:srgbClr val="002060"/>
                </a:solidFill>
              </a:rPr>
              <a:t>) </a:t>
            </a:r>
            <a:r>
              <a:rPr lang="en-US" altLang="en-US" sz="1100" b="1" dirty="0" smtClean="0">
                <a:solidFill>
                  <a:srgbClr val="002060"/>
                </a:solidFill>
              </a:rPr>
              <a:t>or Frank Quern (fquern@mit.edu)</a:t>
            </a:r>
            <a:endParaRPr lang="en-US" altLang="en-US" sz="1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6693E4-5C84-45DE-B20D-52744DC25A67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2/3/2015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1EA1AD5-DE08-4026-921E-B5C61A4F91A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 smtClean="0"/>
              <a:t>Planning</a:t>
            </a:r>
            <a:endParaRPr lang="en-US" altLang="en-US" sz="3200" dirty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dirty="0"/>
              <a:t>Lets jump to the project wiki </a:t>
            </a:r>
            <a:r>
              <a:rPr lang="en-US" altLang="en-US" sz="2000" dirty="0" smtClean="0"/>
              <a:t>…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 smtClean="0"/>
          </a:p>
          <a:p>
            <a:pPr eaLnBrk="1" hangingPunct="1">
              <a:buNone/>
            </a:pPr>
            <a:r>
              <a:rPr lang="en-US" altLang="en-US" sz="1400" dirty="0" smtClean="0"/>
              <a:t>	to </a:t>
            </a:r>
            <a:r>
              <a:rPr lang="en-US" altLang="en-US" sz="1400" dirty="0"/>
              <a:t>look at the Project </a:t>
            </a:r>
            <a:r>
              <a:rPr lang="en-US" altLang="en-US" sz="1400" dirty="0" smtClean="0"/>
              <a:t>Scope</a:t>
            </a:r>
          </a:p>
          <a:p>
            <a:pPr eaLnBrk="1" hangingPunct="1"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Schedule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Cut-over Plan Draft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 smtClean="0">
                <a:hlinkClick r:id="rId3"/>
              </a:rPr>
              <a:t>https://wikis.mit.edu/confluence/display/sapscripts/2015+SAP+Hardware+Renewal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</a:t>
            </a: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540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2/3/2015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Important Dates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en-US" sz="1600" dirty="0"/>
              <a:t>Now </a:t>
            </a:r>
            <a:r>
              <a:rPr lang="en-US" altLang="en-US" sz="1600" dirty="0" smtClean="0"/>
              <a:t>through 2/18/2015 Plan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&amp; Communicate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00B050"/>
                </a:solidFill>
              </a:rPr>
              <a:t>2/21/2015 </a:t>
            </a:r>
            <a:r>
              <a:rPr lang="en-US" altLang="en-US" sz="2800" b="1" dirty="0">
                <a:solidFill>
                  <a:srgbClr val="00B050"/>
                </a:solidFill>
              </a:rPr>
              <a:t>-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2/22/2015</a:t>
            </a:r>
            <a:r>
              <a:rPr lang="en-US" altLang="en-US" sz="2800" dirty="0" smtClean="0">
                <a:solidFill>
                  <a:srgbClr val="00B050"/>
                </a:solidFill>
              </a:rPr>
              <a:t> </a:t>
            </a:r>
            <a:r>
              <a:rPr lang="en-US" altLang="en-US" sz="2800" b="1" dirty="0">
                <a:solidFill>
                  <a:srgbClr val="00B050"/>
                </a:solidFill>
              </a:rPr>
              <a:t>Go-live weekend!</a:t>
            </a:r>
            <a:endParaRPr lang="en-US" alt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altLang="en-US" sz="1600" dirty="0"/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8BE6095-4E65-4ABC-B0A6-0815E069376E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2/3/2015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C97D11-5D31-40F0-A2CA-A0285BFEAEF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Steps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HWR Core Team Meetings</a:t>
            </a: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Validation Planning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Cut-over Planning</a:t>
            </a: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/>
              <a:t>System preparation</a:t>
            </a:r>
          </a:p>
        </p:txBody>
      </p:sp>
    </p:spTree>
    <p:extLst>
      <p:ext uri="{BB962C8B-B14F-4D97-AF65-F5344CB8AC3E}">
        <p14:creationId xmlns:p14="http://schemas.microsoft.com/office/powerpoint/2010/main" val="24969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/>
              <a:t>Where can I get project information? </a:t>
            </a:r>
            <a:r>
              <a:rPr lang="en-US" sz="2400" dirty="0" smtClean="0"/>
              <a:t>Ah …               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1"/>
            <a:ext cx="10972800" cy="431101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2/3/2015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743" y="2025015"/>
            <a:ext cx="61722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90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181</Words>
  <Application>Microsoft Office PowerPoint</Application>
  <PresentationFormat>Widescreen</PresentationFormat>
  <Paragraphs>108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Arial</vt:lpstr>
      <vt:lpstr>AvantGarde</vt:lpstr>
      <vt:lpstr>Calibri</vt:lpstr>
      <vt:lpstr>Century Gothic</vt:lpstr>
      <vt:lpstr>Times New Roman</vt:lpstr>
      <vt:lpstr>Wingdings</vt:lpstr>
      <vt:lpstr>Quadrant</vt:lpstr>
      <vt:lpstr>1_Quadrant</vt:lpstr>
      <vt:lpstr>3_Quadrant</vt:lpstr>
      <vt:lpstr>4_Quadrant</vt:lpstr>
      <vt:lpstr>5_Quadrant</vt:lpstr>
      <vt:lpstr>8_Quadrant</vt:lpstr>
      <vt:lpstr>9_Quadrant</vt:lpstr>
      <vt:lpstr>10_Quadrant</vt:lpstr>
      <vt:lpstr>    </vt:lpstr>
      <vt:lpstr>Agenda</vt:lpstr>
      <vt:lpstr>Background </vt:lpstr>
      <vt:lpstr>Project Organization</vt:lpstr>
      <vt:lpstr>Project Organization</vt:lpstr>
      <vt:lpstr>Planning</vt:lpstr>
      <vt:lpstr>Important Dates</vt:lpstr>
      <vt:lpstr>Next Steps</vt:lpstr>
      <vt:lpstr>Where can I get project information? Ah …                </vt:lpstr>
      <vt:lpstr>Questions?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51</cp:revision>
  <dcterms:created xsi:type="dcterms:W3CDTF">2013-09-23T00:32:24Z</dcterms:created>
  <dcterms:modified xsi:type="dcterms:W3CDTF">2015-02-04T04:38:46Z</dcterms:modified>
</cp:coreProperties>
</file>