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720" r:id="rId3"/>
    <p:sldMasterId id="2147483756" r:id="rId4"/>
    <p:sldMasterId id="2147483768" r:id="rId5"/>
    <p:sldMasterId id="2147483780" r:id="rId6"/>
  </p:sldMasterIdLst>
  <p:notesMasterIdLst>
    <p:notesMasterId r:id="rId16"/>
  </p:notesMasterIdLst>
  <p:sldIdLst>
    <p:sldId id="258" r:id="rId7"/>
    <p:sldId id="260" r:id="rId8"/>
    <p:sldId id="262" r:id="rId9"/>
    <p:sldId id="266" r:id="rId10"/>
    <p:sldId id="269" r:id="rId11"/>
    <p:sldId id="270" r:id="rId12"/>
    <p:sldId id="276" r:id="rId13"/>
    <p:sldId id="275" r:id="rId14"/>
    <p:sldId id="27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 snapToGrid="0">
      <p:cViewPr varScale="1">
        <p:scale>
          <a:sx n="34" d="100"/>
          <a:sy n="34" d="100"/>
        </p:scale>
        <p:origin x="696" y="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216D4-0711-494B-A8C3-6273DFDC4641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2E69E0-FF03-4434-A7B3-627DBC8D4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83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6D5325A-5725-4B6E-AD0A-0135DECE6F7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360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C759070-2D30-4930-A7A5-C792368D45FD}" type="slidenum">
              <a:rPr lang="en-US" altLang="en-US" smtClean="0">
                <a:latin typeface="Arial" charset="0"/>
              </a:rPr>
              <a:pPr/>
              <a:t>2</a:t>
            </a:fld>
            <a:endParaRPr lang="en-US" alt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327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878404A-8E70-4934-AD3B-8CDC193E9435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2202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620DD23-C04E-4EB2-A59F-40A497E07C7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9005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391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22286FD-E908-413E-A439-237CD7EA1440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7269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AB8940D-6BAC-468C-8B40-5D36C547873B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9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607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875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271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599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142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0460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335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7870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572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2829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5386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408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2769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5432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463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548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220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1872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6433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997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9828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9852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593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1662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1437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8517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9043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4999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47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003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3549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31261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9503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65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324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9611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72431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3156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31883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74227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65131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5565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72709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2719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425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8176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96347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41280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77115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20285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84997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27555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98393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22574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90208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544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21322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19501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89290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72053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9224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70288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08220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271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10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216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665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970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611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103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31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281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907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5+SAP+Hardware+Renewa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rcasey@mit.edu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62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altLang="en-US" sz="3200" b="1">
                <a:latin typeface="Century Gothic" pitchFamily="34" charset="0"/>
              </a:rPr>
              <a:t/>
            </a:r>
            <a:br>
              <a:rPr lang="en-US" altLang="en-US" sz="3200" b="1">
                <a:latin typeface="Century Gothic" pitchFamily="34" charset="0"/>
              </a:rPr>
            </a:br>
            <a:r>
              <a:rPr lang="en-US" altLang="en-US" sz="3200" b="1">
                <a:latin typeface="Century Gothic" pitchFamily="34" charset="0"/>
              </a:rPr>
              <a:t/>
            </a:r>
            <a:br>
              <a:rPr lang="en-US" altLang="en-US" sz="3200" b="1">
                <a:latin typeface="Century Gothic" pitchFamily="34" charset="0"/>
              </a:rPr>
            </a:br>
            <a:r>
              <a:rPr lang="en-US" altLang="en-US" sz="3200" b="1">
                <a:latin typeface="Century Gothic" pitchFamily="34" charset="0"/>
              </a:rPr>
              <a:t> </a:t>
            </a:r>
            <a:br>
              <a:rPr lang="en-US" altLang="en-US" sz="3200" b="1">
                <a:latin typeface="Century Gothic" pitchFamily="34" charset="0"/>
              </a:rPr>
            </a:br>
            <a:endParaRPr lang="en-US" altLang="en-US" sz="3200">
              <a:latin typeface="Century Gothic" pitchFamily="34" charset="0"/>
            </a:endParaRP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altLang="en-US" dirty="0" smtClean="0">
              <a:latin typeface="Century Gothic" pitchFamily="34" charset="0"/>
            </a:endParaRPr>
          </a:p>
          <a:p>
            <a:pPr algn="r" eaLnBrk="1" hangingPunct="1"/>
            <a:endParaRPr lang="en-US" alt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altLang="en-US" smtClean="0">
                <a:latin typeface="Century Gothic" pitchFamily="34" charset="0"/>
              </a:rPr>
              <a:t>February 18, </a:t>
            </a:r>
            <a:r>
              <a:rPr lang="en-US" altLang="en-US" dirty="0" smtClean="0">
                <a:latin typeface="Century Gothic" pitchFamily="34" charset="0"/>
              </a:rPr>
              <a:t>2015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2971800" y="1219200"/>
            <a:ext cx="65532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altLang="en-US" sz="3200" b="1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000000"/>
                </a:solidFill>
              </a:rPr>
              <a:t>2015 Hardware Renewal </a:t>
            </a:r>
            <a:r>
              <a:rPr lang="en-US" altLang="en-US" sz="3200" b="1" dirty="0">
                <a:solidFill>
                  <a:srgbClr val="000000"/>
                </a:solidFill>
              </a:rPr>
              <a:t>Project</a:t>
            </a:r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3429000" y="3886201"/>
            <a:ext cx="525780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err="1" smtClean="0">
                <a:solidFill>
                  <a:srgbClr val="000000"/>
                </a:solidFill>
              </a:rPr>
              <a:t>SAPbiz</a:t>
            </a:r>
            <a:endParaRPr lang="en-US" altLang="en-US" sz="3200" b="1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000000"/>
                </a:solidFill>
              </a:rPr>
              <a:t>Cut-over Review</a:t>
            </a:r>
            <a:endParaRPr lang="en-US" altLang="en-US" sz="3200" b="1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alt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98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15D47E-CE03-494B-B042-AC4154C5B1EC}" type="datetime1">
              <a:rPr lang="en-US" altLang="en-US" smtClean="0">
                <a:latin typeface="Arial" charset="0"/>
              </a:rPr>
              <a:pPr/>
              <a:t>2/18/2015</a:t>
            </a:fld>
            <a:endParaRPr lang="en-US" altLang="en-US" smtClean="0">
              <a:latin typeface="Arial" charset="0"/>
            </a:endParaRPr>
          </a:p>
        </p:txBody>
      </p:sp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57455D7-F14D-4E52-A1FC-530EEE7660C0}" type="slidenum">
              <a:rPr lang="en-US" altLang="en-US" smtClean="0">
                <a:latin typeface="Arial" charset="0"/>
              </a:rPr>
              <a:pPr/>
              <a:t>2</a:t>
            </a:fld>
            <a:endParaRPr lang="en-US" altLang="en-US" smtClean="0">
              <a:latin typeface="Arial" charset="0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/>
              <a:t>Agenda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828801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 smtClean="0"/>
              <a:t>Background</a:t>
            </a:r>
            <a:endParaRPr lang="en-US" altLang="en-US" sz="2000" dirty="0"/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 smtClean="0"/>
              <a:t>Cut-over</a:t>
            </a:r>
            <a:endParaRPr lang="en-US" altLang="en-US" sz="2000" dirty="0"/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/>
              <a:t>Important Dates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/>
              <a:t>Next Steps	</a:t>
            </a:r>
          </a:p>
        </p:txBody>
      </p:sp>
    </p:spTree>
    <p:extLst>
      <p:ext uri="{BB962C8B-B14F-4D97-AF65-F5344CB8AC3E}">
        <p14:creationId xmlns:p14="http://schemas.microsoft.com/office/powerpoint/2010/main" val="314264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B6E301F-7B9B-4035-8176-58C8A62756FF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2/18/2015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6F85ABA-32AA-40B3-ABAF-6FFF0BAEC65E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altLang="en-US" sz="2400"/>
              <a:t>Background</a:t>
            </a:r>
            <a:r>
              <a:rPr lang="en-US" altLang="en-US" sz="3200"/>
              <a:t> 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828801"/>
            <a:ext cx="8153400" cy="4225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altLang="en-US" sz="2000" dirty="0"/>
              <a:t>	</a:t>
            </a:r>
            <a:r>
              <a:rPr lang="en-US" altLang="en-US" sz="2000" dirty="0" smtClean="0"/>
              <a:t>Hardware Renewal</a:t>
            </a:r>
            <a:endParaRPr lang="en-US" altLang="en-US" sz="2000" dirty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altLang="en-US" sz="20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r>
              <a:rPr lang="en-US" altLang="en-US" sz="1800" dirty="0" smtClean="0"/>
              <a:t>Every four years we upgrade the servers hosting MIT’s SAP Installation.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r>
              <a:rPr lang="en-US" altLang="en-US" sz="1800" dirty="0" smtClean="0"/>
              <a:t>Back in 2010 we migrated from Sun/Solaris to Dell/Linux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r>
              <a:rPr lang="en-US" altLang="en-US" sz="1800" dirty="0" smtClean="0"/>
              <a:t>This year we are migrating to CISCO/Linux</a:t>
            </a: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altLang="en-US" sz="1800" dirty="0"/>
              <a:t>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7448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26693E4-5C84-45DE-B20D-52744DC25A67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2/18/2015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1EA1AD5-DE08-4026-921E-B5C61A4F91A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3200" dirty="0" smtClean="0"/>
              <a:t>Planning</a:t>
            </a:r>
            <a:endParaRPr lang="en-US" altLang="en-US" sz="3200" dirty="0"/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sz="2000" dirty="0"/>
              <a:t>Lets jump to the project wiki </a:t>
            </a:r>
            <a:r>
              <a:rPr lang="en-US" altLang="en-US" sz="2000" dirty="0" smtClean="0"/>
              <a:t>…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sz="1400" dirty="0" smtClean="0"/>
          </a:p>
          <a:p>
            <a:pPr eaLnBrk="1" hangingPunct="1">
              <a:buNone/>
            </a:pPr>
            <a:r>
              <a:rPr lang="en-US" altLang="en-US" sz="1400" dirty="0" smtClean="0"/>
              <a:t>	to </a:t>
            </a:r>
            <a:r>
              <a:rPr lang="en-US" altLang="en-US" sz="1400" dirty="0"/>
              <a:t>look at the Project </a:t>
            </a:r>
            <a:r>
              <a:rPr lang="en-US" altLang="en-US" sz="1400" dirty="0" smtClean="0"/>
              <a:t>Scope</a:t>
            </a:r>
          </a:p>
          <a:p>
            <a:pPr eaLnBrk="1" hangingPunct="1">
              <a:buNone/>
            </a:pPr>
            <a:r>
              <a:rPr lang="en-US" altLang="en-US" sz="1400" dirty="0"/>
              <a:t>	to look at the </a:t>
            </a:r>
            <a:r>
              <a:rPr lang="en-US" altLang="en-US" sz="1400" dirty="0" smtClean="0"/>
              <a:t>Schedule</a:t>
            </a:r>
            <a:endParaRPr lang="en-US" altLang="en-US" sz="1400" dirty="0"/>
          </a:p>
          <a:p>
            <a:pPr eaLnBrk="1" hangingPunct="1">
              <a:buFont typeface="Wingdings" pitchFamily="2" charset="2"/>
              <a:buNone/>
            </a:pPr>
            <a:r>
              <a:rPr lang="en-US" altLang="en-US" sz="1400" dirty="0"/>
              <a:t>	to look at the </a:t>
            </a:r>
            <a:r>
              <a:rPr lang="en-US" altLang="en-US" sz="1400" dirty="0" smtClean="0"/>
              <a:t>Cut-over Plan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sz="1400" dirty="0"/>
          </a:p>
          <a:p>
            <a:pPr eaLnBrk="1" hangingPunct="1">
              <a:buFont typeface="Wingdings" pitchFamily="2" charset="2"/>
              <a:buNone/>
            </a:pPr>
            <a:r>
              <a:rPr lang="en-US" altLang="en-US" sz="1400" dirty="0" smtClean="0">
                <a:hlinkClick r:id="rId3"/>
              </a:rPr>
              <a:t>https://wikis.mit.edu/confluence/display/sapscripts/2015+SAP+Hardware+Renewal</a:t>
            </a:r>
            <a:endParaRPr lang="en-US" altLang="en-US" sz="1400" dirty="0"/>
          </a:p>
          <a:p>
            <a:pPr eaLnBrk="1" hangingPunct="1">
              <a:buFont typeface="Wingdings" pitchFamily="2" charset="2"/>
              <a:buNone/>
            </a:pPr>
            <a:r>
              <a:rPr lang="en-US" altLang="en-US" sz="1400" dirty="0"/>
              <a:t>	</a:t>
            </a:r>
            <a:endParaRPr lang="en-US" altLang="en-US" sz="2000" dirty="0"/>
          </a:p>
          <a:p>
            <a:pPr eaLnBrk="1" hangingPunct="1">
              <a:buFont typeface="Wingdings" pitchFamily="2" charset="2"/>
              <a:buNone/>
            </a:pPr>
            <a:endParaRPr lang="en-US" altLang="en-US" sz="2000" dirty="0"/>
          </a:p>
          <a:p>
            <a:pPr eaLnBrk="1" hangingPunct="1">
              <a:buFont typeface="Wingdings" pitchFamily="2" charset="2"/>
              <a:buNone/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5400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2/18/2015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/>
              <a:t>Important Dates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altLang="en-US" sz="1600" dirty="0"/>
              <a:t>Now </a:t>
            </a:r>
            <a:r>
              <a:rPr lang="en-US" altLang="en-US" sz="1600" dirty="0" smtClean="0"/>
              <a:t>through 2/18/2015 Plan</a:t>
            </a:r>
            <a:r>
              <a:rPr lang="en-US" altLang="en-US" sz="1600" dirty="0"/>
              <a:t> </a:t>
            </a:r>
            <a:r>
              <a:rPr lang="en-US" altLang="en-US" sz="1600" dirty="0" smtClean="0"/>
              <a:t>&amp; Communicate</a:t>
            </a:r>
          </a:p>
          <a:p>
            <a:pPr>
              <a:buFont typeface="Wingdings" pitchFamily="2" charset="2"/>
              <a:buChar char="Ø"/>
            </a:pPr>
            <a:r>
              <a:rPr lang="en-US" altLang="en-US" sz="2800" b="1" dirty="0" smtClean="0">
                <a:solidFill>
                  <a:srgbClr val="00B050"/>
                </a:solidFill>
              </a:rPr>
              <a:t>2/21/2015 </a:t>
            </a:r>
            <a:r>
              <a:rPr lang="en-US" altLang="en-US" sz="2800" b="1" dirty="0">
                <a:solidFill>
                  <a:srgbClr val="00B050"/>
                </a:solidFill>
              </a:rPr>
              <a:t>- </a:t>
            </a:r>
            <a:r>
              <a:rPr lang="en-US" altLang="en-US" sz="2800" b="1" dirty="0" smtClean="0">
                <a:solidFill>
                  <a:srgbClr val="00B050"/>
                </a:solidFill>
              </a:rPr>
              <a:t>2/22/2015</a:t>
            </a:r>
            <a:r>
              <a:rPr lang="en-US" altLang="en-US" sz="2800" dirty="0" smtClean="0">
                <a:solidFill>
                  <a:srgbClr val="00B050"/>
                </a:solidFill>
              </a:rPr>
              <a:t> </a:t>
            </a:r>
            <a:r>
              <a:rPr lang="en-US" altLang="en-US" sz="2800" b="1" dirty="0">
                <a:solidFill>
                  <a:srgbClr val="00B050"/>
                </a:solidFill>
              </a:rPr>
              <a:t>Go-live weekend!</a:t>
            </a:r>
            <a:endParaRPr lang="en-US" altLang="en-US" sz="2800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altLang="en-US" sz="1600" dirty="0"/>
          </a:p>
          <a:p>
            <a:pPr eaLnBrk="1" hangingPunct="1">
              <a:buFont typeface="Wingdings" pitchFamily="2" charset="2"/>
              <a:buNone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84382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8BE6095-4E65-4ABC-B0A6-0815E069376E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2/18/2015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5C97D11-5D31-40F0-A2CA-A0285BFEAEFF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Next Steps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752600"/>
            <a:ext cx="8001000" cy="4495800"/>
          </a:xfrm>
        </p:spPr>
        <p:txBody>
          <a:bodyPr/>
          <a:lstStyle/>
          <a:p>
            <a:pPr marL="471487" lvl="1" indent="0" eaLnBrk="1" hangingPunct="1">
              <a:buClr>
                <a:schemeClr val="bg2"/>
              </a:buClr>
              <a:buSzPct val="90000"/>
              <a:buNone/>
            </a:pPr>
            <a:endParaRPr lang="en-US" altLang="en-US" sz="2000" dirty="0"/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altLang="en-US" sz="2000" dirty="0"/>
              <a:t>System </a:t>
            </a:r>
            <a:r>
              <a:rPr lang="en-US" altLang="en-US" sz="2000" dirty="0" smtClean="0"/>
              <a:t>preparation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altLang="en-US" sz="2000" dirty="0" smtClean="0"/>
              <a:t>Cut-over execution</a:t>
            </a:r>
          </a:p>
          <a:p>
            <a:pPr lvl="2" eaLnBrk="1" hangingPunct="1">
              <a:buSzPct val="90000"/>
              <a:buFont typeface="Wingdings" pitchFamily="2" charset="2"/>
              <a:buChar char="q"/>
            </a:pPr>
            <a:r>
              <a:rPr lang="en-US" altLang="en-US" sz="1800" dirty="0" smtClean="0"/>
              <a:t>Migration</a:t>
            </a:r>
          </a:p>
          <a:p>
            <a:pPr lvl="2" eaLnBrk="1" hangingPunct="1">
              <a:buSzPct val="90000"/>
              <a:buFont typeface="Wingdings" pitchFamily="2" charset="2"/>
              <a:buChar char="q"/>
            </a:pPr>
            <a:r>
              <a:rPr lang="en-US" altLang="en-US" sz="1800" dirty="0" smtClean="0"/>
              <a:t>Validation</a:t>
            </a: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49696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Snow, snow, snow …</a:t>
            </a:r>
          </a:p>
          <a:p>
            <a:pPr lvl="1"/>
            <a:r>
              <a:rPr lang="en-US" dirty="0" smtClean="0"/>
              <a:t>What if it snows during the weekend?</a:t>
            </a:r>
          </a:p>
          <a:p>
            <a:pPr lvl="1"/>
            <a:endParaRPr lang="en-US" dirty="0"/>
          </a:p>
          <a:p>
            <a:r>
              <a:rPr lang="en-US" dirty="0" smtClean="0"/>
              <a:t>Status line</a:t>
            </a:r>
          </a:p>
          <a:p>
            <a:pPr lvl="1"/>
            <a:r>
              <a:rPr lang="en-US" b="1" dirty="0"/>
              <a:t>617-324-7468</a:t>
            </a:r>
          </a:p>
          <a:p>
            <a:pPr lvl="1"/>
            <a:endParaRPr lang="en-US" dirty="0"/>
          </a:p>
          <a:p>
            <a:r>
              <a:rPr lang="en-US" dirty="0" smtClean="0"/>
              <a:t>Conference line (</a:t>
            </a:r>
            <a:r>
              <a:rPr lang="en-US" dirty="0" err="1" smtClean="0"/>
              <a:t>webex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Core Team check-in (Saturday)</a:t>
            </a:r>
          </a:p>
          <a:p>
            <a:pPr lvl="1"/>
            <a:r>
              <a:rPr lang="en-US" dirty="0" smtClean="0"/>
              <a:t>Conference call check-in (Sunday)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2A33B2-8DCB-4A4F-8E8D-FED4DE111A0F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481D28-AAB3-4081-BDFD-027C4F59380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91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209A20-EC32-468B-B84E-B4EF2858B592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40828B-87A2-41D9-B74D-DEF9DDFF89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1743" y="2025015"/>
            <a:ext cx="6172200" cy="411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28900" y="1057275"/>
            <a:ext cx="7129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Where can I get project information? Ah 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76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6BDEB7A-4102-4D65-B005-F06904FE9143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2/18/2015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0B81AE-51E2-4279-9DDB-31F8F4ABE8B1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9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Questions?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Any additional questions?  Please 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80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	Frank Quern				Bart Dahlstrom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	X2-4512				x3-9605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	</a:t>
            </a:r>
            <a:r>
              <a:rPr lang="en-US" altLang="en-US" sz="1800" dirty="0">
                <a:hlinkClick r:id="rId3"/>
              </a:rPr>
              <a:t>fquern@mit.edu</a:t>
            </a:r>
            <a:r>
              <a:rPr lang="en-US" altLang="en-US" sz="1800" dirty="0"/>
              <a:t>			</a:t>
            </a:r>
            <a:r>
              <a:rPr lang="en-US" altLang="en-US" sz="1800" dirty="0">
                <a:hlinkClick r:id="rId3"/>
              </a:rPr>
              <a:t>bartd@mit.edu</a:t>
            </a:r>
            <a:r>
              <a:rPr lang="en-US" altLang="en-US" sz="1800" dirty="0"/>
              <a:t>		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800" dirty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800" dirty="0"/>
              <a:t>OR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800" dirty="0"/>
              <a:t>Your SAP testing team coordinator: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800" dirty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800" dirty="0"/>
              <a:t>HR-Payroll: </a:t>
            </a:r>
            <a:r>
              <a:rPr lang="en-US" altLang="en-US" sz="1800" dirty="0" smtClean="0"/>
              <a:t>Mary Donovan</a:t>
            </a:r>
            <a:endParaRPr lang="en-US" altLang="en-US" sz="1800" dirty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800" dirty="0"/>
              <a:t>Financial-Logistics-EHS: </a:t>
            </a:r>
            <a:r>
              <a:rPr lang="en-US" altLang="en-US" sz="1800" dirty="0" smtClean="0"/>
              <a:t>Lee Collier</a:t>
            </a: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374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8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9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0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125</Words>
  <Application>Microsoft Office PowerPoint</Application>
  <PresentationFormat>Widescreen</PresentationFormat>
  <Paragraphs>88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9</vt:i4>
      </vt:variant>
    </vt:vector>
  </HeadingPairs>
  <TitlesOfParts>
    <vt:vector size="21" baseType="lpstr">
      <vt:lpstr>Arial</vt:lpstr>
      <vt:lpstr>AvantGarde</vt:lpstr>
      <vt:lpstr>Calibri</vt:lpstr>
      <vt:lpstr>Century Gothic</vt:lpstr>
      <vt:lpstr>Times New Roman</vt:lpstr>
      <vt:lpstr>Wingdings</vt:lpstr>
      <vt:lpstr>Quadrant</vt:lpstr>
      <vt:lpstr>1_Quadrant</vt:lpstr>
      <vt:lpstr>5_Quadrant</vt:lpstr>
      <vt:lpstr>8_Quadrant</vt:lpstr>
      <vt:lpstr>9_Quadrant</vt:lpstr>
      <vt:lpstr>10_Quadrant</vt:lpstr>
      <vt:lpstr>    </vt:lpstr>
      <vt:lpstr>Agenda</vt:lpstr>
      <vt:lpstr>Background </vt:lpstr>
      <vt:lpstr>Planning</vt:lpstr>
      <vt:lpstr>Important Dates</vt:lpstr>
      <vt:lpstr>Next Steps</vt:lpstr>
      <vt:lpstr>Communication</vt:lpstr>
      <vt:lpstr>PowerPoint Presentation</vt:lpstr>
      <vt:lpstr>Questions?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Quern</dc:creator>
  <cp:lastModifiedBy>Frank Quern</cp:lastModifiedBy>
  <cp:revision>52</cp:revision>
  <dcterms:created xsi:type="dcterms:W3CDTF">2013-09-23T00:32:24Z</dcterms:created>
  <dcterms:modified xsi:type="dcterms:W3CDTF">2015-02-18T18:32:11Z</dcterms:modified>
</cp:coreProperties>
</file>