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6" r:id="rId3"/>
    <p:sldMasterId id="2147483708" r:id="rId4"/>
    <p:sldMasterId id="2147483720" r:id="rId5"/>
    <p:sldMasterId id="2147483756" r:id="rId6"/>
    <p:sldMasterId id="2147483768" r:id="rId7"/>
    <p:sldMasterId id="2147483780" r:id="rId8"/>
    <p:sldMasterId id="2147483792" r:id="rId9"/>
  </p:sldMasterIdLst>
  <p:notesMasterIdLst>
    <p:notesMasterId r:id="rId27"/>
  </p:notesMasterIdLst>
  <p:sldIdLst>
    <p:sldId id="258" r:id="rId10"/>
    <p:sldId id="260" r:id="rId11"/>
    <p:sldId id="277" r:id="rId12"/>
    <p:sldId id="262" r:id="rId13"/>
    <p:sldId id="281" r:id="rId14"/>
    <p:sldId id="280" r:id="rId15"/>
    <p:sldId id="276" r:id="rId16"/>
    <p:sldId id="282" r:id="rId17"/>
    <p:sldId id="278" r:id="rId18"/>
    <p:sldId id="279" r:id="rId19"/>
    <p:sldId id="264" r:id="rId20"/>
    <p:sldId id="265" r:id="rId21"/>
    <p:sldId id="266" r:id="rId22"/>
    <p:sldId id="269" r:id="rId23"/>
    <p:sldId id="270" r:id="rId24"/>
    <p:sldId id="275" r:id="rId25"/>
    <p:sldId id="27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3" autoAdjust="0"/>
    <p:restoredTop sz="94660"/>
  </p:normalViewPr>
  <p:slideViewPr>
    <p:cSldViewPr snapToGrid="0">
      <p:cViewPr>
        <p:scale>
          <a:sx n="70" d="100"/>
          <a:sy n="70" d="100"/>
        </p:scale>
        <p:origin x="-96" y="-54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8/12/2015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79460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3</a:t>
            </a:fld>
            <a:endParaRPr lang="en-US" altLang="en-US" smtClean="0">
              <a:latin typeface="Arial" charset="0"/>
            </a:endParaRPr>
          </a:p>
        </p:txBody>
      </p:sp>
    </p:spTree>
    <p:extLst>
      <p:ext uri="{BB962C8B-B14F-4D97-AF65-F5344CB8AC3E}">
        <p14:creationId xmlns:p14="http://schemas.microsoft.com/office/powerpoint/2010/main" val="2520467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870521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7</a:t>
            </a:fld>
            <a:endParaRPr lang="en-US" altLang="en-US" smtClean="0">
              <a:latin typeface="Arial" charset="0"/>
            </a:endParaRPr>
          </a:p>
        </p:txBody>
      </p:sp>
    </p:spTree>
    <p:extLst>
      <p:ext uri="{BB962C8B-B14F-4D97-AF65-F5344CB8AC3E}">
        <p14:creationId xmlns:p14="http://schemas.microsoft.com/office/powerpoint/2010/main" val="1120193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4269881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9</a:t>
            </a:fld>
            <a:endParaRPr lang="en-US" altLang="en-US" smtClean="0">
              <a:latin typeface="Arial" charset="0"/>
            </a:endParaRPr>
          </a:p>
        </p:txBody>
      </p:sp>
    </p:spTree>
    <p:extLst>
      <p:ext uri="{BB962C8B-B14F-4D97-AF65-F5344CB8AC3E}">
        <p14:creationId xmlns:p14="http://schemas.microsoft.com/office/powerpoint/2010/main" val="3882974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solidFill>
                  <a:prstClr val="black"/>
                </a:solidFill>
                <a:latin typeface="Arial" charset="0"/>
              </a:rPr>
              <a:pPr/>
              <a:t>10</a:t>
            </a:fld>
            <a:endParaRPr lang="en-US" altLang="en-US" smtClean="0">
              <a:solidFill>
                <a:prstClr val="black"/>
              </a:solidFill>
              <a:latin typeface="Arial" charset="0"/>
            </a:endParaRPr>
          </a:p>
        </p:txBody>
      </p:sp>
    </p:spTree>
    <p:extLst>
      <p:ext uri="{BB962C8B-B14F-4D97-AF65-F5344CB8AC3E}">
        <p14:creationId xmlns:p14="http://schemas.microsoft.com/office/powerpoint/2010/main" val="12509886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24000"/>
            <a:ext cx="11328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12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94300" y="1691999"/>
            <a:ext cx="36288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1644824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7660800" y="1690688"/>
            <a:ext cx="4104000" cy="4391025"/>
          </a:xfrm>
          <a:solidFill>
            <a:schemeClr val="bg1">
              <a:lumMod val="95000"/>
            </a:schemeClr>
          </a:solidFill>
        </p:spPr>
        <p:txBody>
          <a:bodyPr tIns="1296000" anchor="t" anchorCtr="0"/>
          <a:lstStyle>
            <a:lvl1pPr algn="ctr">
              <a:defRPr b="0"/>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0688"/>
            <a:ext cx="6984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691681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6400" y="1692000"/>
            <a:ext cx="55536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8875126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4767072" y="1692000"/>
            <a:ext cx="6984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4104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6109860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0688"/>
            <a:ext cx="55536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6400" y="1690688"/>
            <a:ext cx="55536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432000" y="3573491"/>
            <a:ext cx="5553600" cy="2508223"/>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
        <p:nvSpPr>
          <p:cNvPr id="11" name="Picture Placeholder 4"/>
          <p:cNvSpPr>
            <a:spLocks noGrp="1"/>
          </p:cNvSpPr>
          <p:nvPr>
            <p:ph type="pic" sz="quarter" idx="16"/>
          </p:nvPr>
        </p:nvSpPr>
        <p:spPr bwMode="gray">
          <a:xfrm>
            <a:off x="6206400" y="3573491"/>
            <a:ext cx="5553600" cy="2508223"/>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Tree>
    <p:extLst>
      <p:ext uri="{BB962C8B-B14F-4D97-AF65-F5344CB8AC3E}">
        <p14:creationId xmlns:p14="http://schemas.microsoft.com/office/powerpoint/2010/main" val="213388366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436032" y="1690689"/>
            <a:ext cx="11324167"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extLst>
      <p:ext uri="{BB962C8B-B14F-4D97-AF65-F5344CB8AC3E}">
        <p14:creationId xmlns:p14="http://schemas.microsoft.com/office/powerpoint/2010/main" val="336046420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432001" y="1692000"/>
            <a:ext cx="11326284"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314459589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TextBox 2"/>
          <p:cNvSpPr txBox="1"/>
          <p:nvPr userDrawn="1"/>
        </p:nvSpPr>
        <p:spPr bwMode="black">
          <a:xfrm>
            <a:off x="11639399" y="6636184"/>
            <a:ext cx="125034" cy="123111"/>
          </a:xfrm>
          <a:prstGeom prst="rect">
            <a:avLst/>
          </a:prstGeom>
          <a:noFill/>
        </p:spPr>
        <p:txBody>
          <a:bodyPr wrap="none" lIns="0" tIns="0" rIns="0" bIns="0" rtlCol="0">
            <a:spAutoFit/>
          </a:bodyPr>
          <a:lstStyle/>
          <a:p>
            <a:pPr marL="93663" indent="-93663" algn="r">
              <a:buClr>
                <a:srgbClr val="666666"/>
              </a:buClr>
              <a:buFont typeface="Arial" pitchFamily="34" charset="0"/>
              <a:buNone/>
            </a:pPr>
            <a:fld id="{0BDC132A-5C91-4078-9777-31DA19A62E0A}" type="slidenum">
              <a:rPr lang="en-US" sz="800" smtClean="0">
                <a:solidFill>
                  <a:srgbClr val="000000"/>
                </a:solidFill>
              </a:rPr>
              <a:pPr marL="93663" indent="-93663" algn="r">
                <a:buClr>
                  <a:srgbClr val="666666"/>
                </a:buClr>
                <a:buFont typeface="Arial" pitchFamily="34" charset="0"/>
                <a:buNone/>
              </a:pPr>
              <a:t>‹#›</a:t>
            </a:fld>
            <a:endParaRPr lang="en-US" sz="800" dirty="0" smtClean="0">
              <a:solidFill>
                <a:srgbClr val="000000"/>
              </a:solidFill>
            </a:endParaRPr>
          </a:p>
        </p:txBody>
      </p:sp>
      <p:sp>
        <p:nvSpPr>
          <p:cNvPr id="4" name="TextBox 3"/>
          <p:cNvSpPr txBox="1"/>
          <p:nvPr userDrawn="1"/>
        </p:nvSpPr>
        <p:spPr bwMode="black">
          <a:xfrm>
            <a:off x="432000" y="6636184"/>
            <a:ext cx="2981585" cy="123111"/>
          </a:xfrm>
          <a:prstGeom prst="rect">
            <a:avLst/>
          </a:prstGeom>
          <a:noFill/>
        </p:spPr>
        <p:txBody>
          <a:bodyPr wrap="none" lIns="0" tIns="0" rIns="0" bIns="0" rtlCol="0">
            <a:spAutoFit/>
          </a:bodyPr>
          <a:lstStyle/>
          <a:p>
            <a:pPr marL="133200" indent="-133200">
              <a:buClr>
                <a:srgbClr val="000000"/>
              </a:buClr>
              <a:buFont typeface="Arial" pitchFamily="34" charset="0"/>
              <a:buChar char="©"/>
            </a:pPr>
            <a:r>
              <a:rPr lang="en-US" sz="800" dirty="0" smtClean="0">
                <a:solidFill>
                  <a:srgbClr val="000000"/>
                </a:solidFill>
              </a:rPr>
              <a:t>2014 SAP SE or an SAP affiliate company. All rights reserved.</a:t>
            </a:r>
          </a:p>
        </p:txBody>
      </p:sp>
    </p:spTree>
    <p:extLst>
      <p:ext uri="{BB962C8B-B14F-4D97-AF65-F5344CB8AC3E}">
        <p14:creationId xmlns:p14="http://schemas.microsoft.com/office/powerpoint/2010/main" val="202990481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432000" y="324000"/>
            <a:ext cx="11328200" cy="756000"/>
          </a:xfrm>
          <a:prstGeom prst="rect">
            <a:avLst/>
          </a:prstGeom>
        </p:spPr>
        <p:txBody>
          <a:bodyPr vert="horz" lIns="0" tIns="0" rIns="0" bIns="0" rtlCol="0" anchor="ctr" anchorCtr="0">
            <a:noAutofit/>
          </a:bodyPr>
          <a:lstStyle/>
          <a:p>
            <a:pPr>
              <a:spcBef>
                <a:spcPct val="0"/>
              </a:spcBef>
            </a:pPr>
            <a:r>
              <a:rPr lang="en-US" sz="2400" b="1" dirty="0" smtClean="0">
                <a:solidFill>
                  <a:srgbClr val="666666"/>
                </a:solidFill>
              </a:rPr>
              <a:t>© 2014 SAP SE or an SAP affiliate company. </a:t>
            </a:r>
            <a:br>
              <a:rPr lang="en-US" sz="2400" b="1" dirty="0" smtClean="0">
                <a:solidFill>
                  <a:srgbClr val="666666"/>
                </a:solidFill>
              </a:rPr>
            </a:br>
            <a:r>
              <a:rPr lang="en-US" sz="2400" b="1" dirty="0" smtClean="0">
                <a:solidFill>
                  <a:srgbClr val="666666"/>
                </a:solidFill>
              </a:rPr>
              <a:t>All rights reserved.</a:t>
            </a:r>
          </a:p>
        </p:txBody>
      </p:sp>
      <p:sp>
        <p:nvSpPr>
          <p:cNvPr id="5" name="TextBox 4"/>
          <p:cNvSpPr txBox="1"/>
          <p:nvPr userDrawn="1"/>
        </p:nvSpPr>
        <p:spPr bwMode="gray">
          <a:xfrm>
            <a:off x="432000" y="1692000"/>
            <a:ext cx="11328200" cy="3077766"/>
          </a:xfrm>
          <a:prstGeom prst="rect">
            <a:avLst/>
          </a:prstGeom>
          <a:noFill/>
        </p:spPr>
        <p:txBody>
          <a:bodyPr wrap="square" lIns="0" tIns="0" rIns="0" bIns="0" rtlCol="0">
            <a:spAutoFit/>
          </a:bodyPr>
          <a:lstStyle/>
          <a:p>
            <a:r>
              <a:rPr lang="en-US" sz="1000" dirty="0" smtClean="0">
                <a:solidFill>
                  <a:srgbClr val="000000"/>
                </a:solidFill>
                <a:ea typeface="MS PGothic" pitchFamily="34" charset="-128"/>
              </a:rPr>
              <a:t>No part of this publication may be reproduced or transmitted in any form or for any purpose without the express permission of SAP SE or an </a:t>
            </a:r>
          </a:p>
          <a:p>
            <a:r>
              <a:rPr lang="en-US" sz="1000" dirty="0" smtClean="0">
                <a:solidFill>
                  <a:srgbClr val="000000"/>
                </a:solidFill>
                <a:ea typeface="MS PGothic" pitchFamily="34" charset="-128"/>
              </a:rPr>
              <a:t>SAP affiliate company.</a:t>
            </a:r>
          </a:p>
          <a:p>
            <a:pPr>
              <a:spcBef>
                <a:spcPts val="1200"/>
              </a:spcBef>
            </a:pPr>
            <a:r>
              <a:rPr lang="en-US" sz="1000" dirty="0" smtClean="0">
                <a:solidFill>
                  <a:srgbClr val="000000"/>
                </a:solidFill>
                <a:ea typeface="MS PGothic" pitchFamily="34" charset="-128"/>
              </a:rPr>
              <a:t>SAP and other SAP products and services mentioned herein as well as their respective logos are trademarks or registered trademarks of SAP SE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(or an SAP affiliate company) in Germany and other countries. Please see </a:t>
            </a:r>
            <a:r>
              <a:rPr lang="en-US" sz="1000" dirty="0" smtClean="0">
                <a:solidFill>
                  <a:srgbClr val="000000"/>
                </a:solidFill>
                <a:ea typeface="MS PGothic" pitchFamily="34" charset="-128"/>
                <a:hlinkClick r:id="rId2"/>
              </a:rPr>
              <a:t>http://global12.sap.com/corporate-en/legal/copyright/index.epx</a:t>
            </a:r>
            <a:r>
              <a:rPr lang="en-US" sz="1000" dirty="0" smtClean="0">
                <a:solidFill>
                  <a:srgbClr val="000000"/>
                </a:solidFill>
                <a:ea typeface="MS PGothic" pitchFamily="34" charset="-128"/>
              </a:rPr>
              <a:t> for additional trademark information and notices.</a:t>
            </a:r>
          </a:p>
          <a:p>
            <a:pPr>
              <a:spcBef>
                <a:spcPts val="1200"/>
              </a:spcBef>
            </a:pPr>
            <a:r>
              <a:rPr lang="en-US" sz="1000" dirty="0" smtClean="0">
                <a:solidFill>
                  <a:srgbClr val="000000"/>
                </a:solidFill>
                <a:ea typeface="MS PGothic" pitchFamily="34" charset="-128"/>
              </a:rPr>
              <a:t>Some software products marketed by SAP SE and its distributors contain proprietary software components of other software vendors.</a:t>
            </a:r>
          </a:p>
          <a:p>
            <a:pPr>
              <a:spcBef>
                <a:spcPts val="1200"/>
              </a:spcBef>
            </a:pPr>
            <a:r>
              <a:rPr lang="en-US" sz="1000" dirty="0" smtClean="0">
                <a:solidFill>
                  <a:srgbClr val="000000"/>
                </a:solidFill>
                <a:ea typeface="MS PGothic" pitchFamily="34" charset="-128"/>
              </a:rPr>
              <a:t>National product specifications may vary.</a:t>
            </a:r>
          </a:p>
          <a:p>
            <a:pPr>
              <a:spcBef>
                <a:spcPts val="1200"/>
              </a:spcBef>
            </a:pPr>
            <a:r>
              <a:rPr lang="en-US" sz="1000" dirty="0" smtClean="0">
                <a:solidFill>
                  <a:srgbClr val="000000"/>
                </a:solidFill>
                <a:ea typeface="MS PGothic" pitchFamily="34" charset="-128"/>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SAP affiliate company products and services are those that are set forth in the express warranty statements accompanying such products and </a:t>
            </a:r>
            <a:br>
              <a:rPr lang="en-US" sz="1000" dirty="0" smtClean="0">
                <a:solidFill>
                  <a:srgbClr val="000000"/>
                </a:solidFill>
                <a:ea typeface="MS PGothic" pitchFamily="34" charset="-128"/>
              </a:rPr>
            </a:br>
            <a:r>
              <a:rPr lang="en-US" sz="1000" dirty="0" smtClean="0">
                <a:solidFill>
                  <a:srgbClr val="000000"/>
                </a:solidFill>
                <a:ea typeface="MS PGothic" pitchFamily="34" charset="-128"/>
              </a:rPr>
              <a:t>services, if any. Nothing herein should be construed as constituting an additional warranty. </a:t>
            </a:r>
          </a:p>
          <a:p>
            <a:pPr>
              <a:spcBef>
                <a:spcPts val="1200"/>
              </a:spcBef>
            </a:pPr>
            <a:r>
              <a:rPr lang="en-US" sz="1000" dirty="0" smtClean="0">
                <a:solidFill>
                  <a:srgbClr val="000000"/>
                </a:solidFill>
                <a:ea typeface="MS PGothic" pitchFamily="34" charset="-128"/>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extLst>
      <p:ext uri="{BB962C8B-B14F-4D97-AF65-F5344CB8AC3E}">
        <p14:creationId xmlns:p14="http://schemas.microsoft.com/office/powerpoint/2010/main" val="319354656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432000" y="324000"/>
            <a:ext cx="11328200" cy="756000"/>
          </a:xfrm>
          <a:prstGeom prst="rect">
            <a:avLst/>
          </a:prstGeom>
        </p:spPr>
        <p:txBody>
          <a:bodyPr vert="horz" lIns="0" tIns="0" rIns="0" bIns="0" rtlCol="0" anchor="ctr" anchorCtr="0">
            <a:noAutofit/>
          </a:bodyPr>
          <a:lstStyle/>
          <a:p>
            <a:pPr>
              <a:spcBef>
                <a:spcPct val="0"/>
              </a:spcBef>
              <a:defRPr/>
            </a:pPr>
            <a:r>
              <a:rPr lang="de-DE" sz="2400" b="1" dirty="0" smtClean="0">
                <a:solidFill>
                  <a:srgbClr val="666666"/>
                </a:solidFill>
              </a:rPr>
              <a:t>© 2014 SAP SE oder ein SAP-Konzernunternehmen. </a:t>
            </a:r>
            <a:br>
              <a:rPr lang="de-DE" sz="2400" b="1" dirty="0" smtClean="0">
                <a:solidFill>
                  <a:srgbClr val="666666"/>
                </a:solidFill>
              </a:rPr>
            </a:br>
            <a:r>
              <a:rPr lang="de-DE" sz="2400" b="1" dirty="0" smtClean="0">
                <a:solidFill>
                  <a:srgbClr val="666666"/>
                </a:solidFill>
              </a:rPr>
              <a:t>Alle Rechte vorbehalten.</a:t>
            </a:r>
          </a:p>
        </p:txBody>
      </p:sp>
      <p:sp>
        <p:nvSpPr>
          <p:cNvPr id="6" name="TextBox 5"/>
          <p:cNvSpPr txBox="1"/>
          <p:nvPr userDrawn="1"/>
        </p:nvSpPr>
        <p:spPr bwMode="gray">
          <a:xfrm>
            <a:off x="432000" y="1692001"/>
            <a:ext cx="11328200" cy="3693319"/>
          </a:xfrm>
          <a:prstGeom prst="rect">
            <a:avLst/>
          </a:prstGeom>
          <a:noFill/>
        </p:spPr>
        <p:txBody>
          <a:bodyPr wrap="square" lIns="0" tIns="0" rIns="0" bIns="0" rtlCol="0">
            <a:spAutoFit/>
          </a:bodyPr>
          <a:lstStyle/>
          <a:p>
            <a:r>
              <a:rPr lang="de-DE" sz="1000" dirty="0" smtClean="0">
                <a:solidFill>
                  <a:srgbClr val="000000"/>
                </a:solidFill>
              </a:rPr>
              <a:t>Weitergabe und Vervielfältigung dieser Publikation oder von Teilen daraus sind, zu welchem Zweck und in welcher Form auch immer, ohne die ausdrückliche schriftliche Genehmigung durch </a:t>
            </a:r>
            <a:r>
              <a:rPr lang="en-US" sz="1000" dirty="0" smtClean="0">
                <a:solidFill>
                  <a:srgbClr val="000000"/>
                </a:solidFill>
                <a:ea typeface="MS PGothic" pitchFamily="34" charset="-128"/>
              </a:rPr>
              <a:t>SAP SE </a:t>
            </a:r>
            <a:r>
              <a:rPr lang="de-DE" sz="1000" dirty="0" smtClean="0">
                <a:solidFill>
                  <a:srgbClr val="000000"/>
                </a:solidFill>
              </a:rPr>
              <a:t>oder ein SAP-Konzernunternehmen nicht gestattet.</a:t>
            </a:r>
          </a:p>
          <a:p>
            <a:pPr>
              <a:spcBef>
                <a:spcPts val="1200"/>
              </a:spcBef>
            </a:pPr>
            <a:r>
              <a:rPr lang="de-DE" sz="1000" dirty="0" smtClean="0">
                <a:solidFill>
                  <a:srgbClr val="000000"/>
                </a:solidFill>
              </a:rPr>
              <a:t>SAP und andere in diesem Dokument erwähnte Produkte und Dienstleistungen von SAP sowie die dazugehörigen Logos sind Marken oder eingetragene Marken der </a:t>
            </a:r>
            <a:r>
              <a:rPr lang="en-US" sz="1000" dirty="0" smtClean="0">
                <a:solidFill>
                  <a:srgbClr val="000000"/>
                </a:solidFill>
                <a:ea typeface="MS PGothic" pitchFamily="34" charset="-128"/>
              </a:rPr>
              <a:t>SAP SE </a:t>
            </a:r>
            <a:r>
              <a:rPr lang="de-DE" sz="1000" dirty="0" smtClean="0">
                <a:solidFill>
                  <a:srgbClr val="000000"/>
                </a:solidFill>
              </a:rPr>
              <a:t>(oder von einem SAP-Konzernunternehmen) in Deutschland und verschiedenen anderen Ländern weltweit. </a:t>
            </a:r>
            <a:br>
              <a:rPr lang="de-DE" sz="1000" dirty="0" smtClean="0">
                <a:solidFill>
                  <a:srgbClr val="000000"/>
                </a:solidFill>
              </a:rPr>
            </a:br>
            <a:r>
              <a:rPr lang="de-DE" sz="1000" dirty="0" smtClean="0">
                <a:solidFill>
                  <a:srgbClr val="000000"/>
                </a:solidFill>
              </a:rPr>
              <a:t>Weitere Hinweise und Informationen zum Markenrecht finden Sie unter </a:t>
            </a:r>
            <a:r>
              <a:rPr lang="de-DE" sz="1000" dirty="0" smtClean="0">
                <a:solidFill>
                  <a:srgbClr val="000000"/>
                </a:solidFill>
                <a:hlinkClick r:id="rId2"/>
              </a:rPr>
              <a:t>http://global.sap.com/corporate-de/legal/copyright/index.epx</a:t>
            </a:r>
            <a:r>
              <a:rPr lang="de-DE" sz="1000" dirty="0" smtClean="0">
                <a:solidFill>
                  <a:srgbClr val="000000"/>
                </a:solidFill>
              </a:rPr>
              <a:t>.</a:t>
            </a:r>
          </a:p>
          <a:p>
            <a:pPr>
              <a:spcBef>
                <a:spcPts val="1200"/>
              </a:spcBef>
            </a:pPr>
            <a:r>
              <a:rPr lang="de-DE" sz="1000" dirty="0" smtClean="0">
                <a:solidFill>
                  <a:srgbClr val="000000"/>
                </a:solidFill>
              </a:rPr>
              <a:t>Die von </a:t>
            </a:r>
            <a:r>
              <a:rPr lang="en-US" sz="1000" dirty="0" smtClean="0">
                <a:solidFill>
                  <a:srgbClr val="000000"/>
                </a:solidFill>
                <a:ea typeface="MS PGothic" pitchFamily="34" charset="-128"/>
              </a:rPr>
              <a:t>SAP SE </a:t>
            </a:r>
            <a:r>
              <a:rPr lang="de-DE" sz="1000" dirty="0" smtClean="0">
                <a:solidFill>
                  <a:srgbClr val="000000"/>
                </a:solidFill>
              </a:rPr>
              <a:t>oder deren Vertriebsfirmen angebotenen Softwareprodukte können Softwarekomponenten auch anderer Softwarehersteller enthalten.</a:t>
            </a:r>
          </a:p>
          <a:p>
            <a:pPr>
              <a:spcBef>
                <a:spcPts val="1200"/>
              </a:spcBef>
            </a:pPr>
            <a:r>
              <a:rPr lang="de-DE" sz="1000" dirty="0" smtClean="0">
                <a:solidFill>
                  <a:srgbClr val="000000"/>
                </a:solidFill>
              </a:rPr>
              <a:t>Produkte können länderspezifische Unterschiede aufweisen.</a:t>
            </a:r>
          </a:p>
          <a:p>
            <a:pPr>
              <a:spcBef>
                <a:spcPts val="1200"/>
              </a:spcBef>
            </a:pPr>
            <a:r>
              <a:rPr lang="de-DE" sz="1000" dirty="0" smtClean="0">
                <a:solidFill>
                  <a:srgbClr val="000000"/>
                </a:solidFill>
              </a:rPr>
              <a:t>Die vorliegenden Unterlagen werden von der </a:t>
            </a:r>
            <a:r>
              <a:rPr lang="en-US" sz="1000" dirty="0" smtClean="0">
                <a:solidFill>
                  <a:srgbClr val="000000"/>
                </a:solidFill>
                <a:ea typeface="MS PGothic" pitchFamily="34" charset="-128"/>
              </a:rPr>
              <a:t>SAP SE </a:t>
            </a:r>
            <a:r>
              <a:rPr lang="de-DE" sz="1000" dirty="0" smtClean="0">
                <a:solidFill>
                  <a:srgbClr val="000000"/>
                </a:solidFill>
              </a:rPr>
              <a:t>oder einem SAP-Konzernunternehmen bereitgestellt und dienen ausschließlich zu Informations-zwecken. Die </a:t>
            </a:r>
            <a:r>
              <a:rPr lang="en-US" sz="1000" dirty="0" smtClean="0">
                <a:solidFill>
                  <a:srgbClr val="000000"/>
                </a:solidFill>
                <a:ea typeface="MS PGothic" pitchFamily="34" charset="-128"/>
              </a:rPr>
              <a:t>SAP SE </a:t>
            </a:r>
            <a:r>
              <a:rPr lang="de-DE" sz="1000" dirty="0" smtClean="0">
                <a:solidFill>
                  <a:srgbClr val="000000"/>
                </a:solidFill>
              </a:rPr>
              <a:t>oder ihre Konzernunternehmen übernehmen keinerlei Haftung oder Gewährleistung für Fehler oder Unvollständigkeiten in </a:t>
            </a:r>
            <a:br>
              <a:rPr lang="de-DE" sz="1000" dirty="0" smtClean="0">
                <a:solidFill>
                  <a:srgbClr val="000000"/>
                </a:solidFill>
              </a:rPr>
            </a:br>
            <a:r>
              <a:rPr lang="de-DE" sz="1000" dirty="0" smtClean="0">
                <a:solidFill>
                  <a:srgbClr val="000000"/>
                </a:solidFill>
              </a:rPr>
              <a:t>dieser Publikation. Die </a:t>
            </a:r>
            <a:r>
              <a:rPr lang="en-US" sz="1000" dirty="0" smtClean="0">
                <a:solidFill>
                  <a:srgbClr val="000000"/>
                </a:solidFill>
                <a:ea typeface="MS PGothic" pitchFamily="34" charset="-128"/>
              </a:rPr>
              <a:t>SAP SE </a:t>
            </a:r>
            <a:r>
              <a:rPr lang="de-DE" sz="1000" dirty="0" smtClean="0">
                <a:solidFill>
                  <a:srgbClr val="000000"/>
                </a:solidFill>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000" dirty="0" smtClean="0">
                <a:solidFill>
                  <a:srgbClr val="000000"/>
                </a:solidFill>
              </a:rPr>
              <a:t>Insbesondere sind die </a:t>
            </a:r>
            <a:r>
              <a:rPr lang="en-US" sz="1000" dirty="0" smtClean="0">
                <a:solidFill>
                  <a:srgbClr val="000000"/>
                </a:solidFill>
                <a:ea typeface="MS PGothic" pitchFamily="34" charset="-128"/>
              </a:rPr>
              <a:t>SAP SE </a:t>
            </a:r>
            <a:r>
              <a:rPr lang="de-DE" sz="1000" dirty="0" smtClean="0">
                <a:solidFill>
                  <a:srgbClr val="000000"/>
                </a:solidFill>
              </a:rPr>
              <a:t>oder ihre Konzernunternehmen in keiner Weise verpflichtet, in dieser Publikation oder einer zugehörigen Präsentation dargestellte Geschäftsabläufe zu verfolgen oder hierin wiedergegebene Funktionen zu entwickeln oder zu veröffentlichen. Diese Publikation oder </a:t>
            </a:r>
            <a:br>
              <a:rPr lang="de-DE" sz="1000" dirty="0" smtClean="0">
                <a:solidFill>
                  <a:srgbClr val="000000"/>
                </a:solidFill>
              </a:rPr>
            </a:br>
            <a:r>
              <a:rPr lang="de-DE" sz="1000" dirty="0" smtClean="0">
                <a:solidFill>
                  <a:srgbClr val="000000"/>
                </a:solidFill>
              </a:rPr>
              <a:t>eine zugehörige Präsentation, die Strategie und etwaige künftige Entwicklungen, Produkte und/oder Plattformen der </a:t>
            </a:r>
            <a:r>
              <a:rPr lang="en-US" sz="1000" dirty="0" smtClean="0">
                <a:solidFill>
                  <a:srgbClr val="000000"/>
                </a:solidFill>
                <a:ea typeface="MS PGothic" pitchFamily="34" charset="-128"/>
              </a:rPr>
              <a:t>SAP SE </a:t>
            </a:r>
            <a:r>
              <a:rPr lang="de-DE" sz="1000" dirty="0" smtClean="0">
                <a:solidFill>
                  <a:srgbClr val="000000"/>
                </a:solidFill>
              </a:rPr>
              <a:t>oder ihrer Konzern-</a:t>
            </a:r>
            <a:br>
              <a:rPr lang="de-DE" sz="1000" dirty="0" smtClean="0">
                <a:solidFill>
                  <a:srgbClr val="000000"/>
                </a:solidFill>
              </a:rPr>
            </a:br>
            <a:r>
              <a:rPr lang="de-DE" sz="1000" dirty="0" smtClean="0">
                <a:solidFill>
                  <a:srgbClr val="000000"/>
                </a:solidFill>
              </a:rPr>
              <a:t>unternehmen können von der </a:t>
            </a:r>
            <a:r>
              <a:rPr lang="en-US" sz="1000" dirty="0" smtClean="0">
                <a:solidFill>
                  <a:srgbClr val="000000"/>
                </a:solidFill>
                <a:ea typeface="MS PGothic" pitchFamily="34" charset="-128"/>
              </a:rPr>
              <a:t>SAP SE </a:t>
            </a:r>
            <a:r>
              <a:rPr lang="de-DE" sz="1000" dirty="0" smtClean="0">
                <a:solidFill>
                  <a:srgbClr val="000000"/>
                </a:solidFill>
              </a:rPr>
              <a:t>oder ihren Konzernunternehmen jederzeit und ohne Angabe von Gründen unangekündigt geändert werden. </a:t>
            </a:r>
            <a:br>
              <a:rPr lang="de-DE" sz="1000" dirty="0" smtClean="0">
                <a:solidFill>
                  <a:srgbClr val="000000"/>
                </a:solidFill>
              </a:rPr>
            </a:br>
            <a:r>
              <a:rPr lang="de-DE" sz="1000" dirty="0" smtClean="0">
                <a:solidFill>
                  <a:srgbClr val="000000"/>
                </a:solidFill>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a:t>
            </a:r>
            <a:br>
              <a:rPr lang="de-DE" sz="1000" dirty="0" smtClean="0">
                <a:solidFill>
                  <a:srgbClr val="000000"/>
                </a:solidFill>
              </a:rPr>
            </a:br>
            <a:r>
              <a:rPr lang="de-DE" sz="1000" dirty="0" smtClean="0">
                <a:solidFill>
                  <a:srgbClr val="000000"/>
                </a:solidFill>
              </a:rPr>
              <a:t>die tatsächlichen Ergebnisse von den Erwartungen abweichen können. Die vorausschauenden Aussagen geben die Sicht zu dem Zeitpunkt wieder, </a:t>
            </a:r>
            <a:br>
              <a:rPr lang="de-DE" sz="1000" dirty="0" smtClean="0">
                <a:solidFill>
                  <a:srgbClr val="000000"/>
                </a:solidFill>
              </a:rPr>
            </a:br>
            <a:r>
              <a:rPr lang="de-DE" sz="1000" dirty="0" smtClean="0">
                <a:solidFill>
                  <a:srgbClr val="000000"/>
                </a:solidFill>
              </a:rPr>
              <a:t>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4018758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8/12/2015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8/12/2015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8/12/2015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8/12/2015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8/12/2015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432000" y="-1"/>
            <a:ext cx="11328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800" kern="0" dirty="0" smtClean="0">
              <a:solidFill>
                <a:srgbClr val="000000"/>
              </a:solidFill>
              <a:ea typeface="Arial Unicode MS" pitchFamily="34" charset="-128"/>
              <a:cs typeface="Arial Unicode MS" pitchFamily="34" charset="-128"/>
            </a:endParaRPr>
          </a:p>
        </p:txBody>
      </p:sp>
      <p:sp>
        <p:nvSpPr>
          <p:cNvPr id="2" name="Title 1"/>
          <p:cNvSpPr>
            <a:spLocks noGrp="1"/>
          </p:cNvSpPr>
          <p:nvPr>
            <p:ph type="title" hasCustomPrompt="1"/>
          </p:nvPr>
        </p:nvSpPr>
        <p:spPr>
          <a:xfrm>
            <a:off x="552000" y="324000"/>
            <a:ext cx="1104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55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7" name="TextBox 6"/>
          <p:cNvSpPr txBox="1"/>
          <p:nvPr userDrawn="1"/>
        </p:nvSpPr>
        <p:spPr>
          <a:xfrm rot="21360000">
            <a:off x="4420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1486691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8/12/2015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432000" y="-1"/>
            <a:ext cx="11328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800" kern="0" dirty="0" smtClean="0">
              <a:solidFill>
                <a:srgbClr val="000000"/>
              </a:solidFill>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55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552000" y="324000"/>
            <a:ext cx="1104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10" name="TextBox 9"/>
          <p:cNvSpPr txBox="1"/>
          <p:nvPr userDrawn="1"/>
        </p:nvSpPr>
        <p:spPr>
          <a:xfrm rot="21360000">
            <a:off x="4420863" y="3808216"/>
            <a:ext cx="3350276" cy="24622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42098166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24000"/>
            <a:ext cx="11328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8151" y="6081714"/>
            <a:ext cx="1222604" cy="454025"/>
          </a:xfrm>
          <a:prstGeom prst="rect">
            <a:avLst/>
          </a:prstGeom>
        </p:spPr>
      </p:pic>
      <p:sp>
        <p:nvSpPr>
          <p:cNvPr id="6" name="Subtitle 2"/>
          <p:cNvSpPr>
            <a:spLocks noGrp="1"/>
          </p:cNvSpPr>
          <p:nvPr>
            <p:ph type="subTitle" idx="1" hasCustomPrompt="1"/>
          </p:nvPr>
        </p:nvSpPr>
        <p:spPr bwMode="gray">
          <a:xfrm>
            <a:off x="43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1081206269"/>
      </p:ext>
    </p:extLst>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Ref idx="1001">
        <a:schemeClr val="bg1"/>
      </p:bgRef>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
        <p:nvSpPr>
          <p:cNvPr id="6" name="Subtitle 2"/>
          <p:cNvSpPr>
            <a:spLocks noGrp="1"/>
          </p:cNvSpPr>
          <p:nvPr>
            <p:ph type="subTitle" idx="1" hasCustomPrompt="1"/>
          </p:nvPr>
        </p:nvSpPr>
        <p:spPr bwMode="gray">
          <a:xfrm>
            <a:off x="432000" y="1499871"/>
            <a:ext cx="912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432000" y="324000"/>
            <a:ext cx="11328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en-US" dirty="0"/>
          </a:p>
        </p:txBody>
      </p:sp>
      <p:sp>
        <p:nvSpPr>
          <p:cNvPr id="5" name="Rectangle 4"/>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962352035"/>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432200" y="1"/>
            <a:ext cx="11328000" cy="2295525"/>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432000" y="3506401"/>
            <a:ext cx="113284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Tree>
    <p:extLst>
      <p:ext uri="{BB962C8B-B14F-4D97-AF65-F5344CB8AC3E}">
        <p14:creationId xmlns:p14="http://schemas.microsoft.com/office/powerpoint/2010/main" val="800273821"/>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432000" y="162000"/>
            <a:ext cx="11328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dirty="0"/>
          </a:p>
        </p:txBody>
      </p:sp>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Divider page</a:t>
            </a:r>
            <a:endParaRPr lang="en-US" dirty="0"/>
          </a:p>
        </p:txBody>
      </p:sp>
      <p:sp>
        <p:nvSpPr>
          <p:cNvPr id="12" name="Rectangle 11"/>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432000" y="3506401"/>
            <a:ext cx="113284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6081714"/>
            <a:ext cx="1222604" cy="454025"/>
          </a:xfrm>
          <a:prstGeom prst="rect">
            <a:avLst/>
          </a:prstGeom>
        </p:spPr>
      </p:pic>
    </p:spTree>
    <p:extLst>
      <p:ext uri="{BB962C8B-B14F-4D97-AF65-F5344CB8AC3E}">
        <p14:creationId xmlns:p14="http://schemas.microsoft.com/office/powerpoint/2010/main" val="3101463404"/>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432000" y="2444400"/>
            <a:ext cx="11328000" cy="738664"/>
          </a:xfrm>
        </p:spPr>
        <p:txBody>
          <a:bodyPr anchor="t" anchorCtr="0">
            <a:noAutofit/>
          </a:bodyPr>
          <a:lstStyle>
            <a:lvl1pPr>
              <a:defRPr sz="4800">
                <a:solidFill>
                  <a:schemeClr val="tx1"/>
                </a:solidFill>
                <a:latin typeface="+mj-lt"/>
              </a:defRPr>
            </a:lvl1pPr>
          </a:lstStyle>
          <a:p>
            <a:r>
              <a:rPr lang="en-US" dirty="0" smtClean="0"/>
              <a:t>Thank you</a:t>
            </a:r>
            <a:endParaRPr lang="en-US" dirty="0"/>
          </a:p>
        </p:txBody>
      </p:sp>
      <p:sp>
        <p:nvSpPr>
          <p:cNvPr id="12" name="Rectangle 11"/>
          <p:cNvSpPr/>
          <p:nvPr userDrawn="1"/>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432000" y="4604385"/>
            <a:ext cx="113284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2001" y="478632"/>
            <a:ext cx="2443073" cy="907257"/>
          </a:xfrm>
          <a:prstGeom prst="rect">
            <a:avLst/>
          </a:prstGeom>
        </p:spPr>
      </p:pic>
      <p:sp>
        <p:nvSpPr>
          <p:cNvPr id="6" name="TextBox 5"/>
          <p:cNvSpPr txBox="1"/>
          <p:nvPr userDrawn="1"/>
        </p:nvSpPr>
        <p:spPr bwMode="black">
          <a:xfrm>
            <a:off x="432001" y="6626659"/>
            <a:ext cx="2981585" cy="123111"/>
          </a:xfrm>
          <a:prstGeom prst="rect">
            <a:avLst/>
          </a:prstGeom>
          <a:noFill/>
        </p:spPr>
        <p:txBody>
          <a:bodyPr wrap="none" lIns="0" tIns="0" rIns="0" bIns="0" rtlCol="0">
            <a:spAutoFit/>
          </a:bodyPr>
          <a:lstStyle/>
          <a:p>
            <a:pPr marL="133200" indent="-133200">
              <a:buClr>
                <a:srgbClr val="000000"/>
              </a:buClr>
              <a:buFont typeface="Arial" pitchFamily="34" charset="0"/>
              <a:buChar char="©"/>
            </a:pPr>
            <a:r>
              <a:rPr lang="en-US" sz="800" dirty="0" smtClean="0">
                <a:solidFill>
                  <a:srgbClr val="000000"/>
                </a:solidFill>
              </a:rPr>
              <a:t>2014 SAP SE or an SAP affiliate company. All rights reserved.</a:t>
            </a:r>
          </a:p>
        </p:txBody>
      </p:sp>
    </p:spTree>
    <p:extLst>
      <p:ext uri="{BB962C8B-B14F-4D97-AF65-F5344CB8AC3E}">
        <p14:creationId xmlns:p14="http://schemas.microsoft.com/office/powerpoint/2010/main" val="162515409"/>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432001" y="1692000"/>
            <a:ext cx="11326284"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extLst>
      <p:ext uri="{BB962C8B-B14F-4D97-AF65-F5344CB8AC3E}">
        <p14:creationId xmlns:p14="http://schemas.microsoft.com/office/powerpoint/2010/main" val="46659905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Tree>
    <p:extLst>
      <p:ext uri="{BB962C8B-B14F-4D97-AF65-F5344CB8AC3E}">
        <p14:creationId xmlns:p14="http://schemas.microsoft.com/office/powerpoint/2010/main" val="299344326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1" y="1690687"/>
            <a:ext cx="11326284"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8094750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0" y="1691999"/>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6400" y="1691999"/>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49589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slideLayout" Target="../slideLayouts/slideLayout106.xml"/><Relationship Id="rId3" Type="http://schemas.openxmlformats.org/officeDocument/2006/relationships/slideLayout" Target="../slideLayouts/slideLayout91.xml"/><Relationship Id="rId21" Type="http://schemas.openxmlformats.org/officeDocument/2006/relationships/slideLayout" Target="../slideLayouts/slideLayout109.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20" Type="http://schemas.openxmlformats.org/officeDocument/2006/relationships/slideLayout" Target="../slideLayouts/slideLayout108.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slideLayout" Target="../slideLayouts/slideLayout107.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 Id="rId2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8/12/2015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2000" y="324000"/>
            <a:ext cx="11328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432000" y="1690688"/>
            <a:ext cx="11328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432000" y="0"/>
            <a:ext cx="11328000" cy="162000"/>
          </a:xfrm>
          <a:prstGeom prst="rect">
            <a:avLst/>
          </a:prstGeom>
          <a:solidFill>
            <a:schemeClr val="accent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cxnSp>
        <p:nvCxnSpPr>
          <p:cNvPr id="8" name="Straight Connector 7"/>
          <p:cNvCxnSpPr/>
          <p:nvPr/>
        </p:nvCxnSpPr>
        <p:spPr>
          <a:xfrm>
            <a:off x="432000" y="1231200"/>
            <a:ext cx="113284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432000" y="6535738"/>
            <a:ext cx="11328000" cy="324000"/>
          </a:xfrm>
          <a:prstGeom prst="rect">
            <a:avLst/>
          </a:prstGeom>
          <a:solidFill>
            <a:schemeClr val="tx1"/>
          </a:solidFill>
          <a:ln w="9525"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sz="1600" kern="0" dirty="0" err="1" smtClean="0">
              <a:solidFill>
                <a:srgbClr val="000000"/>
              </a:solidFill>
              <a:ea typeface="Arial Unicode MS" pitchFamily="34" charset="-128"/>
              <a:cs typeface="Arial Unicode MS" pitchFamily="34" charset="-128"/>
            </a:endParaRPr>
          </a:p>
        </p:txBody>
      </p:sp>
      <p:sp>
        <p:nvSpPr>
          <p:cNvPr id="10" name="TextBox 9"/>
          <p:cNvSpPr txBox="1"/>
          <p:nvPr/>
        </p:nvSpPr>
        <p:spPr bwMode="black">
          <a:xfrm>
            <a:off x="432000" y="6636184"/>
            <a:ext cx="1584335" cy="123111"/>
          </a:xfrm>
          <a:prstGeom prst="rect">
            <a:avLst/>
          </a:prstGeom>
          <a:noFill/>
        </p:spPr>
        <p:txBody>
          <a:bodyPr wrap="none" lIns="72000" tIns="0" rIns="0" bIns="0" rtlCol="0">
            <a:spAutoFit/>
          </a:bodyPr>
          <a:lstStyle/>
          <a:p>
            <a:pPr marL="133350" indent="-133350">
              <a:buClr>
                <a:srgbClr val="FFFFFF"/>
              </a:buClr>
              <a:buFont typeface="Arial" pitchFamily="34" charset="0"/>
              <a:buChar char="©"/>
            </a:pPr>
            <a:r>
              <a:rPr lang="en-US" sz="800" dirty="0" smtClean="0">
                <a:solidFill>
                  <a:srgbClr val="FFFFFF"/>
                </a:solidFill>
              </a:rPr>
              <a:t>2014 SAP. All rights reserved.</a:t>
            </a:r>
          </a:p>
        </p:txBody>
      </p:sp>
      <p:sp>
        <p:nvSpPr>
          <p:cNvPr id="34" name="TextBox 33"/>
          <p:cNvSpPr txBox="1"/>
          <p:nvPr/>
        </p:nvSpPr>
        <p:spPr bwMode="black">
          <a:xfrm>
            <a:off x="11566697" y="6636184"/>
            <a:ext cx="197737" cy="123111"/>
          </a:xfrm>
          <a:prstGeom prst="rect">
            <a:avLst/>
          </a:prstGeom>
          <a:noFill/>
        </p:spPr>
        <p:txBody>
          <a:bodyPr wrap="none" lIns="0" tIns="0" rIns="72000" bIns="0" rtlCol="0">
            <a:spAutoFit/>
          </a:bodyPr>
          <a:lstStyle/>
          <a:p>
            <a:pPr marL="93663" indent="-93663" algn="r">
              <a:buClr>
                <a:srgbClr val="666666"/>
              </a:buClr>
              <a:buFont typeface="Arial" pitchFamily="34" charset="0"/>
              <a:buNone/>
            </a:pPr>
            <a:fld id="{0BDC132A-5C91-4078-9777-31DA19A62E0A}" type="slidenum">
              <a:rPr lang="en-US" sz="800" smtClean="0">
                <a:solidFill>
                  <a:srgbClr val="FFFFFF"/>
                </a:solidFill>
              </a:rPr>
              <a:pPr marL="93663" indent="-93663" algn="r">
                <a:buClr>
                  <a:srgbClr val="666666"/>
                </a:buClr>
                <a:buFont typeface="Arial" pitchFamily="34" charset="0"/>
                <a:buNone/>
              </a:pPr>
              <a:t>‹#›</a:t>
            </a:fld>
            <a:endParaRPr lang="en-US" sz="800" dirty="0" smtClean="0">
              <a:solidFill>
                <a:srgbClr val="FFFFFF"/>
              </a:solidFill>
            </a:endParaRPr>
          </a:p>
        </p:txBody>
      </p:sp>
      <p:sp>
        <p:nvSpPr>
          <p:cNvPr id="5" name="Information_Classification"/>
          <p:cNvSpPr txBox="1"/>
          <p:nvPr userDrawn="1"/>
        </p:nvSpPr>
        <p:spPr>
          <a:xfrm>
            <a:off x="10227733" y="6620293"/>
            <a:ext cx="2540000" cy="153888"/>
          </a:xfrm>
          <a:prstGeom prst="rect">
            <a:avLst/>
          </a:prstGeom>
          <a:noFill/>
        </p:spPr>
        <p:txBody>
          <a:bodyPr vert="horz" wrap="square" lIns="0" tIns="0" rIns="0" bIns="0" rtlCol="0">
            <a:spAutoFit/>
          </a:bodyPr>
          <a:lstStyle/>
          <a:p>
            <a:pPr fontAlgn="base">
              <a:spcBef>
                <a:spcPts val="600"/>
              </a:spcBef>
              <a:spcAft>
                <a:spcPct val="0"/>
              </a:spcAft>
              <a:buClr>
                <a:srgbClr val="F0AB00"/>
              </a:buClr>
              <a:buSzPct val="80000"/>
            </a:pPr>
            <a:r>
              <a:rPr lang="en-SG" sz="1000" kern="0" dirty="0" smtClean="0">
                <a:solidFill>
                  <a:srgbClr val="FFFFFF"/>
                </a:solidFill>
                <a:ea typeface="Arial Unicode MS" pitchFamily="34" charset="-128"/>
                <a:cs typeface="Arial Unicode MS" pitchFamily="34" charset="-128"/>
                <a:sym typeface="Arial" panose="020B0604020202020204" pitchFamily="34" charset="0"/>
              </a:rPr>
              <a:t>MIT</a:t>
            </a:r>
          </a:p>
        </p:txBody>
      </p:sp>
    </p:spTree>
    <p:extLst>
      <p:ext uri="{BB962C8B-B14F-4D97-AF65-F5344CB8AC3E}">
        <p14:creationId xmlns:p14="http://schemas.microsoft.com/office/powerpoint/2010/main" val="392119532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hyperlink" Target="https://wikis.mit.edu/confluence/pages/viewpage.action?pageId=109837297" TargetMode="External"/><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hyperlink" Target="https://wikis.mit.edu/confluence/pages/viewpage.action?pageId=109837297" TargetMode="External"/><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August 13, 2015</a:t>
            </a:r>
          </a:p>
        </p:txBody>
      </p:sp>
      <p:sp>
        <p:nvSpPr>
          <p:cNvPr id="3076" name="Text Box 5"/>
          <p:cNvSpPr txBox="1">
            <a:spLocks noChangeArrowheads="1"/>
          </p:cNvSpPr>
          <p:nvPr/>
        </p:nvSpPr>
        <p:spPr bwMode="auto">
          <a:xfrm>
            <a:off x="2971800" y="1219200"/>
            <a:ext cx="6553200"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2015 SAP HANA Migration</a:t>
            </a:r>
          </a:p>
          <a:p>
            <a:pPr algn="ctr" eaLnBrk="0" fontAlgn="base" hangingPunct="0">
              <a:spcBef>
                <a:spcPct val="50000"/>
              </a:spcBef>
              <a:spcAft>
                <a:spcPct val="0"/>
              </a:spcAft>
            </a:pPr>
            <a:r>
              <a:rPr lang="en-US" altLang="en-US" sz="3200" b="1" dirty="0" smtClean="0">
                <a:solidFill>
                  <a:srgbClr val="000000"/>
                </a:solidFill>
              </a:rPr>
              <a:t>H2O </a:t>
            </a:r>
          </a:p>
          <a:p>
            <a:pPr algn="ctr" eaLnBrk="0" fontAlgn="base" hangingPunct="0">
              <a:spcBef>
                <a:spcPct val="50000"/>
              </a:spcBef>
              <a:spcAft>
                <a:spcPct val="0"/>
              </a:spcAft>
            </a:pPr>
            <a:r>
              <a:rPr lang="en-US" altLang="en-US" b="1" dirty="0" smtClean="0">
                <a:solidFill>
                  <a:srgbClr val="000000"/>
                </a:solidFill>
              </a:rPr>
              <a:t>(Year End Support Packs)</a:t>
            </a:r>
            <a:endParaRPr lang="en-US" altLang="en-US" b="1" dirty="0">
              <a:solidFill>
                <a:srgbClr val="000000"/>
              </a:solidFill>
            </a:endParaRP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err="1" smtClean="0">
                <a:solidFill>
                  <a:srgbClr val="000000"/>
                </a:solidFill>
              </a:rPr>
              <a:t>SAPbiz</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smtClean="0"/>
              <a:t>H2O - Important Dates</a:t>
            </a:r>
            <a:endParaRPr lang="en-US" altLang="en-US" sz="2800" dirty="0"/>
          </a:p>
        </p:txBody>
      </p:sp>
      <p:sp>
        <p:nvSpPr>
          <p:cNvPr id="4101" name="Rectangle 3"/>
          <p:cNvSpPr>
            <a:spLocks noGrp="1" noChangeArrowheads="1"/>
          </p:cNvSpPr>
          <p:nvPr>
            <p:ph type="body" idx="1"/>
          </p:nvPr>
        </p:nvSpPr>
        <p:spPr>
          <a:xfrm>
            <a:off x="706582" y="1828801"/>
            <a:ext cx="10875818" cy="4302125"/>
          </a:xfrm>
        </p:spPr>
        <p:txBody>
          <a:bodyPr/>
          <a:lstStyle/>
          <a:p>
            <a:pPr marL="285750" lvl="0" indent="-285750" eaLnBrk="1" fontAlgn="auto" hangingPunct="1">
              <a:spcBef>
                <a:spcPts val="1200"/>
              </a:spcBef>
              <a:spcAft>
                <a:spcPts val="0"/>
              </a:spcAft>
              <a:buClr>
                <a:srgbClr val="F0AB00"/>
              </a:buClr>
              <a:buSzPct val="80000"/>
              <a:buFont typeface="Arial" panose="020B0604020202020204" pitchFamily="34" charset="0"/>
              <a:buChar char="•"/>
            </a:pPr>
            <a:r>
              <a:rPr lang="en-US" sz="1600" b="1" kern="1200" dirty="0">
                <a:solidFill>
                  <a:srgbClr val="000000"/>
                </a:solidFill>
                <a:latin typeface="Arial"/>
              </a:rPr>
              <a:t>8/3 – Functional testing on SF3 in HEC for 3 weeks</a:t>
            </a:r>
          </a:p>
          <a:p>
            <a:pPr marL="285750" lvl="0" indent="-285750" eaLnBrk="1" fontAlgn="auto" hangingPunct="1">
              <a:spcBef>
                <a:spcPts val="1200"/>
              </a:spcBef>
              <a:spcAft>
                <a:spcPts val="0"/>
              </a:spcAft>
              <a:buClr>
                <a:srgbClr val="F0AB00"/>
              </a:buClr>
              <a:buSzPct val="80000"/>
              <a:buFont typeface="Arial" panose="020B0604020202020204" pitchFamily="34" charset="0"/>
              <a:buChar char="•"/>
            </a:pPr>
            <a:r>
              <a:rPr lang="en-US" sz="1600" b="1" kern="1200" dirty="0">
                <a:solidFill>
                  <a:srgbClr val="000000"/>
                </a:solidFill>
                <a:latin typeface="Arial"/>
              </a:rPr>
              <a:t>8/24 – Fully-integrated testing on SF2 in HEC for 3 weeks</a:t>
            </a:r>
          </a:p>
          <a:p>
            <a:pPr marL="285750" lvl="0" indent="-285750" eaLnBrk="1" fontAlgn="auto" hangingPunct="1">
              <a:spcBef>
                <a:spcPts val="1200"/>
              </a:spcBef>
              <a:spcAft>
                <a:spcPts val="0"/>
              </a:spcAft>
              <a:buClr>
                <a:srgbClr val="F0AB00"/>
              </a:buClr>
              <a:buSzPct val="80000"/>
              <a:buFont typeface="Arial" panose="020B0604020202020204" pitchFamily="34" charset="0"/>
              <a:buChar char="•"/>
            </a:pPr>
            <a:r>
              <a:rPr lang="en-US" sz="1600" b="1" kern="1200" dirty="0">
                <a:solidFill>
                  <a:srgbClr val="000000"/>
                </a:solidFill>
                <a:latin typeface="Arial"/>
              </a:rPr>
              <a:t>9/10 – Proof of concept phase (cycles 1 and 2) complete</a:t>
            </a:r>
          </a:p>
          <a:p>
            <a:pPr marL="1284288" lvl="5" indent="-285750" fontAlgn="auto">
              <a:spcBef>
                <a:spcPts val="1200"/>
              </a:spcBef>
              <a:spcAft>
                <a:spcPts val="0"/>
              </a:spcAft>
              <a:buClr>
                <a:srgbClr val="666666"/>
              </a:buClr>
              <a:buSzPct val="100000"/>
              <a:buFont typeface="Arial" panose="020B0604020202020204" pitchFamily="34" charset="0"/>
              <a:buChar char="•"/>
            </a:pPr>
            <a:r>
              <a:rPr lang="en-US" sz="1600" b="1" kern="1200" dirty="0" smtClean="0">
                <a:solidFill>
                  <a:srgbClr val="000000"/>
                </a:solidFill>
                <a:latin typeface="Arial"/>
                <a:ea typeface="+mn-ea"/>
                <a:cs typeface="+mn-cs"/>
              </a:rPr>
              <a:t>decision </a:t>
            </a:r>
            <a:r>
              <a:rPr lang="en-US" sz="1600" b="1" kern="1200" dirty="0">
                <a:solidFill>
                  <a:srgbClr val="000000"/>
                </a:solidFill>
                <a:latin typeface="Arial"/>
                <a:ea typeface="+mn-ea"/>
                <a:cs typeface="+mn-cs"/>
              </a:rPr>
              <a:t>to </a:t>
            </a:r>
            <a:r>
              <a:rPr lang="en-US" sz="1600" b="1" kern="1200" dirty="0" smtClean="0">
                <a:solidFill>
                  <a:srgbClr val="000000"/>
                </a:solidFill>
                <a:latin typeface="Arial"/>
                <a:ea typeface="+mn-ea"/>
                <a:cs typeface="+mn-cs"/>
              </a:rPr>
              <a:t>move forward </a:t>
            </a:r>
            <a:r>
              <a:rPr lang="en-US" sz="1600" b="1" kern="1200" dirty="0">
                <a:solidFill>
                  <a:srgbClr val="000000"/>
                </a:solidFill>
                <a:latin typeface="Arial"/>
                <a:ea typeface="+mn-ea"/>
                <a:cs typeface="+mn-cs"/>
              </a:rPr>
              <a:t>with </a:t>
            </a:r>
            <a:r>
              <a:rPr lang="en-US" sz="1600" b="1" kern="1200" dirty="0" smtClean="0">
                <a:solidFill>
                  <a:srgbClr val="000000"/>
                </a:solidFill>
                <a:latin typeface="Arial"/>
                <a:ea typeface="+mn-ea"/>
                <a:cs typeface="+mn-cs"/>
              </a:rPr>
              <a:t>a HANA Go-Live Goal of December</a:t>
            </a:r>
            <a:endParaRPr lang="en-US" sz="1600" b="1" kern="1200" dirty="0">
              <a:solidFill>
                <a:srgbClr val="000000"/>
              </a:solidFill>
              <a:latin typeface="Arial"/>
              <a:ea typeface="+mn-ea"/>
              <a:cs typeface="+mn-cs"/>
            </a:endParaRPr>
          </a:p>
          <a:p>
            <a:pPr marL="285750" lvl="0" indent="-285750" eaLnBrk="1" fontAlgn="auto" hangingPunct="1">
              <a:spcBef>
                <a:spcPts val="1200"/>
              </a:spcBef>
              <a:spcAft>
                <a:spcPts val="0"/>
              </a:spcAft>
              <a:buClr>
                <a:srgbClr val="F0AB00"/>
              </a:buClr>
              <a:buSzPct val="80000"/>
              <a:buFont typeface="Arial" panose="020B0604020202020204" pitchFamily="34" charset="0"/>
              <a:buChar char="•"/>
            </a:pPr>
            <a:r>
              <a:rPr lang="en-US" sz="1600" b="1" kern="1200" dirty="0">
                <a:solidFill>
                  <a:srgbClr val="000000"/>
                </a:solidFill>
                <a:latin typeface="Arial"/>
              </a:rPr>
              <a:t>10/2 – Decision on platform for support pack go live in December</a:t>
            </a:r>
          </a:p>
          <a:p>
            <a:pPr marL="1284288" lvl="5" indent="-285750" fontAlgn="auto">
              <a:spcBef>
                <a:spcPts val="1200"/>
              </a:spcBef>
              <a:spcAft>
                <a:spcPts val="0"/>
              </a:spcAft>
              <a:buClr>
                <a:srgbClr val="666666"/>
              </a:buClr>
              <a:buSzPct val="100000"/>
              <a:buFont typeface="Arial" panose="020B0604020202020204" pitchFamily="34" charset="0"/>
              <a:buChar char="•"/>
            </a:pPr>
            <a:r>
              <a:rPr lang="en-US" sz="1600" b="1" kern="1200" dirty="0">
                <a:solidFill>
                  <a:srgbClr val="000000"/>
                </a:solidFill>
                <a:latin typeface="Arial"/>
                <a:ea typeface="+mn-ea"/>
                <a:cs typeface="+mn-cs"/>
              </a:rPr>
              <a:t>HANA in HEC or Support pack on premise with HANA in HEC </a:t>
            </a:r>
            <a:r>
              <a:rPr lang="en-US" sz="1600" b="1" kern="1200" dirty="0" smtClean="0">
                <a:solidFill>
                  <a:srgbClr val="000000"/>
                </a:solidFill>
                <a:latin typeface="Arial"/>
                <a:ea typeface="+mn-ea"/>
                <a:cs typeface="+mn-cs"/>
              </a:rPr>
              <a:t>on a date TBD</a:t>
            </a:r>
            <a:endParaRPr lang="en-US" sz="1600" b="1" kern="1200" dirty="0">
              <a:solidFill>
                <a:srgbClr val="000000"/>
              </a:solidFill>
              <a:latin typeface="Arial"/>
              <a:ea typeface="+mn-ea"/>
              <a:cs typeface="+mn-cs"/>
            </a:endParaRPr>
          </a:p>
          <a:p>
            <a:pPr marL="285750" lvl="0" indent="-285750" eaLnBrk="1" fontAlgn="auto" hangingPunct="1">
              <a:spcBef>
                <a:spcPts val="1200"/>
              </a:spcBef>
              <a:spcAft>
                <a:spcPts val="0"/>
              </a:spcAft>
              <a:buClr>
                <a:srgbClr val="F0AB00"/>
              </a:buClr>
              <a:buSzPct val="80000"/>
              <a:buFont typeface="Arial" panose="020B0604020202020204" pitchFamily="34" charset="0"/>
              <a:buChar char="•"/>
            </a:pPr>
            <a:r>
              <a:rPr lang="en-US" sz="1600" b="1" kern="1200" dirty="0">
                <a:solidFill>
                  <a:srgbClr val="000000"/>
                </a:solidFill>
                <a:latin typeface="Arial"/>
              </a:rPr>
              <a:t>12/14 – Go Live</a:t>
            </a:r>
          </a:p>
          <a:p>
            <a:pPr eaLnBrk="1" hangingPunct="1">
              <a:lnSpc>
                <a:spcPct val="90000"/>
              </a:lnSpc>
              <a:buSzTx/>
              <a:buFontTx/>
              <a:buChar char="•"/>
            </a:pPr>
            <a:endParaRPr lang="en-US" altLang="en-US" sz="2000" dirty="0"/>
          </a:p>
        </p:txBody>
      </p:sp>
    </p:spTree>
    <p:extLst>
      <p:ext uri="{BB962C8B-B14F-4D97-AF65-F5344CB8AC3E}">
        <p14:creationId xmlns:p14="http://schemas.microsoft.com/office/powerpoint/2010/main" val="579471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dirty="0" smtClean="0"/>
              <a:t>Support Packs</a:t>
            </a:r>
            <a:endParaRPr lang="en-US" altLang="en-US" sz="2800" dirty="0"/>
          </a:p>
        </p:txBody>
      </p:sp>
      <p:sp>
        <p:nvSpPr>
          <p:cNvPr id="7173" name="Rectangle 3"/>
          <p:cNvSpPr>
            <a:spLocks noGrp="1" noChangeArrowheads="1"/>
          </p:cNvSpPr>
          <p:nvPr>
            <p:ph type="body" idx="1"/>
          </p:nvPr>
        </p:nvSpPr>
        <p:spPr>
          <a:xfrm>
            <a:off x="609600" y="2466109"/>
            <a:ext cx="10972800" cy="3664817"/>
          </a:xfrm>
        </p:spPr>
        <p:txBody>
          <a:bodyPr/>
          <a:lstStyle/>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pic>
        <p:nvPicPr>
          <p:cNvPr id="3" name="Picture 2"/>
          <p:cNvPicPr>
            <a:picLocks noChangeAspect="1"/>
          </p:cNvPicPr>
          <p:nvPr/>
        </p:nvPicPr>
        <p:blipFill>
          <a:blip r:embed="rId3"/>
          <a:stretch>
            <a:fillRect/>
          </a:stretch>
        </p:blipFill>
        <p:spPr>
          <a:xfrm>
            <a:off x="609600" y="1793874"/>
            <a:ext cx="11563350" cy="4419600"/>
          </a:xfrm>
          <a:prstGeom prst="rect">
            <a:avLst/>
          </a:prstGeom>
        </p:spPr>
      </p:pic>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dirty="0" smtClean="0"/>
              <a:t>Support Packs</a:t>
            </a:r>
            <a:endParaRPr lang="en-US" altLang="en-US" sz="2800" dirty="0"/>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a:t>
            </a:r>
          </a:p>
          <a:p>
            <a:pPr lvl="2" eaLnBrk="1" hangingPunct="1">
              <a:lnSpc>
                <a:spcPct val="90000"/>
              </a:lnSpc>
              <a:spcBef>
                <a:spcPct val="25000"/>
              </a:spcBef>
              <a:buFont typeface="Wingdings" pitchFamily="2" charset="2"/>
              <a:buChar char="Ø"/>
            </a:pPr>
            <a:r>
              <a:rPr lang="en-US" altLang="en-US" sz="1400" dirty="0"/>
              <a:t>IS&amp;T – Core Team &amp; Extended </a:t>
            </a:r>
            <a:r>
              <a:rPr lang="en-US" altLang="en-US" sz="1400" dirty="0" smtClean="0"/>
              <a:t>Team</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mid September</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a:t>Core 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Coordination </a:t>
            </a:r>
            <a:r>
              <a:rPr lang="en-US" altLang="en-US" sz="1400" dirty="0"/>
              <a:t>- Business  &amp; </a:t>
            </a:r>
            <a:r>
              <a:rPr lang="en-US" altLang="en-US" sz="1400" dirty="0" smtClean="0"/>
              <a:t>IS&amp;T Project Teams</a:t>
            </a:r>
            <a:endParaRPr lang="en-US" altLang="en-US" sz="1400" dirty="0"/>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https://wikis.mit.edu/confluence/pages/viewpage.action?pageId=109837297</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a:t>
            </a:r>
            <a:r>
              <a:rPr lang="en-US" altLang="en-US" sz="1100" b="1" dirty="0" smtClean="0">
                <a:solidFill>
                  <a:srgbClr val="002060"/>
                </a:solidFill>
              </a:rPr>
              <a:t>plans, </a:t>
            </a:r>
            <a:r>
              <a:rPr lang="en-US" altLang="en-US" sz="1100" b="1" dirty="0">
                <a:solidFill>
                  <a:srgbClr val="002060"/>
                </a:solidFill>
              </a:rPr>
              <a:t>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Bob Casey (rcasey@mit.edu</a:t>
            </a:r>
            <a:r>
              <a:rPr lang="en-US" altLang="en-US" sz="1100" b="1" dirty="0">
                <a:solidFill>
                  <a:srgbClr val="002060"/>
                </a:solidFill>
              </a:rPr>
              <a:t>) </a:t>
            </a:r>
            <a:r>
              <a:rPr lang="en-US" altLang="en-US" sz="1100" b="1" dirty="0" smtClean="0">
                <a:solidFill>
                  <a:srgbClr val="002060"/>
                </a:solidFill>
              </a:rPr>
              <a:t>or Frank Quern (fquern@mit.edu)</a:t>
            </a:r>
            <a:endParaRPr lang="en-US" altLang="en-US" sz="1100" b="1" dirty="0">
              <a:solidFill>
                <a:srgbClr val="002060"/>
              </a:solidFill>
            </a:endParaRP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2800" dirty="0" smtClean="0"/>
              <a:t>Support Pack Planning</a:t>
            </a:r>
            <a:endParaRPr lang="en-US" altLang="en-US" sz="28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smtClean="0"/>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a:t>
            </a:r>
            <a:r>
              <a:rPr lang="en-US" altLang="en-US" sz="1400" dirty="0" smtClean="0"/>
              <a:t>Cut-over Plan Draft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smtClean="0">
                <a:hlinkClick r:id="rId3"/>
              </a:rPr>
              <a:t>https://wikis.mit.edu/confluence/pages/viewpage.action?pageId=109837297</a:t>
            </a:r>
            <a:endParaRPr lang="en-US" altLang="en-US" sz="1400" dirty="0"/>
          </a:p>
          <a:p>
            <a:pPr eaLnBrk="1" hangingPunct="1">
              <a:buFont typeface="Wingdings" pitchFamily="2" charset="2"/>
              <a:buNone/>
            </a:pPr>
            <a:r>
              <a:rPr lang="en-US" altLang="en-US" sz="1400" dirty="0"/>
              <a:t>	</a:t>
            </a: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2800" dirty="0"/>
              <a:t>Important Dates</a:t>
            </a:r>
          </a:p>
        </p:txBody>
      </p:sp>
      <p:sp>
        <p:nvSpPr>
          <p:cNvPr id="12293" name="Rectangle 3"/>
          <p:cNvSpPr>
            <a:spLocks noGrp="1" noChangeArrowheads="1"/>
          </p:cNvSpPr>
          <p:nvPr>
            <p:ph type="body" idx="1"/>
          </p:nvPr>
        </p:nvSpPr>
        <p:spPr/>
        <p:txBody>
          <a:bodyPr/>
          <a:lstStyle/>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8/03/2015 </a:t>
            </a:r>
            <a:r>
              <a:rPr lang="en-US" sz="1600" b="1" kern="1200" dirty="0">
                <a:solidFill>
                  <a:srgbClr val="000000"/>
                </a:solidFill>
                <a:latin typeface="Arial"/>
              </a:rPr>
              <a:t>– Functional testing on SF3 in HEC for 3 weeks</a:t>
            </a:r>
          </a:p>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8/24/2015 </a:t>
            </a:r>
            <a:r>
              <a:rPr lang="en-US" sz="1600" b="1" kern="1200" dirty="0">
                <a:solidFill>
                  <a:srgbClr val="000000"/>
                </a:solidFill>
                <a:latin typeface="Arial"/>
              </a:rPr>
              <a:t>– Fully-integrated testing on SF2 in HEC for 3 weeks</a:t>
            </a:r>
          </a:p>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9/10/2015 </a:t>
            </a:r>
            <a:r>
              <a:rPr lang="en-US" sz="1600" b="1" kern="1200" dirty="0">
                <a:solidFill>
                  <a:srgbClr val="000000"/>
                </a:solidFill>
                <a:latin typeface="Arial"/>
              </a:rPr>
              <a:t>– Proof of concept phase (cycles 1 and 2) complete</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a:solidFill>
                  <a:srgbClr val="000000"/>
                </a:solidFill>
                <a:latin typeface="Arial"/>
              </a:rPr>
              <a:t>decision to move forward with a HANA Go-Live Goal of December</a:t>
            </a:r>
          </a:p>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10/02/2015 </a:t>
            </a:r>
            <a:r>
              <a:rPr lang="en-US" sz="1600" b="1" kern="1200" dirty="0">
                <a:solidFill>
                  <a:srgbClr val="000000"/>
                </a:solidFill>
                <a:latin typeface="Arial"/>
              </a:rPr>
              <a:t>– Decision on platform for support pack go live in December</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smtClean="0">
                <a:solidFill>
                  <a:srgbClr val="000000"/>
                </a:solidFill>
                <a:latin typeface="Arial"/>
              </a:rPr>
              <a:t>HANA in HEC or Support pack on premise with HANA in HEC on a date TBD</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solidFill>
                  <a:srgbClr val="FFC000"/>
                </a:solidFill>
              </a:rPr>
              <a:t>10/02/2015 - Development Freeze begins</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solidFill>
                  <a:schemeClr val="tx2">
                    <a:lumMod val="50000"/>
                    <a:lumOff val="50000"/>
                  </a:schemeClr>
                </a:solidFill>
              </a:rPr>
              <a:t>10/15/2015 - Last date to implement support &amp; enhancement changes until freeze ends on 12/16/2015</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t>10/23/2015 - Unit test</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t>11/02/2015 - System Integration Test </a:t>
            </a:r>
            <a:endParaRPr lang="en-US" sz="1600" b="1" kern="1200" dirty="0" smtClean="0">
              <a:solidFill>
                <a:srgbClr val="000000"/>
              </a:solidFill>
              <a:latin typeface="Arial"/>
            </a:endParaRPr>
          </a:p>
          <a:p>
            <a:pPr>
              <a:buFont typeface="Wingdings" pitchFamily="2" charset="2"/>
              <a:buChar char="Ø"/>
            </a:pPr>
            <a:r>
              <a:rPr lang="en-US" altLang="en-US" sz="2800" b="1" dirty="0" smtClean="0">
                <a:solidFill>
                  <a:srgbClr val="00B050"/>
                </a:solidFill>
              </a:rPr>
              <a:t>12/11/2015 </a:t>
            </a:r>
            <a:r>
              <a:rPr lang="en-US" altLang="en-US" sz="2800" b="1" dirty="0">
                <a:solidFill>
                  <a:srgbClr val="00B050"/>
                </a:solidFill>
              </a:rPr>
              <a:t>- </a:t>
            </a:r>
            <a:r>
              <a:rPr lang="en-US" altLang="en-US" sz="2800" b="1" dirty="0" smtClean="0">
                <a:solidFill>
                  <a:srgbClr val="00B050"/>
                </a:solidFill>
              </a:rPr>
              <a:t>12/13/2015</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marL="0" indent="0">
              <a:buNone/>
            </a:pPr>
            <a:endParaRPr lang="en-US" altLang="en-US" sz="1600" dirty="0"/>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z="2800" dirty="0"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smtClean="0"/>
              <a:t>Completion of H2O POC Cycles 1 &amp; 2</a:t>
            </a:r>
          </a:p>
          <a:p>
            <a:pPr lvl="1" eaLnBrk="1" hangingPunct="1">
              <a:buClr>
                <a:schemeClr val="bg2"/>
              </a:buClr>
              <a:buSzPct val="90000"/>
              <a:buFont typeface="Wingdings" pitchFamily="2" charset="2"/>
              <a:buChar char="q"/>
            </a:pPr>
            <a:r>
              <a:rPr lang="en-US" altLang="en-US" sz="2000" dirty="0" smtClean="0"/>
              <a:t>Support Pack Kick Off - September</a:t>
            </a:r>
            <a:endParaRPr lang="en-US" altLang="en-US" sz="2000" dirty="0"/>
          </a:p>
          <a:p>
            <a:pPr lvl="1" eaLnBrk="1" hangingPunct="1">
              <a:buClr>
                <a:schemeClr val="bg2"/>
              </a:buClr>
              <a:buSzPct val="90000"/>
              <a:buFont typeface="Wingdings" pitchFamily="2" charset="2"/>
              <a:buChar char="q"/>
            </a:pPr>
            <a:r>
              <a:rPr lang="en-US" altLang="en-US" sz="2000" dirty="0" smtClean="0"/>
              <a:t>Support Pack Planning - October</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8/12/2015</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16</a:t>
            </a:fld>
            <a:endParaRPr lang="en-US">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1743" y="2025015"/>
            <a:ext cx="6172200" cy="4114800"/>
          </a:xfrm>
          <a:prstGeom prst="rect">
            <a:avLst/>
          </a:prstGeom>
        </p:spPr>
      </p:pic>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project information? Ah …</a:t>
            </a:r>
            <a:endParaRPr lang="en-US" dirty="0"/>
          </a:p>
        </p:txBody>
      </p:sp>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17</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1207642322"/>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Siobhan Cunningham</a:t>
                      </a:r>
                      <a:endParaRPr lang="en-US" dirty="0"/>
                    </a:p>
                  </a:txBody>
                  <a:tcPr/>
                </a:tc>
                <a:tc>
                  <a:txBody>
                    <a:bodyPr/>
                    <a:lstStyle/>
                    <a:p>
                      <a:r>
                        <a:rPr lang="en-US" dirty="0" smtClean="0"/>
                        <a:t>snc@mit.edu</a:t>
                      </a:r>
                      <a:endParaRPr lang="en-US" dirty="0"/>
                    </a:p>
                  </a:txBody>
                  <a:tcPr/>
                </a:tc>
                <a:tc>
                  <a:txBody>
                    <a:bodyPr/>
                    <a:lstStyle/>
                    <a:p>
                      <a:r>
                        <a:rPr lang="en-US" dirty="0" smtClean="0"/>
                        <a:t>x5-4596</a:t>
                      </a:r>
                      <a:endParaRPr lang="en-US" dirty="0"/>
                    </a:p>
                  </a:txBody>
                  <a:tcPr/>
                </a:tc>
              </a:tr>
              <a:tr h="370840">
                <a:tc>
                  <a:txBody>
                    <a:bodyPr/>
                    <a:lstStyle/>
                    <a:p>
                      <a:r>
                        <a:rPr lang="en-US" dirty="0" smtClean="0"/>
                        <a:t>Kevin Lyons</a:t>
                      </a:r>
                      <a:endParaRPr lang="en-US" dirty="0"/>
                    </a:p>
                  </a:txBody>
                  <a:tcPr/>
                </a:tc>
                <a:tc>
                  <a:txBody>
                    <a:bodyPr/>
                    <a:lstStyle/>
                    <a:p>
                      <a:r>
                        <a:rPr lang="en-US" dirty="0" smtClean="0"/>
                        <a:t>klyons@mit.edu</a:t>
                      </a:r>
                      <a:endParaRPr lang="en-US" dirty="0"/>
                    </a:p>
                  </a:txBody>
                  <a:tcPr/>
                </a:tc>
                <a:tc>
                  <a:txBody>
                    <a:bodyPr/>
                    <a:lstStyle/>
                    <a:p>
                      <a:r>
                        <a:rPr lang="en-US" dirty="0" smtClean="0"/>
                        <a:t>x8-6483</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2374370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8/12/2015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dirty="0" smtClean="0"/>
              <a:t>Project Overview</a:t>
            </a:r>
            <a:endParaRPr lang="en-US" altLang="en-US" sz="2000" dirty="0"/>
          </a:p>
          <a:p>
            <a:pPr eaLnBrk="1" hangingPunct="1">
              <a:lnSpc>
                <a:spcPct val="90000"/>
              </a:lnSpc>
              <a:buSzTx/>
              <a:buFontTx/>
              <a:buChar char="•"/>
            </a:pPr>
            <a:r>
              <a:rPr lang="en-US" altLang="en-US" sz="2000" dirty="0"/>
              <a:t>Project </a:t>
            </a:r>
            <a:r>
              <a:rPr lang="en-US" altLang="en-US" sz="2000" dirty="0" smtClean="0"/>
              <a:t>Organization</a:t>
            </a:r>
          </a:p>
          <a:p>
            <a:pPr eaLnBrk="1" hangingPunct="1">
              <a:lnSpc>
                <a:spcPct val="90000"/>
              </a:lnSpc>
              <a:buSzTx/>
              <a:buFontTx/>
              <a:buChar char="•"/>
            </a:pPr>
            <a:r>
              <a:rPr lang="en-US" altLang="en-US" sz="2000" dirty="0"/>
              <a:t>System </a:t>
            </a:r>
            <a:r>
              <a:rPr lang="en-US" altLang="en-US" sz="2000" dirty="0" smtClean="0"/>
              <a:t>Landscape</a:t>
            </a:r>
          </a:p>
          <a:p>
            <a:pPr eaLnBrk="1" hangingPunct="1">
              <a:lnSpc>
                <a:spcPct val="90000"/>
              </a:lnSpc>
              <a:buSzTx/>
              <a:buFontTx/>
              <a:buChar char="•"/>
            </a:pPr>
            <a:r>
              <a:rPr lang="en-US" altLang="en-US" sz="2000" dirty="0" smtClean="0"/>
              <a:t>Support Packs</a:t>
            </a:r>
            <a:endParaRPr lang="en-US" altLang="en-US" sz="2000" dirty="0"/>
          </a:p>
          <a:p>
            <a:pPr eaLnBrk="1" hangingPunct="1">
              <a:lnSpc>
                <a:spcPct val="90000"/>
              </a:lnSpc>
              <a:buSzTx/>
              <a:buFontTx/>
              <a:buChar char="•"/>
            </a:pPr>
            <a:r>
              <a:rPr lang="en-US" altLang="en-US" sz="2000" dirty="0" smtClean="0"/>
              <a:t>Important </a:t>
            </a:r>
            <a:r>
              <a:rPr lang="en-US" altLang="en-US" sz="2000" dirty="0"/>
              <a:t>Dates</a:t>
            </a:r>
          </a:p>
          <a:p>
            <a:pPr eaLnBrk="1" hangingPunct="1">
              <a:lnSpc>
                <a:spcPct val="90000"/>
              </a:lnSpc>
              <a:buSzTx/>
              <a:buFontTx/>
              <a:buChar char="•"/>
            </a:pPr>
            <a:r>
              <a:rPr lang="en-US" altLang="en-US" sz="2000" dirty="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8/12/2015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3</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smtClean="0"/>
              <a:t>H2O - Project Overview</a:t>
            </a:r>
            <a:endParaRPr lang="en-US" altLang="en-US" sz="2800" dirty="0"/>
          </a:p>
        </p:txBody>
      </p:sp>
      <p:sp>
        <p:nvSpPr>
          <p:cNvPr id="4101" name="Rectangle 3"/>
          <p:cNvSpPr>
            <a:spLocks noGrp="1" noChangeArrowheads="1"/>
          </p:cNvSpPr>
          <p:nvPr>
            <p:ph type="body" idx="1"/>
          </p:nvPr>
        </p:nvSpPr>
        <p:spPr>
          <a:xfrm>
            <a:off x="609600" y="1828801"/>
            <a:ext cx="10972800" cy="4302125"/>
          </a:xfrm>
        </p:spPr>
        <p:txBody>
          <a:bodyPr/>
          <a:lstStyle/>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is an enabling project that will move our core ERP to a next generation cloud platform. This migration will support/provide: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Future cloud integrations with best in class software providers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Bi-coastal disaster recovery</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Real time queries for all ECC reporting needs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The  ability to move to simple finance and logistics in the future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Mobile first development with built in integration and security capability</a:t>
            </a:r>
          </a:p>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plan aims to use the support pack regression testing window:</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In order to minimize the impact of the migration on the business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Ensure the timely delivery of dependent enterprise projects (</a:t>
            </a:r>
            <a:r>
              <a:rPr lang="en-US" sz="1600" kern="1200" dirty="0" err="1">
                <a:solidFill>
                  <a:srgbClr val="000000"/>
                </a:solidFill>
                <a:latin typeface="Arial"/>
                <a:ea typeface="+mn-ea"/>
                <a:cs typeface="+mn-cs"/>
              </a:rPr>
              <a:t>Coupa</a:t>
            </a:r>
            <a:r>
              <a:rPr lang="en-US" sz="1600" kern="1200" dirty="0">
                <a:solidFill>
                  <a:srgbClr val="000000"/>
                </a:solidFill>
                <a:latin typeface="Arial"/>
                <a:ea typeface="+mn-ea"/>
                <a:cs typeface="+mn-cs"/>
              </a:rPr>
              <a:t>, Work Manager &amp; e-Builder)</a:t>
            </a:r>
          </a:p>
        </p:txBody>
      </p:sp>
    </p:spTree>
    <p:extLst>
      <p:ext uri="{BB962C8B-B14F-4D97-AF65-F5344CB8AC3E}">
        <p14:creationId xmlns:p14="http://schemas.microsoft.com/office/powerpoint/2010/main" val="1801424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800" dirty="0" smtClean="0"/>
              <a:t>H2O - Project Overview (cont’d) </a:t>
            </a:r>
            <a:endParaRPr lang="en-US" altLang="en-US" sz="2800" dirty="0"/>
          </a:p>
        </p:txBody>
      </p:sp>
      <p:sp>
        <p:nvSpPr>
          <p:cNvPr id="5125" name="Rectangle 3"/>
          <p:cNvSpPr>
            <a:spLocks noGrp="1" noChangeArrowheads="1"/>
          </p:cNvSpPr>
          <p:nvPr>
            <p:ph type="body" idx="1"/>
          </p:nvPr>
        </p:nvSpPr>
        <p:spPr>
          <a:xfrm>
            <a:off x="609600" y="1828801"/>
            <a:ext cx="109728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r>
              <a:rPr lang="en-US" altLang="en-US" sz="2000" dirty="0" smtClean="0"/>
              <a:t>Why are we doing this?</a:t>
            </a:r>
            <a:endParaRPr lang="en-US" altLang="en-US" sz="2000" dirty="0"/>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smtClean="0">
                <a:latin typeface="Antique Olive Roman" pitchFamily="34" charset="0"/>
              </a:rPr>
              <a:t>A continuation of our commitment to keep MIT’s SAP investment current and sustainable</a:t>
            </a:r>
          </a:p>
          <a:p>
            <a:pPr lvl="1" eaLnBrk="1" hangingPunct="1">
              <a:lnSpc>
                <a:spcPct val="90000"/>
              </a:lnSpc>
              <a:spcBef>
                <a:spcPct val="0"/>
              </a:spcBef>
              <a:spcAft>
                <a:spcPct val="25000"/>
              </a:spcAft>
              <a:buSzTx/>
              <a:buFont typeface="Wingdings" pitchFamily="2" charset="2"/>
              <a:buChar char="v"/>
            </a:pPr>
            <a:endParaRPr lang="en-US" altLang="en-US" sz="1800" dirty="0">
              <a:latin typeface="Antique Olive Roman" pitchFamily="34" charset="0"/>
            </a:endParaRPr>
          </a:p>
          <a:p>
            <a:pPr lvl="1" eaLnBrk="1" hangingPunct="1">
              <a:lnSpc>
                <a:spcPct val="90000"/>
              </a:lnSpc>
              <a:spcBef>
                <a:spcPct val="0"/>
              </a:spcBef>
              <a:spcAft>
                <a:spcPct val="25000"/>
              </a:spcAft>
              <a:buSzTx/>
              <a:buFont typeface="Wingdings" pitchFamily="2" charset="2"/>
              <a:buChar char="v"/>
            </a:pPr>
            <a:r>
              <a:rPr lang="en-US" altLang="en-US" sz="1800" dirty="0" smtClean="0">
                <a:latin typeface="Antique Olive Roman" pitchFamily="34" charset="0"/>
              </a:rPr>
              <a:t>Introduces tools  that can </a:t>
            </a:r>
            <a:r>
              <a:rPr lang="en-US" altLang="en-US" sz="1800" dirty="0">
                <a:latin typeface="Antique Olive Roman" pitchFamily="34" charset="0"/>
              </a:rPr>
              <a:t>q</a:t>
            </a:r>
            <a:r>
              <a:rPr lang="en-US" sz="1800" dirty="0" smtClean="0">
                <a:latin typeface="Antique Olive Roman" pitchFamily="34" charset="0"/>
              </a:rPr>
              <a:t>uickly </a:t>
            </a:r>
            <a:r>
              <a:rPr lang="en-US" sz="1800" dirty="0">
                <a:latin typeface="Antique Olive Roman" pitchFamily="34" charset="0"/>
              </a:rPr>
              <a:t>build, extend, and integrate modern, mobile-enabled </a:t>
            </a:r>
            <a:r>
              <a:rPr lang="en-US" sz="1800" dirty="0" smtClean="0">
                <a:latin typeface="Antique Olive Roman" pitchFamily="34" charset="0"/>
              </a:rPr>
              <a:t>applications</a:t>
            </a:r>
            <a:endParaRPr lang="en-US" altLang="en-US" sz="1800" dirty="0" smtClean="0">
              <a:latin typeface="Antique Olive Roman" pitchFamily="34" charset="0"/>
            </a:endParaRPr>
          </a:p>
          <a:p>
            <a:pPr marL="471487" lvl="1" indent="0" eaLnBrk="1" hangingPunct="1">
              <a:lnSpc>
                <a:spcPct val="90000"/>
              </a:lnSpc>
              <a:spcBef>
                <a:spcPct val="0"/>
              </a:spcBef>
              <a:spcAft>
                <a:spcPct val="25000"/>
              </a:spcAft>
              <a:buSzTx/>
              <a:buNone/>
            </a:pPr>
            <a:endParaRPr lang="en-US" altLang="en-US" sz="1800" dirty="0">
              <a:latin typeface="Antique Olive Roman" pitchFamily="34" charset="0"/>
            </a:endParaRPr>
          </a:p>
          <a:p>
            <a:pPr lvl="1" eaLnBrk="1" hangingPunct="1">
              <a:lnSpc>
                <a:spcPct val="90000"/>
              </a:lnSpc>
              <a:spcBef>
                <a:spcPct val="0"/>
              </a:spcBef>
              <a:spcAft>
                <a:spcPct val="25000"/>
              </a:spcAft>
              <a:buSzTx/>
              <a:buFont typeface="Wingdings" pitchFamily="2" charset="2"/>
              <a:buChar char="v"/>
            </a:pPr>
            <a:r>
              <a:rPr lang="en-US" altLang="en-US" sz="1800" dirty="0" smtClean="0">
                <a:latin typeface="Antique Olive Roman" pitchFamily="34" charset="0"/>
              </a:rPr>
              <a:t>Provides a unique in memory database</a:t>
            </a:r>
          </a:p>
          <a:p>
            <a:pPr lvl="1" eaLnBrk="1" hangingPunct="1">
              <a:lnSpc>
                <a:spcPct val="90000"/>
              </a:lnSpc>
              <a:spcBef>
                <a:spcPct val="0"/>
              </a:spcBef>
              <a:spcAft>
                <a:spcPct val="25000"/>
              </a:spcAft>
              <a:buSzTx/>
              <a:buFont typeface="Wingdings" pitchFamily="2" charset="2"/>
              <a:buChar char="v"/>
            </a:pPr>
            <a:endParaRPr lang="en-US" altLang="en-US" sz="1800" dirty="0">
              <a:latin typeface="Antique Olive Roman" pitchFamily="34" charset="0"/>
            </a:endParaRPr>
          </a:p>
          <a:p>
            <a:pPr lvl="1" eaLnBrk="1" hangingPunct="1">
              <a:lnSpc>
                <a:spcPct val="90000"/>
              </a:lnSpc>
              <a:spcBef>
                <a:spcPct val="0"/>
              </a:spcBef>
              <a:spcAft>
                <a:spcPct val="25000"/>
              </a:spcAft>
              <a:buSzTx/>
              <a:buFont typeface="Wingdings" pitchFamily="2" charset="2"/>
              <a:buChar char="v"/>
            </a:pPr>
            <a:r>
              <a:rPr lang="en-US" altLang="en-US" sz="1800" dirty="0" smtClean="0">
                <a:latin typeface="Antique Olive Roman" pitchFamily="34" charset="0"/>
              </a:rPr>
              <a:t>Aligns with MIT’s Platform as a Service Initiative </a:t>
            </a:r>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800" dirty="0" smtClean="0"/>
              <a:t>H2O - Project Overview (cont’d) </a:t>
            </a:r>
            <a:endParaRPr lang="en-US" altLang="en-US" sz="2800" dirty="0"/>
          </a:p>
        </p:txBody>
      </p:sp>
      <p:sp>
        <p:nvSpPr>
          <p:cNvPr id="5125" name="Rectangle 3"/>
          <p:cNvSpPr>
            <a:spLocks noGrp="1" noChangeArrowheads="1"/>
          </p:cNvSpPr>
          <p:nvPr>
            <p:ph type="body" idx="1"/>
          </p:nvPr>
        </p:nvSpPr>
        <p:spPr>
          <a:xfrm>
            <a:off x="609600" y="1828801"/>
            <a:ext cx="109728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r>
              <a:rPr lang="en-US" altLang="en-US" sz="2000" dirty="0" smtClean="0"/>
              <a:t>Why are we doing this?</a:t>
            </a:r>
            <a:endParaRPr lang="en-US" altLang="en-US" sz="2000" dirty="0"/>
          </a:p>
          <a:p>
            <a:pPr eaLnBrk="1" hangingPunct="1">
              <a:lnSpc>
                <a:spcPct val="90000"/>
              </a:lnSpc>
              <a:spcBef>
                <a:spcPct val="0"/>
              </a:spcBef>
              <a:spcAft>
                <a:spcPct val="25000"/>
              </a:spcAft>
              <a:buSzTx/>
              <a:buFont typeface="Wingdings" pitchFamily="2" charset="2"/>
              <a:buNone/>
            </a:pPr>
            <a:endParaRPr lang="en-US" altLang="en-US" sz="2000" dirty="0"/>
          </a:p>
          <a:p>
            <a:pPr marL="471487" lvl="1" indent="0" eaLnBrk="1" hangingPunct="1">
              <a:lnSpc>
                <a:spcPct val="90000"/>
              </a:lnSpc>
              <a:spcBef>
                <a:spcPct val="0"/>
              </a:spcBef>
              <a:spcAft>
                <a:spcPct val="25000"/>
              </a:spcAft>
              <a:buSzTx/>
              <a:buNone/>
            </a:pPr>
            <a:r>
              <a:rPr lang="en-US" altLang="en-US" sz="1800" dirty="0" smtClean="0">
                <a:latin typeface="Antique Olive Roman" pitchFamily="34" charset="0"/>
              </a:rPr>
              <a:t>Reduction in ERP systems from 10 to </a:t>
            </a:r>
            <a:r>
              <a:rPr lang="en-US" altLang="en-US" sz="1800" dirty="0">
                <a:latin typeface="Antique Olive Roman" pitchFamily="34" charset="0"/>
              </a:rPr>
              <a:t>4</a:t>
            </a:r>
            <a:endParaRPr lang="en-US" altLang="en-US" sz="1800" dirty="0" smtClean="0">
              <a:latin typeface="Antique Olive Roman" pitchFamily="34" charset="0"/>
            </a:endParaRPr>
          </a:p>
          <a:p>
            <a:pPr marL="471487" lvl="1" indent="0" eaLnBrk="1" hangingPunct="1">
              <a:lnSpc>
                <a:spcPct val="90000"/>
              </a:lnSpc>
              <a:spcBef>
                <a:spcPct val="0"/>
              </a:spcBef>
              <a:spcAft>
                <a:spcPct val="25000"/>
              </a:spcAft>
              <a:buSzTx/>
              <a:buNone/>
            </a:pPr>
            <a:endParaRPr lang="en-US" altLang="en-US" sz="1800" dirty="0">
              <a:latin typeface="Antique Olive Roman" pitchFamily="34" charset="0"/>
            </a:endParaRPr>
          </a:p>
          <a:p>
            <a:pPr marL="471487" lvl="1" indent="0" eaLnBrk="1" hangingPunct="1">
              <a:lnSpc>
                <a:spcPct val="90000"/>
              </a:lnSpc>
              <a:spcBef>
                <a:spcPct val="0"/>
              </a:spcBef>
              <a:spcAft>
                <a:spcPct val="25000"/>
              </a:spcAft>
              <a:buSzTx/>
              <a:buNone/>
            </a:pPr>
            <a:r>
              <a:rPr lang="en-US" altLang="en-US" sz="1800" dirty="0" smtClean="0">
                <a:latin typeface="Antique Olive Roman" pitchFamily="34" charset="0"/>
              </a:rPr>
              <a:t>Database (oracle) size before migration 1.5 TB </a:t>
            </a:r>
            <a:r>
              <a:rPr lang="en-US" altLang="en-US" sz="1800" dirty="0" smtClean="0">
                <a:latin typeface="Antique Olive Roman" pitchFamily="34" charset="0"/>
              </a:rPr>
              <a:t>-&gt; </a:t>
            </a:r>
            <a:r>
              <a:rPr lang="en-US" altLang="en-US" sz="1800" dirty="0" smtClean="0">
                <a:latin typeface="Antique Olive Roman" pitchFamily="34" charset="0"/>
              </a:rPr>
              <a:t>Database (HANA)</a:t>
            </a:r>
            <a:r>
              <a:rPr lang="en-US" altLang="en-US" sz="1800" dirty="0" smtClean="0">
                <a:latin typeface="Antique Olive Roman" pitchFamily="34" charset="0"/>
              </a:rPr>
              <a:t> </a:t>
            </a:r>
            <a:r>
              <a:rPr lang="en-US" altLang="en-US" sz="1800" dirty="0" smtClean="0">
                <a:latin typeface="Antique Olive Roman" pitchFamily="34" charset="0"/>
              </a:rPr>
              <a:t>size </a:t>
            </a:r>
            <a:r>
              <a:rPr lang="en-US" altLang="en-US" sz="1800" dirty="0" smtClean="0">
                <a:latin typeface="Antique Olive Roman" pitchFamily="34" charset="0"/>
              </a:rPr>
              <a:t>after migration 800 GB </a:t>
            </a:r>
            <a:endParaRPr lang="en-US" altLang="en-US" sz="1800" dirty="0" smtClean="0">
              <a:latin typeface="Antique Olive Roman" pitchFamily="34" charset="0"/>
            </a:endParaRPr>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199223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2800" b="0" dirty="0" smtClean="0">
                <a:latin typeface="AvantGarde"/>
              </a:rPr>
              <a:t>H2O </a:t>
            </a:r>
            <a:r>
              <a:rPr lang="en-US" sz="2800" b="0" dirty="0" smtClean="0">
                <a:latin typeface="AvantGarde"/>
              </a:rPr>
              <a:t>- </a:t>
            </a:r>
            <a:r>
              <a:rPr lang="en-US" sz="2800" b="0" dirty="0">
                <a:latin typeface="AvantGarde"/>
              </a:rPr>
              <a:t>Governance Model</a:t>
            </a:r>
          </a:p>
        </p:txBody>
      </p:sp>
      <p:sp>
        <p:nvSpPr>
          <p:cNvPr id="3" name="Rectangle 4"/>
          <p:cNvSpPr>
            <a:spLocks noChangeArrowheads="1"/>
          </p:cNvSpPr>
          <p:nvPr/>
        </p:nvSpPr>
        <p:spPr bwMode="auto">
          <a:xfrm>
            <a:off x="1697180" y="2672562"/>
            <a:ext cx="8654866" cy="371513"/>
          </a:xfrm>
          <a:prstGeom prst="rect">
            <a:avLst/>
          </a:prstGeom>
          <a:solidFill>
            <a:schemeClr val="tx2">
              <a:lumMod val="20000"/>
              <a:lumOff val="80000"/>
            </a:schemeClr>
          </a:solidFill>
          <a:ln w="12700" algn="ctr">
            <a:noFill/>
            <a:miter lim="800000"/>
            <a:headEnd/>
            <a:tailEnd/>
          </a:ln>
        </p:spPr>
        <p:txBody>
          <a:bodyPr wrap="square" lIns="90000" tIns="46800" rIns="90000" bIns="46800" anchor="ctr">
            <a:spAutoFit/>
          </a:bodyPr>
          <a:lstStyle/>
          <a:p>
            <a:endParaRPr lang="en-US" dirty="0">
              <a:solidFill>
                <a:srgbClr val="000000"/>
              </a:solidFill>
            </a:endParaRPr>
          </a:p>
        </p:txBody>
      </p:sp>
      <p:sp>
        <p:nvSpPr>
          <p:cNvPr id="4" name="Rectangle 5"/>
          <p:cNvSpPr>
            <a:spLocks noChangeArrowheads="1"/>
          </p:cNvSpPr>
          <p:nvPr/>
        </p:nvSpPr>
        <p:spPr bwMode="auto">
          <a:xfrm>
            <a:off x="1684388" y="3722690"/>
            <a:ext cx="8680450" cy="371513"/>
          </a:xfrm>
          <a:prstGeom prst="rect">
            <a:avLst/>
          </a:prstGeom>
          <a:solidFill>
            <a:schemeClr val="tx2">
              <a:lumMod val="20000"/>
              <a:lumOff val="80000"/>
            </a:schemeClr>
          </a:solidFill>
          <a:ln w="12700" algn="ctr">
            <a:noFill/>
            <a:miter lim="800000"/>
            <a:headEnd/>
            <a:tailEnd/>
          </a:ln>
        </p:spPr>
        <p:txBody>
          <a:bodyPr lIns="90000" tIns="46800" rIns="90000" bIns="46800" anchor="ctr">
            <a:spAutoFit/>
          </a:bodyPr>
          <a:lstStyle/>
          <a:p>
            <a:endParaRPr lang="en-US" dirty="0">
              <a:solidFill>
                <a:srgbClr val="000000"/>
              </a:solidFill>
            </a:endParaRPr>
          </a:p>
        </p:txBody>
      </p:sp>
      <p:sp>
        <p:nvSpPr>
          <p:cNvPr id="5" name="Rectangle 7"/>
          <p:cNvSpPr>
            <a:spLocks noChangeArrowheads="1"/>
          </p:cNvSpPr>
          <p:nvPr/>
        </p:nvSpPr>
        <p:spPr bwMode="auto">
          <a:xfrm>
            <a:off x="1697181" y="1492375"/>
            <a:ext cx="8667317" cy="371513"/>
          </a:xfrm>
          <a:prstGeom prst="rect">
            <a:avLst/>
          </a:prstGeom>
          <a:solidFill>
            <a:schemeClr val="tx2">
              <a:lumMod val="20000"/>
              <a:lumOff val="80000"/>
            </a:schemeClr>
          </a:solidFill>
          <a:ln w="12700" algn="ctr">
            <a:noFill/>
            <a:miter lim="800000"/>
            <a:headEnd/>
            <a:tailEnd/>
          </a:ln>
        </p:spPr>
        <p:txBody>
          <a:bodyPr wrap="square" lIns="90000" tIns="46800" rIns="90000" bIns="46800" anchor="ctr">
            <a:spAutoFit/>
          </a:bodyPr>
          <a:lstStyle/>
          <a:p>
            <a:endParaRPr lang="en-US" dirty="0">
              <a:solidFill>
                <a:srgbClr val="000000"/>
              </a:solidFill>
            </a:endParaRPr>
          </a:p>
        </p:txBody>
      </p:sp>
      <p:sp>
        <p:nvSpPr>
          <p:cNvPr id="6" name="Rectangle 8"/>
          <p:cNvSpPr>
            <a:spLocks noChangeArrowheads="1"/>
          </p:cNvSpPr>
          <p:nvPr/>
        </p:nvSpPr>
        <p:spPr bwMode="auto">
          <a:xfrm>
            <a:off x="5701768" y="3758217"/>
            <a:ext cx="1823801" cy="465385"/>
          </a:xfrm>
          <a:prstGeom prst="rect">
            <a:avLst/>
          </a:prstGeom>
          <a:solidFill>
            <a:srgbClr val="F0AB00"/>
          </a:solidFill>
          <a:ln w="12700" algn="ctr">
            <a:noFill/>
            <a:miter lim="800000"/>
            <a:headEnd/>
            <a:tailEnd/>
          </a:ln>
        </p:spPr>
        <p:txBody>
          <a:bodyPr wrap="square" lIns="90000" tIns="46800" rIns="90000" bIns="46800" anchor="ctr">
            <a:spAutoFit/>
          </a:bodyPr>
          <a:lstStyle/>
          <a:p>
            <a:pPr algn="ctr"/>
            <a:r>
              <a:rPr lang="en-US" sz="1200" b="1" dirty="0" smtClean="0">
                <a:solidFill>
                  <a:srgbClr val="FFFFFF"/>
                </a:solidFill>
              </a:rPr>
              <a:t>H2O</a:t>
            </a:r>
            <a:endParaRPr lang="en-US" sz="1200" b="1" dirty="0">
              <a:solidFill>
                <a:srgbClr val="FFFFFF"/>
              </a:solidFill>
            </a:endParaRPr>
          </a:p>
          <a:p>
            <a:pPr algn="ctr">
              <a:spcBef>
                <a:spcPct val="10000"/>
              </a:spcBef>
            </a:pPr>
            <a:r>
              <a:rPr lang="en-US" sz="1100" dirty="0">
                <a:solidFill>
                  <a:srgbClr val="FFFFFF"/>
                </a:solidFill>
              </a:rPr>
              <a:t>MIT/SAP</a:t>
            </a:r>
          </a:p>
        </p:txBody>
      </p:sp>
      <p:sp>
        <p:nvSpPr>
          <p:cNvPr id="7" name="Text Box 30"/>
          <p:cNvSpPr txBox="1">
            <a:spLocks noChangeArrowheads="1"/>
          </p:cNvSpPr>
          <p:nvPr/>
        </p:nvSpPr>
        <p:spPr bwMode="auto">
          <a:xfrm>
            <a:off x="1697181" y="3654175"/>
            <a:ext cx="860425"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3</a:t>
            </a:r>
            <a:endParaRPr lang="en-US" sz="1000" dirty="0">
              <a:solidFill>
                <a:srgbClr val="000000"/>
              </a:solidFill>
            </a:endParaRPr>
          </a:p>
        </p:txBody>
      </p:sp>
      <p:sp>
        <p:nvSpPr>
          <p:cNvPr id="9" name="Text Box 31"/>
          <p:cNvSpPr txBox="1">
            <a:spLocks noChangeArrowheads="1"/>
          </p:cNvSpPr>
          <p:nvPr/>
        </p:nvSpPr>
        <p:spPr bwMode="auto">
          <a:xfrm>
            <a:off x="1697180" y="3837515"/>
            <a:ext cx="990600"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Weekly Meetings</a:t>
            </a:r>
          </a:p>
        </p:txBody>
      </p:sp>
      <p:sp>
        <p:nvSpPr>
          <p:cNvPr id="10" name="Text Box 34"/>
          <p:cNvSpPr txBox="1">
            <a:spLocks noChangeArrowheads="1"/>
          </p:cNvSpPr>
          <p:nvPr/>
        </p:nvSpPr>
        <p:spPr bwMode="auto">
          <a:xfrm>
            <a:off x="1697180" y="2667570"/>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2</a:t>
            </a:r>
            <a:endParaRPr lang="en-US" sz="1000" dirty="0">
              <a:solidFill>
                <a:srgbClr val="000000"/>
              </a:solidFill>
            </a:endParaRPr>
          </a:p>
        </p:txBody>
      </p:sp>
      <p:sp>
        <p:nvSpPr>
          <p:cNvPr id="11" name="Text Box 36"/>
          <p:cNvSpPr txBox="1">
            <a:spLocks noChangeArrowheads="1"/>
          </p:cNvSpPr>
          <p:nvPr/>
        </p:nvSpPr>
        <p:spPr bwMode="auto">
          <a:xfrm>
            <a:off x="1697181" y="2833153"/>
            <a:ext cx="938213" cy="553998"/>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Monthly Meetings</a:t>
            </a:r>
          </a:p>
          <a:p>
            <a:pPr marL="115888" indent="-115888">
              <a:buFontTx/>
              <a:buChar char="•"/>
            </a:pPr>
            <a:endParaRPr lang="en-US" sz="1000" dirty="0">
              <a:solidFill>
                <a:srgbClr val="000000"/>
              </a:solidFill>
            </a:endParaRPr>
          </a:p>
        </p:txBody>
      </p:sp>
      <p:sp>
        <p:nvSpPr>
          <p:cNvPr id="12" name="Text Box 37"/>
          <p:cNvSpPr txBox="1">
            <a:spLocks noChangeArrowheads="1"/>
          </p:cNvSpPr>
          <p:nvPr/>
        </p:nvSpPr>
        <p:spPr bwMode="auto">
          <a:xfrm>
            <a:off x="1697180" y="1468993"/>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1</a:t>
            </a:r>
            <a:endParaRPr lang="en-US" sz="1000" dirty="0">
              <a:solidFill>
                <a:srgbClr val="000000"/>
              </a:solidFill>
            </a:endParaRPr>
          </a:p>
        </p:txBody>
      </p:sp>
      <p:sp>
        <p:nvSpPr>
          <p:cNvPr id="13" name="Text Box 38"/>
          <p:cNvSpPr txBox="1">
            <a:spLocks noChangeArrowheads="1"/>
          </p:cNvSpPr>
          <p:nvPr/>
        </p:nvSpPr>
        <p:spPr bwMode="auto">
          <a:xfrm>
            <a:off x="1697181" y="1666472"/>
            <a:ext cx="860425"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pPr>
            <a:r>
              <a:rPr lang="en-US" sz="1000" dirty="0">
                <a:solidFill>
                  <a:srgbClr val="000000"/>
                </a:solidFill>
              </a:rPr>
              <a:t>Quarterly Meetings</a:t>
            </a:r>
          </a:p>
        </p:txBody>
      </p:sp>
      <p:cxnSp>
        <p:nvCxnSpPr>
          <p:cNvPr id="26" name="AutoShape 39"/>
          <p:cNvCxnSpPr>
            <a:cxnSpLocks noChangeShapeType="1"/>
            <a:stCxn id="6" idx="0"/>
            <a:endCxn id="8" idx="2"/>
          </p:cNvCxnSpPr>
          <p:nvPr/>
        </p:nvCxnSpPr>
        <p:spPr bwMode="gray">
          <a:xfrm flipV="1">
            <a:off x="6613669" y="3256572"/>
            <a:ext cx="3585" cy="501644"/>
          </a:xfrm>
          <a:prstGeom prst="straightConnector1">
            <a:avLst/>
          </a:prstGeom>
          <a:noFill/>
          <a:ln w="9525">
            <a:solidFill>
              <a:schemeClr val="tx1">
                <a:lumMod val="50000"/>
                <a:lumOff val="50000"/>
              </a:schemeClr>
            </a:solidFill>
            <a:round/>
            <a:headEnd/>
            <a:tailEnd/>
          </a:ln>
        </p:spPr>
      </p:cxnSp>
      <p:sp>
        <p:nvSpPr>
          <p:cNvPr id="27" name="Line 102"/>
          <p:cNvSpPr>
            <a:spLocks noChangeShapeType="1"/>
          </p:cNvSpPr>
          <p:nvPr/>
        </p:nvSpPr>
        <p:spPr bwMode="auto">
          <a:xfrm>
            <a:off x="6604001" y="2109839"/>
            <a:ext cx="2207" cy="405487"/>
          </a:xfrm>
          <a:prstGeom prst="line">
            <a:avLst/>
          </a:prstGeom>
          <a:noFill/>
          <a:ln w="9525">
            <a:solidFill>
              <a:schemeClr val="tx1">
                <a:lumMod val="50000"/>
                <a:lumOff val="50000"/>
              </a:schemeClr>
            </a:solidFill>
            <a:round/>
            <a:headEnd/>
            <a:tailEnd/>
          </a:ln>
        </p:spPr>
        <p:txBody>
          <a:bodyPr/>
          <a:lstStyle/>
          <a:p>
            <a:endParaRPr lang="en-US" dirty="0">
              <a:solidFill>
                <a:srgbClr val="000000"/>
              </a:solidFill>
            </a:endParaRPr>
          </a:p>
        </p:txBody>
      </p:sp>
      <p:sp>
        <p:nvSpPr>
          <p:cNvPr id="28" name="Rectangle 6"/>
          <p:cNvSpPr>
            <a:spLocks noChangeArrowheads="1"/>
          </p:cNvSpPr>
          <p:nvPr/>
        </p:nvSpPr>
        <p:spPr bwMode="auto">
          <a:xfrm>
            <a:off x="1684388" y="4717120"/>
            <a:ext cx="8680784" cy="371513"/>
          </a:xfrm>
          <a:prstGeom prst="rect">
            <a:avLst/>
          </a:prstGeom>
          <a:solidFill>
            <a:schemeClr val="tx2">
              <a:lumMod val="20000"/>
              <a:lumOff val="80000"/>
            </a:schemeClr>
          </a:solidFill>
          <a:ln w="12700" algn="ctr">
            <a:noFill/>
            <a:miter lim="800000"/>
            <a:headEnd/>
            <a:tailEnd/>
          </a:ln>
        </p:spPr>
        <p:txBody>
          <a:bodyPr lIns="90000" tIns="46800" rIns="90000" bIns="46800" anchor="ctr">
            <a:spAutoFit/>
          </a:bodyPr>
          <a:lstStyle/>
          <a:p>
            <a:pPr>
              <a:defRPr/>
            </a:pPr>
            <a:endParaRPr lang="en-US" kern="0" dirty="0">
              <a:solidFill>
                <a:sysClr val="windowText" lastClr="000000"/>
              </a:solidFill>
            </a:endParaRPr>
          </a:p>
        </p:txBody>
      </p:sp>
      <p:sp>
        <p:nvSpPr>
          <p:cNvPr id="29" name="Rectangle 9"/>
          <p:cNvSpPr>
            <a:spLocks noChangeArrowheads="1"/>
          </p:cNvSpPr>
          <p:nvPr/>
        </p:nvSpPr>
        <p:spPr bwMode="auto">
          <a:xfrm>
            <a:off x="3838309"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Atlas</a:t>
            </a:r>
            <a:endParaRPr lang="en-US" sz="800" b="1" kern="0" dirty="0">
              <a:solidFill>
                <a:srgbClr val="FFFFFF"/>
              </a:solidFill>
            </a:endParaRPr>
          </a:p>
        </p:txBody>
      </p:sp>
      <p:sp>
        <p:nvSpPr>
          <p:cNvPr id="30" name="Rectangle 11"/>
          <p:cNvSpPr>
            <a:spLocks noChangeArrowheads="1"/>
          </p:cNvSpPr>
          <p:nvPr/>
        </p:nvSpPr>
        <p:spPr bwMode="auto">
          <a:xfrm>
            <a:off x="6156383"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FLE</a:t>
            </a:r>
            <a:endParaRPr lang="en-US" sz="800" b="1" kern="0" dirty="0">
              <a:solidFill>
                <a:srgbClr val="FFFFFF"/>
              </a:solidFill>
            </a:endParaRPr>
          </a:p>
        </p:txBody>
      </p:sp>
      <p:sp>
        <p:nvSpPr>
          <p:cNvPr id="31" name="Rectangle 13"/>
          <p:cNvSpPr>
            <a:spLocks noChangeArrowheads="1"/>
          </p:cNvSpPr>
          <p:nvPr/>
        </p:nvSpPr>
        <p:spPr bwMode="auto">
          <a:xfrm>
            <a:off x="7315420"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Basis</a:t>
            </a:r>
            <a:endParaRPr lang="en-US" sz="800" b="1" kern="0" dirty="0">
              <a:solidFill>
                <a:srgbClr val="FFFFFF"/>
              </a:solidFill>
            </a:endParaRPr>
          </a:p>
        </p:txBody>
      </p:sp>
      <p:sp>
        <p:nvSpPr>
          <p:cNvPr id="32" name="Rectangle 17"/>
          <p:cNvSpPr>
            <a:spLocks noChangeArrowheads="1"/>
          </p:cNvSpPr>
          <p:nvPr/>
        </p:nvSpPr>
        <p:spPr bwMode="auto">
          <a:xfrm>
            <a:off x="8474456" y="4847818"/>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Reporting</a:t>
            </a:r>
            <a:r>
              <a:rPr lang="en-US" sz="800" b="1" kern="0" dirty="0">
                <a:solidFill>
                  <a:srgbClr val="FFFFFF"/>
                </a:solidFill>
              </a:rPr>
              <a:t> </a:t>
            </a:r>
            <a:r>
              <a:rPr lang="en-US" sz="800" b="1" kern="0" dirty="0" smtClean="0">
                <a:solidFill>
                  <a:srgbClr val="FFFFFF"/>
                </a:solidFill>
              </a:rPr>
              <a:t>Discovery</a:t>
            </a:r>
            <a:endParaRPr lang="en-US" sz="800" b="1" kern="0" dirty="0">
              <a:solidFill>
                <a:srgbClr val="FFFFFF"/>
              </a:solidFill>
            </a:endParaRPr>
          </a:p>
        </p:txBody>
      </p:sp>
      <p:sp>
        <p:nvSpPr>
          <p:cNvPr id="33" name="Text Box 32"/>
          <p:cNvSpPr txBox="1">
            <a:spLocks noChangeArrowheads="1"/>
          </p:cNvSpPr>
          <p:nvPr/>
        </p:nvSpPr>
        <p:spPr bwMode="auto">
          <a:xfrm>
            <a:off x="1697180" y="4895276"/>
            <a:ext cx="1094874" cy="400110"/>
          </a:xfrm>
          <a:prstGeom prst="rect">
            <a:avLst/>
          </a:prstGeom>
          <a:noFill/>
          <a:ln w="12700">
            <a:noFill/>
            <a:miter lim="800000"/>
            <a:headEnd/>
            <a:tailEnd/>
          </a:ln>
        </p:spPr>
        <p:txBody>
          <a:bodyPr>
            <a:spAutoFit/>
          </a:bodyPr>
          <a:lstStyle/>
          <a:p>
            <a:pPr marL="133350" lvl="1" indent="-133350">
              <a:buClr>
                <a:srgbClr val="F0AB00"/>
              </a:buClr>
              <a:buSzPct val="80000"/>
              <a:buFont typeface="Wingdings" pitchFamily="2" charset="2"/>
              <a:buChar char="n"/>
              <a:defRPr/>
            </a:pPr>
            <a:r>
              <a:rPr lang="en-US" sz="1000" dirty="0">
                <a:solidFill>
                  <a:srgbClr val="000000"/>
                </a:solidFill>
              </a:rPr>
              <a:t>Daily Task Progress</a:t>
            </a:r>
          </a:p>
        </p:txBody>
      </p:sp>
      <p:sp>
        <p:nvSpPr>
          <p:cNvPr id="34" name="Text Box 35"/>
          <p:cNvSpPr txBox="1">
            <a:spLocks noChangeArrowheads="1"/>
          </p:cNvSpPr>
          <p:nvPr/>
        </p:nvSpPr>
        <p:spPr bwMode="auto">
          <a:xfrm>
            <a:off x="2645805" y="5390736"/>
            <a:ext cx="938463" cy="461665"/>
          </a:xfrm>
          <a:prstGeom prst="rect">
            <a:avLst/>
          </a:prstGeom>
          <a:noFill/>
          <a:ln w="12700">
            <a:noFill/>
            <a:miter lim="800000"/>
            <a:headEnd/>
            <a:tailEnd/>
          </a:ln>
        </p:spPr>
        <p:txBody>
          <a:bodyPr>
            <a:spAutoFit/>
          </a:bodyPr>
          <a:lstStyle/>
          <a:p>
            <a:pPr>
              <a:defRPr/>
            </a:pPr>
            <a:r>
              <a:rPr lang="en-US" sz="1200" b="1" kern="0" dirty="0">
                <a:solidFill>
                  <a:sysClr val="windowText" lastClr="000000"/>
                </a:solidFill>
              </a:rPr>
              <a:t>Project Teams</a:t>
            </a:r>
          </a:p>
        </p:txBody>
      </p:sp>
      <p:sp>
        <p:nvSpPr>
          <p:cNvPr id="37" name="Rectangle 56"/>
          <p:cNvSpPr>
            <a:spLocks noChangeArrowheads="1"/>
          </p:cNvSpPr>
          <p:nvPr/>
        </p:nvSpPr>
        <p:spPr bwMode="gray">
          <a:xfrm>
            <a:off x="8531427"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38" name="Rectangle 56"/>
          <p:cNvSpPr>
            <a:spLocks noChangeArrowheads="1"/>
          </p:cNvSpPr>
          <p:nvPr/>
        </p:nvSpPr>
        <p:spPr bwMode="gray">
          <a:xfrm>
            <a:off x="7371323"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39" name="Rectangle 11"/>
          <p:cNvSpPr>
            <a:spLocks noChangeArrowheads="1"/>
          </p:cNvSpPr>
          <p:nvPr/>
        </p:nvSpPr>
        <p:spPr bwMode="auto">
          <a:xfrm>
            <a:off x="4997346" y="4847542"/>
            <a:ext cx="938463" cy="1452314"/>
          </a:xfrm>
          <a:prstGeom prst="rect">
            <a:avLst/>
          </a:prstGeom>
          <a:solidFill>
            <a:srgbClr val="999999"/>
          </a:solidFill>
          <a:ln w="12700" algn="ctr">
            <a:solidFill>
              <a:srgbClr val="000000"/>
            </a:solidFill>
            <a:miter lim="800000"/>
            <a:headEnd/>
            <a:tailEnd/>
          </a:ln>
        </p:spPr>
        <p:txBody>
          <a:bodyPr lIns="90000" tIns="46800" rIns="90000" bIns="46800" anchor="t" anchorCtr="0">
            <a:noAutofit/>
          </a:bodyPr>
          <a:lstStyle/>
          <a:p>
            <a:pPr algn="ctr">
              <a:defRPr/>
            </a:pPr>
            <a:r>
              <a:rPr lang="en-US" sz="800" b="1" kern="0" dirty="0" smtClean="0">
                <a:solidFill>
                  <a:srgbClr val="FFFFFF"/>
                </a:solidFill>
              </a:rPr>
              <a:t>HCM</a:t>
            </a:r>
            <a:endParaRPr lang="en-US" sz="800" b="1" kern="0" dirty="0">
              <a:solidFill>
                <a:srgbClr val="FFFFFF"/>
              </a:solidFill>
            </a:endParaRPr>
          </a:p>
        </p:txBody>
      </p:sp>
      <p:sp>
        <p:nvSpPr>
          <p:cNvPr id="40" name="Rectangle 56"/>
          <p:cNvSpPr>
            <a:spLocks noChangeArrowheads="1"/>
          </p:cNvSpPr>
          <p:nvPr/>
        </p:nvSpPr>
        <p:spPr bwMode="gray">
          <a:xfrm>
            <a:off x="6211221" y="5236280"/>
            <a:ext cx="840509" cy="292608"/>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42" name="Rectangle 19"/>
          <p:cNvSpPr>
            <a:spLocks noChangeArrowheads="1"/>
          </p:cNvSpPr>
          <p:nvPr/>
        </p:nvSpPr>
        <p:spPr bwMode="auto">
          <a:xfrm>
            <a:off x="3030625" y="5862101"/>
            <a:ext cx="6922980" cy="276790"/>
          </a:xfrm>
          <a:prstGeom prst="rect">
            <a:avLst/>
          </a:prstGeom>
          <a:solidFill>
            <a:schemeClr val="tx2">
              <a:lumMod val="50000"/>
            </a:schemeClr>
          </a:solidFill>
          <a:ln w="12700" algn="ctr">
            <a:noFill/>
            <a:miter lim="800000"/>
            <a:headEnd/>
            <a:tailEnd/>
          </a:ln>
        </p:spPr>
        <p:txBody>
          <a:bodyPr lIns="90000" tIns="46800" rIns="90000" bIns="46800" anchor="ctr">
            <a:noAutofit/>
          </a:bodyPr>
          <a:lstStyle/>
          <a:p>
            <a:pPr algn="ctr">
              <a:defRPr/>
            </a:pPr>
            <a:r>
              <a:rPr lang="en-US" sz="1100" b="1" kern="0" dirty="0">
                <a:solidFill>
                  <a:srgbClr val="FFFFFF"/>
                </a:solidFill>
              </a:rPr>
              <a:t>Business Analysts, SMEs, Testing, Integration, Data Migration</a:t>
            </a:r>
            <a:endParaRPr lang="en-US" sz="900" b="1" kern="0" dirty="0">
              <a:solidFill>
                <a:srgbClr val="FFFFFF"/>
              </a:solidFill>
            </a:endParaRPr>
          </a:p>
        </p:txBody>
      </p:sp>
      <p:sp>
        <p:nvSpPr>
          <p:cNvPr id="43" name="Rectangle 56"/>
          <p:cNvSpPr>
            <a:spLocks noChangeArrowheads="1"/>
          </p:cNvSpPr>
          <p:nvPr/>
        </p:nvSpPr>
        <p:spPr bwMode="gray">
          <a:xfrm>
            <a:off x="3891017"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44" name="Text Box 37"/>
          <p:cNvSpPr txBox="1">
            <a:spLocks noChangeArrowheads="1"/>
          </p:cNvSpPr>
          <p:nvPr/>
        </p:nvSpPr>
        <p:spPr bwMode="auto">
          <a:xfrm>
            <a:off x="1697180" y="4690411"/>
            <a:ext cx="782638" cy="276999"/>
          </a:xfrm>
          <a:prstGeom prst="rect">
            <a:avLst/>
          </a:prstGeom>
          <a:noFill/>
          <a:ln w="12700">
            <a:noFill/>
            <a:miter lim="800000"/>
            <a:headEnd/>
            <a:tailEnd/>
          </a:ln>
        </p:spPr>
        <p:txBody>
          <a:bodyPr>
            <a:spAutoFit/>
          </a:bodyPr>
          <a:lstStyle/>
          <a:p>
            <a:pPr marL="115888" indent="-115888"/>
            <a:r>
              <a:rPr lang="en-US" sz="1200" b="1" dirty="0">
                <a:solidFill>
                  <a:srgbClr val="000000"/>
                </a:solidFill>
              </a:rPr>
              <a:t>Level 4</a:t>
            </a:r>
            <a:endParaRPr lang="en-US" sz="1000" dirty="0">
              <a:solidFill>
                <a:srgbClr val="000000"/>
              </a:solidFill>
            </a:endParaRPr>
          </a:p>
        </p:txBody>
      </p:sp>
      <p:sp>
        <p:nvSpPr>
          <p:cNvPr id="45" name="Rectangle 56"/>
          <p:cNvSpPr>
            <a:spLocks noChangeArrowheads="1"/>
          </p:cNvSpPr>
          <p:nvPr/>
        </p:nvSpPr>
        <p:spPr bwMode="gray">
          <a:xfrm>
            <a:off x="5051119" y="5236281"/>
            <a:ext cx="840509" cy="291157"/>
          </a:xfrm>
          <a:prstGeom prst="rect">
            <a:avLst/>
          </a:prstGeom>
          <a:solidFill>
            <a:schemeClr val="tx2"/>
          </a:solidFill>
          <a:ln w="9525" algn="ctr">
            <a:noFill/>
            <a:miter lim="800000"/>
            <a:headEnd/>
            <a:tailEnd/>
          </a:ln>
        </p:spPr>
        <p:txBody>
          <a:bodyPr wrap="square" lIns="90000" tIns="46800" rIns="90000" bIns="46800" anchor="ctr"/>
          <a:lstStyle/>
          <a:p>
            <a:pPr algn="ctr">
              <a:defRPr/>
            </a:pPr>
            <a:r>
              <a:rPr lang="en-US" sz="800" b="1" kern="0" dirty="0">
                <a:solidFill>
                  <a:srgbClr val="FFFFFF"/>
                </a:solidFill>
              </a:rPr>
              <a:t>MIT &amp; SAP  Leads</a:t>
            </a:r>
          </a:p>
        </p:txBody>
      </p:sp>
      <p:sp>
        <p:nvSpPr>
          <p:cNvPr id="8" name="Rectangle 24"/>
          <p:cNvSpPr>
            <a:spLocks noChangeArrowheads="1"/>
          </p:cNvSpPr>
          <p:nvPr/>
        </p:nvSpPr>
        <p:spPr bwMode="auto">
          <a:xfrm>
            <a:off x="5257426" y="2451094"/>
            <a:ext cx="2719654" cy="805478"/>
          </a:xfrm>
          <a:prstGeom prst="rect">
            <a:avLst/>
          </a:prstGeom>
          <a:solidFill>
            <a:schemeClr val="bg2">
              <a:lumMod val="50000"/>
            </a:schemeClr>
          </a:solidFill>
          <a:ln w="12700" algn="ctr">
            <a:noFill/>
            <a:miter lim="800000"/>
            <a:headEnd/>
            <a:tailEnd/>
          </a:ln>
        </p:spPr>
        <p:txBody>
          <a:bodyPr wrap="square" lIns="90000" tIns="46800" rIns="90000" bIns="46800" anchor="ctr">
            <a:spAutoFit/>
          </a:bodyPr>
          <a:lstStyle/>
          <a:p>
            <a:pPr algn="ctr"/>
            <a:r>
              <a:rPr lang="en-US" sz="1400" b="1" dirty="0">
                <a:solidFill>
                  <a:srgbClr val="FFFFFF"/>
                </a:solidFill>
              </a:rPr>
              <a:t>Program Steering Committee</a:t>
            </a:r>
          </a:p>
          <a:p>
            <a:pPr algn="ctr"/>
            <a:endParaRPr lang="en-US" sz="800" b="1" dirty="0">
              <a:solidFill>
                <a:srgbClr val="FFFFFF"/>
              </a:solidFill>
            </a:endParaRPr>
          </a:p>
          <a:p>
            <a:pPr algn="ctr">
              <a:spcBef>
                <a:spcPct val="10000"/>
              </a:spcBef>
            </a:pPr>
            <a:r>
              <a:rPr lang="en-US" sz="1100" dirty="0">
                <a:solidFill>
                  <a:srgbClr val="FFFFFF"/>
                </a:solidFill>
              </a:rPr>
              <a:t>MIT Sponsor/Senior Leadership</a:t>
            </a:r>
          </a:p>
          <a:p>
            <a:pPr algn="ctr">
              <a:spcBef>
                <a:spcPct val="10000"/>
              </a:spcBef>
            </a:pPr>
            <a:r>
              <a:rPr lang="en-US" sz="1100" dirty="0">
                <a:solidFill>
                  <a:srgbClr val="FFFFFF"/>
                </a:solidFill>
              </a:rPr>
              <a:t>SAP Account Management</a:t>
            </a:r>
          </a:p>
        </p:txBody>
      </p:sp>
      <p:cxnSp>
        <p:nvCxnSpPr>
          <p:cNvPr id="61" name="AutoShape 39"/>
          <p:cNvCxnSpPr>
            <a:cxnSpLocks noChangeShapeType="1"/>
          </p:cNvCxnSpPr>
          <p:nvPr/>
        </p:nvCxnSpPr>
        <p:spPr bwMode="gray">
          <a:xfrm flipH="1" flipV="1">
            <a:off x="6609507" y="4315610"/>
            <a:ext cx="7144" cy="522978"/>
          </a:xfrm>
          <a:prstGeom prst="straightConnector1">
            <a:avLst/>
          </a:prstGeom>
          <a:noFill/>
          <a:ln w="9525">
            <a:solidFill>
              <a:schemeClr val="tx1">
                <a:lumMod val="50000"/>
                <a:lumOff val="50000"/>
              </a:schemeClr>
            </a:solidFill>
            <a:round/>
            <a:headEnd/>
            <a:tailEnd/>
          </a:ln>
        </p:spPr>
      </p:cxnSp>
      <p:cxnSp>
        <p:nvCxnSpPr>
          <p:cNvPr id="62" name="AutoShape 39"/>
          <p:cNvCxnSpPr>
            <a:cxnSpLocks noChangeShapeType="1"/>
          </p:cNvCxnSpPr>
          <p:nvPr/>
        </p:nvCxnSpPr>
        <p:spPr bwMode="gray">
          <a:xfrm flipH="1" flipV="1">
            <a:off x="6573684" y="4315610"/>
            <a:ext cx="2361917" cy="513499"/>
          </a:xfrm>
          <a:prstGeom prst="straightConnector1">
            <a:avLst/>
          </a:prstGeom>
          <a:noFill/>
          <a:ln w="9525">
            <a:solidFill>
              <a:schemeClr val="tx1">
                <a:lumMod val="50000"/>
                <a:lumOff val="50000"/>
              </a:schemeClr>
            </a:solidFill>
            <a:round/>
            <a:headEnd/>
            <a:tailEnd/>
          </a:ln>
        </p:spPr>
      </p:cxnSp>
      <p:cxnSp>
        <p:nvCxnSpPr>
          <p:cNvPr id="64" name="AutoShape 39"/>
          <p:cNvCxnSpPr>
            <a:cxnSpLocks noChangeShapeType="1"/>
            <a:stCxn id="39" idx="0"/>
          </p:cNvCxnSpPr>
          <p:nvPr/>
        </p:nvCxnSpPr>
        <p:spPr bwMode="gray">
          <a:xfrm flipV="1">
            <a:off x="5466577" y="4318586"/>
            <a:ext cx="1145918" cy="528956"/>
          </a:xfrm>
          <a:prstGeom prst="straightConnector1">
            <a:avLst/>
          </a:prstGeom>
          <a:noFill/>
          <a:ln w="9525">
            <a:solidFill>
              <a:schemeClr val="tx1">
                <a:lumMod val="50000"/>
                <a:lumOff val="50000"/>
              </a:schemeClr>
            </a:solidFill>
            <a:round/>
            <a:headEnd/>
            <a:tailEnd/>
          </a:ln>
        </p:spPr>
      </p:cxnSp>
      <p:cxnSp>
        <p:nvCxnSpPr>
          <p:cNvPr id="66" name="AutoShape 39"/>
          <p:cNvCxnSpPr>
            <a:cxnSpLocks noChangeShapeType="1"/>
          </p:cNvCxnSpPr>
          <p:nvPr/>
        </p:nvCxnSpPr>
        <p:spPr bwMode="gray">
          <a:xfrm flipH="1" flipV="1">
            <a:off x="6616747" y="4318586"/>
            <a:ext cx="1159710" cy="529233"/>
          </a:xfrm>
          <a:prstGeom prst="straightConnector1">
            <a:avLst/>
          </a:prstGeom>
          <a:noFill/>
          <a:ln w="9525">
            <a:solidFill>
              <a:schemeClr val="tx1">
                <a:lumMod val="50000"/>
                <a:lumOff val="50000"/>
              </a:schemeClr>
            </a:solidFill>
            <a:round/>
            <a:headEnd/>
            <a:tailEnd/>
          </a:ln>
        </p:spPr>
      </p:cxnSp>
      <p:cxnSp>
        <p:nvCxnSpPr>
          <p:cNvPr id="68" name="AutoShape 39"/>
          <p:cNvCxnSpPr>
            <a:cxnSpLocks noChangeShapeType="1"/>
          </p:cNvCxnSpPr>
          <p:nvPr/>
        </p:nvCxnSpPr>
        <p:spPr bwMode="gray">
          <a:xfrm flipH="1">
            <a:off x="4417774" y="4306132"/>
            <a:ext cx="2168256" cy="520250"/>
          </a:xfrm>
          <a:prstGeom prst="straightConnector1">
            <a:avLst/>
          </a:prstGeom>
          <a:noFill/>
          <a:ln w="9525">
            <a:solidFill>
              <a:schemeClr val="tx1">
                <a:lumMod val="50000"/>
                <a:lumOff val="50000"/>
              </a:schemeClr>
            </a:solidFill>
            <a:round/>
            <a:headEnd/>
            <a:tailEnd/>
          </a:ln>
        </p:spPr>
      </p:cxnSp>
      <p:sp>
        <p:nvSpPr>
          <p:cNvPr id="20" name="Rectangle 80"/>
          <p:cNvSpPr>
            <a:spLocks noChangeArrowheads="1"/>
          </p:cNvSpPr>
          <p:nvPr/>
        </p:nvSpPr>
        <p:spPr bwMode="gray">
          <a:xfrm>
            <a:off x="4652016" y="1319674"/>
            <a:ext cx="3843337" cy="797185"/>
          </a:xfrm>
          <a:prstGeom prst="rect">
            <a:avLst/>
          </a:prstGeom>
          <a:solidFill>
            <a:schemeClr val="tx2">
              <a:alpha val="79999"/>
            </a:schemeClr>
          </a:solidFill>
          <a:ln w="9525" algn="ctr">
            <a:noFill/>
            <a:miter lim="800000"/>
            <a:headEnd/>
            <a:tailEnd/>
          </a:ln>
        </p:spPr>
        <p:txBody>
          <a:bodyPr wrap="none" lIns="90000" tIns="46800" rIns="90000" bIns="46800" anchor="ctr"/>
          <a:lstStyle/>
          <a:p>
            <a:pPr algn="ctr"/>
            <a:r>
              <a:rPr lang="en-US" sz="1200" b="1" dirty="0">
                <a:solidFill>
                  <a:srgbClr val="FFFFFF"/>
                </a:solidFill>
              </a:rPr>
              <a:t>Executive Sponsorship</a:t>
            </a:r>
          </a:p>
          <a:p>
            <a:pPr marL="63500" indent="-63500" algn="ctr">
              <a:spcBef>
                <a:spcPct val="10000"/>
              </a:spcBef>
            </a:pPr>
            <a:r>
              <a:rPr lang="en-US" sz="1050" dirty="0">
                <a:solidFill>
                  <a:srgbClr val="FFFFFF"/>
                </a:solidFill>
              </a:rPr>
              <a:t>John </a:t>
            </a:r>
            <a:r>
              <a:rPr lang="en-US" sz="1050" dirty="0" smtClean="0">
                <a:solidFill>
                  <a:srgbClr val="FFFFFF"/>
                </a:solidFill>
              </a:rPr>
              <a:t>Charles, VP IS&amp;T, MIT</a:t>
            </a:r>
            <a:endParaRPr lang="en-US" sz="1050" dirty="0">
              <a:solidFill>
                <a:srgbClr val="FFFFFF"/>
              </a:solidFill>
            </a:endParaRPr>
          </a:p>
          <a:p>
            <a:pPr marL="63500" indent="-63500" algn="ctr">
              <a:spcBef>
                <a:spcPct val="10000"/>
              </a:spcBef>
            </a:pPr>
            <a:r>
              <a:rPr lang="en-US" sz="1050" dirty="0">
                <a:solidFill>
                  <a:srgbClr val="FFFFFF"/>
                </a:solidFill>
              </a:rPr>
              <a:t>Marianne </a:t>
            </a:r>
            <a:r>
              <a:rPr lang="en-US" sz="1050" dirty="0" err="1" smtClean="0">
                <a:solidFill>
                  <a:srgbClr val="FFFFFF"/>
                </a:solidFill>
              </a:rPr>
              <a:t>Heer</a:t>
            </a:r>
            <a:r>
              <a:rPr lang="en-US" sz="1050" dirty="0" smtClean="0">
                <a:solidFill>
                  <a:srgbClr val="FFFFFF"/>
                </a:solidFill>
              </a:rPr>
              <a:t>, </a:t>
            </a:r>
            <a:r>
              <a:rPr lang="en-US" sz="1050" dirty="0" smtClean="0">
                <a:solidFill>
                  <a:srgbClr val="FFFFFF"/>
                </a:solidFill>
              </a:rPr>
              <a:t>Sr. VP SAP America</a:t>
            </a:r>
            <a:endParaRPr lang="en-US" sz="1050" dirty="0">
              <a:solidFill>
                <a:srgbClr val="FFFFFF"/>
              </a:solidFill>
            </a:endParaRPr>
          </a:p>
        </p:txBody>
      </p:sp>
    </p:spTree>
    <p:extLst>
      <p:ext uri="{BB962C8B-B14F-4D97-AF65-F5344CB8AC3E}">
        <p14:creationId xmlns:p14="http://schemas.microsoft.com/office/powerpoint/2010/main" val="2517992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8/12/2015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7</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smtClean="0">
                <a:cs typeface="Aharoni" panose="02010803020104030203" pitchFamily="2" charset="-79"/>
              </a:rPr>
              <a:t>H2O - Steering Committee</a:t>
            </a:r>
            <a:endParaRPr lang="en-US" altLang="en-US" sz="2800" dirty="0">
              <a:cs typeface="Aharoni" panose="02010803020104030203" pitchFamily="2" charset="-79"/>
            </a:endParaRPr>
          </a:p>
        </p:txBody>
      </p:sp>
      <p:sp>
        <p:nvSpPr>
          <p:cNvPr id="6" name="Title 1"/>
          <p:cNvSpPr>
            <a:spLocks noGrp="1"/>
          </p:cNvSpPr>
          <p:nvPr>
            <p:ph type="body" idx="1"/>
          </p:nvPr>
        </p:nvSpPr>
        <p:spPr>
          <a:xfrm>
            <a:off x="609600" y="1828800"/>
            <a:ext cx="10972800" cy="4302125"/>
          </a:xfrm>
        </p:spPr>
        <p:txBody>
          <a:bodyPr/>
          <a:lstStyle/>
          <a:p>
            <a:pPr marL="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857011328"/>
              </p:ext>
            </p:extLst>
          </p:nvPr>
        </p:nvGraphicFramePr>
        <p:xfrm>
          <a:off x="609600" y="1828800"/>
          <a:ext cx="10875820" cy="4951191"/>
        </p:xfrm>
        <a:graphic>
          <a:graphicData uri="http://schemas.openxmlformats.org/drawingml/2006/table">
            <a:tbl>
              <a:tblPr firstRow="1" bandRow="1">
                <a:tableStyleId>{5C22544A-7EE6-4342-B048-85BDC9FD1C3A}</a:tableStyleId>
              </a:tblPr>
              <a:tblGrid>
                <a:gridCol w="2718955"/>
                <a:gridCol w="2718955"/>
                <a:gridCol w="2718955"/>
                <a:gridCol w="2718955"/>
              </a:tblGrid>
              <a:tr h="609449">
                <a:tc>
                  <a:txBody>
                    <a:bodyPr/>
                    <a:lstStyle/>
                    <a:p>
                      <a:pPr marL="0" algn="l" defTabSz="914400" rtl="0" eaLnBrk="1" latinLnBrk="0" hangingPunct="1"/>
                      <a:r>
                        <a:rPr lang="en-US" sz="1200" b="1" kern="1200" dirty="0" smtClean="0">
                          <a:solidFill>
                            <a:schemeClr val="lt1"/>
                          </a:solidFill>
                          <a:latin typeface="+mn-lt"/>
                          <a:ea typeface="+mn-ea"/>
                          <a:cs typeface="+mn-cs"/>
                        </a:rPr>
                        <a:t>Organization</a:t>
                      </a:r>
                      <a:endParaRPr lang="en-US" sz="1200" b="1" kern="1200" dirty="0">
                        <a:solidFill>
                          <a:schemeClr val="lt1"/>
                        </a:solidFill>
                        <a:latin typeface="+mn-lt"/>
                        <a:ea typeface="+mn-ea"/>
                        <a:cs typeface="+mn-cs"/>
                      </a:endParaRPr>
                    </a:p>
                  </a:txBody>
                  <a:tcPr/>
                </a:tc>
                <a:tc>
                  <a:txBody>
                    <a:bodyPr/>
                    <a:lstStyle/>
                    <a:p>
                      <a:r>
                        <a:rPr lang="en-US" sz="1200" dirty="0" smtClean="0"/>
                        <a:t>Name</a:t>
                      </a:r>
                      <a:endParaRPr lang="en-US" sz="1200" dirty="0"/>
                    </a:p>
                  </a:txBody>
                  <a:tcPr/>
                </a:tc>
                <a:tc>
                  <a:txBody>
                    <a:bodyPr/>
                    <a:lstStyle/>
                    <a:p>
                      <a:r>
                        <a:rPr lang="en-US" sz="1200" dirty="0" smtClean="0"/>
                        <a:t>Position</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mn-lt"/>
                          <a:ea typeface="+mn-ea"/>
                          <a:cs typeface="+mn-cs"/>
                        </a:rPr>
                        <a:t>Representing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sz="1200" dirty="0"/>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Mark </a:t>
                      </a:r>
                      <a:r>
                        <a:rPr lang="en-US" sz="1200" dirty="0" err="1" smtClean="0">
                          <a:latin typeface="Antique Olive Roman" pitchFamily="34" charset="0"/>
                        </a:rPr>
                        <a:t>Silis</a:t>
                      </a:r>
                      <a:endParaRPr lang="en-US" sz="1200" dirty="0">
                        <a:latin typeface="Antique Olive Roman" pitchFamily="34" charset="0"/>
                      </a:endParaRPr>
                    </a:p>
                  </a:txBody>
                  <a:tcPr/>
                </a:tc>
                <a:tc>
                  <a:txBody>
                    <a:bodyPr/>
                    <a:lstStyle/>
                    <a:p>
                      <a:r>
                        <a:rPr lang="en-US" sz="1200" dirty="0" smtClean="0">
                          <a:latin typeface="Antique Olive Roman" pitchFamily="34" charset="0"/>
                        </a:rPr>
                        <a:t>Associate VP of IS&amp;T</a:t>
                      </a:r>
                      <a:endParaRPr lang="en-US" sz="1200" dirty="0">
                        <a:latin typeface="Antique Olive Roman" pitchFamily="34" charset="0"/>
                      </a:endParaRPr>
                    </a:p>
                  </a:txBody>
                  <a:tcPr/>
                </a:tc>
                <a:tc>
                  <a:txBody>
                    <a:bodyPr/>
                    <a:lstStyle/>
                    <a:p>
                      <a:r>
                        <a:rPr lang="en-US" sz="1200" dirty="0" smtClean="0">
                          <a:latin typeface="Antique Olive Roman" pitchFamily="34" charset="0"/>
                        </a:rPr>
                        <a:t>MIT Project Sponsor</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err="1" smtClean="0">
                          <a:latin typeface="Antique Olive Roman" pitchFamily="34" charset="0"/>
                        </a:rPr>
                        <a:t>Eamon</a:t>
                      </a:r>
                      <a:r>
                        <a:rPr lang="en-US" sz="1200" dirty="0" smtClean="0">
                          <a:latin typeface="Antique Olive Roman" pitchFamily="34" charset="0"/>
                        </a:rPr>
                        <a:t> Kearns</a:t>
                      </a:r>
                      <a:endParaRPr lang="en-US" sz="1200" dirty="0">
                        <a:latin typeface="Antique Olive Roman" pitchFamily="34" charset="0"/>
                      </a:endParaRPr>
                    </a:p>
                  </a:txBody>
                  <a:tcPr/>
                </a:tc>
                <a:tc>
                  <a:txBody>
                    <a:bodyPr/>
                    <a:lstStyle/>
                    <a:p>
                      <a:r>
                        <a:rPr lang="en-US" sz="1200" dirty="0" err="1" smtClean="0">
                          <a:latin typeface="Antique Olive Roman" pitchFamily="34" charset="0"/>
                        </a:rPr>
                        <a:t>Sr</a:t>
                      </a:r>
                      <a:r>
                        <a:rPr lang="en-US" sz="1200" dirty="0" smtClean="0">
                          <a:latin typeface="Antique Olive Roman" pitchFamily="34" charset="0"/>
                        </a:rPr>
                        <a:t> Director Emerging Solutions</a:t>
                      </a:r>
                      <a:endParaRPr lang="en-US" sz="1200" dirty="0">
                        <a:latin typeface="Antique Olive Roman" pitchFamily="34" charset="0"/>
                      </a:endParaRPr>
                    </a:p>
                  </a:txBody>
                  <a:tcPr/>
                </a:tc>
                <a:tc>
                  <a:txBody>
                    <a:bodyPr/>
                    <a:lstStyle/>
                    <a:p>
                      <a:r>
                        <a:rPr lang="en-US" sz="1200" dirty="0" smtClean="0">
                          <a:latin typeface="Antique Olive Roman" pitchFamily="34" charset="0"/>
                        </a:rPr>
                        <a:t>MIT Project Sponsor</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Siobhan Cunningham</a:t>
                      </a:r>
                      <a:endParaRPr lang="en-US" sz="1200" dirty="0">
                        <a:latin typeface="Antique Olive Roman" pitchFamily="34" charset="0"/>
                      </a:endParaRPr>
                    </a:p>
                  </a:txBody>
                  <a:tcPr/>
                </a:tc>
                <a:tc>
                  <a:txBody>
                    <a:bodyPr/>
                    <a:lstStyle/>
                    <a:p>
                      <a:r>
                        <a:rPr lang="en-US" sz="1200" dirty="0" smtClean="0">
                          <a:latin typeface="Antique Olive Roman" pitchFamily="34" charset="0"/>
                        </a:rPr>
                        <a:t>Enterprise Architect</a:t>
                      </a:r>
                      <a:endParaRPr lang="en-US" sz="1200" dirty="0">
                        <a:latin typeface="Antique Olive Roman" pitchFamily="34" charset="0"/>
                      </a:endParaRPr>
                    </a:p>
                  </a:txBody>
                  <a:tcPr/>
                </a:tc>
                <a:tc>
                  <a:txBody>
                    <a:bodyPr/>
                    <a:lstStyle/>
                    <a:p>
                      <a:r>
                        <a:rPr lang="en-US" sz="1200" dirty="0" smtClean="0">
                          <a:latin typeface="Antique Olive Roman" pitchFamily="34" charset="0"/>
                        </a:rPr>
                        <a:t>MIT Program Management</a:t>
                      </a: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err="1" smtClean="0">
                          <a:latin typeface="Antique Olive Roman" pitchFamily="34" charset="0"/>
                        </a:rPr>
                        <a:t>Olu</a:t>
                      </a:r>
                      <a:r>
                        <a:rPr lang="en-US" sz="1200" dirty="0" smtClean="0">
                          <a:latin typeface="Antique Olive Roman" pitchFamily="34" charset="0"/>
                        </a:rPr>
                        <a:t> Brown</a:t>
                      </a:r>
                      <a:endParaRPr lang="en-US" sz="1200" dirty="0">
                        <a:latin typeface="Antique Olive Roman" pitchFamily="34" charset="0"/>
                      </a:endParaRPr>
                    </a:p>
                  </a:txBody>
                  <a:tcPr/>
                </a:tc>
                <a:tc>
                  <a:txBody>
                    <a:bodyPr/>
                    <a:lstStyle/>
                    <a:p>
                      <a:r>
                        <a:rPr lang="en-US" sz="1200" dirty="0" smtClean="0">
                          <a:latin typeface="Antique Olive Roman" pitchFamily="34" charset="0"/>
                        </a:rPr>
                        <a:t>Data Science</a:t>
                      </a:r>
                      <a:r>
                        <a:rPr lang="en-US" sz="1200" baseline="0" dirty="0" smtClean="0">
                          <a:latin typeface="Antique Olive Roman" pitchFamily="34" charset="0"/>
                        </a:rPr>
                        <a:t> Director</a:t>
                      </a:r>
                      <a:endParaRPr lang="en-US" sz="1200" dirty="0">
                        <a:latin typeface="Antique Olive Roman" pitchFamily="34" charset="0"/>
                      </a:endParaRPr>
                    </a:p>
                  </a:txBody>
                  <a:tcPr/>
                </a:tc>
                <a:tc>
                  <a:txBody>
                    <a:bodyPr/>
                    <a:lstStyle/>
                    <a:p>
                      <a:r>
                        <a:rPr lang="en-US" sz="1200" dirty="0" smtClean="0">
                          <a:latin typeface="Antique Olive Roman" pitchFamily="34" charset="0"/>
                        </a:rPr>
                        <a:t>MIT Program</a:t>
                      </a:r>
                      <a:r>
                        <a:rPr lang="en-US" sz="1200" baseline="0" dirty="0" smtClean="0">
                          <a:latin typeface="Antique Olive Roman" pitchFamily="34" charset="0"/>
                        </a:rPr>
                        <a:t> Management</a:t>
                      </a:r>
                      <a:endParaRPr lang="en-US" sz="1200" dirty="0">
                        <a:latin typeface="Antique Olive Roman" pitchFamily="34" charset="0"/>
                      </a:endParaRPr>
                    </a:p>
                  </a:txBody>
                  <a:tcPr/>
                </a:tc>
              </a:tr>
              <a:tr h="435321">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Garry Zacheiss</a:t>
                      </a:r>
                      <a:endParaRPr lang="en-US" sz="1200" dirty="0">
                        <a:latin typeface="Antique Olive Roman" pitchFamily="34" charset="0"/>
                      </a:endParaRPr>
                    </a:p>
                  </a:txBody>
                  <a:tcPr/>
                </a:tc>
                <a:tc>
                  <a:txBody>
                    <a:bodyPr/>
                    <a:lstStyle/>
                    <a:p>
                      <a:r>
                        <a:rPr lang="en-US" sz="1200" baseline="0" dirty="0" smtClean="0">
                          <a:solidFill>
                            <a:schemeClr val="tx1"/>
                          </a:solidFill>
                          <a:latin typeface="Antique Olive Roman" pitchFamily="34" charset="0"/>
                        </a:rPr>
                        <a:t>Director Sys Optimization &amp; </a:t>
                      </a:r>
                      <a:r>
                        <a:rPr lang="en-US" sz="1200" baseline="0" dirty="0" err="1" smtClean="0">
                          <a:solidFill>
                            <a:schemeClr val="tx1"/>
                          </a:solidFill>
                          <a:latin typeface="Antique Olive Roman" pitchFamily="34" charset="0"/>
                        </a:rPr>
                        <a:t>Int</a:t>
                      </a:r>
                      <a:r>
                        <a:rPr lang="en-US" sz="1200" baseline="0" dirty="0" smtClean="0">
                          <a:solidFill>
                            <a:schemeClr val="tx1"/>
                          </a:solidFill>
                          <a:latin typeface="Antique Olive Roman" pitchFamily="34" charset="0"/>
                        </a:rPr>
                        <a:t> Solutions</a:t>
                      </a:r>
                      <a:endParaRPr lang="en-US" sz="1200" dirty="0">
                        <a:solidFill>
                          <a:schemeClr val="tx1"/>
                        </a:solidFill>
                        <a:latin typeface="Antique Olive Roman" pitchFamily="34" charset="0"/>
                      </a:endParaRPr>
                    </a:p>
                  </a:txBody>
                  <a:tcPr/>
                </a:tc>
                <a:tc>
                  <a:txBody>
                    <a:bodyPr/>
                    <a:lstStyle/>
                    <a:p>
                      <a:r>
                        <a:rPr lang="en-US" sz="1200" dirty="0" smtClean="0">
                          <a:latin typeface="Antique Olive Roman" pitchFamily="34" charset="0"/>
                        </a:rPr>
                        <a:t>MIT Technical</a:t>
                      </a:r>
                      <a:r>
                        <a:rPr lang="en-US" sz="1200" baseline="0" dirty="0" smtClean="0">
                          <a:latin typeface="Antique Olive Roman" pitchFamily="34" charset="0"/>
                        </a:rPr>
                        <a:t> Architecture</a:t>
                      </a:r>
                    </a:p>
                  </a:txBody>
                  <a:tcPr/>
                </a:tc>
              </a:tr>
              <a:tr h="435321">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Faith Hill</a:t>
                      </a:r>
                      <a:endParaRPr lang="en-US" sz="1200" dirty="0">
                        <a:latin typeface="Antique Olive Roman" pitchFamily="34" charset="0"/>
                      </a:endParaRPr>
                    </a:p>
                  </a:txBody>
                  <a:tcPr/>
                </a:tc>
                <a:tc>
                  <a:txBody>
                    <a:bodyPr/>
                    <a:lstStyle/>
                    <a:p>
                      <a:r>
                        <a:rPr lang="en-US" sz="1200" dirty="0" smtClean="0">
                          <a:latin typeface="Antique Olive Roman" pitchFamily="34" charset="0"/>
                        </a:rPr>
                        <a:t>Manager Data Warehouse, BI &amp;</a:t>
                      </a:r>
                      <a:r>
                        <a:rPr lang="en-US" sz="1200" baseline="0" dirty="0" smtClean="0">
                          <a:latin typeface="Antique Olive Roman" pitchFamily="34" charset="0"/>
                        </a:rPr>
                        <a:t> Reporting</a:t>
                      </a:r>
                      <a:endParaRPr lang="en-US" sz="1200" dirty="0">
                        <a:latin typeface="Antique Olive Roman" pitchFamily="34" charset="0"/>
                      </a:endParaRPr>
                    </a:p>
                  </a:txBody>
                  <a:tcPr/>
                </a:tc>
                <a:tc>
                  <a:txBody>
                    <a:bodyPr/>
                    <a:lstStyle/>
                    <a:p>
                      <a:r>
                        <a:rPr lang="en-US" sz="1200" dirty="0" smtClean="0">
                          <a:latin typeface="Antique Olive Roman" pitchFamily="34" charset="0"/>
                        </a:rPr>
                        <a:t>MIT Program Management</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Wayne Turner</a:t>
                      </a:r>
                      <a:endParaRPr lang="en-US" sz="1200" dirty="0">
                        <a:latin typeface="Antique Olive Roman" pitchFamily="34" charset="0"/>
                      </a:endParaRPr>
                    </a:p>
                  </a:txBody>
                  <a:tcPr/>
                </a:tc>
                <a:tc>
                  <a:txBody>
                    <a:bodyPr/>
                    <a:lstStyle/>
                    <a:p>
                      <a:r>
                        <a:rPr lang="en-US" sz="1200" dirty="0" smtClean="0">
                          <a:latin typeface="Antique Olive Roman" pitchFamily="34" charset="0"/>
                        </a:rPr>
                        <a:t>Senior Director Operations</a:t>
                      </a:r>
                      <a:endParaRPr lang="en-US" sz="1200" dirty="0">
                        <a:latin typeface="Antique Olive Roman" pitchFamily="34" charset="0"/>
                      </a:endParaRPr>
                    </a:p>
                  </a:txBody>
                  <a:tcPr/>
                </a:tc>
                <a:tc>
                  <a:txBody>
                    <a:bodyPr/>
                    <a:lstStyle/>
                    <a:p>
                      <a:r>
                        <a:rPr lang="en-US" sz="1200" dirty="0" smtClean="0">
                          <a:latin typeface="Antique Olive Roman" pitchFamily="34" charset="0"/>
                        </a:rPr>
                        <a:t>Human</a:t>
                      </a:r>
                      <a:r>
                        <a:rPr lang="en-US" sz="1200" baseline="0" dirty="0" smtClean="0">
                          <a:latin typeface="Antique Olive Roman" pitchFamily="34" charset="0"/>
                        </a:rPr>
                        <a:t> Resources Department</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Gilles </a:t>
                      </a:r>
                      <a:r>
                        <a:rPr lang="en-US" sz="1200" dirty="0" err="1" smtClean="0">
                          <a:latin typeface="Antique Olive Roman" pitchFamily="34" charset="0"/>
                        </a:rPr>
                        <a:t>Simler</a:t>
                      </a:r>
                      <a:endParaRPr lang="en-US" sz="1200" dirty="0">
                        <a:latin typeface="Antique Olive Roman" pitchFamily="34" charset="0"/>
                      </a:endParaRPr>
                    </a:p>
                  </a:txBody>
                  <a:tcPr/>
                </a:tc>
                <a:tc>
                  <a:txBody>
                    <a:bodyPr/>
                    <a:lstStyle/>
                    <a:p>
                      <a:r>
                        <a:rPr lang="en-US" sz="1200" dirty="0" smtClean="0">
                          <a:latin typeface="Antique Olive Roman" pitchFamily="34" charset="0"/>
                        </a:rPr>
                        <a:t>Senior BI Solutions Analyst</a:t>
                      </a:r>
                      <a:endParaRPr lang="en-US" sz="1200" dirty="0">
                        <a:latin typeface="Antique Olive Roman" pitchFamily="34" charset="0"/>
                      </a:endParaRPr>
                    </a:p>
                  </a:txBody>
                  <a:tcPr/>
                </a:tc>
                <a:tc>
                  <a:txBody>
                    <a:bodyPr/>
                    <a:lstStyle/>
                    <a:p>
                      <a:r>
                        <a:rPr lang="en-US" sz="1200" dirty="0" smtClean="0">
                          <a:latin typeface="Antique Olive Roman" pitchFamily="34" charset="0"/>
                        </a:rPr>
                        <a:t>Vice President Finance Office</a:t>
                      </a:r>
                      <a:endParaRPr lang="en-US" sz="1200" dirty="0">
                        <a:latin typeface="Antique Olive Roman" pitchFamily="34" charset="0"/>
                      </a:endParaRPr>
                    </a:p>
                  </a:txBody>
                  <a:tcPr/>
                </a:tc>
              </a:tr>
              <a:tr h="435321">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MIT</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Michael Parkin</a:t>
                      </a:r>
                      <a:endParaRPr lang="en-US" sz="1200" dirty="0">
                        <a:latin typeface="Antique Olive Roman" pitchFamily="34" charset="0"/>
                      </a:endParaRPr>
                    </a:p>
                  </a:txBody>
                  <a:tcPr/>
                </a:tc>
                <a:tc>
                  <a:txBody>
                    <a:bodyPr/>
                    <a:lstStyle/>
                    <a:p>
                      <a:r>
                        <a:rPr lang="en-US" sz="1200" dirty="0" smtClean="0">
                          <a:latin typeface="Antique Olive Roman" pitchFamily="34" charset="0"/>
                        </a:rPr>
                        <a:t>Director</a:t>
                      </a:r>
                      <a:r>
                        <a:rPr lang="en-US" sz="1200" baseline="0" dirty="0" smtClean="0">
                          <a:latin typeface="Antique Olive Roman" pitchFamily="34" charset="0"/>
                        </a:rPr>
                        <a:t> IT, Campus Construction</a:t>
                      </a:r>
                      <a:endParaRPr lang="en-US" sz="1200" dirty="0">
                        <a:latin typeface="Antique Olive Roman" pitchFamily="34" charset="0"/>
                      </a:endParaRPr>
                    </a:p>
                  </a:txBody>
                  <a:tcPr/>
                </a:tc>
                <a:tc>
                  <a:txBody>
                    <a:bodyPr/>
                    <a:lstStyle/>
                    <a:p>
                      <a:r>
                        <a:rPr lang="en-US" sz="1200" dirty="0" smtClean="0">
                          <a:latin typeface="Antique Olive Roman" pitchFamily="34" charset="0"/>
                        </a:rPr>
                        <a:t>Department</a:t>
                      </a:r>
                      <a:r>
                        <a:rPr lang="en-US" sz="1200" baseline="0" dirty="0" smtClean="0">
                          <a:latin typeface="Antique Olive Roman" pitchFamily="34" charset="0"/>
                        </a:rPr>
                        <a:t> of Facilities</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SAP</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Chris Holness</a:t>
                      </a:r>
                      <a:endParaRPr lang="en-US" sz="1200" dirty="0">
                        <a:latin typeface="Antique Olive Roman" pitchFamily="34" charset="0"/>
                      </a:endParaRPr>
                    </a:p>
                  </a:txBody>
                  <a:tcPr/>
                </a:tc>
                <a:tc>
                  <a:txBody>
                    <a:bodyPr/>
                    <a:lstStyle/>
                    <a:p>
                      <a:r>
                        <a:rPr lang="en-US" sz="1200" dirty="0" smtClean="0">
                          <a:latin typeface="Antique Olive Roman" pitchFamily="34" charset="0"/>
                        </a:rPr>
                        <a:t>Delivery Executive</a:t>
                      </a:r>
                      <a:endParaRPr lang="en-US" sz="1200" dirty="0">
                        <a:latin typeface="Antique Olive Roman" pitchFamily="34" charset="0"/>
                      </a:endParaRPr>
                    </a:p>
                  </a:txBody>
                  <a:tcPr/>
                </a:tc>
                <a:tc>
                  <a:txBody>
                    <a:bodyPr/>
                    <a:lstStyle/>
                    <a:p>
                      <a:r>
                        <a:rPr lang="en-US" sz="1200" dirty="0" smtClean="0">
                          <a:latin typeface="Antique Olive Roman" pitchFamily="34" charset="0"/>
                        </a:rPr>
                        <a:t>SAP Program</a:t>
                      </a:r>
                      <a:r>
                        <a:rPr lang="en-US" sz="1200" baseline="0" dirty="0" smtClean="0">
                          <a:latin typeface="Antique Olive Roman" pitchFamily="34" charset="0"/>
                        </a:rPr>
                        <a:t> Management</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SAP</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Mike Marsh</a:t>
                      </a:r>
                      <a:endParaRPr lang="en-US" sz="1200" dirty="0">
                        <a:latin typeface="Antique Olive Roman" pitchFamily="34" charset="0"/>
                      </a:endParaRPr>
                    </a:p>
                  </a:txBody>
                  <a:tcPr/>
                </a:tc>
                <a:tc>
                  <a:txBody>
                    <a:bodyPr/>
                    <a:lstStyle/>
                    <a:p>
                      <a:r>
                        <a:rPr lang="en-US" sz="1200" dirty="0" smtClean="0">
                          <a:latin typeface="Antique Olive Roman" pitchFamily="34" charset="0"/>
                        </a:rPr>
                        <a:t>Account Executive</a:t>
                      </a:r>
                      <a:endParaRPr lang="en-US" sz="1200" dirty="0">
                        <a:latin typeface="Antique Olive Roman" pitchFamily="34" charset="0"/>
                      </a:endParaRPr>
                    </a:p>
                  </a:txBody>
                  <a:tcPr/>
                </a:tc>
                <a:tc>
                  <a:txBody>
                    <a:bodyPr/>
                    <a:lstStyle/>
                    <a:p>
                      <a:r>
                        <a:rPr lang="en-US" sz="1200" dirty="0" smtClean="0">
                          <a:latin typeface="Antique Olive Roman" pitchFamily="34" charset="0"/>
                        </a:rPr>
                        <a:t>SAP Account</a:t>
                      </a:r>
                      <a:r>
                        <a:rPr lang="en-US" sz="1200" baseline="0" dirty="0" smtClean="0">
                          <a:latin typeface="Antique Olive Roman" pitchFamily="34" charset="0"/>
                        </a:rPr>
                        <a:t> Management</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SAP</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John </a:t>
                      </a:r>
                      <a:r>
                        <a:rPr lang="en-US" sz="1200" dirty="0" err="1" smtClean="0">
                          <a:latin typeface="Antique Olive Roman" pitchFamily="34" charset="0"/>
                        </a:rPr>
                        <a:t>Solms</a:t>
                      </a:r>
                      <a:endParaRPr lang="en-US" sz="1200" dirty="0">
                        <a:latin typeface="Antique Olive Roman" pitchFamily="34" charset="0"/>
                      </a:endParaRPr>
                    </a:p>
                  </a:txBody>
                  <a:tcPr/>
                </a:tc>
                <a:tc>
                  <a:txBody>
                    <a:bodyPr/>
                    <a:lstStyle/>
                    <a:p>
                      <a:r>
                        <a:rPr lang="en-US" sz="1200" dirty="0" smtClean="0">
                          <a:latin typeface="Antique Olive Roman" pitchFamily="34" charset="0"/>
                        </a:rPr>
                        <a:t>Client</a:t>
                      </a:r>
                      <a:r>
                        <a:rPr lang="en-US" sz="1200" baseline="0" dirty="0" smtClean="0">
                          <a:latin typeface="Antique Olive Roman" pitchFamily="34" charset="0"/>
                        </a:rPr>
                        <a:t> Partner</a:t>
                      </a:r>
                      <a:endParaRPr lang="en-US" sz="1200" dirty="0">
                        <a:latin typeface="Antique Olive Roman" pitchFamily="34" charset="0"/>
                      </a:endParaRPr>
                    </a:p>
                  </a:txBody>
                  <a:tcPr/>
                </a:tc>
                <a:tc>
                  <a:txBody>
                    <a:bodyPr/>
                    <a:lstStyle/>
                    <a:p>
                      <a:r>
                        <a:rPr lang="en-US" sz="1200" dirty="0" smtClean="0">
                          <a:latin typeface="Antique Olive Roman" pitchFamily="34" charset="0"/>
                        </a:rPr>
                        <a:t>SAP Services</a:t>
                      </a:r>
                      <a:endParaRPr lang="en-US" sz="1200" dirty="0">
                        <a:latin typeface="Antique Olive Roman" pitchFamily="34" charset="0"/>
                      </a:endParaRPr>
                    </a:p>
                  </a:txBody>
                  <a:tcPr/>
                </a:tc>
              </a:tr>
              <a:tr h="296139">
                <a:tc>
                  <a:txBody>
                    <a:bodyPr/>
                    <a:lstStyle/>
                    <a:p>
                      <a:pPr marL="0" algn="l" defTabSz="914400" rtl="0" eaLnBrk="1" latinLnBrk="0" hangingPunct="1"/>
                      <a:r>
                        <a:rPr lang="en-US" sz="1200" kern="1200" dirty="0" smtClean="0">
                          <a:solidFill>
                            <a:schemeClr val="dk1"/>
                          </a:solidFill>
                          <a:latin typeface="Antique Olive Roman" pitchFamily="34" charset="0"/>
                          <a:ea typeface="+mn-ea"/>
                          <a:cs typeface="+mn-cs"/>
                        </a:rPr>
                        <a:t>SAP</a:t>
                      </a:r>
                      <a:endParaRPr lang="en-US" sz="1200" kern="1200" dirty="0">
                        <a:solidFill>
                          <a:schemeClr val="dk1"/>
                        </a:solidFill>
                        <a:latin typeface="Antique Olive Roman" pitchFamily="34" charset="0"/>
                        <a:ea typeface="+mn-ea"/>
                        <a:cs typeface="+mn-cs"/>
                      </a:endParaRPr>
                    </a:p>
                  </a:txBody>
                  <a:tcPr/>
                </a:tc>
                <a:tc>
                  <a:txBody>
                    <a:bodyPr/>
                    <a:lstStyle/>
                    <a:p>
                      <a:r>
                        <a:rPr lang="en-US" sz="1200" dirty="0" smtClean="0">
                          <a:latin typeface="Antique Olive Roman" pitchFamily="34" charset="0"/>
                        </a:rPr>
                        <a:t>Frank </a:t>
                      </a:r>
                      <a:r>
                        <a:rPr lang="en-US" sz="1200" dirty="0" err="1" smtClean="0">
                          <a:latin typeface="Antique Olive Roman" pitchFamily="34" charset="0"/>
                        </a:rPr>
                        <a:t>Ciannella</a:t>
                      </a:r>
                      <a:endParaRPr lang="en-US" sz="1200" dirty="0" smtClean="0">
                        <a:latin typeface="Antique Olive Roman" pitchFamily="34" charset="0"/>
                      </a:endParaRPr>
                    </a:p>
                  </a:txBody>
                  <a:tcPr/>
                </a:tc>
                <a:tc>
                  <a:txBody>
                    <a:bodyPr/>
                    <a:lstStyle/>
                    <a:p>
                      <a:r>
                        <a:rPr lang="en-US" sz="1200" dirty="0" smtClean="0">
                          <a:latin typeface="Antique Olive Roman" pitchFamily="34" charset="0"/>
                        </a:rPr>
                        <a:t>HANA Ambassador</a:t>
                      </a:r>
                      <a:endParaRPr lang="en-US" sz="1200" dirty="0">
                        <a:latin typeface="Antique Olive Roman" pitchFamily="34" charset="0"/>
                      </a:endParaRPr>
                    </a:p>
                  </a:txBody>
                  <a:tcPr/>
                </a:tc>
                <a:tc>
                  <a:txBody>
                    <a:bodyPr/>
                    <a:lstStyle/>
                    <a:p>
                      <a:r>
                        <a:rPr lang="en-US" sz="1200" dirty="0" smtClean="0">
                          <a:latin typeface="Antique Olive Roman" pitchFamily="34" charset="0"/>
                        </a:rPr>
                        <a:t>HANA</a:t>
                      </a:r>
                      <a:r>
                        <a:rPr lang="en-US" sz="1200" baseline="0" dirty="0" smtClean="0">
                          <a:latin typeface="Antique Olive Roman" pitchFamily="34" charset="0"/>
                        </a:rPr>
                        <a:t> Ambassador</a:t>
                      </a:r>
                      <a:endParaRPr lang="en-US" sz="1200" dirty="0">
                        <a:latin typeface="Antique Olive Roman" pitchFamily="34" charset="0"/>
                      </a:endParaRPr>
                    </a:p>
                  </a:txBody>
                  <a:tcPr/>
                </a:tc>
              </a:tr>
            </a:tbl>
          </a:graphicData>
        </a:graphic>
      </p:graphicFrame>
    </p:spTree>
    <p:extLst>
      <p:ext uri="{BB962C8B-B14F-4D97-AF65-F5344CB8AC3E}">
        <p14:creationId xmlns:p14="http://schemas.microsoft.com/office/powerpoint/2010/main" val="2087558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8/12/2015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800" dirty="0" smtClean="0"/>
              <a:t>H2O - Overview Landscape </a:t>
            </a:r>
            <a:endParaRPr lang="en-US" altLang="en-US" sz="2800" dirty="0"/>
          </a:p>
        </p:txBody>
      </p:sp>
      <p:sp>
        <p:nvSpPr>
          <p:cNvPr id="5125" name="Rectangle 3"/>
          <p:cNvSpPr>
            <a:spLocks noGrp="1" noChangeArrowheads="1"/>
          </p:cNvSpPr>
          <p:nvPr>
            <p:ph type="body" idx="1"/>
          </p:nvPr>
        </p:nvSpPr>
        <p:spPr>
          <a:xfrm>
            <a:off x="609600" y="1762129"/>
            <a:ext cx="10972800" cy="4329108"/>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pic>
        <p:nvPicPr>
          <p:cNvPr id="2" name="Picture 1"/>
          <p:cNvPicPr>
            <a:picLocks noChangeAspect="1"/>
          </p:cNvPicPr>
          <p:nvPr/>
        </p:nvPicPr>
        <p:blipFill>
          <a:blip r:embed="rId3"/>
          <a:stretch>
            <a:fillRect/>
          </a:stretch>
        </p:blipFill>
        <p:spPr>
          <a:xfrm>
            <a:off x="1115290" y="1762128"/>
            <a:ext cx="9961419" cy="4486272"/>
          </a:xfrm>
          <a:prstGeom prst="rect">
            <a:avLst/>
          </a:prstGeom>
        </p:spPr>
      </p:pic>
    </p:spTree>
    <p:extLst>
      <p:ext uri="{BB962C8B-B14F-4D97-AF65-F5344CB8AC3E}">
        <p14:creationId xmlns:p14="http://schemas.microsoft.com/office/powerpoint/2010/main" val="219858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type="body" idx="1"/>
          </p:nvPr>
        </p:nvSpPr>
        <p:spPr>
          <a:xfrm>
            <a:off x="609601" y="1704558"/>
            <a:ext cx="10972799" cy="4640068"/>
          </a:xfrm>
        </p:spPr>
        <p:txBody>
          <a:bodyPr/>
          <a:lstStyle/>
          <a:p>
            <a:pPr eaLnBrk="1" hangingPunct="1">
              <a:lnSpc>
                <a:spcPct val="90000"/>
              </a:lnSpc>
              <a:buSzTx/>
              <a:buFontTx/>
              <a:buChar char="•"/>
            </a:pPr>
            <a:endParaRPr lang="en-US" altLang="en-US" sz="2000" dirty="0"/>
          </a:p>
        </p:txBody>
      </p:sp>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8/12/2015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9</a:t>
            </a:fld>
            <a:endParaRPr lang="en-US" altLang="en-US" smtClean="0">
              <a:latin typeface="Arial" charset="0"/>
            </a:endParaRPr>
          </a:p>
        </p:txBody>
      </p:sp>
      <p:sp>
        <p:nvSpPr>
          <p:cNvPr id="4100" name="Rectangle 2"/>
          <p:cNvSpPr>
            <a:spLocks noGrp="1" noChangeArrowheads="1"/>
          </p:cNvSpPr>
          <p:nvPr>
            <p:ph type="title"/>
          </p:nvPr>
        </p:nvSpPr>
        <p:spPr>
          <a:xfrm>
            <a:off x="609600" y="533400"/>
            <a:ext cx="10972800" cy="891891"/>
          </a:xfrm>
        </p:spPr>
        <p:txBody>
          <a:bodyPr/>
          <a:lstStyle/>
          <a:p>
            <a:pPr eaLnBrk="1" hangingPunct="1"/>
            <a:r>
              <a:rPr lang="en-US" altLang="en-US" sz="2800" dirty="0" smtClean="0">
                <a:latin typeface="Antique Olive Roman" pitchFamily="34" charset="0"/>
              </a:rPr>
              <a:t>H2O - Timeline</a:t>
            </a:r>
            <a:r>
              <a:rPr lang="en-US" altLang="en-US" sz="2400" dirty="0" smtClean="0">
                <a:latin typeface="Antique Olive Roman" pitchFamily="34" charset="0"/>
              </a:rPr>
              <a:t/>
            </a:r>
            <a:br>
              <a:rPr lang="en-US" altLang="en-US" sz="2400" dirty="0" smtClean="0">
                <a:latin typeface="Antique Olive Roman" pitchFamily="34" charset="0"/>
              </a:rPr>
            </a:br>
            <a:endParaRPr lang="en-US" altLang="en-US" sz="2400" dirty="0">
              <a:latin typeface="Antique Olive Roman" pitchFamily="34" charset="0"/>
            </a:endParaRPr>
          </a:p>
        </p:txBody>
      </p:sp>
      <p:pic>
        <p:nvPicPr>
          <p:cNvPr id="2" name="Picture 1"/>
          <p:cNvPicPr>
            <a:picLocks noChangeAspect="1"/>
          </p:cNvPicPr>
          <p:nvPr/>
        </p:nvPicPr>
        <p:blipFill>
          <a:blip r:embed="rId3"/>
          <a:stretch>
            <a:fillRect/>
          </a:stretch>
        </p:blipFill>
        <p:spPr>
          <a:xfrm>
            <a:off x="7177089" y="3850629"/>
            <a:ext cx="3109229" cy="274344"/>
          </a:xfrm>
          <a:prstGeom prst="rect">
            <a:avLst/>
          </a:prstGeom>
        </p:spPr>
      </p:pic>
      <p:grpSp>
        <p:nvGrpSpPr>
          <p:cNvPr id="6" name="Group 5"/>
          <p:cNvGrpSpPr/>
          <p:nvPr/>
        </p:nvGrpSpPr>
        <p:grpSpPr>
          <a:xfrm>
            <a:off x="2990429" y="1704557"/>
            <a:ext cx="6586024" cy="4404165"/>
            <a:chOff x="1155261" y="1339410"/>
            <a:chExt cx="6586024" cy="4406341"/>
          </a:xfrm>
        </p:grpSpPr>
        <p:sp>
          <p:nvSpPr>
            <p:cNvPr id="7" name="Rectangle 6"/>
            <p:cNvSpPr/>
            <p:nvPr/>
          </p:nvSpPr>
          <p:spPr bwMode="gray">
            <a:xfrm>
              <a:off x="1155261" y="1590966"/>
              <a:ext cx="6586024" cy="228600"/>
            </a:xfrm>
            <a:prstGeom prst="rect">
              <a:avLst/>
            </a:prstGeom>
            <a:solidFill>
              <a:srgbClr val="F0AB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1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cxnSp>
          <p:nvCxnSpPr>
            <p:cNvPr id="8" name="Straight Connector 7"/>
            <p:cNvCxnSpPr/>
            <p:nvPr/>
          </p:nvCxnSpPr>
          <p:spPr>
            <a:xfrm flipV="1">
              <a:off x="1155261" y="1430094"/>
              <a:ext cx="0" cy="160872"/>
            </a:xfrm>
            <a:prstGeom prst="line">
              <a:avLst/>
            </a:prstGeom>
            <a:noFill/>
            <a:ln w="6350" cap="flat" cmpd="sng" algn="ctr">
              <a:solidFill>
                <a:srgbClr val="000000"/>
              </a:solidFill>
              <a:prstDash val="solid"/>
            </a:ln>
            <a:effectLst/>
          </p:spPr>
        </p:cxnSp>
        <p:sp>
          <p:nvSpPr>
            <p:cNvPr id="9" name="TextBox 8"/>
            <p:cNvSpPr txBox="1"/>
            <p:nvPr/>
          </p:nvSpPr>
          <p:spPr>
            <a:xfrm>
              <a:off x="1301462" y="1339410"/>
              <a:ext cx="1841540"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Project Start 7/6/2015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cxnSp>
          <p:nvCxnSpPr>
            <p:cNvPr id="10" name="Straight Connector 9"/>
            <p:cNvCxnSpPr/>
            <p:nvPr/>
          </p:nvCxnSpPr>
          <p:spPr>
            <a:xfrm>
              <a:off x="1155261" y="1430094"/>
              <a:ext cx="82400" cy="0"/>
            </a:xfrm>
            <a:prstGeom prst="line">
              <a:avLst/>
            </a:prstGeom>
            <a:noFill/>
            <a:ln w="6350" cap="flat" cmpd="sng" algn="ctr">
              <a:solidFill>
                <a:srgbClr val="000000"/>
              </a:solidFill>
              <a:prstDash val="solid"/>
            </a:ln>
            <a:effectLst/>
          </p:spPr>
        </p:cxnSp>
        <p:sp>
          <p:nvSpPr>
            <p:cNvPr id="11" name="Rectangle 10"/>
            <p:cNvSpPr/>
            <p:nvPr/>
          </p:nvSpPr>
          <p:spPr bwMode="gray">
            <a:xfrm>
              <a:off x="1155261" y="1941834"/>
              <a:ext cx="548640" cy="109728"/>
            </a:xfrm>
            <a:prstGeom prst="rect">
              <a:avLst/>
            </a:prstGeom>
            <a:solidFill>
              <a:srgbClr val="666666">
                <a:lumMod val="60000"/>
                <a:lumOff val="4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2" name="TextBox 11"/>
            <p:cNvSpPr txBox="1"/>
            <p:nvPr/>
          </p:nvSpPr>
          <p:spPr>
            <a:xfrm>
              <a:off x="6199159" y="1354821"/>
              <a:ext cx="139475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Project End 12/18/2015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cxnSp>
          <p:nvCxnSpPr>
            <p:cNvPr id="13" name="Straight Connector 12"/>
            <p:cNvCxnSpPr/>
            <p:nvPr/>
          </p:nvCxnSpPr>
          <p:spPr>
            <a:xfrm flipV="1">
              <a:off x="7740114" y="1416758"/>
              <a:ext cx="0" cy="160872"/>
            </a:xfrm>
            <a:prstGeom prst="line">
              <a:avLst/>
            </a:prstGeom>
            <a:noFill/>
            <a:ln w="6350" cap="flat" cmpd="sng" algn="ctr">
              <a:solidFill>
                <a:srgbClr val="000000"/>
              </a:solidFill>
              <a:prstDash val="solid"/>
            </a:ln>
            <a:effectLst/>
          </p:spPr>
        </p:cxnSp>
        <p:cxnSp>
          <p:nvCxnSpPr>
            <p:cNvPr id="14" name="Straight Connector 13"/>
            <p:cNvCxnSpPr/>
            <p:nvPr/>
          </p:nvCxnSpPr>
          <p:spPr>
            <a:xfrm flipH="1">
              <a:off x="7593914" y="1416758"/>
              <a:ext cx="146201" cy="5713"/>
            </a:xfrm>
            <a:prstGeom prst="line">
              <a:avLst/>
            </a:prstGeom>
            <a:noFill/>
            <a:ln w="6350" cap="flat" cmpd="sng" algn="ctr">
              <a:solidFill>
                <a:srgbClr val="000000"/>
              </a:solidFill>
              <a:prstDash val="solid"/>
            </a:ln>
            <a:effectLst/>
          </p:spPr>
        </p:cxnSp>
        <p:sp>
          <p:nvSpPr>
            <p:cNvPr id="15" name="Rectangle 14"/>
            <p:cNvSpPr/>
            <p:nvPr/>
          </p:nvSpPr>
          <p:spPr bwMode="gray">
            <a:xfrm>
              <a:off x="1155261" y="2314373"/>
              <a:ext cx="2468880" cy="109728"/>
            </a:xfrm>
            <a:prstGeom prst="rect">
              <a:avLst/>
            </a:prstGeom>
            <a:solidFill>
              <a:srgbClr val="0076CB">
                <a:lumMod val="40000"/>
                <a:lumOff val="6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6" name="TextBox 15"/>
            <p:cNvSpPr txBox="1"/>
            <p:nvPr/>
          </p:nvSpPr>
          <p:spPr>
            <a:xfrm>
              <a:off x="4567129" y="2890883"/>
              <a:ext cx="2743200"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2 – Migrate SF2 to HEC 8/3/15 – </a:t>
              </a: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9/24/15 </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17" name="Diamond 16"/>
            <p:cNvSpPr/>
            <p:nvPr/>
          </p:nvSpPr>
          <p:spPr bwMode="gray">
            <a:xfrm>
              <a:off x="3565743" y="2508182"/>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8" name="Rectangle 17"/>
            <p:cNvSpPr/>
            <p:nvPr/>
          </p:nvSpPr>
          <p:spPr bwMode="gray">
            <a:xfrm>
              <a:off x="2252540" y="2899951"/>
              <a:ext cx="2194560" cy="109728"/>
            </a:xfrm>
            <a:prstGeom prst="rect">
              <a:avLst/>
            </a:prstGeom>
            <a:solidFill>
              <a:srgbClr val="92D05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19" name="Diamond 18"/>
            <p:cNvSpPr/>
            <p:nvPr/>
          </p:nvSpPr>
          <p:spPr bwMode="gray">
            <a:xfrm>
              <a:off x="4509740" y="3130996"/>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0" name="TextBox 19"/>
            <p:cNvSpPr txBox="1"/>
            <p:nvPr/>
          </p:nvSpPr>
          <p:spPr>
            <a:xfrm>
              <a:off x="4764350" y="3143832"/>
              <a:ext cx="2107267"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SP on HEC for December? 10/2/15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1" name="Rectangle 20"/>
            <p:cNvSpPr/>
            <p:nvPr/>
          </p:nvSpPr>
          <p:spPr bwMode="gray">
            <a:xfrm>
              <a:off x="4995023" y="3923208"/>
              <a:ext cx="1645920" cy="109728"/>
            </a:xfrm>
            <a:prstGeom prst="rect">
              <a:avLst/>
            </a:prstGeom>
            <a:solidFill>
              <a:srgbClr val="CCCCCC">
                <a:lumMod val="50000"/>
              </a:srgb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2" name="TextBox 21"/>
            <p:cNvSpPr txBox="1"/>
            <p:nvPr/>
          </p:nvSpPr>
          <p:spPr>
            <a:xfrm>
              <a:off x="2951434" y="4316733"/>
              <a:ext cx="294960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5 – PRD Mock Cutover 11/2/15 to 11/20/15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3" name="Rectangle 22"/>
            <p:cNvSpPr/>
            <p:nvPr/>
          </p:nvSpPr>
          <p:spPr bwMode="gray">
            <a:xfrm>
              <a:off x="5826250" y="4343001"/>
              <a:ext cx="822960" cy="109728"/>
            </a:xfrm>
            <a:prstGeom prst="rect">
              <a:avLst/>
            </a:prstGeom>
            <a:solidFill>
              <a:srgbClr val="760A85"/>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4" name="TextBox 23"/>
            <p:cNvSpPr txBox="1"/>
            <p:nvPr/>
          </p:nvSpPr>
          <p:spPr>
            <a:xfrm>
              <a:off x="3413375" y="4626798"/>
              <a:ext cx="351015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6 – PRD Dress Rehearsal Cutover 11/30/15 to 12/6/15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5" name="Rectangle 24"/>
            <p:cNvSpPr/>
            <p:nvPr/>
          </p:nvSpPr>
          <p:spPr bwMode="gray">
            <a:xfrm>
              <a:off x="6923530" y="4653066"/>
              <a:ext cx="274320" cy="109728"/>
            </a:xfrm>
            <a:prstGeom prst="rect">
              <a:avLst/>
            </a:prstGeom>
            <a:solidFill>
              <a:srgbClr val="003283"/>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6" name="Rectangle 25"/>
            <p:cNvSpPr/>
            <p:nvPr/>
          </p:nvSpPr>
          <p:spPr bwMode="gray">
            <a:xfrm>
              <a:off x="7197850" y="5004339"/>
              <a:ext cx="274320" cy="109728"/>
            </a:xfrm>
            <a:prstGeom prst="rect">
              <a:avLst/>
            </a:prstGeom>
            <a:solidFill>
              <a:srgbClr val="E355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27" name="TextBox 26"/>
            <p:cNvSpPr txBox="1"/>
            <p:nvPr/>
          </p:nvSpPr>
          <p:spPr>
            <a:xfrm>
              <a:off x="4655627" y="4982258"/>
              <a:ext cx="2535417" cy="154549"/>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7 – PRD Cutover 12/7/15 to 12/13/15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8" name="TextBox 27"/>
            <p:cNvSpPr txBox="1"/>
            <p:nvPr/>
          </p:nvSpPr>
          <p:spPr>
            <a:xfrm>
              <a:off x="6352720" y="5208103"/>
              <a:ext cx="1097954"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smtClean="0">
                  <a:ln>
                    <a:noFill/>
                  </a:ln>
                  <a:solidFill>
                    <a:srgbClr val="000000"/>
                  </a:solidFill>
                  <a:effectLst/>
                  <a:uLnTx/>
                  <a:uFillTx/>
                  <a:latin typeface="Arial"/>
                  <a:ea typeface="Arial Unicode MS" pitchFamily="34" charset="-128"/>
                  <a:cs typeface="Arial Unicode MS" pitchFamily="34" charset="-128"/>
                </a:rPr>
                <a:t>Go-Live 12/14/15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29" name="Rectangle 28"/>
            <p:cNvSpPr/>
            <p:nvPr/>
          </p:nvSpPr>
          <p:spPr bwMode="gray">
            <a:xfrm>
              <a:off x="7192645" y="5614274"/>
              <a:ext cx="548640" cy="109728"/>
            </a:xfrm>
            <a:prstGeom prst="rect">
              <a:avLst/>
            </a:prstGeom>
            <a:solidFill>
              <a:srgbClr val="FFFF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0" name="TextBox 29"/>
            <p:cNvSpPr txBox="1"/>
            <p:nvPr/>
          </p:nvSpPr>
          <p:spPr>
            <a:xfrm>
              <a:off x="4872863" y="5591863"/>
              <a:ext cx="2257369"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Production Support 12/7/15 to 12/18/15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1" name="Rectangle 30"/>
            <p:cNvSpPr/>
            <p:nvPr/>
          </p:nvSpPr>
          <p:spPr bwMode="gray">
            <a:xfrm>
              <a:off x="4705709" y="3546872"/>
              <a:ext cx="548640" cy="109728"/>
            </a:xfrm>
            <a:prstGeom prst="rect">
              <a:avLst/>
            </a:prstGeom>
            <a:solidFill>
              <a:srgbClr val="0070C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SG"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2" name="Diamond 31"/>
            <p:cNvSpPr/>
            <p:nvPr/>
          </p:nvSpPr>
          <p:spPr bwMode="gray">
            <a:xfrm>
              <a:off x="7434242" y="5188888"/>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marL="0" marR="0" lvl="0" indent="0" algn="ct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8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endParaRPr>
            </a:p>
          </p:txBody>
        </p:sp>
        <p:sp>
          <p:nvSpPr>
            <p:cNvPr id="33" name="TextBox 32"/>
            <p:cNvSpPr txBox="1"/>
            <p:nvPr/>
          </p:nvSpPr>
          <p:spPr>
            <a:xfrm>
              <a:off x="1803129" y="1932804"/>
              <a:ext cx="2301331"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Project Prep &amp; Kickoff 7/6/15 - 7/17/15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4" name="TextBox 33"/>
            <p:cNvSpPr txBox="1"/>
            <p:nvPr/>
          </p:nvSpPr>
          <p:spPr>
            <a:xfrm>
              <a:off x="3723121" y="2290184"/>
              <a:ext cx="3894002" cy="153964"/>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1 - Copy from PS1 to SF3; Migrate SF3 to HEC 7/6/15 – 9/4/15</a:t>
              </a:r>
            </a:p>
          </p:txBody>
        </p:sp>
        <p:sp>
          <p:nvSpPr>
            <p:cNvPr id="35" name="TextBox 34"/>
            <p:cNvSpPr txBox="1"/>
            <p:nvPr/>
          </p:nvSpPr>
          <p:spPr>
            <a:xfrm>
              <a:off x="3820353" y="2521018"/>
              <a:ext cx="2107267"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POC Decision for December 9/8/15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sp>
          <p:nvSpPr>
            <p:cNvPr id="36" name="TextBox 35"/>
            <p:cNvSpPr txBox="1"/>
            <p:nvPr/>
          </p:nvSpPr>
          <p:spPr>
            <a:xfrm>
              <a:off x="2053685" y="3914617"/>
              <a:ext cx="2949605" cy="153888"/>
            </a:xfrm>
            <a:prstGeom prst="rect">
              <a:avLst/>
            </a:prstGeom>
            <a:solidFill>
              <a:srgbClr val="FFFFFF"/>
            </a:solidFill>
          </p:spPr>
          <p:txBody>
            <a:bodyPr wrap="square" lIns="0" tIns="0" rIns="0" bIns="0" rtlCol="0">
              <a:spAutoFit/>
            </a:bodyPr>
            <a:lstStyle/>
            <a:p>
              <a:pPr marL="0" marR="0" lvl="0" indent="0" defTabSz="914400" eaLnBrk="1" fontAlgn="base" latinLnBrk="0" hangingPunct="1">
                <a:lnSpc>
                  <a:spcPct val="100000"/>
                </a:lnSpc>
                <a:spcBef>
                  <a:spcPts val="0"/>
                </a:spcBef>
                <a:spcAft>
                  <a:spcPct val="0"/>
                </a:spcAft>
                <a:buClr>
                  <a:srgbClr val="F0AB00"/>
                </a:buClr>
                <a:buSzPct val="80000"/>
                <a:buFontTx/>
                <a:buNone/>
                <a:tabLst/>
                <a:defRPr/>
              </a:pPr>
              <a:r>
                <a:rPr kumimoji="0" lang="en-US" sz="1000" b="0" i="0" u="none" strike="noStrike" kern="0" cap="none" spc="0" normalizeH="0" baseline="0" noProof="0" dirty="0" smtClean="0">
                  <a:ln>
                    <a:noFill/>
                  </a:ln>
                  <a:solidFill>
                    <a:srgbClr val="000000"/>
                  </a:solidFill>
                  <a:effectLst/>
                  <a:uLnTx/>
                  <a:uFillTx/>
                  <a:latin typeface="Arial"/>
                  <a:ea typeface="Arial Unicode MS" pitchFamily="34" charset="-128"/>
                  <a:cs typeface="Arial Unicode MS" pitchFamily="34" charset="-128"/>
                </a:rPr>
                <a:t>Cycle 4 – QA Cutover to HEC 10/12/15 to 11/20/15</a:t>
              </a:r>
              <a:endParaRPr kumimoji="0" lang="en-SG" sz="1000" b="0" i="0" u="none" strike="noStrike" kern="0" cap="none" spc="0" normalizeH="0" baseline="0" noProof="0" dirty="0" err="1" smtClean="0">
                <a:ln>
                  <a:noFill/>
                </a:ln>
                <a:solidFill>
                  <a:srgbClr val="000000"/>
                </a:solidFill>
                <a:effectLst/>
                <a:uLnTx/>
                <a:uFillTx/>
                <a:latin typeface="Arial"/>
                <a:ea typeface="Arial Unicode MS" pitchFamily="34" charset="-128"/>
                <a:cs typeface="Arial Unicode MS" pitchFamily="34" charset="-128"/>
              </a:endParaRPr>
            </a:p>
          </p:txBody>
        </p:sp>
      </p:grpSp>
      <p:graphicFrame>
        <p:nvGraphicFramePr>
          <p:cNvPr id="37" name="Table 36"/>
          <p:cNvGraphicFramePr>
            <a:graphicFrameLocks noGrp="1"/>
          </p:cNvGraphicFramePr>
          <p:nvPr>
            <p:extLst>
              <p:ext uri="{D42A27DB-BD31-4B8C-83A1-F6EECF244321}">
                <p14:modId xmlns:p14="http://schemas.microsoft.com/office/powerpoint/2010/main" val="415785318"/>
              </p:ext>
            </p:extLst>
          </p:nvPr>
        </p:nvGraphicFramePr>
        <p:xfrm>
          <a:off x="2990429" y="1439812"/>
          <a:ext cx="6563700" cy="4668910"/>
        </p:xfrm>
        <a:graphic>
          <a:graphicData uri="http://schemas.openxmlformats.org/drawingml/2006/table">
            <a:tbl>
              <a:tblPr firstRow="1" bandRow="1"/>
              <a:tblGrid>
                <a:gridCol w="1093950"/>
                <a:gridCol w="1093950"/>
                <a:gridCol w="1093950"/>
                <a:gridCol w="1093950"/>
                <a:gridCol w="1093950"/>
                <a:gridCol w="1093950"/>
              </a:tblGrid>
              <a:tr h="2929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July</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August</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September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October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November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200" dirty="0" smtClean="0"/>
                        <a:t>December</a:t>
                      </a: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437593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200" dirty="0"/>
                    </a:p>
                  </a:txBody>
                  <a:tcP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97769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SAP_2014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fontAlgn="base">
          <a:spcBef>
            <a:spcPts val="6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680</TotalTime>
  <Words>866</Words>
  <Application>Microsoft Office PowerPoint</Application>
  <PresentationFormat>Widescreen</PresentationFormat>
  <Paragraphs>285</Paragraphs>
  <Slides>17</Slides>
  <Notes>15</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17</vt:i4>
      </vt:variant>
    </vt:vector>
  </HeadingPairs>
  <TitlesOfParts>
    <vt:vector size="37" baseType="lpstr">
      <vt:lpstr>Arial Unicode MS</vt:lpstr>
      <vt:lpstr>MS PGothic</vt:lpstr>
      <vt:lpstr>Aharoni</vt:lpstr>
      <vt:lpstr>Antique Olive Roman</vt:lpstr>
      <vt:lpstr>Arial</vt:lpstr>
      <vt:lpstr>AvantGarde</vt:lpstr>
      <vt:lpstr>Calibri</vt:lpstr>
      <vt:lpstr>Century Gothic</vt:lpstr>
      <vt:lpstr>Courier New</vt:lpstr>
      <vt:lpstr>Times New Roman</vt:lpstr>
      <vt:lpstr>Wingdings</vt:lpstr>
      <vt:lpstr>Quadrant</vt:lpstr>
      <vt:lpstr>1_Quadrant</vt:lpstr>
      <vt:lpstr>3_Quadrant</vt:lpstr>
      <vt:lpstr>4_Quadrant</vt:lpstr>
      <vt:lpstr>5_Quadrant</vt:lpstr>
      <vt:lpstr>8_Quadrant</vt:lpstr>
      <vt:lpstr>9_Quadrant</vt:lpstr>
      <vt:lpstr>10_Quadrant</vt:lpstr>
      <vt:lpstr>SAP_2014_v1.1</vt:lpstr>
      <vt:lpstr>    </vt:lpstr>
      <vt:lpstr>Agenda</vt:lpstr>
      <vt:lpstr>H2O - Project Overview</vt:lpstr>
      <vt:lpstr>H2O - Project Overview (cont’d) </vt:lpstr>
      <vt:lpstr>H2O - Project Overview (cont’d) </vt:lpstr>
      <vt:lpstr>H2O - Governance Model</vt:lpstr>
      <vt:lpstr>H2O - Steering Committee</vt:lpstr>
      <vt:lpstr>H2O - Overview Landscape </vt:lpstr>
      <vt:lpstr>H2O - Timeline </vt:lpstr>
      <vt:lpstr>H2O - Important Dates</vt:lpstr>
      <vt:lpstr>Support Packs</vt:lpstr>
      <vt:lpstr>Support Packs</vt:lpstr>
      <vt:lpstr>Support Pack Planning</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91</cp:revision>
  <dcterms:created xsi:type="dcterms:W3CDTF">2013-09-23T00:32:24Z</dcterms:created>
  <dcterms:modified xsi:type="dcterms:W3CDTF">2015-08-13T02:39:21Z</dcterms:modified>
</cp:coreProperties>
</file>