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6" r:id="rId3"/>
    <p:sldMasterId id="2147483720" r:id="rId4"/>
    <p:sldMasterId id="2147483756" r:id="rId5"/>
    <p:sldMasterId id="2147483768" r:id="rId6"/>
    <p:sldMasterId id="2147483780" r:id="rId7"/>
  </p:sldMasterIdLst>
  <p:notesMasterIdLst>
    <p:notesMasterId r:id="rId28"/>
  </p:notesMasterIdLst>
  <p:sldIdLst>
    <p:sldId id="258" r:id="rId8"/>
    <p:sldId id="260" r:id="rId9"/>
    <p:sldId id="277" r:id="rId10"/>
    <p:sldId id="282" r:id="rId11"/>
    <p:sldId id="298" r:id="rId12"/>
    <p:sldId id="290" r:id="rId13"/>
    <p:sldId id="297" r:id="rId14"/>
    <p:sldId id="296" r:id="rId15"/>
    <p:sldId id="291" r:id="rId16"/>
    <p:sldId id="279" r:id="rId17"/>
    <p:sldId id="295" r:id="rId18"/>
    <p:sldId id="293" r:id="rId19"/>
    <p:sldId id="294" r:id="rId20"/>
    <p:sldId id="264" r:id="rId21"/>
    <p:sldId id="266" r:id="rId22"/>
    <p:sldId id="284" r:id="rId23"/>
    <p:sldId id="269" r:id="rId24"/>
    <p:sldId id="270" r:id="rId25"/>
    <p:sldId id="275" r:id="rId26"/>
    <p:sldId id="271" r:id="rId2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55" d="100"/>
          <a:sy n="55" d="100"/>
        </p:scale>
        <p:origin x="547"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3A5216D4-0711-494B-A8C3-6273DFDC4641}" type="datetimeFigureOut">
              <a:rPr lang="en-US" smtClean="0"/>
              <a:t>10/7/2015</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solidFill>
                  <a:prstClr val="black"/>
                </a:solidFill>
                <a:latin typeface="Arial" charset="0"/>
              </a:rPr>
              <a:pPr/>
              <a:t>11</a:t>
            </a:fld>
            <a:endParaRPr lang="en-US" altLang="en-US" smtClean="0">
              <a:solidFill>
                <a:prstClr val="black"/>
              </a:solidFill>
              <a:latin typeface="Arial" charset="0"/>
            </a:endParaRPr>
          </a:p>
        </p:txBody>
      </p:sp>
    </p:spTree>
    <p:extLst>
      <p:ext uri="{BB962C8B-B14F-4D97-AF65-F5344CB8AC3E}">
        <p14:creationId xmlns:p14="http://schemas.microsoft.com/office/powerpoint/2010/main" val="2367516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56359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25125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20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79460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3</a:t>
            </a:fld>
            <a:endParaRPr lang="en-US" altLang="en-US" smtClean="0">
              <a:latin typeface="Arial" charset="0"/>
            </a:endParaRPr>
          </a:p>
        </p:txBody>
      </p:sp>
    </p:spTree>
    <p:extLst>
      <p:ext uri="{BB962C8B-B14F-4D97-AF65-F5344CB8AC3E}">
        <p14:creationId xmlns:p14="http://schemas.microsoft.com/office/powerpoint/2010/main" val="2520467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426988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 Casey speaks to this slide</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82711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278443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2E69E0-FF03-4434-A7B3-627DBC8D4AE2}" type="slidenum">
              <a:rPr lang="en-US" smtClean="0"/>
              <a:t>7</a:t>
            </a:fld>
            <a:endParaRPr lang="en-US"/>
          </a:p>
        </p:txBody>
      </p:sp>
    </p:spTree>
    <p:extLst>
      <p:ext uri="{BB962C8B-B14F-4D97-AF65-F5344CB8AC3E}">
        <p14:creationId xmlns:p14="http://schemas.microsoft.com/office/powerpoint/2010/main" val="1351324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2E69E0-FF03-4434-A7B3-627DBC8D4AE2}" type="slidenum">
              <a:rPr lang="en-US" smtClean="0"/>
              <a:t>8</a:t>
            </a:fld>
            <a:endParaRPr lang="en-US"/>
          </a:p>
        </p:txBody>
      </p:sp>
    </p:spTree>
    <p:extLst>
      <p:ext uri="{BB962C8B-B14F-4D97-AF65-F5344CB8AC3E}">
        <p14:creationId xmlns:p14="http://schemas.microsoft.com/office/powerpoint/2010/main" val="1253727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261">
              <a:defRPr>
                <a:solidFill>
                  <a:schemeClr val="tx1"/>
                </a:solidFill>
                <a:latin typeface="Century Gothic" pitchFamily="34" charset="0"/>
              </a:defRPr>
            </a:lvl1pPr>
            <a:lvl2pPr marL="758255" indent="-291636" defTabSz="967261">
              <a:defRPr>
                <a:solidFill>
                  <a:schemeClr val="tx1"/>
                </a:solidFill>
                <a:latin typeface="Century Gothic" pitchFamily="34" charset="0"/>
              </a:defRPr>
            </a:lvl2pPr>
            <a:lvl3pPr marL="1166546" indent="-233309" defTabSz="967261">
              <a:defRPr>
                <a:solidFill>
                  <a:schemeClr val="tx1"/>
                </a:solidFill>
                <a:latin typeface="Century Gothic" pitchFamily="34" charset="0"/>
              </a:defRPr>
            </a:lvl3pPr>
            <a:lvl4pPr marL="1633164" indent="-233309" defTabSz="967261">
              <a:defRPr>
                <a:solidFill>
                  <a:schemeClr val="tx1"/>
                </a:solidFill>
                <a:latin typeface="Century Gothic" pitchFamily="34" charset="0"/>
              </a:defRPr>
            </a:lvl4pPr>
            <a:lvl5pPr marL="2099782" indent="-233309" defTabSz="967261">
              <a:defRPr>
                <a:solidFill>
                  <a:schemeClr val="tx1"/>
                </a:solidFill>
                <a:latin typeface="Century Gothic" pitchFamily="34" charset="0"/>
              </a:defRPr>
            </a:lvl5pPr>
            <a:lvl6pPr marL="2566401" indent="-233309" defTabSz="967261" eaLnBrk="0" fontAlgn="base" hangingPunct="0">
              <a:spcBef>
                <a:spcPct val="0"/>
              </a:spcBef>
              <a:spcAft>
                <a:spcPct val="0"/>
              </a:spcAft>
              <a:defRPr>
                <a:solidFill>
                  <a:schemeClr val="tx1"/>
                </a:solidFill>
                <a:latin typeface="Century Gothic" pitchFamily="34" charset="0"/>
              </a:defRPr>
            </a:lvl6pPr>
            <a:lvl7pPr marL="3033019" indent="-233309" defTabSz="967261" eaLnBrk="0" fontAlgn="base" hangingPunct="0">
              <a:spcBef>
                <a:spcPct val="0"/>
              </a:spcBef>
              <a:spcAft>
                <a:spcPct val="0"/>
              </a:spcAft>
              <a:defRPr>
                <a:solidFill>
                  <a:schemeClr val="tx1"/>
                </a:solidFill>
                <a:latin typeface="Century Gothic" pitchFamily="34" charset="0"/>
              </a:defRPr>
            </a:lvl7pPr>
            <a:lvl8pPr marL="3499637" indent="-233309" defTabSz="967261" eaLnBrk="0" fontAlgn="base" hangingPunct="0">
              <a:spcBef>
                <a:spcPct val="0"/>
              </a:spcBef>
              <a:spcAft>
                <a:spcPct val="0"/>
              </a:spcAft>
              <a:defRPr>
                <a:solidFill>
                  <a:schemeClr val="tx1"/>
                </a:solidFill>
                <a:latin typeface="Century Gothic" pitchFamily="34" charset="0"/>
              </a:defRPr>
            </a:lvl8pPr>
            <a:lvl9pPr marL="3966256" indent="-233309" defTabSz="967261"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solidFill>
                  <a:prstClr val="black"/>
                </a:solidFill>
                <a:latin typeface="Arial" charset="0"/>
              </a:rPr>
              <a:pPr/>
              <a:t>10</a:t>
            </a:fld>
            <a:endParaRPr lang="en-US" altLang="en-US" smtClean="0">
              <a:solidFill>
                <a:prstClr val="black"/>
              </a:solidFill>
              <a:latin typeface="Arial" charset="0"/>
            </a:endParaRPr>
          </a:p>
        </p:txBody>
      </p:sp>
    </p:spTree>
    <p:extLst>
      <p:ext uri="{BB962C8B-B14F-4D97-AF65-F5344CB8AC3E}">
        <p14:creationId xmlns:p14="http://schemas.microsoft.com/office/powerpoint/2010/main" val="12509886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432001" y="1690687"/>
            <a:ext cx="11326284"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952327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6400" y="1692000"/>
            <a:ext cx="55536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432000" y="1692000"/>
            <a:ext cx="5553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45592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10/7/2015</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10/7/2015</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10/7/2015</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10/7/2015</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10/7/2015</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10/7/2015</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jpe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1.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1.jpe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814" r:id="rId12"/>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838" r:id="rId12"/>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10/7/2015</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s://wikis.mit.edu/confluence/pages/viewpage.action?pageId=109837297" TargetMode="External"/><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Microsoft_Excel_Worksheet1.xlsx"/></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5.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package" Target="../embeddings/Microsoft_Excel_Worksheet2.xls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October 7, 2015</a:t>
            </a:r>
          </a:p>
        </p:txBody>
      </p:sp>
      <p:sp>
        <p:nvSpPr>
          <p:cNvPr id="3076" name="Text Box 5"/>
          <p:cNvSpPr txBox="1">
            <a:spLocks noChangeArrowheads="1"/>
          </p:cNvSpPr>
          <p:nvPr/>
        </p:nvSpPr>
        <p:spPr bwMode="auto">
          <a:xfrm>
            <a:off x="2971800" y="1219200"/>
            <a:ext cx="6553200"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2015 SAP HANA Migration</a:t>
            </a:r>
          </a:p>
          <a:p>
            <a:pPr algn="ctr" eaLnBrk="0" fontAlgn="base" hangingPunct="0">
              <a:spcBef>
                <a:spcPct val="50000"/>
              </a:spcBef>
              <a:spcAft>
                <a:spcPct val="0"/>
              </a:spcAft>
            </a:pPr>
            <a:r>
              <a:rPr lang="en-US" altLang="en-US" sz="3200" b="1" dirty="0" smtClean="0">
                <a:solidFill>
                  <a:srgbClr val="000000"/>
                </a:solidFill>
              </a:rPr>
              <a:t>H2O </a:t>
            </a:r>
          </a:p>
          <a:p>
            <a:pPr algn="ctr" eaLnBrk="0" fontAlgn="base" hangingPunct="0">
              <a:spcBef>
                <a:spcPct val="50000"/>
              </a:spcBef>
              <a:spcAft>
                <a:spcPct val="0"/>
              </a:spcAft>
            </a:pPr>
            <a:r>
              <a:rPr lang="en-US" altLang="en-US" b="1" dirty="0" smtClean="0">
                <a:solidFill>
                  <a:srgbClr val="000000"/>
                </a:solidFill>
              </a:rPr>
              <a:t>(Year End Support Packs)</a:t>
            </a:r>
            <a:endParaRPr lang="en-US" altLang="en-US" b="1" dirty="0">
              <a:solidFill>
                <a:srgbClr val="000000"/>
              </a:solidFill>
            </a:endParaRPr>
          </a:p>
        </p:txBody>
      </p:sp>
      <p:sp>
        <p:nvSpPr>
          <p:cNvPr id="3077" name="Text Box 6"/>
          <p:cNvSpPr txBox="1">
            <a:spLocks noChangeArrowheads="1"/>
          </p:cNvSpPr>
          <p:nvPr/>
        </p:nvSpPr>
        <p:spPr bwMode="auto">
          <a:xfrm>
            <a:off x="3429000" y="3886201"/>
            <a:ext cx="525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Update</a:t>
            </a:r>
            <a:endParaRPr lang="en-US" altLang="en-US" sz="3200" b="1" dirty="0">
              <a:solidFill>
                <a:srgbClr val="000000"/>
              </a:solidFill>
            </a:endParaRP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000" dirty="0" smtClean="0">
                <a:latin typeface="Arial" panose="020B0604020202020204" pitchFamily="34" charset="0"/>
                <a:cs typeface="Arial" panose="020B0604020202020204" pitchFamily="34" charset="0"/>
              </a:rPr>
              <a:t>H2O - Important Dates</a:t>
            </a:r>
            <a:endParaRPr lang="en-US" altLang="en-US" sz="20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706582" y="1828801"/>
            <a:ext cx="10875818" cy="4302125"/>
          </a:xfrm>
        </p:spPr>
        <p:txBody>
          <a:bodyPr/>
          <a:lstStyle/>
          <a:p>
            <a:pPr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8/3 </a:t>
            </a:r>
            <a:r>
              <a:rPr lang="en-US" sz="1600" b="1" kern="1200" dirty="0">
                <a:solidFill>
                  <a:srgbClr val="000000"/>
                </a:solidFill>
                <a:latin typeface="Arial"/>
              </a:rPr>
              <a:t>– Functional testing on SF3 in HEC for 3 </a:t>
            </a:r>
            <a:r>
              <a:rPr lang="en-US" sz="1600" b="1" kern="1200" dirty="0" smtClean="0">
                <a:solidFill>
                  <a:srgbClr val="000000"/>
                </a:solidFill>
                <a:latin typeface="Arial"/>
              </a:rPr>
              <a:t>weeks (+)</a:t>
            </a:r>
            <a:endParaRPr lang="en-US" sz="1600" b="1" kern="1200" dirty="0">
              <a:solidFill>
                <a:srgbClr val="000000"/>
              </a:solidFill>
              <a:latin typeface="Arial"/>
            </a:endParaRPr>
          </a:p>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9/10 </a:t>
            </a:r>
            <a:r>
              <a:rPr lang="en-US" sz="1600" b="1" kern="1200" dirty="0">
                <a:solidFill>
                  <a:srgbClr val="000000"/>
                </a:solidFill>
                <a:latin typeface="Arial"/>
              </a:rPr>
              <a:t>– Proof of concept phase </a:t>
            </a:r>
            <a:r>
              <a:rPr lang="en-US" sz="1600" b="1" kern="1200" dirty="0" smtClean="0">
                <a:solidFill>
                  <a:srgbClr val="000000"/>
                </a:solidFill>
                <a:latin typeface="Arial"/>
              </a:rPr>
              <a:t>(cycle 1 complete)</a:t>
            </a:r>
            <a:endParaRPr lang="en-US" sz="1600" b="1" kern="1200" dirty="0">
              <a:solidFill>
                <a:srgbClr val="000000"/>
              </a:solidFill>
              <a:latin typeface="Arial"/>
            </a:endParaRPr>
          </a:p>
          <a:p>
            <a:pPr marL="1284288" lvl="5" indent="-285750" fontAlgn="auto">
              <a:spcBef>
                <a:spcPts val="1200"/>
              </a:spcBef>
              <a:spcAft>
                <a:spcPts val="0"/>
              </a:spcAft>
              <a:buClr>
                <a:srgbClr val="666666"/>
              </a:buClr>
              <a:buSzPct val="100000"/>
              <a:buFont typeface="Wingdings" panose="05000000000000000000" pitchFamily="2" charset="2"/>
              <a:buChar char="ü"/>
            </a:pPr>
            <a:r>
              <a:rPr lang="en-US" sz="1600" b="1" kern="1200" dirty="0" smtClean="0">
                <a:solidFill>
                  <a:srgbClr val="000000"/>
                </a:solidFill>
                <a:latin typeface="Arial"/>
                <a:ea typeface="+mn-ea"/>
                <a:cs typeface="+mn-cs"/>
              </a:rPr>
              <a:t>decision </a:t>
            </a:r>
            <a:r>
              <a:rPr lang="en-US" sz="1600" b="1" kern="1200" dirty="0">
                <a:solidFill>
                  <a:srgbClr val="000000"/>
                </a:solidFill>
                <a:latin typeface="Arial"/>
                <a:ea typeface="+mn-ea"/>
                <a:cs typeface="+mn-cs"/>
              </a:rPr>
              <a:t>to </a:t>
            </a:r>
            <a:r>
              <a:rPr lang="en-US" sz="1600" b="1" kern="1200" dirty="0" smtClean="0">
                <a:solidFill>
                  <a:srgbClr val="000000"/>
                </a:solidFill>
                <a:latin typeface="Arial"/>
                <a:ea typeface="+mn-ea"/>
                <a:cs typeface="+mn-cs"/>
              </a:rPr>
              <a:t>move forward </a:t>
            </a:r>
            <a:r>
              <a:rPr lang="en-US" sz="1600" b="1" kern="1200" dirty="0">
                <a:solidFill>
                  <a:srgbClr val="000000"/>
                </a:solidFill>
                <a:latin typeface="Arial"/>
                <a:ea typeface="+mn-ea"/>
                <a:cs typeface="+mn-cs"/>
              </a:rPr>
              <a:t>with </a:t>
            </a:r>
            <a:r>
              <a:rPr lang="en-US" sz="1600" b="1" kern="1200" dirty="0" smtClean="0">
                <a:solidFill>
                  <a:srgbClr val="000000"/>
                </a:solidFill>
                <a:latin typeface="Arial"/>
                <a:ea typeface="+mn-ea"/>
                <a:cs typeface="+mn-cs"/>
              </a:rPr>
              <a:t>a HANA migration</a:t>
            </a:r>
          </a:p>
          <a:p>
            <a:pPr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a:solidFill>
                  <a:srgbClr val="000000"/>
                </a:solidFill>
                <a:latin typeface="Arial"/>
              </a:rPr>
              <a:t>9/10 – Fully-integrated testing on SF2 in HEC for </a:t>
            </a:r>
            <a:r>
              <a:rPr lang="en-US" sz="1600" b="1" kern="1200" dirty="0" smtClean="0">
                <a:solidFill>
                  <a:srgbClr val="000000"/>
                </a:solidFill>
                <a:latin typeface="Arial"/>
              </a:rPr>
              <a:t>4 </a:t>
            </a:r>
            <a:r>
              <a:rPr lang="en-US" sz="1600" b="1" kern="1200" dirty="0">
                <a:solidFill>
                  <a:srgbClr val="000000"/>
                </a:solidFill>
                <a:latin typeface="Arial"/>
              </a:rPr>
              <a:t>weeks </a:t>
            </a:r>
            <a:r>
              <a:rPr lang="en-US" sz="1600" b="1" kern="1200" dirty="0" smtClean="0">
                <a:solidFill>
                  <a:srgbClr val="000000"/>
                </a:solidFill>
                <a:latin typeface="Arial"/>
              </a:rPr>
              <a:t>(complete)</a:t>
            </a:r>
            <a:endParaRPr lang="en-US" sz="1600" b="1" kern="1200" dirty="0">
              <a:solidFill>
                <a:srgbClr val="000000"/>
              </a:solidFill>
              <a:latin typeface="Arial"/>
            </a:endParaRPr>
          </a:p>
          <a:p>
            <a:pPr lvl="0"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smtClean="0">
                <a:solidFill>
                  <a:srgbClr val="000000"/>
                </a:solidFill>
                <a:latin typeface="Arial"/>
              </a:rPr>
              <a:t>10/15 </a:t>
            </a:r>
            <a:r>
              <a:rPr lang="en-US" sz="1600" b="1" kern="1200" dirty="0">
                <a:solidFill>
                  <a:srgbClr val="000000"/>
                </a:solidFill>
                <a:latin typeface="Arial"/>
              </a:rPr>
              <a:t>– Decision on platform for support pack go live in December</a:t>
            </a:r>
          </a:p>
          <a:p>
            <a:pPr marL="1284288" lvl="5" indent="-285750" fontAlgn="auto">
              <a:spcBef>
                <a:spcPts val="1200"/>
              </a:spcBef>
              <a:spcAft>
                <a:spcPts val="0"/>
              </a:spcAft>
              <a:buClr>
                <a:srgbClr val="666666"/>
              </a:buClr>
              <a:buSzPct val="100000"/>
              <a:buFont typeface="Wingdings" panose="05000000000000000000" pitchFamily="2" charset="2"/>
              <a:buChar char="q"/>
            </a:pPr>
            <a:r>
              <a:rPr lang="en-US" sz="1600" b="1" kern="1200" dirty="0">
                <a:solidFill>
                  <a:srgbClr val="000000"/>
                </a:solidFill>
                <a:latin typeface="Arial"/>
                <a:ea typeface="+mn-ea"/>
                <a:cs typeface="+mn-cs"/>
              </a:rPr>
              <a:t>HANA in HEC or Support pack on premise </a:t>
            </a:r>
            <a:r>
              <a:rPr lang="en-US" sz="1600" b="1" kern="1200" dirty="0" smtClean="0">
                <a:solidFill>
                  <a:srgbClr val="000000"/>
                </a:solidFill>
                <a:latin typeface="Arial"/>
                <a:ea typeface="+mn-ea"/>
                <a:cs typeface="+mn-cs"/>
              </a:rPr>
              <a:t>(with </a:t>
            </a:r>
            <a:r>
              <a:rPr lang="en-US" sz="1600" b="1" kern="1200" dirty="0">
                <a:solidFill>
                  <a:srgbClr val="000000"/>
                </a:solidFill>
                <a:latin typeface="Arial"/>
                <a:ea typeface="+mn-ea"/>
                <a:cs typeface="+mn-cs"/>
              </a:rPr>
              <a:t>HANA in HEC </a:t>
            </a:r>
            <a:r>
              <a:rPr lang="en-US" sz="1600" b="1" kern="1200" dirty="0" smtClean="0">
                <a:solidFill>
                  <a:srgbClr val="000000"/>
                </a:solidFill>
                <a:latin typeface="Arial"/>
                <a:ea typeface="+mn-ea"/>
                <a:cs typeface="+mn-cs"/>
              </a:rPr>
              <a:t>on a date TBD)</a:t>
            </a:r>
          </a:p>
          <a:p>
            <a:pPr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a:solidFill>
                  <a:srgbClr val="000000"/>
                </a:solidFill>
                <a:latin typeface="Arial"/>
              </a:rPr>
              <a:t>11/25 – Mock Cut-over/Disaster Recover Test (cycle 5/6 complete)</a:t>
            </a:r>
          </a:p>
          <a:p>
            <a:pPr lvl="0" eaLnBrk="1" fontAlgn="auto" hangingPunct="1">
              <a:spcBef>
                <a:spcPts val="1200"/>
              </a:spcBef>
              <a:spcAft>
                <a:spcPts val="0"/>
              </a:spcAft>
              <a:buClr>
                <a:srgbClr val="F0AB00"/>
              </a:buClr>
              <a:buSzPct val="80000"/>
              <a:buFont typeface="Wingdings" panose="05000000000000000000" pitchFamily="2" charset="2"/>
              <a:buChar char="q"/>
            </a:pPr>
            <a:r>
              <a:rPr lang="en-US" sz="1600" b="1" kern="1200" dirty="0">
                <a:solidFill>
                  <a:srgbClr val="000000"/>
                </a:solidFill>
                <a:latin typeface="Arial"/>
              </a:rPr>
              <a:t>12/14 – Go Live</a:t>
            </a:r>
          </a:p>
          <a:p>
            <a:pPr eaLnBrk="1" hangingPunct="1">
              <a:lnSpc>
                <a:spcPct val="90000"/>
              </a:lnSpc>
              <a:buSzTx/>
              <a:buFontTx/>
              <a:buChar char="•"/>
            </a:pPr>
            <a:endParaRPr lang="en-US" altLang="en-US" sz="2000" dirty="0"/>
          </a:p>
        </p:txBody>
      </p:sp>
    </p:spTree>
    <p:extLst>
      <p:ext uri="{BB962C8B-B14F-4D97-AF65-F5344CB8AC3E}">
        <p14:creationId xmlns:p14="http://schemas.microsoft.com/office/powerpoint/2010/main" val="579471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400" dirty="0" smtClean="0">
                <a:latin typeface="Arial" panose="020B0604020202020204" pitchFamily="34" charset="0"/>
                <a:cs typeface="Arial" panose="020B0604020202020204" pitchFamily="34" charset="0"/>
              </a:rPr>
              <a:t>H2O &amp; Support Packs</a:t>
            </a:r>
            <a:endParaRPr lang="en-US" altLang="en-US" sz="24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609600" y="1828801"/>
            <a:ext cx="10972800" cy="4302125"/>
          </a:xfrm>
        </p:spPr>
        <p:txBody>
          <a:bodyPr/>
          <a:lstStyle/>
          <a:p>
            <a:pPr marL="0" lvl="0" indent="0" eaLnBrk="1" fontAlgn="auto" hangingPunct="1">
              <a:spcBef>
                <a:spcPts val="1620"/>
              </a:spcBef>
              <a:spcAft>
                <a:spcPts val="0"/>
              </a:spcAft>
              <a:buClr>
                <a:srgbClr val="F0AB00"/>
              </a:buClr>
              <a:buSzPct val="80000"/>
              <a:buNone/>
            </a:pPr>
            <a:r>
              <a:rPr lang="en-US" sz="1800" b="1" kern="1200" dirty="0" smtClean="0">
                <a:solidFill>
                  <a:srgbClr val="000000"/>
                </a:solidFill>
                <a:latin typeface="Arial"/>
              </a:rPr>
              <a:t>Where H2O intersects with Support Packs …</a:t>
            </a:r>
          </a:p>
          <a:p>
            <a:pPr marL="0" lvl="0" indent="0" eaLnBrk="1" fontAlgn="auto" hangingPunct="1">
              <a:spcBef>
                <a:spcPts val="1200"/>
              </a:spcBef>
              <a:spcAft>
                <a:spcPts val="0"/>
              </a:spcAft>
              <a:buClr>
                <a:srgbClr val="F0AB00"/>
              </a:buClr>
              <a:buSzPct val="80000"/>
              <a:buNone/>
            </a:pPr>
            <a:r>
              <a:rPr lang="en-US" sz="1800" b="1" kern="1200" dirty="0" smtClean="0">
                <a:solidFill>
                  <a:srgbClr val="000000"/>
                </a:solidFill>
                <a:latin typeface="Arial"/>
              </a:rPr>
              <a:t>10/15 </a:t>
            </a:r>
            <a:r>
              <a:rPr lang="en-US" sz="1800" b="1" kern="1200" dirty="0">
                <a:solidFill>
                  <a:srgbClr val="000000"/>
                </a:solidFill>
                <a:latin typeface="Arial"/>
              </a:rPr>
              <a:t>– Decision </a:t>
            </a:r>
            <a:r>
              <a:rPr lang="en-US" sz="1800" b="1" kern="1200" dirty="0" smtClean="0">
                <a:solidFill>
                  <a:srgbClr val="000000"/>
                </a:solidFill>
                <a:latin typeface="Arial"/>
              </a:rPr>
              <a:t>on which </a:t>
            </a:r>
            <a:r>
              <a:rPr lang="en-US" sz="1800" b="1" kern="1200" dirty="0">
                <a:solidFill>
                  <a:srgbClr val="000000"/>
                </a:solidFill>
                <a:latin typeface="Arial"/>
              </a:rPr>
              <a:t>platform </a:t>
            </a:r>
            <a:r>
              <a:rPr lang="en-US" sz="1800" b="1" kern="1200" dirty="0" smtClean="0">
                <a:solidFill>
                  <a:srgbClr val="000000"/>
                </a:solidFill>
                <a:latin typeface="Arial"/>
              </a:rPr>
              <a:t>will be used for a December go live with support packs</a:t>
            </a:r>
            <a:endParaRPr lang="en-US" sz="1800" b="1" kern="1200" dirty="0">
              <a:solidFill>
                <a:srgbClr val="000000"/>
              </a:solidFill>
              <a:latin typeface="Arial"/>
            </a:endParaRP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HANA in HEC or Support pack on </a:t>
            </a:r>
            <a:r>
              <a:rPr lang="en-US" sz="1600" kern="1200" dirty="0" smtClean="0">
                <a:solidFill>
                  <a:srgbClr val="000000"/>
                </a:solidFill>
                <a:latin typeface="Arial"/>
                <a:ea typeface="+mn-ea"/>
                <a:cs typeface="+mn-cs"/>
              </a:rPr>
              <a:t>premise (with </a:t>
            </a:r>
            <a:r>
              <a:rPr lang="en-US" sz="1600" kern="1200" dirty="0">
                <a:solidFill>
                  <a:srgbClr val="000000"/>
                </a:solidFill>
                <a:latin typeface="Arial"/>
                <a:ea typeface="+mn-ea"/>
                <a:cs typeface="+mn-cs"/>
              </a:rPr>
              <a:t>HANA in HEC on a date </a:t>
            </a:r>
            <a:r>
              <a:rPr lang="en-US" sz="1600" kern="1200" dirty="0" smtClean="0">
                <a:solidFill>
                  <a:srgbClr val="000000"/>
                </a:solidFill>
                <a:latin typeface="Arial"/>
                <a:ea typeface="+mn-ea"/>
                <a:cs typeface="+mn-cs"/>
              </a:rPr>
              <a:t>TBD)</a:t>
            </a:r>
            <a:endParaRPr lang="en-US" sz="1600" kern="1200" dirty="0">
              <a:solidFill>
                <a:srgbClr val="000000"/>
              </a:solidFill>
              <a:latin typeface="Arial"/>
              <a:ea typeface="+mn-ea"/>
              <a:cs typeface="+mn-cs"/>
            </a:endParaRPr>
          </a:p>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plan aims to use the support pack regression testing window:</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In order to minimize the impact of the migration on the business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Ensure the timely delivery of dependent enterprise projects (</a:t>
            </a:r>
            <a:r>
              <a:rPr lang="en-US" sz="1600" kern="1200" dirty="0" err="1">
                <a:solidFill>
                  <a:srgbClr val="000000"/>
                </a:solidFill>
                <a:latin typeface="Arial"/>
                <a:ea typeface="+mn-ea"/>
                <a:cs typeface="+mn-cs"/>
              </a:rPr>
              <a:t>Coupa</a:t>
            </a:r>
            <a:r>
              <a:rPr lang="en-US" sz="1600" kern="1200" dirty="0">
                <a:solidFill>
                  <a:srgbClr val="000000"/>
                </a:solidFill>
                <a:latin typeface="Arial"/>
                <a:ea typeface="+mn-ea"/>
                <a:cs typeface="+mn-cs"/>
              </a:rPr>
              <a:t>, Work Manager &amp; e-Builder)</a:t>
            </a:r>
          </a:p>
        </p:txBody>
      </p:sp>
    </p:spTree>
    <p:extLst>
      <p:ext uri="{BB962C8B-B14F-4D97-AF65-F5344CB8AC3E}">
        <p14:creationId xmlns:p14="http://schemas.microsoft.com/office/powerpoint/2010/main" val="750329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9601200" cy="914400"/>
          </a:xfrm>
        </p:spPr>
        <p:txBody>
          <a:bodyPr/>
          <a:lstStyle/>
          <a:p>
            <a:pPr eaLnBrk="1" hangingPunct="1"/>
            <a:r>
              <a:rPr lang="en-US" altLang="en-US" sz="2400" dirty="0">
                <a:latin typeface="Arial" panose="020B0604020202020204" pitchFamily="34" charset="0"/>
                <a:cs typeface="Arial" panose="020B0604020202020204" pitchFamily="34" charset="0"/>
              </a:rPr>
              <a:t>Background</a:t>
            </a:r>
            <a:r>
              <a:rPr lang="en-US" altLang="en-US" sz="3200" dirty="0">
                <a:latin typeface="Arial" panose="020B0604020202020204" pitchFamily="34" charset="0"/>
                <a:cs typeface="Arial" panose="020B0604020202020204" pitchFamily="34" charset="0"/>
              </a:rPr>
              <a:t> </a:t>
            </a:r>
          </a:p>
        </p:txBody>
      </p:sp>
      <p:sp>
        <p:nvSpPr>
          <p:cNvPr id="5125" name="Rectangle 3"/>
          <p:cNvSpPr>
            <a:spLocks noGrp="1" noChangeArrowheads="1"/>
          </p:cNvSpPr>
          <p:nvPr>
            <p:ph type="body" idx="1"/>
          </p:nvPr>
        </p:nvSpPr>
        <p:spPr>
          <a:xfrm>
            <a:off x="609600" y="1801091"/>
            <a:ext cx="10972800" cy="4253635"/>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r>
              <a:rPr lang="en-US" altLang="en-US" sz="2000" dirty="0">
                <a:latin typeface="Arial" panose="020B0604020202020204" pitchFamily="34" charset="0"/>
                <a:cs typeface="Arial" panose="020B0604020202020204" pitchFamily="34" charset="0"/>
              </a:rPr>
              <a:t>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latin typeface="Arial" panose="020B0604020202020204" pitchFamily="34" charset="0"/>
                <a:cs typeface="Arial" panose="020B0604020202020204" pitchFamily="34" charset="0"/>
              </a:rPr>
              <a:t> </a:t>
            </a:r>
          </a:p>
          <a:p>
            <a:pPr lvl="1" eaLnBrk="1" hangingPunct="1">
              <a:lnSpc>
                <a:spcPct val="90000"/>
              </a:lnSpc>
              <a:spcBef>
                <a:spcPct val="0"/>
              </a:spcBef>
              <a:spcAft>
                <a:spcPct val="25000"/>
              </a:spcAft>
              <a:buSzTx/>
              <a:buFont typeface="Wingdings" pitchFamily="2" charset="2"/>
              <a:buChar char="v"/>
            </a:pPr>
            <a:r>
              <a:rPr lang="en-US" altLang="en-US" sz="1800" dirty="0">
                <a:latin typeface="Arial" panose="020B0604020202020204" pitchFamily="34" charset="0"/>
                <a:cs typeface="Arial" panose="020B0604020202020204" pitchFamily="34" charset="0"/>
              </a:rPr>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79222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000" dirty="0">
                <a:latin typeface="Arial" panose="020B0604020202020204" pitchFamily="34" charset="0"/>
                <a:cs typeface="Arial" panose="020B0604020202020204" pitchFamily="34" charset="0"/>
              </a:rPr>
              <a:t>Background </a:t>
            </a:r>
          </a:p>
        </p:txBody>
      </p:sp>
      <p:sp>
        <p:nvSpPr>
          <p:cNvPr id="6149" name="Rectangle 3"/>
          <p:cNvSpPr>
            <a:spLocks noGrp="1" noChangeArrowheads="1"/>
          </p:cNvSpPr>
          <p:nvPr>
            <p:ph type="body" idx="1"/>
          </p:nvPr>
        </p:nvSpPr>
        <p:spPr>
          <a:xfrm>
            <a:off x="2057399" y="1828801"/>
            <a:ext cx="8485909"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smtClean="0">
                <a:latin typeface="Arial" panose="020B0604020202020204" pitchFamily="34" charset="0"/>
                <a:cs typeface="Arial" panose="020B0604020202020204" pitchFamily="34" charset="0"/>
              </a:rPr>
              <a:t>What </a:t>
            </a:r>
            <a:r>
              <a:rPr lang="en-US" altLang="en-US" sz="2000" dirty="0">
                <a:latin typeface="Arial" panose="020B0604020202020204" pitchFamily="34" charset="0"/>
                <a:cs typeface="Arial" panose="020B0604020202020204" pitchFamily="34" charset="0"/>
              </a:rPr>
              <a:t>are the benefits of applying Support Packs and the </a:t>
            </a:r>
            <a:r>
              <a:rPr lang="en-US" altLang="en-US" sz="2000" dirty="0" smtClean="0">
                <a:latin typeface="Arial" panose="020B0604020202020204" pitchFamily="34" charset="0"/>
                <a:cs typeface="Arial" panose="020B0604020202020204" pitchFamily="34" charset="0"/>
              </a:rPr>
              <a:t>process itself?</a:t>
            </a:r>
          </a:p>
          <a:p>
            <a:pPr eaLnBrk="1" hangingPunct="1">
              <a:lnSpc>
                <a:spcPct val="90000"/>
              </a:lnSpc>
              <a:spcBef>
                <a:spcPct val="0"/>
              </a:spcBef>
              <a:spcAft>
                <a:spcPct val="25000"/>
              </a:spcAft>
              <a:buSzTx/>
              <a:buFont typeface="Wingdings" pitchFamily="2" charset="2"/>
              <a:buNone/>
            </a:pPr>
            <a:endParaRPr lang="en-US" altLang="en-US" sz="20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dirty="0">
              <a:latin typeface="Arial" panose="020B0604020202020204" pitchFamily="34" charset="0"/>
              <a:cs typeface="Arial" panose="020B0604020202020204" pitchFamily="34" charset="0"/>
            </a:endParaRPr>
          </a:p>
          <a:p>
            <a:pPr lvl="1" eaLnBrk="1" hangingPunct="1">
              <a:lnSpc>
                <a:spcPct val="90000"/>
              </a:lnSpc>
              <a:spcBef>
                <a:spcPct val="0"/>
              </a:spcBef>
              <a:spcAft>
                <a:spcPct val="25000"/>
              </a:spcAft>
              <a:buClr>
                <a:schemeClr val="bg2"/>
              </a:buClr>
              <a:buSzTx/>
              <a:buFont typeface="Wingdings" pitchFamily="2" charset="2"/>
              <a:buChar char="v"/>
            </a:pPr>
            <a:r>
              <a:rPr lang="en-US" altLang="en-US" sz="1600" dirty="0">
                <a:latin typeface="Arial" panose="020B0604020202020204" pitchFamily="34" charset="0"/>
                <a:cs typeface="Arial" panose="020B0604020202020204" pitchFamily="34" charset="0"/>
              </a:rPr>
              <a:t>Ensures up to date test scripts for chosen transaction</a:t>
            </a:r>
            <a:r>
              <a:rPr lang="en-US" altLang="en-US" sz="1600" dirty="0"/>
              <a:t>.</a:t>
            </a:r>
          </a:p>
        </p:txBody>
      </p:sp>
    </p:spTree>
    <p:extLst>
      <p:ext uri="{BB962C8B-B14F-4D97-AF65-F5344CB8AC3E}">
        <p14:creationId xmlns:p14="http://schemas.microsoft.com/office/powerpoint/2010/main" val="2934503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Support Packs</a:t>
            </a:r>
            <a:endParaRPr lang="en-US" altLang="en-US" sz="2800" dirty="0">
              <a:latin typeface="Arial" panose="020B0604020202020204" pitchFamily="34" charset="0"/>
              <a:cs typeface="Arial" panose="020B0604020202020204" pitchFamily="34" charset="0"/>
            </a:endParaRPr>
          </a:p>
        </p:txBody>
      </p:sp>
      <p:sp>
        <p:nvSpPr>
          <p:cNvPr id="7173" name="Rectangle 3"/>
          <p:cNvSpPr>
            <a:spLocks noGrp="1" noChangeArrowheads="1"/>
          </p:cNvSpPr>
          <p:nvPr>
            <p:ph type="body" idx="1"/>
          </p:nvPr>
        </p:nvSpPr>
        <p:spPr>
          <a:xfrm>
            <a:off x="609600" y="2466109"/>
            <a:ext cx="10972800" cy="3664817"/>
          </a:xfrm>
        </p:spPr>
        <p:txBody>
          <a:bodyPr/>
          <a:lstStyle/>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pic>
        <p:nvPicPr>
          <p:cNvPr id="2" name="Picture 1"/>
          <p:cNvPicPr>
            <a:picLocks noChangeAspect="1"/>
          </p:cNvPicPr>
          <p:nvPr/>
        </p:nvPicPr>
        <p:blipFill>
          <a:blip r:embed="rId3"/>
          <a:stretch>
            <a:fillRect/>
          </a:stretch>
        </p:blipFill>
        <p:spPr>
          <a:xfrm>
            <a:off x="390525" y="1676400"/>
            <a:ext cx="11410950" cy="4429125"/>
          </a:xfrm>
          <a:prstGeom prst="rect">
            <a:avLst/>
          </a:prstGeom>
        </p:spPr>
      </p:pic>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2800" dirty="0" smtClean="0">
                <a:latin typeface="Arial" panose="020B0604020202020204" pitchFamily="34" charset="0"/>
                <a:cs typeface="Arial" panose="020B0604020202020204" pitchFamily="34" charset="0"/>
              </a:rPr>
              <a:t>Support Pack Planning</a:t>
            </a:r>
            <a:endParaRPr lang="en-US" altLang="en-US" sz="2800" dirty="0">
              <a:latin typeface="Arial" panose="020B0604020202020204" pitchFamily="34" charset="0"/>
              <a:cs typeface="Arial" panose="020B0604020202020204" pitchFamily="34" charset="0"/>
            </a:endParaRPr>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smtClean="0"/>
          </a:p>
          <a:p>
            <a:pPr eaLnBrk="1" hangingPunct="1">
              <a:buNone/>
            </a:pPr>
            <a:r>
              <a:rPr lang="en-US" altLang="en-US" sz="1400" dirty="0">
                <a:latin typeface="Arial" panose="020B0604020202020204" pitchFamily="34" charset="0"/>
                <a:cs typeface="Arial" panose="020B0604020202020204" pitchFamily="34" charset="0"/>
              </a:rPr>
              <a:t>	to look at the Team Roles &amp; Responsibilities</a:t>
            </a:r>
          </a:p>
          <a:p>
            <a:pPr eaLnBrk="1" hangingPunct="1">
              <a:buNone/>
            </a:pPr>
            <a:r>
              <a:rPr lang="en-US" altLang="en-US" sz="1400" dirty="0">
                <a:latin typeface="Arial" panose="020B0604020202020204" pitchFamily="34" charset="0"/>
                <a:cs typeface="Arial" panose="020B0604020202020204" pitchFamily="34" charset="0"/>
              </a:rPr>
              <a:t>	to look at the Project Scope</a:t>
            </a:r>
          </a:p>
          <a:p>
            <a:pPr eaLnBrk="1" hangingPunct="1">
              <a:buNone/>
            </a:pPr>
            <a:r>
              <a:rPr lang="en-US" altLang="en-US" sz="1400" dirty="0">
                <a:latin typeface="Arial" panose="020B0604020202020204" pitchFamily="34" charset="0"/>
                <a:cs typeface="Arial" panose="020B0604020202020204" pitchFamily="34" charset="0"/>
              </a:rPr>
              <a:t>	to look at the Technical Landscape</a:t>
            </a:r>
          </a:p>
          <a:p>
            <a:pPr eaLnBrk="1" hangingPunct="1">
              <a:buNone/>
            </a:pPr>
            <a:r>
              <a:rPr lang="en-US" altLang="en-US" sz="1400" dirty="0">
                <a:latin typeface="Arial" panose="020B0604020202020204" pitchFamily="34" charset="0"/>
                <a:cs typeface="Arial" panose="020B0604020202020204" pitchFamily="34" charset="0"/>
              </a:rPr>
              <a:t>	to look at the Schedule</a:t>
            </a:r>
          </a:p>
          <a:p>
            <a:pPr eaLnBrk="1" hangingPunct="1">
              <a:buNone/>
            </a:pPr>
            <a:r>
              <a:rPr lang="en-US" altLang="en-US" sz="1400" dirty="0">
                <a:latin typeface="Arial" panose="020B0604020202020204" pitchFamily="34" charset="0"/>
                <a:cs typeface="Arial" panose="020B0604020202020204" pitchFamily="34" charset="0"/>
              </a:rPr>
              <a:t>	to look at the Project Transport Management Process</a:t>
            </a:r>
          </a:p>
          <a:p>
            <a:pPr eaLnBrk="1" hangingPunct="1">
              <a:buNone/>
            </a:pPr>
            <a:r>
              <a:rPr lang="en-US" altLang="en-US" sz="1400" dirty="0">
                <a:latin typeface="Arial" panose="020B0604020202020204" pitchFamily="34" charset="0"/>
                <a:cs typeface="Arial" panose="020B0604020202020204" pitchFamily="34" charset="0"/>
              </a:rPr>
              <a:t>	to look at the Project Testing Plan</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smtClean="0">
                <a:hlinkClick r:id="rId3"/>
              </a:rPr>
              <a:t>https://wikis.mit.edu/confluence/pages/viewpage.action?pageId=109837297</a:t>
            </a:r>
            <a:endParaRPr lang="en-US" altLang="en-US" sz="1400" dirty="0"/>
          </a:p>
          <a:p>
            <a:pPr eaLnBrk="1" hangingPunct="1">
              <a:buFont typeface="Wingdings" pitchFamily="2" charset="2"/>
              <a:buNone/>
            </a:pPr>
            <a:r>
              <a:rPr lang="en-US" altLang="en-US" sz="1400" dirty="0"/>
              <a:t>	</a:t>
            </a: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7647" y="930141"/>
            <a:ext cx="8496000" cy="337830"/>
          </a:xfrm>
        </p:spPr>
        <p:txBody>
          <a:bodyPr/>
          <a:lstStyle/>
          <a:p>
            <a:r>
              <a:rPr lang="en-US" sz="2000" dirty="0" smtClean="0">
                <a:latin typeface="Arial" panose="020B0604020202020204" pitchFamily="34" charset="0"/>
                <a:cs typeface="Arial" panose="020B0604020202020204" pitchFamily="34" charset="0"/>
              </a:rPr>
              <a:t>Present Day Administrative Systems Landscape</a:t>
            </a:r>
            <a:endParaRPr lang="en-US"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4401" y="1686324"/>
            <a:ext cx="7481270" cy="4476090"/>
          </a:xfrm>
          <a:prstGeom prst="rect">
            <a:avLst/>
          </a:prstGeom>
        </p:spPr>
      </p:pic>
    </p:spTree>
    <p:extLst>
      <p:ext uri="{BB962C8B-B14F-4D97-AF65-F5344CB8AC3E}">
        <p14:creationId xmlns:p14="http://schemas.microsoft.com/office/powerpoint/2010/main" val="4211503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17</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2800" dirty="0"/>
              <a:t>Important Dates</a:t>
            </a:r>
          </a:p>
        </p:txBody>
      </p:sp>
      <p:sp>
        <p:nvSpPr>
          <p:cNvPr id="12293" name="Rectangle 3"/>
          <p:cNvSpPr>
            <a:spLocks noGrp="1" noChangeArrowheads="1"/>
          </p:cNvSpPr>
          <p:nvPr>
            <p:ph type="body" idx="1"/>
          </p:nvPr>
        </p:nvSpPr>
        <p:spPr/>
        <p:txBody>
          <a:bodyPr/>
          <a:lstStyle/>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8/03/2015 </a:t>
            </a:r>
            <a:r>
              <a:rPr lang="en-US" sz="1600" b="1" kern="1200" dirty="0">
                <a:solidFill>
                  <a:srgbClr val="000000"/>
                </a:solidFill>
                <a:latin typeface="Arial"/>
              </a:rPr>
              <a:t>– Functional testing on SF3 in HEC for 3 weeks</a:t>
            </a:r>
          </a:p>
          <a:p>
            <a:pPr lvl="0" eaLnBrk="1" fontAlgn="auto" hangingPunct="1">
              <a:spcBef>
                <a:spcPts val="1200"/>
              </a:spcBef>
              <a:spcAft>
                <a:spcPts val="0"/>
              </a:spcAft>
              <a:buClr>
                <a:srgbClr val="F0AB00"/>
              </a:buClr>
              <a:buSzPct val="80000"/>
              <a:buFont typeface="Wingdings" panose="05000000000000000000" pitchFamily="2" charset="2"/>
              <a:buChar char="ü"/>
            </a:pPr>
            <a:r>
              <a:rPr lang="en-US" sz="1600" b="1" kern="1200" dirty="0" smtClean="0">
                <a:solidFill>
                  <a:srgbClr val="000000"/>
                </a:solidFill>
                <a:latin typeface="Arial"/>
              </a:rPr>
              <a:t>9/10/2015 </a:t>
            </a:r>
            <a:r>
              <a:rPr lang="en-US" sz="1600" b="1" kern="1200" dirty="0">
                <a:solidFill>
                  <a:srgbClr val="000000"/>
                </a:solidFill>
                <a:latin typeface="Arial"/>
              </a:rPr>
              <a:t>– Proof of concept phase (cycles </a:t>
            </a:r>
            <a:r>
              <a:rPr lang="en-US" sz="1600" b="1" kern="1200" dirty="0" smtClean="0">
                <a:solidFill>
                  <a:srgbClr val="000000"/>
                </a:solidFill>
                <a:latin typeface="Arial"/>
              </a:rPr>
              <a:t>1) </a:t>
            </a:r>
            <a:r>
              <a:rPr lang="en-US" sz="1600" b="1" kern="1200" dirty="0">
                <a:solidFill>
                  <a:srgbClr val="000000"/>
                </a:solidFill>
                <a:latin typeface="Arial"/>
              </a:rPr>
              <a:t>complete</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a:solidFill>
                  <a:srgbClr val="000000"/>
                </a:solidFill>
                <a:latin typeface="Arial"/>
              </a:rPr>
              <a:t>decision to move forward with a HANA Go-Live Goal of </a:t>
            </a:r>
            <a:r>
              <a:rPr lang="en-US" sz="1600" b="1" kern="1200" dirty="0" smtClean="0">
                <a:solidFill>
                  <a:srgbClr val="000000"/>
                </a:solidFill>
                <a:latin typeface="Arial"/>
              </a:rPr>
              <a:t>December</a:t>
            </a:r>
          </a:p>
          <a:p>
            <a:pPr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smtClean="0">
                <a:solidFill>
                  <a:srgbClr val="000000"/>
                </a:solidFill>
                <a:latin typeface="Arial"/>
              </a:rPr>
              <a:t>10/05/2015 </a:t>
            </a:r>
            <a:r>
              <a:rPr lang="en-US" sz="1600" b="1" kern="1200" dirty="0">
                <a:solidFill>
                  <a:srgbClr val="000000"/>
                </a:solidFill>
                <a:latin typeface="Arial"/>
              </a:rPr>
              <a:t>– Fully-integrated testing on SF2 in HEC for </a:t>
            </a:r>
            <a:r>
              <a:rPr lang="en-US" sz="1600" b="1" kern="1200" dirty="0" smtClean="0">
                <a:solidFill>
                  <a:srgbClr val="000000"/>
                </a:solidFill>
                <a:latin typeface="Arial"/>
              </a:rPr>
              <a:t>4 </a:t>
            </a:r>
            <a:r>
              <a:rPr lang="en-US" sz="1600" b="1" kern="1200" dirty="0">
                <a:solidFill>
                  <a:srgbClr val="000000"/>
                </a:solidFill>
                <a:latin typeface="Arial"/>
              </a:rPr>
              <a:t>weeks</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smtClean="0">
                <a:solidFill>
                  <a:srgbClr val="FFC000"/>
                </a:solidFill>
              </a:rPr>
              <a:t>10/02/2015 </a:t>
            </a:r>
            <a:r>
              <a:rPr lang="en-US" sz="1600" b="1" dirty="0">
                <a:solidFill>
                  <a:srgbClr val="FFC000"/>
                </a:solidFill>
              </a:rPr>
              <a:t>- Development Freeze </a:t>
            </a:r>
            <a:r>
              <a:rPr lang="en-US" sz="1600" b="1" dirty="0" smtClean="0">
                <a:solidFill>
                  <a:srgbClr val="FFC000"/>
                </a:solidFill>
              </a:rPr>
              <a:t>begins</a:t>
            </a:r>
          </a:p>
          <a:p>
            <a:pPr lvl="0" eaLnBrk="1" fontAlgn="auto" hangingPunct="1">
              <a:spcBef>
                <a:spcPts val="1200"/>
              </a:spcBef>
              <a:spcAft>
                <a:spcPts val="0"/>
              </a:spcAft>
              <a:buClr>
                <a:srgbClr val="F0AB00"/>
              </a:buClr>
              <a:buSzPct val="80000"/>
              <a:buFont typeface="Wingdings" panose="05000000000000000000" pitchFamily="2" charset="2"/>
              <a:buChar char="Ø"/>
            </a:pPr>
            <a:r>
              <a:rPr lang="en-US" sz="1600" b="1" kern="1200" dirty="0">
                <a:solidFill>
                  <a:srgbClr val="000000"/>
                </a:solidFill>
                <a:latin typeface="Arial"/>
              </a:rPr>
              <a:t>10/15/2015 – Decision on platform for support pack go live in December</a:t>
            </a:r>
          </a:p>
          <a:p>
            <a:pPr marL="827088" lvl="4"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kern="1200" dirty="0">
                <a:solidFill>
                  <a:srgbClr val="000000"/>
                </a:solidFill>
                <a:latin typeface="Arial"/>
              </a:rPr>
              <a:t>HANA in HEC or Support pack on premise with HANA in HEC on a date </a:t>
            </a:r>
            <a:r>
              <a:rPr lang="en-US" sz="1600" b="1" kern="1200" dirty="0" smtClean="0">
                <a:solidFill>
                  <a:srgbClr val="000000"/>
                </a:solidFill>
                <a:latin typeface="Arial"/>
              </a:rPr>
              <a:t>TBD</a:t>
            </a:r>
            <a:endParaRPr lang="en-US" sz="1600" b="1" dirty="0">
              <a:solidFill>
                <a:srgbClr val="FFC000"/>
              </a:solidFill>
            </a:endParaRP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a:solidFill>
                  <a:schemeClr val="tx2">
                    <a:lumMod val="50000"/>
                    <a:lumOff val="50000"/>
                  </a:schemeClr>
                </a:solidFill>
              </a:rPr>
              <a:t>10/15/2015 - Last date to implement support &amp; enhancement changes until freeze ends on </a:t>
            </a:r>
            <a:r>
              <a:rPr lang="en-US" sz="1600" b="1" dirty="0" smtClean="0">
                <a:solidFill>
                  <a:schemeClr val="tx2">
                    <a:lumMod val="50000"/>
                    <a:lumOff val="50000"/>
                  </a:schemeClr>
                </a:solidFill>
              </a:rPr>
              <a:t>12/16/2015</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smtClean="0"/>
              <a:t>10/19/2015 </a:t>
            </a:r>
            <a:r>
              <a:rPr lang="en-US" sz="1600" b="1" dirty="0"/>
              <a:t>- Unit test</a:t>
            </a:r>
          </a:p>
          <a:p>
            <a:pPr marL="357188" lvl="3" indent="-285750" eaLnBrk="1" fontAlgn="auto" hangingPunct="1">
              <a:spcBef>
                <a:spcPts val="1200"/>
              </a:spcBef>
              <a:spcAft>
                <a:spcPts val="0"/>
              </a:spcAft>
              <a:buClr>
                <a:srgbClr val="666666"/>
              </a:buClr>
              <a:buSzPct val="100000"/>
              <a:buFont typeface="Wingdings" panose="05000000000000000000" pitchFamily="2" charset="2"/>
              <a:buChar char="Ø"/>
            </a:pPr>
            <a:r>
              <a:rPr lang="en-US" sz="1600" b="1" dirty="0" smtClean="0"/>
              <a:t>10/29/2015 </a:t>
            </a:r>
            <a:r>
              <a:rPr lang="en-US" sz="1600" b="1" dirty="0"/>
              <a:t>- System Integration Test </a:t>
            </a:r>
            <a:endParaRPr lang="en-US" sz="1600" b="1" kern="1200" dirty="0" smtClean="0">
              <a:solidFill>
                <a:srgbClr val="000000"/>
              </a:solidFill>
              <a:latin typeface="Arial"/>
            </a:endParaRPr>
          </a:p>
          <a:p>
            <a:pPr>
              <a:buFont typeface="Wingdings" pitchFamily="2" charset="2"/>
              <a:buChar char="Ø"/>
            </a:pPr>
            <a:r>
              <a:rPr lang="en-US" altLang="en-US" sz="2800" b="1" dirty="0" smtClean="0">
                <a:solidFill>
                  <a:srgbClr val="00B050"/>
                </a:solidFill>
              </a:rPr>
              <a:t>12/11/2015 </a:t>
            </a:r>
            <a:r>
              <a:rPr lang="en-US" altLang="en-US" sz="2800" b="1" dirty="0">
                <a:solidFill>
                  <a:srgbClr val="00B050"/>
                </a:solidFill>
              </a:rPr>
              <a:t>- </a:t>
            </a:r>
            <a:r>
              <a:rPr lang="en-US" altLang="en-US" sz="2800" b="1" dirty="0" smtClean="0">
                <a:solidFill>
                  <a:srgbClr val="00B050"/>
                </a:solidFill>
              </a:rPr>
              <a:t>12/13/2015</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marL="0" indent="0">
              <a:buNone/>
            </a:pPr>
            <a:endParaRPr lang="en-US" altLang="en-US" sz="1600" dirty="0"/>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18</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smtClean="0">
                <a:latin typeface="Arial" panose="020B0604020202020204" pitchFamily="34" charset="0"/>
                <a:cs typeface="Arial" panose="020B0604020202020204" pitchFamily="34" charset="0"/>
              </a:rPr>
              <a:t>Completion of H2O POC Cycles 3</a:t>
            </a:r>
            <a:endParaRPr lang="en-US" altLang="en-US" sz="2000" dirty="0">
              <a:latin typeface="Arial" panose="020B0604020202020204" pitchFamily="34" charset="0"/>
              <a:cs typeface="Arial" panose="020B0604020202020204" pitchFamily="34" charset="0"/>
            </a:endParaRPr>
          </a:p>
          <a:p>
            <a:pPr lvl="1" eaLnBrk="1" hangingPunct="1">
              <a:buClr>
                <a:schemeClr val="bg2"/>
              </a:buClr>
              <a:buSzPct val="90000"/>
              <a:buFont typeface="Wingdings" pitchFamily="2" charset="2"/>
              <a:buChar char="q"/>
            </a:pPr>
            <a:r>
              <a:rPr lang="en-US" altLang="en-US" sz="2000" dirty="0" smtClean="0">
                <a:latin typeface="Arial" panose="020B0604020202020204" pitchFamily="34" charset="0"/>
                <a:cs typeface="Arial" panose="020B0604020202020204" pitchFamily="34" charset="0"/>
              </a:rPr>
              <a:t>Support Pack Planning – Now thru October</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Validate Participant list</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Schedule planning meetings with your BSA(s)</a:t>
            </a:r>
          </a:p>
          <a:p>
            <a:pPr lvl="2" eaLnBrk="1" hangingPunct="1">
              <a:buSzPct val="90000"/>
              <a:buFont typeface="Wingdings" pitchFamily="2" charset="2"/>
              <a:buChar char="q"/>
            </a:pPr>
            <a:r>
              <a:rPr lang="en-US" altLang="en-US" sz="1800" dirty="0" smtClean="0">
                <a:latin typeface="Arial" panose="020B0604020202020204" pitchFamily="34" charset="0"/>
                <a:cs typeface="Arial" panose="020B0604020202020204" pitchFamily="34" charset="0"/>
              </a:rPr>
              <a:t>Review feeds/interfaces with your BSA(s)</a:t>
            </a:r>
            <a:endParaRPr lang="en-US" altLang="en-US" sz="1800" dirty="0">
              <a:latin typeface="Arial" panose="020B0604020202020204" pitchFamily="34" charset="0"/>
              <a:cs typeface="Arial" panose="020B0604020202020204" pitchFamily="34" charset="0"/>
            </a:endParaRPr>
          </a:p>
          <a:p>
            <a:pPr marL="782637" lvl="1" indent="-342900" eaLnBrk="1" hangingPunct="1">
              <a:buSzPct val="90000"/>
              <a:buFont typeface="Wingdings" panose="05000000000000000000" pitchFamily="2" charset="2"/>
              <a:buChar char="q"/>
            </a:pPr>
            <a:r>
              <a:rPr lang="en-US" altLang="en-US" sz="2000" dirty="0" err="1" smtClean="0">
                <a:latin typeface="Arial" panose="020B0604020202020204" pitchFamily="34" charset="0"/>
                <a:cs typeface="Arial" panose="020B0604020202020204" pitchFamily="34" charset="0"/>
              </a:rPr>
              <a:t>SAPbiz</a:t>
            </a:r>
            <a:r>
              <a:rPr lang="en-US" altLang="en-US" sz="2000" dirty="0" smtClean="0">
                <a:latin typeface="Arial" panose="020B0604020202020204" pitchFamily="34" charset="0"/>
                <a:cs typeface="Arial" panose="020B0604020202020204" pitchFamily="34" charset="0"/>
              </a:rPr>
              <a:t> – October 20</a:t>
            </a:r>
            <a:r>
              <a:rPr lang="en-US" altLang="en-US" sz="2000" baseline="30000" dirty="0" smtClean="0">
                <a:latin typeface="Arial" panose="020B0604020202020204" pitchFamily="34" charset="0"/>
                <a:cs typeface="Arial" panose="020B0604020202020204" pitchFamily="34" charset="0"/>
              </a:rPr>
              <a:t>th</a:t>
            </a:r>
            <a:r>
              <a:rPr lang="en-US" altLang="en-US" sz="200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10/7/2015</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19</a:t>
            </a:fld>
            <a:endParaRPr lang="en-US">
              <a:solidFill>
                <a:srgbClr val="00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1743" y="2025015"/>
            <a:ext cx="6172200" cy="4114800"/>
          </a:xfrm>
          <a:prstGeom prst="rect">
            <a:avLst/>
          </a:prstGeom>
        </p:spPr>
      </p:pic>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project information? Ah …</a:t>
            </a:r>
            <a:endParaRPr lang="en-US" dirty="0"/>
          </a:p>
        </p:txBody>
      </p:sp>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10/7/2015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800" dirty="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Project Overview</a:t>
            </a:r>
            <a:endParaRPr lang="en-US" altLang="en-US" sz="2000" dirty="0">
              <a:latin typeface="Arial" panose="020B0604020202020204" pitchFamily="34" charset="0"/>
              <a:cs typeface="Arial" panose="020B0604020202020204" pitchFamily="34" charset="0"/>
            </a:endParaRP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Project Update</a:t>
            </a: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Support Packs</a:t>
            </a:r>
            <a:endParaRPr lang="en-US" altLang="en-US" sz="2000" dirty="0">
              <a:latin typeface="Arial" panose="020B0604020202020204" pitchFamily="34" charset="0"/>
              <a:cs typeface="Arial" panose="020B0604020202020204" pitchFamily="34" charset="0"/>
            </a:endParaRPr>
          </a:p>
          <a:p>
            <a:pPr eaLnBrk="1" hangingPunct="1">
              <a:lnSpc>
                <a:spcPct val="90000"/>
              </a:lnSpc>
              <a:buSzTx/>
              <a:buFontTx/>
              <a:buChar char="•"/>
            </a:pPr>
            <a:r>
              <a:rPr lang="en-US" altLang="en-US" sz="2000" dirty="0" smtClean="0">
                <a:latin typeface="Arial" panose="020B0604020202020204" pitchFamily="34" charset="0"/>
                <a:cs typeface="Arial" panose="020B0604020202020204" pitchFamily="34" charset="0"/>
              </a:rPr>
              <a:t>Important </a:t>
            </a:r>
            <a:r>
              <a:rPr lang="en-US" altLang="en-US" sz="2000" dirty="0">
                <a:latin typeface="Arial" panose="020B0604020202020204" pitchFamily="34" charset="0"/>
                <a:cs typeface="Arial" panose="020B0604020202020204" pitchFamily="34" charset="0"/>
              </a:rPr>
              <a:t>Dates</a:t>
            </a:r>
          </a:p>
          <a:p>
            <a:pPr eaLnBrk="1" hangingPunct="1">
              <a:lnSpc>
                <a:spcPct val="90000"/>
              </a:lnSpc>
              <a:buSzTx/>
              <a:buFontTx/>
              <a:buChar char="•"/>
            </a:pPr>
            <a:r>
              <a:rPr lang="en-US" altLang="en-US" sz="2000" dirty="0">
                <a:latin typeface="Arial" panose="020B0604020202020204" pitchFamily="34" charset="0"/>
                <a:cs typeface="Arial" panose="020B0604020202020204" pitchFamily="34" charset="0"/>
              </a:rPr>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20</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latin typeface="Arial" panose="020B0604020202020204" pitchFamily="34" charset="0"/>
                <a:cs typeface="Arial" panose="020B0604020202020204" pitchFamily="34" charset="0"/>
              </a:rPr>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latin typeface="Arial" panose="020B0604020202020204" pitchFamily="34" charset="0"/>
                <a:cs typeface="Arial" panose="020B0604020202020204" pitchFamily="34" charset="0"/>
              </a:rPr>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3139230393"/>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latin typeface="Arial" panose="020B0604020202020204" pitchFamily="34" charset="0"/>
                          <a:cs typeface="Arial" panose="020B0604020202020204" pitchFamily="34" charset="0"/>
                        </a:rPr>
                        <a:t>Contact</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Email </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Phone extension</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Bob Casey</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rcasey@mit.edu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x3-1844</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Siobhan Cunningham</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snc@mit.edu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x5-4596</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Kevin Lyons</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klyons@mit.edu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x8-6483</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Ron</a:t>
                      </a:r>
                      <a:r>
                        <a:rPr lang="en-US" baseline="0" dirty="0" smtClean="0">
                          <a:latin typeface="Arial" panose="020B0604020202020204" pitchFamily="34" charset="0"/>
                          <a:cs typeface="Arial" panose="020B0604020202020204" pitchFamily="34" charset="0"/>
                        </a:rPr>
                        <a:t> Parker</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rep@mit.edu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x3-1339</a:t>
                      </a:r>
                      <a:endParaRPr lang="en-US" dirty="0">
                        <a:latin typeface="Arial" panose="020B0604020202020204" pitchFamily="34" charset="0"/>
                        <a:cs typeface="Arial" panose="020B0604020202020204" pitchFamily="34" charset="0"/>
                      </a:endParaRPr>
                    </a:p>
                  </a:txBody>
                  <a:tcPr/>
                </a:tc>
              </a:tr>
              <a:tr h="370840">
                <a:tc>
                  <a:txBody>
                    <a:bodyPr/>
                    <a:lstStyle/>
                    <a:p>
                      <a:r>
                        <a:rPr lang="en-US" dirty="0" smtClean="0">
                          <a:latin typeface="Arial" panose="020B0604020202020204" pitchFamily="34" charset="0"/>
                          <a:cs typeface="Arial" panose="020B0604020202020204" pitchFamily="34" charset="0"/>
                        </a:rPr>
                        <a:t>Frank Quern</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fquern@mit.edu</a:t>
                      </a:r>
                      <a:endParaRPr lang="en-US"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x2-4512</a:t>
                      </a:r>
                      <a:endParaRPr lang="en-US"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74370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10/7/2015</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3</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2400" dirty="0" smtClean="0">
                <a:latin typeface="Arial" panose="020B0604020202020204" pitchFamily="34" charset="0"/>
                <a:cs typeface="Arial" panose="020B0604020202020204" pitchFamily="34" charset="0"/>
              </a:rPr>
              <a:t>H2O - Project Overview</a:t>
            </a:r>
            <a:endParaRPr lang="en-US" altLang="en-US" sz="2400" dirty="0">
              <a:latin typeface="Arial" panose="020B0604020202020204" pitchFamily="34" charset="0"/>
              <a:cs typeface="Arial" panose="020B0604020202020204" pitchFamily="34" charset="0"/>
            </a:endParaRPr>
          </a:p>
        </p:txBody>
      </p:sp>
      <p:sp>
        <p:nvSpPr>
          <p:cNvPr id="4101" name="Rectangle 3"/>
          <p:cNvSpPr>
            <a:spLocks noGrp="1" noChangeArrowheads="1"/>
          </p:cNvSpPr>
          <p:nvPr>
            <p:ph type="body" idx="1"/>
          </p:nvPr>
        </p:nvSpPr>
        <p:spPr>
          <a:xfrm>
            <a:off x="609600" y="1828801"/>
            <a:ext cx="10972800" cy="4302125"/>
          </a:xfrm>
        </p:spPr>
        <p:txBody>
          <a:bodyPr/>
          <a:lstStyle/>
          <a:p>
            <a:pPr marL="0" lvl="0" indent="0" eaLnBrk="1" fontAlgn="auto" hangingPunct="1">
              <a:spcBef>
                <a:spcPts val="1620"/>
              </a:spcBef>
              <a:spcAft>
                <a:spcPts val="0"/>
              </a:spcAft>
              <a:buClr>
                <a:srgbClr val="F0AB00"/>
              </a:buClr>
              <a:buSzPct val="80000"/>
              <a:buNone/>
            </a:pPr>
            <a:r>
              <a:rPr lang="en-US" sz="1800" b="1" kern="1200" dirty="0">
                <a:solidFill>
                  <a:srgbClr val="000000"/>
                </a:solidFill>
                <a:latin typeface="Arial"/>
              </a:rPr>
              <a:t>The H2O project is an enabling project that will move our core ERP to a next generation cloud platform. This migration will support/provide: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Future cloud integrations with best in class software providers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Bi-coastal disaster recovery</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Real time queries for all ECC reporting needs</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The  ability to move to simple finance and logistics in the future</a:t>
            </a:r>
          </a:p>
          <a:p>
            <a:pPr marL="465750" lvl="2" indent="-285750" eaLnBrk="1" fontAlgn="auto" hangingPunct="1">
              <a:spcBef>
                <a:spcPts val="400"/>
              </a:spcBef>
              <a:spcAft>
                <a:spcPts val="0"/>
              </a:spcAft>
              <a:buClr>
                <a:srgbClr val="F0AB00"/>
              </a:buClr>
              <a:buSzPct val="100000"/>
              <a:buFont typeface="Arial" panose="020B0604020202020204" pitchFamily="34" charset="0"/>
              <a:buChar char="•"/>
            </a:pPr>
            <a:r>
              <a:rPr lang="en-US" sz="1600" kern="1200" dirty="0">
                <a:solidFill>
                  <a:srgbClr val="000000"/>
                </a:solidFill>
                <a:latin typeface="Arial"/>
                <a:ea typeface="+mn-ea"/>
                <a:cs typeface="+mn-cs"/>
              </a:rPr>
              <a:t>Mobile first development with built in integration and security </a:t>
            </a:r>
            <a:r>
              <a:rPr lang="en-US" sz="1600" kern="1200" dirty="0" smtClean="0">
                <a:solidFill>
                  <a:srgbClr val="000000"/>
                </a:solidFill>
                <a:latin typeface="Arial"/>
                <a:ea typeface="+mn-ea"/>
                <a:cs typeface="+mn-cs"/>
              </a:rPr>
              <a:t>capability</a:t>
            </a:r>
          </a:p>
          <a:p>
            <a:pPr marL="180000" lvl="2" indent="0" eaLnBrk="1" fontAlgn="auto" hangingPunct="1">
              <a:spcBef>
                <a:spcPts val="400"/>
              </a:spcBef>
              <a:spcAft>
                <a:spcPts val="0"/>
              </a:spcAft>
              <a:buClr>
                <a:srgbClr val="F0AB00"/>
              </a:buClr>
              <a:buSzPct val="100000"/>
              <a:buNone/>
            </a:pPr>
            <a:endParaRPr lang="en-US" sz="1600" kern="1200" dirty="0">
              <a:solidFill>
                <a:srgbClr val="000000"/>
              </a:solidFill>
              <a:latin typeface="Arial"/>
              <a:ea typeface="+mn-ea"/>
              <a:cs typeface="+mn-cs"/>
            </a:endParaRPr>
          </a:p>
          <a:p>
            <a:pPr eaLnBrk="1" hangingPunct="1">
              <a:lnSpc>
                <a:spcPct val="90000"/>
              </a:lnSpc>
              <a:spcBef>
                <a:spcPct val="0"/>
              </a:spcBef>
              <a:spcAft>
                <a:spcPct val="25000"/>
              </a:spcAft>
              <a:buSzTx/>
              <a:buNone/>
            </a:pPr>
            <a:r>
              <a:rPr lang="en-US" altLang="en-US" sz="2000" b="1" dirty="0">
                <a:latin typeface="Arial" panose="020B0604020202020204" pitchFamily="34" charset="0"/>
                <a:cs typeface="Arial" panose="020B0604020202020204" pitchFamily="34" charset="0"/>
              </a:rPr>
              <a:t>Why are we doing this?</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A continuation of our commitment to keep MIT’s SAP investment current and sustainable</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Introduces tools that can q</a:t>
            </a:r>
            <a:r>
              <a:rPr lang="en-US" sz="1600" kern="1200" dirty="0">
                <a:solidFill>
                  <a:srgbClr val="000000"/>
                </a:solidFill>
                <a:latin typeface="Arial"/>
                <a:ea typeface="+mn-ea"/>
                <a:cs typeface="+mn-cs"/>
              </a:rPr>
              <a:t>uickly build, extend, and integrate modern, mobile-enabled applications</a:t>
            </a:r>
            <a:endParaRPr lang="en-US" altLang="en-US" sz="1600" kern="1200" dirty="0">
              <a:solidFill>
                <a:srgbClr val="000000"/>
              </a:solidFill>
              <a:latin typeface="Arial"/>
              <a:ea typeface="+mn-ea"/>
              <a:cs typeface="+mn-cs"/>
            </a:endParaRP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Provides a unique in memory database</a:t>
            </a:r>
          </a:p>
          <a:p>
            <a:pPr marL="465750" lvl="2" indent="-285750" eaLnBrk="1" fontAlgn="auto" hangingPunct="1">
              <a:lnSpc>
                <a:spcPct val="90000"/>
              </a:lnSpc>
              <a:spcBef>
                <a:spcPts val="400"/>
              </a:spcBef>
              <a:spcAft>
                <a:spcPts val="0"/>
              </a:spcAft>
              <a:buClr>
                <a:srgbClr val="F0AB00"/>
              </a:buClr>
              <a:buSzPct val="100000"/>
              <a:buFont typeface="Arial" panose="020B0604020202020204" pitchFamily="34" charset="0"/>
              <a:buChar char="•"/>
            </a:pPr>
            <a:r>
              <a:rPr lang="en-US" altLang="en-US" sz="1600" kern="1200" dirty="0">
                <a:solidFill>
                  <a:srgbClr val="000000"/>
                </a:solidFill>
                <a:latin typeface="Arial"/>
                <a:ea typeface="+mn-ea"/>
                <a:cs typeface="+mn-cs"/>
              </a:rPr>
              <a:t>Aligns with MIT’s Platform as a Service Initiative </a:t>
            </a:r>
          </a:p>
          <a:p>
            <a:pPr marL="180000" lvl="2" indent="0" eaLnBrk="1" fontAlgn="auto" hangingPunct="1">
              <a:spcBef>
                <a:spcPts val="400"/>
              </a:spcBef>
              <a:spcAft>
                <a:spcPts val="0"/>
              </a:spcAft>
              <a:buClr>
                <a:srgbClr val="F0AB00"/>
              </a:buClr>
              <a:buSzPct val="100000"/>
              <a:buNone/>
            </a:pPr>
            <a:endParaRPr lang="en-US" sz="1600" kern="1200" dirty="0">
              <a:solidFill>
                <a:srgbClr val="000000"/>
              </a:solidFill>
              <a:latin typeface="Arial"/>
              <a:ea typeface="+mn-ea"/>
              <a:cs typeface="+mn-cs"/>
            </a:endParaRPr>
          </a:p>
        </p:txBody>
      </p:sp>
    </p:spTree>
    <p:extLst>
      <p:ext uri="{BB962C8B-B14F-4D97-AF65-F5344CB8AC3E}">
        <p14:creationId xmlns:p14="http://schemas.microsoft.com/office/powerpoint/2010/main" val="180142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1">
                                            <p:txEl>
                                              <p:pRg st="7" end="7"/>
                                            </p:txEl>
                                          </p:spTgt>
                                        </p:tgtEl>
                                        <p:attrNameLst>
                                          <p:attrName>style.visibility</p:attrName>
                                        </p:attrNameLst>
                                      </p:cBhvr>
                                      <p:to>
                                        <p:strVal val="visible"/>
                                      </p:to>
                                    </p:set>
                                    <p:animEffect transition="in" filter="fade">
                                      <p:cBhvr>
                                        <p:cTn id="7" dur="1000"/>
                                        <p:tgtEl>
                                          <p:spTgt spid="4101">
                                            <p:txEl>
                                              <p:pRg st="7" end="7"/>
                                            </p:txEl>
                                          </p:spTgt>
                                        </p:tgtEl>
                                      </p:cBhvr>
                                    </p:animEffect>
                                    <p:anim calcmode="lin" valueType="num">
                                      <p:cBhvr>
                                        <p:cTn id="8" dur="1000" fill="hold"/>
                                        <p:tgtEl>
                                          <p:spTgt spid="4101">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4101">
                                            <p:txEl>
                                              <p:pRg st="7" end="7"/>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01">
                                            <p:txEl>
                                              <p:pRg st="8" end="8"/>
                                            </p:txEl>
                                          </p:spTgt>
                                        </p:tgtEl>
                                        <p:attrNameLst>
                                          <p:attrName>style.visibility</p:attrName>
                                        </p:attrNameLst>
                                      </p:cBhvr>
                                      <p:to>
                                        <p:strVal val="visible"/>
                                      </p:to>
                                    </p:set>
                                    <p:animEffect transition="in" filter="fade">
                                      <p:cBhvr>
                                        <p:cTn id="12" dur="1000"/>
                                        <p:tgtEl>
                                          <p:spTgt spid="4101">
                                            <p:txEl>
                                              <p:pRg st="8" end="8"/>
                                            </p:txEl>
                                          </p:spTgt>
                                        </p:tgtEl>
                                      </p:cBhvr>
                                    </p:animEffect>
                                    <p:anim calcmode="lin" valueType="num">
                                      <p:cBhvr>
                                        <p:cTn id="13" dur="1000" fill="hold"/>
                                        <p:tgtEl>
                                          <p:spTgt spid="4101">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4101">
                                            <p:txEl>
                                              <p:pRg st="8" end="8"/>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101">
                                            <p:txEl>
                                              <p:pRg st="9" end="9"/>
                                            </p:txEl>
                                          </p:spTgt>
                                        </p:tgtEl>
                                        <p:attrNameLst>
                                          <p:attrName>style.visibility</p:attrName>
                                        </p:attrNameLst>
                                      </p:cBhvr>
                                      <p:to>
                                        <p:strVal val="visible"/>
                                      </p:to>
                                    </p:set>
                                    <p:animEffect transition="in" filter="fade">
                                      <p:cBhvr>
                                        <p:cTn id="17" dur="1000"/>
                                        <p:tgtEl>
                                          <p:spTgt spid="4101">
                                            <p:txEl>
                                              <p:pRg st="9" end="9"/>
                                            </p:txEl>
                                          </p:spTgt>
                                        </p:tgtEl>
                                      </p:cBhvr>
                                    </p:animEffect>
                                    <p:anim calcmode="lin" valueType="num">
                                      <p:cBhvr>
                                        <p:cTn id="18" dur="1000" fill="hold"/>
                                        <p:tgtEl>
                                          <p:spTgt spid="4101">
                                            <p:txEl>
                                              <p:pRg st="9" end="9"/>
                                            </p:txEl>
                                          </p:spTgt>
                                        </p:tgtEl>
                                        <p:attrNameLst>
                                          <p:attrName>ppt_x</p:attrName>
                                        </p:attrNameLst>
                                      </p:cBhvr>
                                      <p:tavLst>
                                        <p:tav tm="0">
                                          <p:val>
                                            <p:strVal val="#ppt_x"/>
                                          </p:val>
                                        </p:tav>
                                        <p:tav tm="100000">
                                          <p:val>
                                            <p:strVal val="#ppt_x"/>
                                          </p:val>
                                        </p:tav>
                                      </p:tavLst>
                                    </p:anim>
                                    <p:anim calcmode="lin" valueType="num">
                                      <p:cBhvr>
                                        <p:cTn id="19" dur="1000" fill="hold"/>
                                        <p:tgtEl>
                                          <p:spTgt spid="4101">
                                            <p:txEl>
                                              <p:pRg st="9" end="9"/>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101">
                                            <p:txEl>
                                              <p:pRg st="10" end="10"/>
                                            </p:txEl>
                                          </p:spTgt>
                                        </p:tgtEl>
                                        <p:attrNameLst>
                                          <p:attrName>style.visibility</p:attrName>
                                        </p:attrNameLst>
                                      </p:cBhvr>
                                      <p:to>
                                        <p:strVal val="visible"/>
                                      </p:to>
                                    </p:set>
                                    <p:animEffect transition="in" filter="fade">
                                      <p:cBhvr>
                                        <p:cTn id="22" dur="1000"/>
                                        <p:tgtEl>
                                          <p:spTgt spid="4101">
                                            <p:txEl>
                                              <p:pRg st="10" end="10"/>
                                            </p:txEl>
                                          </p:spTgt>
                                        </p:tgtEl>
                                      </p:cBhvr>
                                    </p:animEffect>
                                    <p:anim calcmode="lin" valueType="num">
                                      <p:cBhvr>
                                        <p:cTn id="23" dur="1000" fill="hold"/>
                                        <p:tgtEl>
                                          <p:spTgt spid="4101">
                                            <p:txEl>
                                              <p:pRg st="10" end="10"/>
                                            </p:txEl>
                                          </p:spTgt>
                                        </p:tgtEl>
                                        <p:attrNameLst>
                                          <p:attrName>ppt_x</p:attrName>
                                        </p:attrNameLst>
                                      </p:cBhvr>
                                      <p:tavLst>
                                        <p:tav tm="0">
                                          <p:val>
                                            <p:strVal val="#ppt_x"/>
                                          </p:val>
                                        </p:tav>
                                        <p:tav tm="100000">
                                          <p:val>
                                            <p:strVal val="#ppt_x"/>
                                          </p:val>
                                        </p:tav>
                                      </p:tavLst>
                                    </p:anim>
                                    <p:anim calcmode="lin" valueType="num">
                                      <p:cBhvr>
                                        <p:cTn id="24" dur="1000" fill="hold"/>
                                        <p:tgtEl>
                                          <p:spTgt spid="4101">
                                            <p:txEl>
                                              <p:pRg st="10" end="10"/>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101">
                                            <p:txEl>
                                              <p:pRg st="11" end="11"/>
                                            </p:txEl>
                                          </p:spTgt>
                                        </p:tgtEl>
                                        <p:attrNameLst>
                                          <p:attrName>style.visibility</p:attrName>
                                        </p:attrNameLst>
                                      </p:cBhvr>
                                      <p:to>
                                        <p:strVal val="visible"/>
                                      </p:to>
                                    </p:set>
                                    <p:animEffect transition="in" filter="fade">
                                      <p:cBhvr>
                                        <p:cTn id="27" dur="1000"/>
                                        <p:tgtEl>
                                          <p:spTgt spid="4101">
                                            <p:txEl>
                                              <p:pRg st="11" end="11"/>
                                            </p:txEl>
                                          </p:spTgt>
                                        </p:tgtEl>
                                      </p:cBhvr>
                                    </p:animEffect>
                                    <p:anim calcmode="lin" valueType="num">
                                      <p:cBhvr>
                                        <p:cTn id="28" dur="1000" fill="hold"/>
                                        <p:tgtEl>
                                          <p:spTgt spid="4101">
                                            <p:txEl>
                                              <p:pRg st="11" end="11"/>
                                            </p:txEl>
                                          </p:spTgt>
                                        </p:tgtEl>
                                        <p:attrNameLst>
                                          <p:attrName>ppt_x</p:attrName>
                                        </p:attrNameLst>
                                      </p:cBhvr>
                                      <p:tavLst>
                                        <p:tav tm="0">
                                          <p:val>
                                            <p:strVal val="#ppt_x"/>
                                          </p:val>
                                        </p:tav>
                                        <p:tav tm="100000">
                                          <p:val>
                                            <p:strVal val="#ppt_x"/>
                                          </p:val>
                                        </p:tav>
                                      </p:tavLst>
                                    </p:anim>
                                    <p:anim calcmode="lin" valueType="num">
                                      <p:cBhvr>
                                        <p:cTn id="29" dur="1000" fill="hold"/>
                                        <p:tgtEl>
                                          <p:spTgt spid="4101">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400" dirty="0" smtClean="0">
                <a:latin typeface="Arial" panose="020B0604020202020204" pitchFamily="34" charset="0"/>
                <a:cs typeface="Arial" panose="020B0604020202020204" pitchFamily="34" charset="0"/>
              </a:rPr>
              <a:t>H2O - Overview Landscape</a:t>
            </a:r>
            <a:r>
              <a:rPr lang="en-US" altLang="en-US" sz="2800" dirty="0" smtClean="0"/>
              <a:t> </a:t>
            </a:r>
            <a:endParaRPr lang="en-US" altLang="en-US" sz="2800" dirty="0"/>
          </a:p>
        </p:txBody>
      </p:sp>
      <p:sp>
        <p:nvSpPr>
          <p:cNvPr id="5125" name="Rectangle 3"/>
          <p:cNvSpPr>
            <a:spLocks noGrp="1" noChangeArrowheads="1"/>
          </p:cNvSpPr>
          <p:nvPr>
            <p:ph type="body" idx="1"/>
          </p:nvPr>
        </p:nvSpPr>
        <p:spPr>
          <a:xfrm>
            <a:off x="609600" y="1762129"/>
            <a:ext cx="10972800" cy="4329108"/>
          </a:xfrm>
        </p:spPr>
        <p:txBody>
          <a:bodyPr/>
          <a:lstStyle/>
          <a:p>
            <a:pPr eaLnBrk="1" hangingPunct="1">
              <a:lnSpc>
                <a:spcPct val="90000"/>
              </a:lnSpc>
              <a:spcBef>
                <a:spcPct val="0"/>
              </a:spcBef>
              <a:spcAft>
                <a:spcPct val="25000"/>
              </a:spcAft>
              <a:buSzTx/>
              <a:buFont typeface="Wingdings" pitchFamily="2" charset="2"/>
              <a:buNone/>
            </a:pPr>
            <a:r>
              <a:rPr lang="en-US" altLang="en-US" sz="2000" dirty="0"/>
              <a:t>	</a:t>
            </a: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pic>
        <p:nvPicPr>
          <p:cNvPr id="2" name="Picture 1"/>
          <p:cNvPicPr>
            <a:picLocks noChangeAspect="1"/>
          </p:cNvPicPr>
          <p:nvPr/>
        </p:nvPicPr>
        <p:blipFill>
          <a:blip r:embed="rId3"/>
          <a:stretch>
            <a:fillRect/>
          </a:stretch>
        </p:blipFill>
        <p:spPr>
          <a:xfrm>
            <a:off x="1115290" y="1762128"/>
            <a:ext cx="9961419" cy="4486272"/>
          </a:xfrm>
          <a:prstGeom prst="rect">
            <a:avLst/>
          </a:prstGeom>
        </p:spPr>
      </p:pic>
    </p:spTree>
    <p:extLst>
      <p:ext uri="{BB962C8B-B14F-4D97-AF65-F5344CB8AC3E}">
        <p14:creationId xmlns:p14="http://schemas.microsoft.com/office/powerpoint/2010/main" val="219858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2679258" y="1396997"/>
          <a:ext cx="6584856" cy="5027361"/>
        </p:xfrm>
        <a:graphic>
          <a:graphicData uri="http://schemas.openxmlformats.org/drawingml/2006/table">
            <a:tbl>
              <a:tblPr firstRow="1" bandRow="1">
                <a:tableStyleId>{2D5ABB26-0587-4C30-8999-92F81FD0307C}</a:tableStyleId>
              </a:tblPr>
              <a:tblGrid>
                <a:gridCol w="1097476"/>
                <a:gridCol w="1097476"/>
                <a:gridCol w="1097476"/>
                <a:gridCol w="1097476"/>
                <a:gridCol w="1097476"/>
                <a:gridCol w="1097476"/>
              </a:tblGrid>
              <a:tr h="315472">
                <a:tc>
                  <a:txBody>
                    <a:bodyPr/>
                    <a:lstStyle/>
                    <a:p>
                      <a:pPr algn="ctr"/>
                      <a:r>
                        <a:rPr lang="en-US" sz="1200" dirty="0" smtClean="0"/>
                        <a:t>July</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t>August</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t>September</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t>October</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t>November</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t>December</a:t>
                      </a: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solid"/>
                      <a:round/>
                      <a:headEnd type="none" w="med" len="med"/>
                      <a:tailEnd type="none" w="med" len="med"/>
                    </a:lnB>
                  </a:tcPr>
                </a:tc>
              </a:tr>
              <a:tr h="4711889">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c>
                  <a:txBody>
                    <a:bodyPr/>
                    <a:lstStyle/>
                    <a:p>
                      <a:pPr algn="ctr"/>
                      <a:endParaRPr lang="en-US" sz="1200" dirty="0"/>
                    </a:p>
                  </a:txBody>
                  <a:tcPr>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ot"/>
                      <a:round/>
                      <a:headEnd type="none" w="med" len="med"/>
                      <a:tailEnd type="none" w="med" len="med"/>
                    </a:lnB>
                  </a:tcPr>
                </a:tc>
              </a:tr>
            </a:tbl>
          </a:graphicData>
        </a:graphic>
      </p:graphicFrame>
      <p:sp>
        <p:nvSpPr>
          <p:cNvPr id="4" name="Title 3"/>
          <p:cNvSpPr>
            <a:spLocks noGrp="1"/>
          </p:cNvSpPr>
          <p:nvPr>
            <p:ph type="title"/>
          </p:nvPr>
        </p:nvSpPr>
        <p:spPr>
          <a:xfrm>
            <a:off x="547337" y="174641"/>
            <a:ext cx="10972800" cy="1143000"/>
          </a:xfrm>
        </p:spPr>
        <p:txBody>
          <a:bodyPr/>
          <a:lstStyle/>
          <a:p>
            <a:r>
              <a:rPr lang="en-US" sz="2000" dirty="0" smtClean="0"/>
              <a:t>Estimated Timeline</a:t>
            </a:r>
            <a:endParaRPr lang="en-SG" sz="2000" dirty="0"/>
          </a:p>
        </p:txBody>
      </p:sp>
      <p:sp>
        <p:nvSpPr>
          <p:cNvPr id="66" name="TextBox 65"/>
          <p:cNvSpPr txBox="1"/>
          <p:nvPr/>
        </p:nvSpPr>
        <p:spPr>
          <a:xfrm>
            <a:off x="9633075" y="6508273"/>
            <a:ext cx="464871" cy="153888"/>
          </a:xfrm>
          <a:prstGeom prst="rect">
            <a:avLst/>
          </a:prstGeom>
          <a:noFill/>
        </p:spPr>
        <p:txBody>
          <a:bodyPr wrap="non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12/5/14</a:t>
            </a:r>
            <a:endParaRPr lang="en-SG" sz="1000" kern="0" dirty="0" err="1">
              <a:ea typeface="Arial Unicode MS" pitchFamily="34" charset="-128"/>
              <a:cs typeface="Arial Unicode MS" pitchFamily="34" charset="-128"/>
            </a:endParaRPr>
          </a:p>
        </p:txBody>
      </p:sp>
      <p:grpSp>
        <p:nvGrpSpPr>
          <p:cNvPr id="2" name="Group 1"/>
          <p:cNvGrpSpPr/>
          <p:nvPr/>
        </p:nvGrpSpPr>
        <p:grpSpPr>
          <a:xfrm>
            <a:off x="2679258" y="1709095"/>
            <a:ext cx="6769542" cy="4558130"/>
            <a:chOff x="1155261" y="1339410"/>
            <a:chExt cx="6769542" cy="4560382"/>
          </a:xfrm>
        </p:grpSpPr>
        <p:sp>
          <p:nvSpPr>
            <p:cNvPr id="6" name="Rectangle 5"/>
            <p:cNvSpPr/>
            <p:nvPr/>
          </p:nvSpPr>
          <p:spPr bwMode="gray">
            <a:xfrm>
              <a:off x="1155261" y="1590966"/>
              <a:ext cx="6586024" cy="228600"/>
            </a:xfrm>
            <a:prstGeom prst="rect">
              <a:avLst/>
            </a:prstGeom>
            <a:solidFill>
              <a:schemeClr val="accent1"/>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kern="0" dirty="0">
                <a:ea typeface="Arial Unicode MS" pitchFamily="34" charset="-128"/>
                <a:cs typeface="Arial Unicode MS" pitchFamily="34" charset="-128"/>
              </a:endParaRPr>
            </a:p>
          </p:txBody>
        </p:sp>
        <p:cxnSp>
          <p:nvCxnSpPr>
            <p:cNvPr id="8" name="Straight Connector 7"/>
            <p:cNvCxnSpPr/>
            <p:nvPr/>
          </p:nvCxnSpPr>
          <p:spPr>
            <a:xfrm flipV="1">
              <a:off x="1155261" y="1430094"/>
              <a:ext cx="0" cy="16087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301462" y="1339410"/>
              <a:ext cx="1841540" cy="153888"/>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Project Start 7/6/2015</a:t>
              </a:r>
              <a:endParaRPr lang="en-SG" sz="1000" kern="0" dirty="0" err="1">
                <a:ea typeface="Arial Unicode MS" pitchFamily="34" charset="-128"/>
                <a:cs typeface="Arial Unicode MS" pitchFamily="34" charset="-128"/>
              </a:endParaRPr>
            </a:p>
          </p:txBody>
        </p:sp>
        <p:cxnSp>
          <p:nvCxnSpPr>
            <p:cNvPr id="11" name="Straight Connector 10"/>
            <p:cNvCxnSpPr/>
            <p:nvPr/>
          </p:nvCxnSpPr>
          <p:spPr>
            <a:xfrm>
              <a:off x="1155261" y="1430094"/>
              <a:ext cx="824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bwMode="gray">
            <a:xfrm>
              <a:off x="1155261" y="1941834"/>
              <a:ext cx="548640" cy="109728"/>
            </a:xfrm>
            <a:prstGeom prst="rect">
              <a:avLst/>
            </a:prstGeom>
            <a:solidFill>
              <a:schemeClr val="accent2">
                <a:lumMod val="60000"/>
                <a:lumOff val="40000"/>
              </a:scheme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24" name="TextBox 23"/>
            <p:cNvSpPr txBox="1"/>
            <p:nvPr/>
          </p:nvSpPr>
          <p:spPr>
            <a:xfrm>
              <a:off x="6199159" y="1354821"/>
              <a:ext cx="1394755"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a:ea typeface="Arial Unicode MS" pitchFamily="34" charset="-128"/>
                  <a:cs typeface="Arial Unicode MS" pitchFamily="34" charset="-128"/>
                </a:rPr>
                <a:t>Project End 12/18/2015</a:t>
              </a:r>
              <a:endParaRPr lang="en-SG" sz="1000" kern="0" dirty="0" err="1">
                <a:ea typeface="Arial Unicode MS" pitchFamily="34" charset="-128"/>
                <a:cs typeface="Arial Unicode MS" pitchFamily="34" charset="-128"/>
              </a:endParaRPr>
            </a:p>
          </p:txBody>
        </p:sp>
        <p:cxnSp>
          <p:nvCxnSpPr>
            <p:cNvPr id="25" name="Straight Connector 24"/>
            <p:cNvCxnSpPr/>
            <p:nvPr/>
          </p:nvCxnSpPr>
          <p:spPr>
            <a:xfrm flipV="1">
              <a:off x="7740114" y="1416758"/>
              <a:ext cx="0" cy="16087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7593914" y="1416758"/>
              <a:ext cx="146201" cy="571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bwMode="gray">
            <a:xfrm>
              <a:off x="1155261" y="2314373"/>
              <a:ext cx="2468880" cy="109728"/>
            </a:xfrm>
            <a:prstGeom prst="rect">
              <a:avLst/>
            </a:prstGeom>
            <a:solidFill>
              <a:schemeClr val="tx2">
                <a:lumMod val="40000"/>
                <a:lumOff val="60000"/>
              </a:scheme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81" name="TextBox 80"/>
            <p:cNvSpPr txBox="1"/>
            <p:nvPr/>
          </p:nvSpPr>
          <p:spPr>
            <a:xfrm>
              <a:off x="4722008" y="2851861"/>
              <a:ext cx="2871906" cy="153964"/>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2 – Migrate SF2 to HEC 8/3/15 – 10/5/15 </a:t>
              </a:r>
              <a:endParaRPr lang="en-SG" sz="1000" kern="0" dirty="0" err="1">
                <a:ea typeface="Arial Unicode MS" pitchFamily="34" charset="-128"/>
                <a:cs typeface="Arial Unicode MS" pitchFamily="34" charset="-128"/>
              </a:endParaRPr>
            </a:p>
          </p:txBody>
        </p:sp>
        <p:sp>
          <p:nvSpPr>
            <p:cNvPr id="21" name="Diamond 20"/>
            <p:cNvSpPr/>
            <p:nvPr/>
          </p:nvSpPr>
          <p:spPr bwMode="gray">
            <a:xfrm>
              <a:off x="3565743" y="2508182"/>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US" sz="800" kern="0" dirty="0">
                <a:ea typeface="Arial Unicode MS" pitchFamily="34" charset="-128"/>
                <a:cs typeface="Arial Unicode MS" pitchFamily="34" charset="-128"/>
              </a:endParaRPr>
            </a:p>
          </p:txBody>
        </p:sp>
        <p:sp>
          <p:nvSpPr>
            <p:cNvPr id="98" name="Rectangle 97"/>
            <p:cNvSpPr/>
            <p:nvPr/>
          </p:nvSpPr>
          <p:spPr bwMode="gray">
            <a:xfrm>
              <a:off x="2252539" y="2892634"/>
              <a:ext cx="2403087" cy="117045"/>
            </a:xfrm>
            <a:prstGeom prst="rect">
              <a:avLst/>
            </a:prstGeom>
            <a:solidFill>
              <a:srgbClr val="92D05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02" name="Diamond 101"/>
            <p:cNvSpPr/>
            <p:nvPr/>
          </p:nvSpPr>
          <p:spPr bwMode="gray">
            <a:xfrm>
              <a:off x="4509740" y="3130996"/>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US" sz="800" kern="0" dirty="0">
                <a:ea typeface="Arial Unicode MS" pitchFamily="34" charset="-128"/>
                <a:cs typeface="Arial Unicode MS" pitchFamily="34" charset="-128"/>
              </a:endParaRPr>
            </a:p>
          </p:txBody>
        </p:sp>
        <p:sp>
          <p:nvSpPr>
            <p:cNvPr id="107" name="TextBox 106"/>
            <p:cNvSpPr txBox="1"/>
            <p:nvPr/>
          </p:nvSpPr>
          <p:spPr>
            <a:xfrm>
              <a:off x="4816263" y="3118469"/>
              <a:ext cx="2194140" cy="153964"/>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SP on HEC for December? 10/15/15</a:t>
              </a:r>
              <a:endParaRPr lang="en-SG" sz="1000" kern="0" dirty="0" err="1">
                <a:ea typeface="Arial Unicode MS" pitchFamily="34" charset="-128"/>
                <a:cs typeface="Arial Unicode MS" pitchFamily="34" charset="-128"/>
              </a:endParaRPr>
            </a:p>
          </p:txBody>
        </p:sp>
        <p:sp>
          <p:nvSpPr>
            <p:cNvPr id="84" name="Rectangle 83"/>
            <p:cNvSpPr/>
            <p:nvPr/>
          </p:nvSpPr>
          <p:spPr bwMode="gray">
            <a:xfrm>
              <a:off x="4995023" y="3923208"/>
              <a:ext cx="1645920" cy="109728"/>
            </a:xfrm>
            <a:prstGeom prst="rect">
              <a:avLst/>
            </a:prstGeom>
            <a:solidFill>
              <a:schemeClr val="bg2">
                <a:lumMod val="50000"/>
              </a:schemeClr>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13" name="TextBox 112"/>
            <p:cNvSpPr txBox="1"/>
            <p:nvPr/>
          </p:nvSpPr>
          <p:spPr>
            <a:xfrm>
              <a:off x="2876206" y="4316733"/>
              <a:ext cx="2949605"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5/6 – PRD Mock Cutover 11/2/15 to 11/25/15</a:t>
              </a:r>
              <a:endParaRPr lang="en-SG" sz="1000" kern="0" dirty="0" err="1">
                <a:ea typeface="Arial Unicode MS" pitchFamily="34" charset="-128"/>
                <a:cs typeface="Arial Unicode MS" pitchFamily="34" charset="-128"/>
              </a:endParaRPr>
            </a:p>
          </p:txBody>
        </p:sp>
        <p:sp>
          <p:nvSpPr>
            <p:cNvPr id="123" name="Rectangle 122"/>
            <p:cNvSpPr/>
            <p:nvPr/>
          </p:nvSpPr>
          <p:spPr bwMode="gray">
            <a:xfrm>
              <a:off x="5826250" y="4316733"/>
              <a:ext cx="814693" cy="135996"/>
            </a:xfrm>
            <a:prstGeom prst="rect">
              <a:avLst/>
            </a:prstGeom>
            <a:solidFill>
              <a:schemeClr val="accent6"/>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27" name="TextBox 126"/>
            <p:cNvSpPr txBox="1"/>
            <p:nvPr/>
          </p:nvSpPr>
          <p:spPr>
            <a:xfrm>
              <a:off x="3413375" y="4626798"/>
              <a:ext cx="3510155" cy="153888"/>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endParaRPr lang="en-SG" sz="1000" kern="0" dirty="0" err="1">
                <a:ea typeface="Arial Unicode MS" pitchFamily="34" charset="-128"/>
                <a:cs typeface="Arial Unicode MS" pitchFamily="34" charset="-128"/>
              </a:endParaRPr>
            </a:p>
          </p:txBody>
        </p:sp>
        <p:sp>
          <p:nvSpPr>
            <p:cNvPr id="128" name="Rectangle 127"/>
            <p:cNvSpPr/>
            <p:nvPr/>
          </p:nvSpPr>
          <p:spPr bwMode="gray">
            <a:xfrm>
              <a:off x="7197850" y="5004339"/>
              <a:ext cx="274320" cy="109728"/>
            </a:xfrm>
            <a:prstGeom prst="rect">
              <a:avLst/>
            </a:prstGeom>
            <a:solidFill>
              <a:schemeClr val="accent5"/>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29" name="TextBox 128"/>
            <p:cNvSpPr txBox="1"/>
            <p:nvPr/>
          </p:nvSpPr>
          <p:spPr>
            <a:xfrm>
              <a:off x="4655627" y="4982258"/>
              <a:ext cx="2535417"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7 – PRD Cutover 12/7/15 to 12/13/15</a:t>
              </a:r>
              <a:endParaRPr lang="en-SG" sz="1000" kern="0" dirty="0" err="1">
                <a:ea typeface="Arial Unicode MS" pitchFamily="34" charset="-128"/>
                <a:cs typeface="Arial Unicode MS" pitchFamily="34" charset="-128"/>
              </a:endParaRPr>
            </a:p>
          </p:txBody>
        </p:sp>
        <p:sp>
          <p:nvSpPr>
            <p:cNvPr id="131" name="TextBox 130"/>
            <p:cNvSpPr txBox="1"/>
            <p:nvPr/>
          </p:nvSpPr>
          <p:spPr>
            <a:xfrm>
              <a:off x="6352720" y="5208103"/>
              <a:ext cx="1097954" cy="153888"/>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a:ea typeface="Arial Unicode MS" pitchFamily="34" charset="-128"/>
                  <a:cs typeface="Arial Unicode MS" pitchFamily="34" charset="-128"/>
                </a:rPr>
                <a:t>Go-Live 12/14/15</a:t>
              </a:r>
              <a:endParaRPr lang="en-SG" sz="1000" kern="0" dirty="0" err="1">
                <a:ea typeface="Arial Unicode MS" pitchFamily="34" charset="-128"/>
                <a:cs typeface="Arial Unicode MS" pitchFamily="34" charset="-128"/>
              </a:endParaRPr>
            </a:p>
          </p:txBody>
        </p:sp>
        <p:sp>
          <p:nvSpPr>
            <p:cNvPr id="132" name="Rectangle 131"/>
            <p:cNvSpPr/>
            <p:nvPr/>
          </p:nvSpPr>
          <p:spPr bwMode="gray">
            <a:xfrm>
              <a:off x="7192645" y="5614274"/>
              <a:ext cx="548640" cy="109728"/>
            </a:xfrm>
            <a:prstGeom prst="rect">
              <a:avLst/>
            </a:prstGeom>
            <a:solidFill>
              <a:srgbClr val="FFFF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33" name="TextBox 132"/>
            <p:cNvSpPr txBox="1"/>
            <p:nvPr/>
          </p:nvSpPr>
          <p:spPr>
            <a:xfrm>
              <a:off x="4872863" y="5591863"/>
              <a:ext cx="2257369"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Production Support 12/7/15 to 12/18/15</a:t>
              </a:r>
              <a:endParaRPr lang="en-SG" sz="1000" kern="0" dirty="0" err="1">
                <a:ea typeface="Arial Unicode MS" pitchFamily="34" charset="-128"/>
                <a:cs typeface="Arial Unicode MS" pitchFamily="34" charset="-128"/>
              </a:endParaRPr>
            </a:p>
          </p:txBody>
        </p:sp>
        <p:sp>
          <p:nvSpPr>
            <p:cNvPr id="85" name="Rectangle 84"/>
            <p:cNvSpPr/>
            <p:nvPr/>
          </p:nvSpPr>
          <p:spPr bwMode="gray">
            <a:xfrm>
              <a:off x="4705709" y="3546872"/>
              <a:ext cx="548640" cy="109728"/>
            </a:xfrm>
            <a:prstGeom prst="rect">
              <a:avLst/>
            </a:prstGeom>
            <a:solidFill>
              <a:srgbClr val="0070C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SG" sz="800" kern="0" dirty="0">
                <a:ea typeface="Arial Unicode MS" pitchFamily="34" charset="-128"/>
                <a:cs typeface="Arial Unicode MS" pitchFamily="34" charset="-128"/>
              </a:endParaRPr>
            </a:p>
          </p:txBody>
        </p:sp>
        <p:sp>
          <p:nvSpPr>
            <p:cNvPr id="130" name="Diamond 129"/>
            <p:cNvSpPr/>
            <p:nvPr/>
          </p:nvSpPr>
          <p:spPr bwMode="gray">
            <a:xfrm>
              <a:off x="7434242" y="5188888"/>
              <a:ext cx="182880" cy="182880"/>
            </a:xfrm>
            <a:prstGeom prst="diamond">
              <a:avLst/>
            </a:prstGeom>
            <a:solidFill>
              <a:srgbClr val="FF0000"/>
            </a:solidFill>
            <a:ln w="6350"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90000" tIns="72000" rIns="90000" bIns="72000" rtlCol="0" anchor="ctr"/>
            <a:lstStyle/>
            <a:p>
              <a:pPr algn="ctr" fontAlgn="base">
                <a:spcBef>
                  <a:spcPct val="50000"/>
                </a:spcBef>
                <a:spcAft>
                  <a:spcPct val="0"/>
                </a:spcAft>
                <a:buClr>
                  <a:srgbClr val="F0AB00"/>
                </a:buClr>
                <a:buSzPct val="80000"/>
              </a:pPr>
              <a:endParaRPr lang="en-US" sz="800" kern="0" dirty="0">
                <a:ea typeface="Arial Unicode MS" pitchFamily="34" charset="-128"/>
                <a:cs typeface="Arial Unicode MS" pitchFamily="34" charset="-128"/>
              </a:endParaRPr>
            </a:p>
          </p:txBody>
        </p:sp>
        <p:sp>
          <p:nvSpPr>
            <p:cNvPr id="33" name="TextBox 32"/>
            <p:cNvSpPr txBox="1"/>
            <p:nvPr/>
          </p:nvSpPr>
          <p:spPr>
            <a:xfrm>
              <a:off x="1803129" y="1932804"/>
              <a:ext cx="2301331"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Project Prep &amp; Kickoff 7/6/15 - 7/17/15</a:t>
              </a:r>
              <a:endParaRPr lang="en-SG" sz="1000" kern="0" dirty="0" err="1">
                <a:ea typeface="Arial Unicode MS" pitchFamily="34" charset="-128"/>
                <a:cs typeface="Arial Unicode MS" pitchFamily="34" charset="-128"/>
              </a:endParaRPr>
            </a:p>
          </p:txBody>
        </p:sp>
        <p:sp>
          <p:nvSpPr>
            <p:cNvPr id="31" name="TextBox 30"/>
            <p:cNvSpPr txBox="1"/>
            <p:nvPr/>
          </p:nvSpPr>
          <p:spPr>
            <a:xfrm>
              <a:off x="3723121" y="2284913"/>
              <a:ext cx="4201682" cy="153964"/>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1 - Copy from PS1 to SF3; Migrate SF3 to HEC 7/6/15 – 9/4/15</a:t>
              </a:r>
            </a:p>
          </p:txBody>
        </p:sp>
        <p:sp>
          <p:nvSpPr>
            <p:cNvPr id="103" name="TextBox 102"/>
            <p:cNvSpPr txBox="1"/>
            <p:nvPr/>
          </p:nvSpPr>
          <p:spPr>
            <a:xfrm>
              <a:off x="3820353" y="2518273"/>
              <a:ext cx="3190050" cy="153964"/>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POC Decision for moving forward w/ HANA 9/8/15</a:t>
              </a:r>
              <a:endParaRPr lang="en-SG" sz="1000" kern="0" dirty="0" err="1">
                <a:ea typeface="Arial Unicode MS" pitchFamily="34" charset="-128"/>
                <a:cs typeface="Arial Unicode MS" pitchFamily="34" charset="-128"/>
              </a:endParaRPr>
            </a:p>
          </p:txBody>
        </p:sp>
        <p:sp>
          <p:nvSpPr>
            <p:cNvPr id="112" name="TextBox 111"/>
            <p:cNvSpPr txBox="1"/>
            <p:nvPr/>
          </p:nvSpPr>
          <p:spPr>
            <a:xfrm>
              <a:off x="2053685" y="3914617"/>
              <a:ext cx="2949605" cy="307929"/>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4 – QA Cutover to HEC 10/12/15 to 11/25/15</a:t>
              </a:r>
              <a:endParaRPr lang="en-SG" sz="1000" kern="0" dirty="0" err="1">
                <a:ea typeface="Arial Unicode MS" pitchFamily="34" charset="-128"/>
                <a:cs typeface="Arial Unicode MS" pitchFamily="34" charset="-128"/>
              </a:endParaRPr>
            </a:p>
          </p:txBody>
        </p:sp>
      </p:grpSp>
      <p:sp>
        <p:nvSpPr>
          <p:cNvPr id="111" name="TextBox 110"/>
          <p:cNvSpPr txBox="1"/>
          <p:nvPr/>
        </p:nvSpPr>
        <p:spPr>
          <a:xfrm>
            <a:off x="7038817" y="3881837"/>
            <a:ext cx="3230824" cy="153888"/>
          </a:xfrm>
          <a:prstGeom prst="rect">
            <a:avLst/>
          </a:prstGeom>
          <a:solidFill>
            <a:schemeClr val="bg1"/>
          </a:solidFill>
        </p:spPr>
        <p:txBody>
          <a:bodyPr wrap="square" lIns="0" tIns="0" rIns="0" bIns="0" rtlCol="0">
            <a:spAutoFit/>
          </a:bodyPr>
          <a:lstStyle/>
          <a:p>
            <a:pPr fontAlgn="base">
              <a:spcAft>
                <a:spcPct val="0"/>
              </a:spcAft>
              <a:buClr>
                <a:srgbClr val="F0AB00"/>
              </a:buClr>
              <a:buSzPct val="80000"/>
            </a:pPr>
            <a:r>
              <a:rPr lang="en-US" sz="1000" kern="0" dirty="0">
                <a:ea typeface="Arial Unicode MS" pitchFamily="34" charset="-128"/>
                <a:cs typeface="Arial Unicode MS" pitchFamily="34" charset="-128"/>
              </a:rPr>
              <a:t>Cycle 3 – DEV Cutover to HEC 10/5/15 to 10/23/15</a:t>
            </a:r>
            <a:endParaRPr lang="en-SG" sz="10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1821490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10/7/2015</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199" y="533400"/>
            <a:ext cx="9836727" cy="914400"/>
          </a:xfrm>
        </p:spPr>
        <p:txBody>
          <a:bodyPr/>
          <a:lstStyle/>
          <a:p>
            <a:pPr eaLnBrk="1" hangingPunct="1"/>
            <a:r>
              <a:rPr lang="en-US" altLang="en-US" sz="2000" dirty="0" smtClean="0"/>
              <a:t>Cycle 1&amp;2 approach</a:t>
            </a:r>
            <a:endParaRPr lang="en-US" altLang="en-US" sz="2000" dirty="0"/>
          </a:p>
        </p:txBody>
      </p:sp>
      <p:sp>
        <p:nvSpPr>
          <p:cNvPr id="5125" name="Rectangle 3"/>
          <p:cNvSpPr>
            <a:spLocks noGrp="1" noChangeArrowheads="1"/>
          </p:cNvSpPr>
          <p:nvPr>
            <p:ph type="body" idx="1"/>
          </p:nvPr>
        </p:nvSpPr>
        <p:spPr>
          <a:xfrm>
            <a:off x="609600" y="1762129"/>
            <a:ext cx="10972800" cy="4329108"/>
          </a:xfrm>
        </p:spPr>
        <p:txBody>
          <a:bodyPr/>
          <a:lstStyle/>
          <a:p>
            <a:pPr marL="0" indent="0">
              <a:buNone/>
            </a:pPr>
            <a:r>
              <a:rPr lang="en-US" sz="1600" b="1" dirty="0">
                <a:latin typeface="Arial" panose="020B0604020202020204" pitchFamily="34" charset="0"/>
                <a:cs typeface="Arial" panose="020B0604020202020204" pitchFamily="34" charset="0"/>
              </a:rPr>
              <a:t>We </a:t>
            </a:r>
            <a:r>
              <a:rPr lang="en-US" sz="1600" b="1" dirty="0" smtClean="0">
                <a:latin typeface="Arial" panose="020B0604020202020204" pitchFamily="34" charset="0"/>
                <a:cs typeface="Arial" panose="020B0604020202020204" pitchFamily="34" charset="0"/>
              </a:rPr>
              <a:t>assigned </a:t>
            </a:r>
            <a:r>
              <a:rPr lang="en-US" sz="1600" b="1" dirty="0">
                <a:latin typeface="Arial" panose="020B0604020202020204" pitchFamily="34" charset="0"/>
                <a:cs typeface="Arial" panose="020B0604020202020204" pitchFamily="34" charset="0"/>
              </a:rPr>
              <a:t>4 scrum teams </a:t>
            </a:r>
            <a:r>
              <a:rPr lang="en-US" sz="1600" b="1" dirty="0" smtClean="0">
                <a:latin typeface="Arial" panose="020B0604020202020204" pitchFamily="34" charset="0"/>
                <a:cs typeface="Arial" panose="020B0604020202020204" pitchFamily="34" charset="0"/>
              </a:rPr>
              <a:t>the responsibility of </a:t>
            </a:r>
            <a:r>
              <a:rPr lang="en-US" sz="1600" b="1" dirty="0">
                <a:latin typeface="Arial" panose="020B0604020202020204" pitchFamily="34" charset="0"/>
                <a:cs typeface="Arial" panose="020B0604020202020204" pitchFamily="34" charset="0"/>
              </a:rPr>
              <a:t>developing and </a:t>
            </a:r>
            <a:r>
              <a:rPr lang="en-US" sz="1600" b="1" dirty="0" smtClean="0">
                <a:latin typeface="Arial" panose="020B0604020202020204" pitchFamily="34" charset="0"/>
                <a:cs typeface="Arial" panose="020B0604020202020204" pitchFamily="34" charset="0"/>
              </a:rPr>
              <a:t>executing Cycle 1.</a:t>
            </a:r>
            <a:endParaRPr lang="en-US" sz="1600" b="1" dirty="0">
              <a:latin typeface="Arial" panose="020B0604020202020204" pitchFamily="34" charset="0"/>
              <a:cs typeface="Arial" panose="020B0604020202020204" pitchFamily="34" charset="0"/>
            </a:endParaRP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Infrastructure buildout and configuration management.</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Human Resources, Payroll, and E-Learning.</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Finance, Logistics, Plant Maintenance, and EHS.</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Atlas and other web applications.</a:t>
            </a:r>
          </a:p>
          <a:p>
            <a:pPr marL="0" indent="0">
              <a:buNone/>
            </a:pPr>
            <a:r>
              <a:rPr lang="en-US" sz="1600" dirty="0">
                <a:latin typeface="Arial" panose="020B0604020202020204" pitchFamily="34" charset="0"/>
                <a:cs typeface="Arial" panose="020B0604020202020204" pitchFamily="34" charset="0"/>
              </a:rPr>
              <a:t>Each team determined a comprehensive approach, </a:t>
            </a:r>
            <a:r>
              <a:rPr lang="en-US" sz="1600" b="1" dirty="0">
                <a:latin typeface="Arial" panose="020B0604020202020204" pitchFamily="34" charset="0"/>
                <a:cs typeface="Arial" panose="020B0604020202020204" pitchFamily="34" charset="0"/>
              </a:rPr>
              <a:t>based on past experience managing the SAP year-end support pack process and similar large-scale application updates</a:t>
            </a:r>
            <a:r>
              <a:rPr lang="en-US" sz="1600" dirty="0">
                <a:latin typeface="Arial" panose="020B0604020202020204" pitchFamily="34" charset="0"/>
                <a:cs typeface="Arial" panose="020B0604020202020204" pitchFamily="34" charset="0"/>
              </a:rPr>
              <a:t>, to ensure the integrity of all critical applications as well as testing all integration methodologies in use across our </a:t>
            </a:r>
            <a:r>
              <a:rPr lang="en-US" sz="1600" dirty="0" smtClean="0">
                <a:latin typeface="Arial" panose="020B0604020202020204" pitchFamily="34" charset="0"/>
                <a:cs typeface="Arial" panose="020B0604020202020204" pitchFamily="34" charset="0"/>
              </a:rPr>
              <a:t>system</a:t>
            </a:r>
            <a:r>
              <a:rPr lang="en-US" sz="1600" dirty="0" smtClean="0"/>
              <a:t>.</a:t>
            </a:r>
          </a:p>
          <a:p>
            <a:pPr marL="0" indent="0">
              <a:buNone/>
            </a:pPr>
            <a:endParaRPr lang="en-US" sz="1200" dirty="0" smtClean="0"/>
          </a:p>
          <a:p>
            <a:pPr marL="0" indent="0">
              <a:buNone/>
            </a:pPr>
            <a:r>
              <a:rPr lang="en-US" sz="1600" b="1" dirty="0" smtClean="0">
                <a:latin typeface="Arial" panose="020B0604020202020204" pitchFamily="34" charset="0"/>
                <a:cs typeface="Arial" panose="020B0604020202020204" pitchFamily="34" charset="0"/>
              </a:rPr>
              <a:t>Specific </a:t>
            </a:r>
            <a:r>
              <a:rPr lang="en-US" sz="1600" b="1" dirty="0">
                <a:latin typeface="Arial" panose="020B0604020202020204" pitchFamily="34" charset="0"/>
                <a:cs typeface="Arial" panose="020B0604020202020204" pitchFamily="34" charset="0"/>
              </a:rPr>
              <a:t>areas of attention during the validation process include:</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Integration with MIT Kerberos for GSSAPI authentication.</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Customized B2B solution enabling secure file transfers into and out of SAP (“SAP Dropbox”)</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Integration with MIT printing and network infrastructure.</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Porting of MIT-specific notification </a:t>
            </a:r>
            <a:r>
              <a:rPr lang="en-US" sz="1400" dirty="0" smtClean="0">
                <a:latin typeface="Arial" panose="020B0604020202020204" pitchFamily="34" charset="0"/>
                <a:cs typeface="Arial" panose="020B0604020202020204" pitchFamily="34" charset="0"/>
              </a:rPr>
              <a:t>mechanisms to </a:t>
            </a:r>
            <a:r>
              <a:rPr lang="en-US" sz="1400" dirty="0">
                <a:latin typeface="Arial" panose="020B0604020202020204" pitchFamily="34" charset="0"/>
                <a:cs typeface="Arial" panose="020B0604020202020204" pitchFamily="34" charset="0"/>
              </a:rPr>
              <a:t>ensure seamless e-mail and fax functionality.</a:t>
            </a:r>
          </a:p>
          <a:p>
            <a:pPr marL="465750" lvl="2"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Implementing MIT ERP and SAP ancillary components </a:t>
            </a:r>
            <a:r>
              <a:rPr lang="en-US" sz="1400" dirty="0"/>
              <a:t>in the cloud while minimizing the need for ABAP code changes.</a:t>
            </a:r>
          </a:p>
          <a:p>
            <a:pPr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endParaRPr lang="en-US" altLang="en-US" sz="1800" dirty="0"/>
          </a:p>
          <a:p>
            <a:pPr lvl="1" eaLnBrk="1" hangingPunct="1">
              <a:lnSpc>
                <a:spcPct val="90000"/>
              </a:lnSpc>
              <a:spcBef>
                <a:spcPct val="0"/>
              </a:spcBef>
              <a:spcAft>
                <a:spcPct val="25000"/>
              </a:spcAft>
              <a:buSzTx/>
              <a:buFont typeface="Wingdings" pitchFamily="2" charset="2"/>
              <a:buNone/>
            </a:pPr>
            <a:r>
              <a:rPr lang="en-US" altLang="en-US" sz="1800" dirty="0"/>
              <a:t> </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284163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latin typeface="Arial" panose="020B0604020202020204" pitchFamily="34" charset="0"/>
                <a:cs typeface="Arial" panose="020B0604020202020204" pitchFamily="34" charset="0"/>
              </a:rPr>
              <a:t>Cycle 1 Testing Results – SF3 POC</a:t>
            </a:r>
            <a:endParaRPr lang="en-US" sz="2000" dirty="0">
              <a:latin typeface="Arial" panose="020B0604020202020204" pitchFamily="34" charset="0"/>
              <a:cs typeface="Arial" panose="020B0604020202020204" pitchFamily="34" charset="0"/>
            </a:endParaRPr>
          </a:p>
        </p:txBody>
      </p:sp>
      <p:graphicFrame>
        <p:nvGraphicFramePr>
          <p:cNvPr id="3" name="Object 2"/>
          <p:cNvGraphicFramePr>
            <a:graphicFrameLocks noChangeAspect="1"/>
          </p:cNvGraphicFramePr>
          <p:nvPr>
            <p:extLst/>
          </p:nvPr>
        </p:nvGraphicFramePr>
        <p:xfrm>
          <a:off x="2216662" y="1769031"/>
          <a:ext cx="3461577" cy="4402792"/>
        </p:xfrm>
        <a:graphic>
          <a:graphicData uri="http://schemas.openxmlformats.org/presentationml/2006/ole">
            <mc:AlternateContent xmlns:mc="http://schemas.openxmlformats.org/markup-compatibility/2006">
              <mc:Choice xmlns:v="urn:schemas-microsoft-com:vml" Requires="v">
                <p:oleObj spid="_x0000_s3087" name="Worksheet" r:id="rId4" imgW="3152790" imgH="4009935" progId="Excel.Sheet.12">
                  <p:embed/>
                </p:oleObj>
              </mc:Choice>
              <mc:Fallback>
                <p:oleObj name="Worksheet" r:id="rId4" imgW="3152790" imgH="4009935" progId="Excel.Sheet.12">
                  <p:embed/>
                  <p:pic>
                    <p:nvPicPr>
                      <p:cNvPr id="0" name=""/>
                      <p:cNvPicPr/>
                      <p:nvPr/>
                    </p:nvPicPr>
                    <p:blipFill>
                      <a:blip r:embed="rId5"/>
                      <a:stretch>
                        <a:fillRect/>
                      </a:stretch>
                    </p:blipFill>
                    <p:spPr>
                      <a:xfrm>
                        <a:off x="2216662" y="1769031"/>
                        <a:ext cx="3461577" cy="4402792"/>
                      </a:xfrm>
                      <a:prstGeom prst="rect">
                        <a:avLst/>
                      </a:prstGeom>
                    </p:spPr>
                  </p:pic>
                </p:oleObj>
              </mc:Fallback>
            </mc:AlternateContent>
          </a:graphicData>
        </a:graphic>
      </p:graphicFrame>
      <p:graphicFrame>
        <p:nvGraphicFramePr>
          <p:cNvPr id="5" name="Table 4"/>
          <p:cNvGraphicFramePr>
            <a:graphicFrameLocks noGrp="1"/>
          </p:cNvGraphicFramePr>
          <p:nvPr>
            <p:extLst/>
          </p:nvPr>
        </p:nvGraphicFramePr>
        <p:xfrm>
          <a:off x="5797176" y="1769031"/>
          <a:ext cx="4392034" cy="4402794"/>
        </p:xfrm>
        <a:graphic>
          <a:graphicData uri="http://schemas.openxmlformats.org/drawingml/2006/table">
            <a:tbl>
              <a:tblPr/>
              <a:tblGrid>
                <a:gridCol w="2608659"/>
                <a:gridCol w="746235"/>
                <a:gridCol w="1037140"/>
              </a:tblGrid>
              <a:tr h="305760">
                <a:tc>
                  <a:txBody>
                    <a:bodyPr/>
                    <a:lstStyle/>
                    <a:p>
                      <a:pPr algn="l" fontAlgn="b"/>
                      <a:r>
                        <a:rPr lang="en-US" sz="1400" b="0" i="0" u="none" strike="noStrike" dirty="0">
                          <a:solidFill>
                            <a:srgbClr val="000000"/>
                          </a:solidFill>
                          <a:effectLst/>
                          <a:latin typeface="Calibri" panose="020F0502020204030204" pitchFamily="34" charset="0"/>
                        </a:rPr>
                        <a:t>System</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Owner</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Status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r>
              <a:tr h="227613">
                <a:tc>
                  <a:txBody>
                    <a:bodyPr/>
                    <a:lstStyle/>
                    <a:p>
                      <a:pPr algn="l" fontAlgn="b"/>
                      <a:r>
                        <a:rPr lang="en-US" sz="1100" b="0" i="0" u="none" strike="noStrike">
                          <a:solidFill>
                            <a:srgbClr val="000000"/>
                          </a:solidFill>
                          <a:effectLst/>
                          <a:latin typeface="Calibri" panose="020F0502020204030204" pitchFamily="34" charset="0"/>
                        </a:rPr>
                        <a:t> DataWarehouse</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Ron/Elena</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ATLAS JCO applications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Dudley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GUIXT</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Lee/Sharon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SAP Gui Logon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Sarah Q</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MITID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FaxServer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ADS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RolesDB</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George</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EDI/XML outbound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SAP Dropbox</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Archive Server</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BSI (both SF3 and SF2)</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OpenText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Ron/Garry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Apiserver/Mendix </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Bottomline IP addresses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Pcard transactions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in progress</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SciQuest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Concur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a:solidFill>
                            <a:srgbClr val="000000"/>
                          </a:solidFill>
                          <a:effectLst/>
                          <a:latin typeface="Calibri" panose="020F0502020204030204" pitchFamily="34" charset="0"/>
                        </a:rPr>
                        <a:t>SF2</a:t>
                      </a:r>
                    </a:p>
                  </a:txBody>
                  <a:tcPr marL="9525" marR="9525" marT="9525" marB="0" anchor="b">
                    <a:lnL>
                      <a:noFill/>
                    </a:lnL>
                    <a:lnR>
                      <a:noFill/>
                    </a:lnR>
                    <a:lnT>
                      <a:noFill/>
                    </a:lnT>
                    <a:lnB>
                      <a:noFill/>
                    </a:lnB>
                    <a:solidFill>
                      <a:srgbClr val="FFF2CC"/>
                    </a:solidFill>
                  </a:tcPr>
                </a:tc>
              </a:tr>
            </a:tbl>
          </a:graphicData>
        </a:graphic>
      </p:graphicFrame>
    </p:spTree>
    <p:extLst>
      <p:ext uri="{BB962C8B-B14F-4D97-AF65-F5344CB8AC3E}">
        <p14:creationId xmlns:p14="http://schemas.microsoft.com/office/powerpoint/2010/main" val="2480954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latin typeface="Arial" panose="020B0604020202020204" pitchFamily="34" charset="0"/>
                <a:cs typeface="Arial" panose="020B0604020202020204" pitchFamily="34" charset="0"/>
              </a:rPr>
              <a:t>Cycle 2 Testing Results – SF2</a:t>
            </a:r>
            <a:endParaRPr lang="en-US" sz="2000" dirty="0">
              <a:latin typeface="Arial" panose="020B0604020202020204" pitchFamily="34" charset="0"/>
              <a:cs typeface="Arial" panose="020B0604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51144359"/>
              </p:ext>
            </p:extLst>
          </p:nvPr>
        </p:nvGraphicFramePr>
        <p:xfrm>
          <a:off x="1998663" y="1768475"/>
          <a:ext cx="3538537" cy="4225925"/>
        </p:xfrm>
        <a:graphic>
          <a:graphicData uri="http://schemas.openxmlformats.org/presentationml/2006/ole">
            <mc:AlternateContent xmlns:mc="http://schemas.openxmlformats.org/markup-compatibility/2006">
              <mc:Choice xmlns:v="urn:schemas-microsoft-com:vml" Requires="v">
                <p:oleObj spid="_x0000_s2066" name="Worksheet" r:id="rId4" imgW="3223310" imgH="3848173" progId="Excel.Sheet.12">
                  <p:embed/>
                </p:oleObj>
              </mc:Choice>
              <mc:Fallback>
                <p:oleObj name="Worksheet" r:id="rId4" imgW="3223310" imgH="3848173" progId="Excel.Sheet.12">
                  <p:embed/>
                  <p:pic>
                    <p:nvPicPr>
                      <p:cNvPr id="0" name=""/>
                      <p:cNvPicPr/>
                      <p:nvPr/>
                    </p:nvPicPr>
                    <p:blipFill>
                      <a:blip r:embed="rId5"/>
                      <a:stretch>
                        <a:fillRect/>
                      </a:stretch>
                    </p:blipFill>
                    <p:spPr>
                      <a:xfrm>
                        <a:off x="1998663" y="1768475"/>
                        <a:ext cx="3538537" cy="4225925"/>
                      </a:xfrm>
                      <a:prstGeom prst="rect">
                        <a:avLst/>
                      </a:prstGeom>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044260501"/>
              </p:ext>
            </p:extLst>
          </p:nvPr>
        </p:nvGraphicFramePr>
        <p:xfrm>
          <a:off x="5797176" y="1769031"/>
          <a:ext cx="4392034" cy="4402794"/>
        </p:xfrm>
        <a:graphic>
          <a:graphicData uri="http://schemas.openxmlformats.org/drawingml/2006/table">
            <a:tbl>
              <a:tblPr/>
              <a:tblGrid>
                <a:gridCol w="2608659"/>
                <a:gridCol w="746235"/>
                <a:gridCol w="1037140"/>
              </a:tblGrid>
              <a:tr h="305760">
                <a:tc>
                  <a:txBody>
                    <a:bodyPr/>
                    <a:lstStyle/>
                    <a:p>
                      <a:pPr algn="l" fontAlgn="b"/>
                      <a:r>
                        <a:rPr lang="en-US" sz="1400" b="0" i="0" u="none" strike="noStrike" dirty="0">
                          <a:solidFill>
                            <a:srgbClr val="000000"/>
                          </a:solidFill>
                          <a:effectLst/>
                          <a:latin typeface="Calibri" panose="020F0502020204030204" pitchFamily="34" charset="0"/>
                        </a:rPr>
                        <a:t>System</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Owner</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1400" b="0" i="0" u="none" strike="noStrike">
                          <a:solidFill>
                            <a:srgbClr val="000000"/>
                          </a:solidFill>
                          <a:effectLst/>
                          <a:latin typeface="Calibri" panose="020F0502020204030204" pitchFamily="34" charset="0"/>
                        </a:rPr>
                        <a:t>Status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r>
              <a:tr h="227613">
                <a:tc>
                  <a:txBody>
                    <a:bodyPr/>
                    <a:lstStyle/>
                    <a:p>
                      <a:pPr algn="l" fontAlgn="b"/>
                      <a:r>
                        <a:rPr lang="en-US" sz="1100" b="0" i="0" u="none" strike="noStrike">
                          <a:solidFill>
                            <a:srgbClr val="000000"/>
                          </a:solidFill>
                          <a:effectLst/>
                          <a:latin typeface="Calibri" panose="020F0502020204030204" pitchFamily="34" charset="0"/>
                        </a:rPr>
                        <a:t> DataWarehouse</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Ron/Elena</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ATLAS JCO applications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Dudley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GUIXT</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Lee/Sharon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SAP Gui Logon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Sarah Q</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MITID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FaxServer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ADS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Delivered</a:t>
                      </a: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RolesDB</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George</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 EDI/XML outbound</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Elda/Ron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SAP Dropbox</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dirty="0">
                          <a:solidFill>
                            <a:srgbClr val="000000"/>
                          </a:solidFill>
                          <a:effectLst/>
                          <a:latin typeface="Calibri" panose="020F0502020204030204" pitchFamily="34" charset="0"/>
                        </a:rPr>
                        <a:t> Archive Server</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BSI (both SF3 and SF2)</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OpenText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Ron/Garry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Apiserver/Mendix </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0000"/>
                          </a:solidFill>
                          <a:effectLst/>
                          <a:latin typeface="Calibri" panose="020F0502020204030204" pitchFamily="34" charset="0"/>
                        </a:rPr>
                        <a:t>SF2</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Bottomline IP addresses</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Bank of America - Pcard transactions</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Bob Casey</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smtClean="0">
                          <a:solidFill>
                            <a:srgbClr val="000000"/>
                          </a:solidFill>
                          <a:effectLst/>
                          <a:latin typeface="Calibri" panose="020F0502020204030204" pitchFamily="34" charset="0"/>
                        </a:rPr>
                        <a:t>Delivered</a:t>
                      </a:r>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FF2CC"/>
                    </a:solidFill>
                  </a:tcPr>
                </a:tc>
              </a:tr>
              <a:tr h="227613">
                <a:tc>
                  <a:txBody>
                    <a:bodyPr/>
                    <a:lstStyle/>
                    <a:p>
                      <a:pPr algn="l" fontAlgn="b"/>
                      <a:r>
                        <a:rPr lang="en-US" sz="1100" b="0" i="0" u="none" strike="noStrike">
                          <a:solidFill>
                            <a:srgbClr val="000000"/>
                          </a:solidFill>
                          <a:effectLst/>
                          <a:latin typeface="Calibri" panose="020F0502020204030204" pitchFamily="34" charset="0"/>
                        </a:rPr>
                        <a:t>SciQuest </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a:solidFill>
                            <a:srgbClr val="000000"/>
                          </a:solidFill>
                          <a:effectLst/>
                          <a:latin typeface="Calibri" panose="020F0502020204030204" pitchFamily="34" charset="0"/>
                        </a:rPr>
                        <a:t>Elda</a:t>
                      </a:r>
                    </a:p>
                  </a:txBody>
                  <a:tcPr marL="9525" marR="9525" marT="9525" marB="0" anchor="b">
                    <a:lnL>
                      <a:noFill/>
                    </a:lnL>
                    <a:lnR>
                      <a:noFill/>
                    </a:lnR>
                    <a:lnT>
                      <a:noFill/>
                    </a:lnT>
                    <a:lnB>
                      <a:noFill/>
                    </a:lnB>
                    <a:solidFill>
                      <a:srgbClr val="FFFFFF"/>
                    </a:solidFill>
                  </a:tcPr>
                </a:tc>
                <a:tc>
                  <a:txBody>
                    <a:bodyPr/>
                    <a:lstStyle/>
                    <a:p>
                      <a:pPr algn="l" fontAlgn="b"/>
                      <a:r>
                        <a:rPr lang="en-US" sz="1100" b="0" i="0" u="none" strike="noStrike" dirty="0" smtClean="0">
                          <a:solidFill>
                            <a:srgbClr val="002060"/>
                          </a:solidFill>
                          <a:effectLst/>
                          <a:latin typeface="Calibri" panose="020F0502020204030204" pitchFamily="34" charset="0"/>
                        </a:rPr>
                        <a:t>Delivered</a:t>
                      </a:r>
                      <a:endParaRPr lang="en-US" sz="11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a:noFill/>
                    </a:lnB>
                    <a:solidFill>
                      <a:srgbClr val="FFFFFF"/>
                    </a:solidFill>
                  </a:tcPr>
                </a:tc>
              </a:tr>
              <a:tr h="227613">
                <a:tc>
                  <a:txBody>
                    <a:bodyPr/>
                    <a:lstStyle/>
                    <a:p>
                      <a:pPr algn="l" fontAlgn="b"/>
                      <a:r>
                        <a:rPr lang="en-US" sz="1100" b="0" i="0" u="none" strike="noStrike">
                          <a:solidFill>
                            <a:srgbClr val="000000"/>
                          </a:solidFill>
                          <a:effectLst/>
                          <a:latin typeface="Calibri" panose="020F0502020204030204" pitchFamily="34" charset="0"/>
                        </a:rPr>
                        <a:t> Concur</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a:solidFill>
                            <a:srgbClr val="000000"/>
                          </a:solidFill>
                          <a:effectLst/>
                          <a:latin typeface="Calibri" panose="020F0502020204030204" pitchFamily="34" charset="0"/>
                        </a:rPr>
                        <a:t>Ron/Qian</a:t>
                      </a:r>
                    </a:p>
                  </a:txBody>
                  <a:tcPr marL="9525" marR="9525" marT="9525" marB="0" anchor="b">
                    <a:lnL>
                      <a:noFill/>
                    </a:lnL>
                    <a:lnR>
                      <a:noFill/>
                    </a:lnR>
                    <a:lnT>
                      <a:noFill/>
                    </a:lnT>
                    <a:lnB>
                      <a:noFill/>
                    </a:lnB>
                    <a:solidFill>
                      <a:srgbClr val="FFF2CC"/>
                    </a:solidFill>
                  </a:tcPr>
                </a:tc>
                <a:tc>
                  <a:txBody>
                    <a:bodyPr/>
                    <a:lstStyle/>
                    <a:p>
                      <a:pPr algn="l" fontAlgn="b"/>
                      <a:r>
                        <a:rPr lang="en-US" sz="1100" b="0" i="0" u="none" strike="noStrike" dirty="0">
                          <a:solidFill>
                            <a:srgbClr val="000000"/>
                          </a:solidFill>
                          <a:effectLst/>
                          <a:latin typeface="Calibri" panose="020F0502020204030204" pitchFamily="34" charset="0"/>
                        </a:rPr>
                        <a:t>SF2</a:t>
                      </a:r>
                    </a:p>
                  </a:txBody>
                  <a:tcPr marL="9525" marR="9525" marT="9525" marB="0" anchor="b">
                    <a:lnL>
                      <a:noFill/>
                    </a:lnL>
                    <a:lnR>
                      <a:noFill/>
                    </a:lnR>
                    <a:lnT>
                      <a:noFill/>
                    </a:lnT>
                    <a:lnB>
                      <a:noFill/>
                    </a:lnB>
                    <a:solidFill>
                      <a:srgbClr val="FFF2CC"/>
                    </a:solidFill>
                  </a:tcPr>
                </a:tc>
              </a:tr>
            </a:tbl>
          </a:graphicData>
        </a:graphic>
      </p:graphicFrame>
    </p:spTree>
    <p:extLst>
      <p:ext uri="{BB962C8B-B14F-4D97-AF65-F5344CB8AC3E}">
        <p14:creationId xmlns:p14="http://schemas.microsoft.com/office/powerpoint/2010/main" val="3544171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latin typeface="Arial" panose="020B0604020202020204" pitchFamily="34" charset="0"/>
                <a:cs typeface="Arial" panose="020B0604020202020204" pitchFamily="34" charset="0"/>
              </a:rPr>
              <a:t>Project Status</a:t>
            </a:r>
          </a:p>
        </p:txBody>
      </p:sp>
      <p:sp>
        <p:nvSpPr>
          <p:cNvPr id="6" name="Text Placeholder 2"/>
          <p:cNvSpPr txBox="1">
            <a:spLocks/>
          </p:cNvSpPr>
          <p:nvPr/>
        </p:nvSpPr>
        <p:spPr bwMode="gray">
          <a:xfrm>
            <a:off x="1848643" y="1820341"/>
            <a:ext cx="8494713" cy="4787303"/>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620"/>
              </a:spcBef>
              <a:spcAft>
                <a:spcPts val="0"/>
              </a:spcAft>
              <a:buClr>
                <a:srgbClr val="F0AB00"/>
              </a:buClr>
              <a:buSzPct val="80000"/>
              <a:buFontTx/>
              <a:buNone/>
              <a:tabLst/>
              <a:defRPr/>
            </a:pPr>
            <a:r>
              <a:rPr kumimoji="0" lang="en-US" sz="1800" b="1" i="0" u="none" strike="noStrike" kern="1200" cap="none" spc="0" normalizeH="0" baseline="0" noProof="0" dirty="0" smtClean="0">
                <a:ln>
                  <a:noFill/>
                </a:ln>
                <a:solidFill>
                  <a:srgbClr val="000000"/>
                </a:solidFill>
                <a:effectLst/>
                <a:uLnTx/>
                <a:uFillTx/>
                <a:latin typeface="Arial"/>
                <a:ea typeface="+mn-ea"/>
                <a:cs typeface="+mn-cs"/>
              </a:rPr>
              <a:t>SF3: Proof of Concept Environment (Cycle</a:t>
            </a:r>
            <a:r>
              <a:rPr kumimoji="0" lang="en-US" sz="1800" b="1" i="0" u="none" strike="noStrike" kern="1200" cap="none" spc="0" normalizeH="0" noProof="0" dirty="0" smtClean="0">
                <a:ln>
                  <a:noFill/>
                </a:ln>
                <a:solidFill>
                  <a:srgbClr val="000000"/>
                </a:solidFill>
                <a:effectLst/>
                <a:uLnTx/>
                <a:uFillTx/>
                <a:latin typeface="Arial"/>
                <a:ea typeface="+mn-ea"/>
                <a:cs typeface="+mn-cs"/>
              </a:rPr>
              <a:t> 1):</a:t>
            </a:r>
            <a:endParaRPr kumimoji="0" lang="en-US" sz="1800" b="1" i="0" u="none" strike="noStrike" kern="1200" cap="none" spc="0" normalizeH="0" baseline="0" noProof="0" dirty="0" smtClean="0">
              <a:ln>
                <a:noFill/>
              </a:ln>
              <a:solidFill>
                <a:srgbClr val="000000"/>
              </a:solidFill>
              <a:effectLst/>
              <a:uLnTx/>
              <a:uFillTx/>
              <a:latin typeface="Arial"/>
              <a:ea typeface="+mn-ea"/>
              <a:cs typeface="+mn-cs"/>
            </a:endParaRP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GUI, GUIXT, ITS, WDA and ATLAS testing is complete and successful, including integration with MIT authentication systems (Touchstone and Kerberos).</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Successful testing of data transfers / integration with MIT Data Warehouse..</a:t>
            </a:r>
          </a:p>
          <a:p>
            <a:pPr marL="0" marR="0" lvl="0" indent="0" algn="l" defTabSz="914400" rtl="0" eaLnBrk="1" fontAlgn="auto" latinLnBrk="0" hangingPunct="1">
              <a:lnSpc>
                <a:spcPct val="100000"/>
              </a:lnSpc>
              <a:spcBef>
                <a:spcPts val="1620"/>
              </a:spcBef>
              <a:spcAft>
                <a:spcPts val="0"/>
              </a:spcAft>
              <a:buClr>
                <a:srgbClr val="F0AB00"/>
              </a:buClr>
              <a:buSzPct val="80000"/>
              <a:buFontTx/>
              <a:buNone/>
              <a:tabLst/>
              <a:defRPr/>
            </a:pPr>
            <a:r>
              <a:rPr kumimoji="0" lang="en-US" sz="1800" b="1" i="0" u="none" strike="noStrike" kern="1200" cap="none" spc="0" normalizeH="0" baseline="0" noProof="0" dirty="0" smtClean="0">
                <a:ln>
                  <a:noFill/>
                </a:ln>
                <a:solidFill>
                  <a:srgbClr val="000000"/>
                </a:solidFill>
                <a:effectLst/>
                <a:uLnTx/>
                <a:uFillTx/>
                <a:latin typeface="Arial"/>
                <a:ea typeface="+mn-ea"/>
                <a:cs typeface="+mn-cs"/>
              </a:rPr>
              <a:t>SF2: Development Environment (Cycle 2):</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Provisioned, began GUI testing on September 10th</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We are expecting to have completed full integration testing by Sept 25</a:t>
            </a:r>
            <a:r>
              <a:rPr kumimoji="0" lang="en-US" sz="1400" b="0" i="0" u="none" strike="noStrike" kern="1200" cap="none" spc="0" normalizeH="0" baseline="30000" noProof="0" dirty="0" smtClean="0">
                <a:ln>
                  <a:noFill/>
                </a:ln>
                <a:solidFill>
                  <a:srgbClr val="000000"/>
                </a:solidFill>
                <a:effectLst/>
                <a:uLnTx/>
                <a:uFillTx/>
                <a:latin typeface="Arial"/>
                <a:ea typeface="+mn-ea"/>
                <a:cs typeface="+mn-cs"/>
              </a:rPr>
              <a:t>th</a:t>
            </a:r>
            <a:r>
              <a:rPr kumimoji="0" lang="en-US" sz="1400" b="0" i="0" u="none" strike="noStrike" kern="1200" cap="none" spc="0" normalizeH="0" noProof="0" dirty="0" smtClean="0">
                <a:ln>
                  <a:noFill/>
                </a:ln>
                <a:solidFill>
                  <a:srgbClr val="000000"/>
                </a:solidFill>
                <a:effectLst/>
                <a:uLnTx/>
                <a:uFillTx/>
                <a:latin typeface="Arial"/>
                <a:ea typeface="+mn-ea"/>
                <a:cs typeface="+mn-cs"/>
              </a:rPr>
              <a:t> (Actual Oct 5)</a:t>
            </a:r>
            <a:endParaRPr kumimoji="0" lang="en-US" sz="1400" b="0" i="0" u="none" strike="noStrike" kern="1200" cap="none" spc="0" normalizeH="0" baseline="0" noProof="0" dirty="0" smtClean="0">
              <a:ln>
                <a:noFill/>
              </a:ln>
              <a:solidFill>
                <a:srgbClr val="000000"/>
              </a:solidFill>
              <a:effectLst/>
              <a:uLnTx/>
              <a:uFillTx/>
              <a:latin typeface="Arial"/>
              <a:ea typeface="+mn-ea"/>
              <a:cs typeface="+mn-cs"/>
            </a:endParaRPr>
          </a:p>
          <a:p>
            <a:pPr marL="645750" marR="0" lvl="3" indent="-285750" algn="l" defTabSz="914400" rtl="0" eaLnBrk="1" fontAlgn="auto" latinLnBrk="0" hangingPunct="1">
              <a:lnSpc>
                <a:spcPct val="100000"/>
              </a:lnSpc>
              <a:spcBef>
                <a:spcPts val="400"/>
              </a:spcBef>
              <a:spcAft>
                <a:spcPts val="0"/>
              </a:spcAft>
              <a:buClr>
                <a:srgbClr val="666666"/>
              </a:buClr>
              <a:buSzPct val="100000"/>
              <a:buFont typeface="Arial"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This is dependent on completing testing of all integration solutions in SF3</a:t>
            </a:r>
          </a:p>
          <a:p>
            <a:pPr marL="645750" marR="0" lvl="3" indent="-285750" algn="l" defTabSz="914400" rtl="0" eaLnBrk="1" fontAlgn="auto" latinLnBrk="0" hangingPunct="1">
              <a:lnSpc>
                <a:spcPct val="100000"/>
              </a:lnSpc>
              <a:spcBef>
                <a:spcPts val="400"/>
              </a:spcBef>
              <a:spcAft>
                <a:spcPts val="0"/>
              </a:spcAft>
              <a:buClr>
                <a:srgbClr val="666666"/>
              </a:buClr>
              <a:buSzPct val="100000"/>
              <a:buFont typeface="Arial"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SF2 tests will include Concur, ATLAS JV, &amp; </a:t>
            </a:r>
            <a:r>
              <a:rPr kumimoji="0" lang="en-US" sz="1400" b="0" i="0" u="none" strike="noStrike" kern="1200" cap="none" spc="0" normalizeH="0" baseline="0" noProof="0" dirty="0" err="1" smtClean="0">
                <a:ln>
                  <a:noFill/>
                </a:ln>
                <a:solidFill>
                  <a:srgbClr val="000000"/>
                </a:solidFill>
                <a:effectLst/>
                <a:uLnTx/>
                <a:uFillTx/>
                <a:latin typeface="Arial"/>
                <a:ea typeface="+mn-ea"/>
                <a:cs typeface="+mn-cs"/>
              </a:rPr>
              <a:t>SciQuest</a:t>
            </a:r>
            <a:r>
              <a:rPr kumimoji="0" lang="en-US" sz="1400" b="0" i="0" u="none" strike="noStrike" kern="1200" cap="none" spc="0" normalizeH="0" baseline="0" noProof="0" dirty="0" smtClean="0">
                <a:ln>
                  <a:noFill/>
                </a:ln>
                <a:solidFill>
                  <a:srgbClr val="000000"/>
                </a:solidFill>
                <a:effectLst/>
                <a:uLnTx/>
                <a:uFillTx/>
                <a:latin typeface="Arial"/>
                <a:ea typeface="+mn-ea"/>
                <a:cs typeface="+mn-cs"/>
              </a:rPr>
              <a:t> outbound which couldn’t be tested in SF3</a:t>
            </a:r>
          </a:p>
          <a:p>
            <a:pPr marL="465750" marR="0" lvl="2" indent="-285750" algn="l" defTabSz="914400" rtl="0" eaLnBrk="1" fontAlgn="auto" latinLnBrk="0" hangingPunct="1">
              <a:lnSpc>
                <a:spcPct val="100000"/>
              </a:lnSpc>
              <a:spcBef>
                <a:spcPts val="400"/>
              </a:spcBef>
              <a:spcAft>
                <a:spcPts val="0"/>
              </a:spcAft>
              <a:buClr>
                <a:srgbClr val="F0AB00"/>
              </a:buClr>
              <a:buSzPct val="100000"/>
              <a:buFont typeface="Arial" panose="020B060402020202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Full cookbook version 1 is a deliverable of this cycle.</a:t>
            </a:r>
          </a:p>
          <a:p>
            <a:pPr lvl="1">
              <a:buClr>
                <a:srgbClr val="F0AB00"/>
              </a:buClr>
              <a:defRPr/>
            </a:pPr>
            <a:endParaRPr lang="en-US" b="1" dirty="0" smtClean="0">
              <a:solidFill>
                <a:srgbClr val="000000"/>
              </a:solidFill>
              <a:latin typeface="Arial"/>
            </a:endParaRPr>
          </a:p>
          <a:p>
            <a:pPr lvl="1">
              <a:buClr>
                <a:srgbClr val="F0AB00"/>
              </a:buClr>
              <a:defRPr/>
            </a:pPr>
            <a:r>
              <a:rPr lang="en-US" b="1" dirty="0" smtClean="0">
                <a:solidFill>
                  <a:srgbClr val="000000"/>
                </a:solidFill>
                <a:latin typeface="Arial"/>
              </a:rPr>
              <a:t>SF2</a:t>
            </a:r>
            <a:r>
              <a:rPr lang="en-US" b="1" dirty="0">
                <a:solidFill>
                  <a:srgbClr val="000000"/>
                </a:solidFill>
                <a:latin typeface="Arial"/>
              </a:rPr>
              <a:t>: Development </a:t>
            </a:r>
            <a:r>
              <a:rPr lang="en-US" b="1" dirty="0" smtClean="0">
                <a:solidFill>
                  <a:srgbClr val="000000"/>
                </a:solidFill>
                <a:latin typeface="Arial"/>
              </a:rPr>
              <a:t>Environment (Cycle 3):</a:t>
            </a:r>
            <a:endParaRPr lang="en-US" b="1" dirty="0">
              <a:solidFill>
                <a:srgbClr val="000000"/>
              </a:solidFill>
              <a:latin typeface="Arial"/>
            </a:endParaRPr>
          </a:p>
          <a:p>
            <a:pPr marL="465750" lvl="2" indent="-285750">
              <a:buClr>
                <a:srgbClr val="F0AB00"/>
              </a:buClr>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Migration of Frozen environment</a:t>
            </a:r>
            <a:r>
              <a:rPr kumimoji="0" lang="en-US" sz="1400" b="0" i="0" u="none" strike="noStrike" kern="1200" cap="none" spc="0" normalizeH="0" noProof="0" dirty="0" smtClean="0">
                <a:ln>
                  <a:noFill/>
                </a:ln>
                <a:solidFill>
                  <a:srgbClr val="000000"/>
                </a:solidFill>
                <a:effectLst/>
                <a:uLnTx/>
                <a:uFillTx/>
                <a:latin typeface="Arial"/>
                <a:ea typeface="+mn-ea"/>
                <a:cs typeface="+mn-cs"/>
              </a:rPr>
              <a:t> begun</a:t>
            </a:r>
          </a:p>
          <a:p>
            <a:pPr marL="465750" lvl="2" indent="-285750">
              <a:buClr>
                <a:srgbClr val="F0AB00"/>
              </a:buClr>
              <a:defRPr/>
            </a:pPr>
            <a:r>
              <a:rPr lang="en-US" sz="1400" baseline="0" dirty="0" smtClean="0">
                <a:solidFill>
                  <a:srgbClr val="000000"/>
                </a:solidFill>
                <a:latin typeface="Arial"/>
              </a:rPr>
              <a:t>Application</a:t>
            </a:r>
            <a:r>
              <a:rPr lang="en-US" sz="1400" dirty="0" smtClean="0">
                <a:solidFill>
                  <a:srgbClr val="000000"/>
                </a:solidFill>
                <a:latin typeface="Arial"/>
              </a:rPr>
              <a:t> of Support Packs will be applied </a:t>
            </a:r>
          </a:p>
          <a:p>
            <a:pPr marL="465750" lvl="2" indent="-285750">
              <a:buClr>
                <a:srgbClr val="F0AB00"/>
              </a:buClr>
              <a:defRPr/>
            </a:pPr>
            <a:r>
              <a:rPr kumimoji="0" lang="en-US" sz="1400" b="0" i="0" u="none" strike="noStrike" kern="1200" cap="none" spc="0" normalizeH="0" baseline="0" noProof="0" dirty="0" smtClean="0">
                <a:ln>
                  <a:noFill/>
                </a:ln>
                <a:solidFill>
                  <a:srgbClr val="000000"/>
                </a:solidFill>
                <a:effectLst/>
                <a:uLnTx/>
                <a:uFillTx/>
                <a:latin typeface="Arial"/>
                <a:ea typeface="+mn-ea"/>
                <a:cs typeface="+mn-cs"/>
              </a:rPr>
              <a:t>Unit</a:t>
            </a:r>
            <a:r>
              <a:rPr kumimoji="0" lang="en-US" sz="1400" b="0" i="0" u="none" strike="noStrike" kern="1200" cap="none" spc="0" normalizeH="0" noProof="0" dirty="0" smtClean="0">
                <a:ln>
                  <a:noFill/>
                </a:ln>
                <a:solidFill>
                  <a:srgbClr val="000000"/>
                </a:solidFill>
                <a:effectLst/>
                <a:uLnTx/>
                <a:uFillTx/>
                <a:latin typeface="Arial"/>
                <a:ea typeface="+mn-ea"/>
                <a:cs typeface="+mn-cs"/>
              </a:rPr>
              <a:t> Testing Begins 10/19/2015</a:t>
            </a:r>
            <a:endParaRPr kumimoji="0" lang="en-US" sz="1400" b="0" i="0" u="none" strike="noStrike" kern="1200" cap="none" spc="0" normalizeH="0" baseline="0" noProof="0" dirty="0" smtClean="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1620"/>
              </a:spcBef>
              <a:spcAft>
                <a:spcPts val="0"/>
              </a:spcAft>
              <a:buClr>
                <a:srgbClr val="F0AB00"/>
              </a:buClr>
              <a:buSzPct val="80000"/>
              <a:buFont typeface="Arial" panose="020B0604020202020204" pitchFamily="34" charset="0"/>
              <a:buChar char="•"/>
              <a:tabLst/>
              <a:defRPr/>
            </a:pPr>
            <a:endParaRPr kumimoji="0" lang="en-US" sz="1800" b="1"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67229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1625</TotalTime>
  <Words>1299</Words>
  <Application>Microsoft Office PowerPoint</Application>
  <PresentationFormat>Widescreen</PresentationFormat>
  <Paragraphs>348</Paragraphs>
  <Slides>20</Slides>
  <Notes>17</Notes>
  <HiddenSlides>0</HiddenSlides>
  <MMClips>0</MMClips>
  <ScaleCrop>false</ScaleCrop>
  <HeadingPairs>
    <vt:vector size="8" baseType="variant">
      <vt:variant>
        <vt:lpstr>Fonts Used</vt:lpstr>
      </vt:variant>
      <vt:variant>
        <vt:i4>7</vt:i4>
      </vt:variant>
      <vt:variant>
        <vt:lpstr>Theme</vt:lpstr>
      </vt:variant>
      <vt:variant>
        <vt:i4>7</vt:i4>
      </vt:variant>
      <vt:variant>
        <vt:lpstr>Embedded OLE Servers</vt:lpstr>
      </vt:variant>
      <vt:variant>
        <vt:i4>2</vt:i4>
      </vt:variant>
      <vt:variant>
        <vt:lpstr>Slide Titles</vt:lpstr>
      </vt:variant>
      <vt:variant>
        <vt:i4>20</vt:i4>
      </vt:variant>
    </vt:vector>
  </HeadingPairs>
  <TitlesOfParts>
    <vt:vector size="36" baseType="lpstr">
      <vt:lpstr>Arial Unicode MS</vt:lpstr>
      <vt:lpstr>Arial</vt:lpstr>
      <vt:lpstr>AvantGarde</vt:lpstr>
      <vt:lpstr>Calibri</vt:lpstr>
      <vt:lpstr>Century Gothic</vt:lpstr>
      <vt:lpstr>Times New Roman</vt:lpstr>
      <vt:lpstr>Wingdings</vt:lpstr>
      <vt:lpstr>Quadrant</vt:lpstr>
      <vt:lpstr>1_Quadrant</vt:lpstr>
      <vt:lpstr>3_Quadrant</vt:lpstr>
      <vt:lpstr>5_Quadrant</vt:lpstr>
      <vt:lpstr>8_Quadrant</vt:lpstr>
      <vt:lpstr>9_Quadrant</vt:lpstr>
      <vt:lpstr>10_Quadrant</vt:lpstr>
      <vt:lpstr>Worksheet</vt:lpstr>
      <vt:lpstr>Microsoft Excel Worksheet</vt:lpstr>
      <vt:lpstr>    </vt:lpstr>
      <vt:lpstr>Agenda</vt:lpstr>
      <vt:lpstr>H2O - Project Overview</vt:lpstr>
      <vt:lpstr>H2O - Overview Landscape </vt:lpstr>
      <vt:lpstr>Estimated Timeline</vt:lpstr>
      <vt:lpstr>Cycle 1&amp;2 approach</vt:lpstr>
      <vt:lpstr>Cycle 1 Testing Results – SF3 POC</vt:lpstr>
      <vt:lpstr>Cycle 2 Testing Results – SF2</vt:lpstr>
      <vt:lpstr>Project Status</vt:lpstr>
      <vt:lpstr>H2O - Important Dates</vt:lpstr>
      <vt:lpstr>H2O &amp; Support Packs</vt:lpstr>
      <vt:lpstr>Background </vt:lpstr>
      <vt:lpstr>Background </vt:lpstr>
      <vt:lpstr>Support Packs</vt:lpstr>
      <vt:lpstr>Support Pack Planning</vt:lpstr>
      <vt:lpstr>Present Day Administrative Systems Landscape</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155</cp:revision>
  <cp:lastPrinted>2015-09-15T18:29:15Z</cp:lastPrinted>
  <dcterms:created xsi:type="dcterms:W3CDTF">2013-09-23T00:32:24Z</dcterms:created>
  <dcterms:modified xsi:type="dcterms:W3CDTF">2015-10-07T15:45:49Z</dcterms:modified>
</cp:coreProperties>
</file>