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  <p:sldMasterId id="2147483720" r:id="rId4"/>
    <p:sldMasterId id="2147483756" r:id="rId5"/>
    <p:sldMasterId id="2147483768" r:id="rId6"/>
    <p:sldMasterId id="2147483780" r:id="rId7"/>
    <p:sldMasterId id="2147483839" r:id="rId8"/>
  </p:sldMasterIdLst>
  <p:notesMasterIdLst>
    <p:notesMasterId r:id="rId32"/>
  </p:notesMasterIdLst>
  <p:sldIdLst>
    <p:sldId id="304" r:id="rId9"/>
    <p:sldId id="305" r:id="rId10"/>
    <p:sldId id="258" r:id="rId11"/>
    <p:sldId id="260" r:id="rId12"/>
    <p:sldId id="277" r:id="rId13"/>
    <p:sldId id="282" r:id="rId14"/>
    <p:sldId id="298" r:id="rId15"/>
    <p:sldId id="290" r:id="rId16"/>
    <p:sldId id="297" r:id="rId17"/>
    <p:sldId id="296" r:id="rId18"/>
    <p:sldId id="291" r:id="rId19"/>
    <p:sldId id="295" r:id="rId20"/>
    <p:sldId id="299" r:id="rId21"/>
    <p:sldId id="302" r:id="rId22"/>
    <p:sldId id="301" r:id="rId23"/>
    <p:sldId id="300" r:id="rId24"/>
    <p:sldId id="266" r:id="rId25"/>
    <p:sldId id="303" r:id="rId26"/>
    <p:sldId id="269" r:id="rId27"/>
    <p:sldId id="270" r:id="rId28"/>
    <p:sldId id="306" r:id="rId29"/>
    <p:sldId id="271" r:id="rId30"/>
    <p:sldId id="307" r:id="rId31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55" d="100"/>
          <a:sy n="55" d="100"/>
        </p:scale>
        <p:origin x="547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5216D4-0711-494B-A8C3-6273DFDC4641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152E69E0-FF03-4434-A7B3-627DBC8D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8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BF5CA00-75A3-40DC-9F3D-3E16AB23FA14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6211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E69E0-FF03-4434-A7B3-627DBC8D4AE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7270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61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58255" indent="-291636" defTabSz="967261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66546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33164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99782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66401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33019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99637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966256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C759070-2D30-4930-A7A5-C792368D45FD}" type="slidenum">
              <a:rPr lang="en-US" altLang="en-US" smtClean="0">
                <a:solidFill>
                  <a:prstClr val="black"/>
                </a:solidFill>
                <a:latin typeface="Arial" charset="0"/>
              </a:rPr>
              <a:pPr/>
              <a:t>12</a:t>
            </a:fld>
            <a:endParaRPr lang="en-US" altLang="en-US" smtClean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5164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61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58255" indent="-291636" defTabSz="967261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66546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33164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99782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66401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33019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99637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966256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620DD23-C04E-4EB2-A59F-40A497E07C7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9005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61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58255" indent="-291636" defTabSz="967261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66546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33164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99782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66401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33019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99637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966256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19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3910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61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58255" indent="-291636" defTabSz="967261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66546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33164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99782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66401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33019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99637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966256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22286FD-E908-413E-A439-237CD7EA1440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20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7269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AC9544-C021-4E16-A172-E9A791DE73A5}" type="slidenum">
              <a:rPr lang="en-US" smtClean="0">
                <a:latin typeface="Arial" charset="0"/>
              </a:rPr>
              <a:pPr/>
              <a:t>21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3838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61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58255" indent="-291636" defTabSz="967261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66546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33164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99782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66401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33019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99637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966256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AB8940D-6BAC-468C-8B40-5D36C547873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22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607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469738F-AD7F-40E2-8699-64433517A2D5}" type="slidenum">
              <a:rPr lang="en-US" smtClean="0">
                <a:solidFill>
                  <a:srgbClr val="000000"/>
                </a:solidFill>
                <a:latin typeface="Arial" charset="0"/>
              </a:rPr>
              <a:pPr/>
              <a:t>2</a:t>
            </a:fld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171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61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58255" indent="-291636" defTabSz="967261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66546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33164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99782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66401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33019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99637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966256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6D5325A-5725-4B6E-AD0A-0135DECE6F7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360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61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58255" indent="-291636" defTabSz="967261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66546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33164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99782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66401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33019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99637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966256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C759070-2D30-4930-A7A5-C792368D45FD}" type="slidenum">
              <a:rPr lang="en-US" altLang="en-US" smtClean="0">
                <a:latin typeface="Arial" charset="0"/>
              </a:rPr>
              <a:pPr/>
              <a:t>4</a:t>
            </a:fld>
            <a:endParaRPr lang="en-US" alt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32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61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58255" indent="-291636" defTabSz="967261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66546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33164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99782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66401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33019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99637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966256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C759070-2D30-4930-A7A5-C792368D45FD}" type="slidenum">
              <a:rPr lang="en-US" altLang="en-US" smtClean="0">
                <a:latin typeface="Arial" charset="0"/>
              </a:rPr>
              <a:pPr/>
              <a:t>5</a:t>
            </a:fld>
            <a:endParaRPr lang="en-US" alt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467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61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58255" indent="-291636" defTabSz="967261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66546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33164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99782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66401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33019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99637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966256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878404A-8E70-4934-AD3B-8CDC193E9435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881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Pat Casey speaks to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C2C35-2B8A-446E-BEC0-FD36716C29AC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71173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61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58255" indent="-291636" defTabSz="967261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66546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33164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99782" indent="-233309" defTabSz="967261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66401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33019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99637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966256" indent="-233309" defTabSz="96726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878404A-8E70-4934-AD3B-8CDC193E9435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4439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E69E0-FF03-4434-A7B3-627DBC8D4AE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324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87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271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599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142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046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335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787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572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2829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5386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408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2769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5432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463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548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5050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9826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3083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1760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9007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0972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988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1662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3248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668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2789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222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 with picture r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Insert page title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gray">
          <a:xfrm>
            <a:off x="6206400" y="1692000"/>
            <a:ext cx="5553600" cy="4392000"/>
          </a:xfrm>
          <a:solidFill>
            <a:schemeClr val="bg1">
              <a:lumMod val="95000"/>
            </a:schemeClr>
          </a:solidFill>
        </p:spPr>
        <p:txBody>
          <a:bodyPr vert="horz" lIns="0" tIns="1296000" rIns="0" bIns="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1620"/>
              </a:spcBef>
              <a:buClr>
                <a:schemeClr val="accent1"/>
              </a:buClr>
              <a:buSzPct val="80000"/>
              <a:buFontTx/>
              <a:buNone/>
              <a:defRPr lang="de-DE" sz="18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432000" y="1692000"/>
            <a:ext cx="5553600" cy="4392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5592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220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1872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6433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997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982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24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852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5933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14375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8517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904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49999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47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0032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35490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312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817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5037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6514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61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7243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31563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31883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74227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65131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55654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727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21322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2719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2520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96347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41280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77115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20285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8499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27555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98393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25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1057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90208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54475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19501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89290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72053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9224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70288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8220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27168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C692B-FFDC-4B0B-962F-197910E9515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00FCA3BB-3901-4A81-8F0B-C4C8F6F43CE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368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21673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E7941-DAFF-430D-A4EA-6EBC18AC07BB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D654C-8D79-4EDA-AACF-51FC08157A4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63408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8B2A9-4826-4E8A-9059-F2C545A93C28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5E145-0122-49CF-8BC8-F38190781CB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66724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F65D6-F087-42E3-98CE-3ACCFF3D4EF9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52084-D96D-4292-A792-E12F0A3D311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0305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8031-1A08-44EB-8BF7-27DB07744AD9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1A236-9F7E-43FD-BB53-0299CDE30D3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13607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768B8-6FDE-4648-9E73-1083A11F59BE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0032-5122-4436-8DDD-1939F71BE04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10390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F9372-8EFD-41FB-A908-7BBAD6F0FAB2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9BB2F-DCDC-4116-A6ED-55CCFD91AB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58158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8400-179C-46B6-BF0B-CE98FB6DEE91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80A6B-6CC7-4E72-A33F-F0E37A254FC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31567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62F7E-B28C-417F-B8F9-61B826D109F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84E6A-7202-410B-B0FA-422B3A2054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01238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13F7-8B64-4BAC-91FA-5348E5C460A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4624B-8886-4781-B1FD-87A4A3C3ABA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5033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568A2-E895-44BA-AC15-BA74F08C686B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4545D-9046-441D-894A-C2B9BF24CFA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554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65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970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61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809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838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103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3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281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90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1E8C49-A3BE-4805-966F-4C548AA744F2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10/20/2015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17C8FC-535D-41E0-B7FD-BFE8F44920DB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771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Excel_Worksheet2.xlsx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pages/viewpage.action?pageId=109837297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Excel_Worksheet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>
                <a:latin typeface="Freestyle Script" pitchFamily="66" charset="0"/>
              </a:rPr>
              <a:t>Trivial Pursuits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2971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2667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3505200" y="1981200"/>
            <a:ext cx="5638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What's the world's southernmost national capital?</a:t>
            </a:r>
            <a:endParaRPr lang="en-US" sz="1600" dirty="0"/>
          </a:p>
        </p:txBody>
      </p:sp>
      <p:sp>
        <p:nvSpPr>
          <p:cNvPr id="3079" name="Oval 8"/>
          <p:cNvSpPr>
            <a:spLocks noChangeArrowheads="1"/>
          </p:cNvSpPr>
          <p:nvPr/>
        </p:nvSpPr>
        <p:spPr bwMode="auto">
          <a:xfrm>
            <a:off x="2667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3505200" y="2590800"/>
            <a:ext cx="441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Which witch is flattened by a house in The Wizard of Oz?</a:t>
            </a:r>
            <a:endParaRPr lang="en-US" sz="1600" dirty="0"/>
          </a:p>
        </p:txBody>
      </p:sp>
      <p:sp>
        <p:nvSpPr>
          <p:cNvPr id="3081" name="Oval 14"/>
          <p:cNvSpPr>
            <a:spLocks noChangeArrowheads="1"/>
          </p:cNvSpPr>
          <p:nvPr/>
        </p:nvSpPr>
        <p:spPr bwMode="auto">
          <a:xfrm>
            <a:off x="2667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3533775" y="3264099"/>
            <a:ext cx="4724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explorer was nicknamed Iberia's Pilot?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2667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3505200" y="3581400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What phenomenon appeared the day Mark Twain was born and the day he died?</a:t>
            </a:r>
            <a:endParaRPr lang="en-US" sz="1400" dirty="0"/>
          </a:p>
        </p:txBody>
      </p:sp>
      <p:sp>
        <p:nvSpPr>
          <p:cNvPr id="3085" name="Oval 18"/>
          <p:cNvSpPr>
            <a:spLocks noChangeArrowheads="1"/>
          </p:cNvSpPr>
          <p:nvPr/>
        </p:nvSpPr>
        <p:spPr bwMode="auto">
          <a:xfrm>
            <a:off x="2667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3086" name="TextBox 19"/>
          <p:cNvSpPr txBox="1">
            <a:spLocks noChangeArrowheads="1"/>
          </p:cNvSpPr>
          <p:nvPr/>
        </p:nvSpPr>
        <p:spPr bwMode="auto">
          <a:xfrm>
            <a:off x="3533775" y="4416426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do dates grow on?</a:t>
            </a:r>
            <a:endParaRPr lang="en-US" sz="1400" dirty="0"/>
          </a:p>
        </p:txBody>
      </p:sp>
      <p:sp>
        <p:nvSpPr>
          <p:cNvPr id="3087" name="Oval 20"/>
          <p:cNvSpPr>
            <a:spLocks noChangeArrowheads="1"/>
          </p:cNvSpPr>
          <p:nvPr/>
        </p:nvSpPr>
        <p:spPr bwMode="auto">
          <a:xfrm>
            <a:off x="2667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3088" name="TextBox 21"/>
          <p:cNvSpPr txBox="1">
            <a:spLocks noChangeArrowheads="1"/>
          </p:cNvSpPr>
          <p:nvPr/>
        </p:nvSpPr>
        <p:spPr bwMode="auto">
          <a:xfrm>
            <a:off x="3552825" y="4953001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are the Golden Nugget, Horseshoe, Lucky Stride and Jackpot?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0232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Cycle 2 Testing Results – SF2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6693679"/>
              </p:ext>
            </p:extLst>
          </p:nvPr>
        </p:nvGraphicFramePr>
        <p:xfrm>
          <a:off x="1998663" y="1768475"/>
          <a:ext cx="3538537" cy="422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5" name="Worksheet" r:id="rId4" imgW="3223310" imgH="3848173" progId="Excel.Sheet.12">
                  <p:embed/>
                </p:oleObj>
              </mc:Choice>
              <mc:Fallback>
                <p:oleObj name="Worksheet" r:id="rId4" imgW="3223310" imgH="384817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98663" y="1768475"/>
                        <a:ext cx="3538537" cy="4225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179475"/>
              </p:ext>
            </p:extLst>
          </p:nvPr>
        </p:nvGraphicFramePr>
        <p:xfrm>
          <a:off x="5797176" y="1769031"/>
          <a:ext cx="4392034" cy="4402794"/>
        </p:xfrm>
        <a:graphic>
          <a:graphicData uri="http://schemas.openxmlformats.org/drawingml/2006/table">
            <a:tbl>
              <a:tblPr/>
              <a:tblGrid>
                <a:gridCol w="2608659"/>
                <a:gridCol w="746235"/>
                <a:gridCol w="1037140"/>
              </a:tblGrid>
              <a:tr h="30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Owner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DataWarehouse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Ron/Elena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ATLAS JCO applications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Dudley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GUIXT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Lee/Sharon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SAP Gui Logon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Sarah Q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MITID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FaxServer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Qian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RolesDB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George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EDI/XML outbound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Elda/Ron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SAP Dropbox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Ron/Qian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Archive Server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Ron/Qian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BSI (both SF3 and SF2)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OpenText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Ron/Garry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Apiserver/Mendix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Qian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SF2/Cycle 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Bank of America - Bottomline IP addresses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Bob Casey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Bank of America - Pcard transactions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Bob Casey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SciQuest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Concur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Ron/Qian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SF2/Cycle 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417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Project Status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 bwMode="gray">
          <a:xfrm>
            <a:off x="1848643" y="1820341"/>
            <a:ext cx="8494713" cy="478730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1620"/>
              </a:spcBef>
              <a:buClr>
                <a:schemeClr val="accent1"/>
              </a:buClr>
              <a:buSzPct val="80000"/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SzPct val="100000"/>
              <a:buFont typeface="Wingdings" pitchFamily="2" charset="2"/>
              <a:buChar char="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spcBef>
                <a:spcPts val="400"/>
              </a:spcBef>
              <a:buClr>
                <a:schemeClr val="accent2"/>
              </a:buClr>
              <a:buSzPct val="100000"/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1338" indent="-180000" algn="l" defTabSz="914400" rtl="0" eaLnBrk="1" latinLnBrk="0" hangingPunct="1">
              <a:spcBef>
                <a:spcPts val="250"/>
              </a:spcBef>
              <a:buClr>
                <a:schemeClr val="accent2"/>
              </a:buClr>
              <a:buSzPct val="100000"/>
              <a:buFont typeface="Courier New" pitchFamily="49" charset="0"/>
              <a:buChar char="o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620"/>
              </a:spcBef>
              <a:spcAft>
                <a:spcPts val="0"/>
              </a:spcAft>
              <a:buClr>
                <a:srgbClr val="F0AB00"/>
              </a:buClr>
              <a:buSzPct val="80000"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SF3: Proof of Concept Environment (Cycle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1):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65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GUI, GUIXT, ITS, WDA and ATLAS testing is complete and successful, including integration with MIT authentication systems (Touchstone and Kerberos).</a:t>
            </a:r>
          </a:p>
          <a:p>
            <a:pPr marL="465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Successful testing of data transfers / integration with MIT Data Warehouse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620"/>
              </a:spcBef>
              <a:spcAft>
                <a:spcPts val="0"/>
              </a:spcAft>
              <a:buClr>
                <a:srgbClr val="F0AB00"/>
              </a:buClr>
              <a:buSzPct val="80000"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SF2: Development Environment (Cycle 2):</a:t>
            </a:r>
          </a:p>
          <a:p>
            <a:pPr marL="465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Provisioned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began GUI testing on September 10th</a:t>
            </a:r>
          </a:p>
          <a:p>
            <a:pPr marL="465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 are expecting to have completed full integration testing by Sept 25</a:t>
            </a:r>
            <a:r>
              <a:rPr kumimoji="0" lang="en-US" sz="1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(Actual Oct 5)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45750" marR="0" lvl="3" indent="-2857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This is dependent on completing testing of all integration solutions in SF3</a:t>
            </a:r>
          </a:p>
          <a:p>
            <a:pPr marL="645750" marR="0" lvl="3" indent="-2857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66666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SF2 tests will include Concur, ATLAS JV, &amp;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SciQuest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outbound which couldn’t be tested in SF3</a:t>
            </a:r>
          </a:p>
          <a:p>
            <a:pPr marL="4657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Full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cookbook/cutover plan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version 1 is a deliverable of this cycle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lang="en-US" b="1" dirty="0" smtClean="0">
              <a:solidFill>
                <a:srgbClr val="000000"/>
              </a:solidFill>
              <a:latin typeface="Arial"/>
            </a:endParaRPr>
          </a:p>
          <a:p>
            <a:pPr lvl="1">
              <a:buClr>
                <a:srgbClr val="F0AB00"/>
              </a:buClr>
              <a:defRPr/>
            </a:pPr>
            <a:r>
              <a:rPr lang="en-US" b="1" dirty="0" smtClean="0">
                <a:solidFill>
                  <a:srgbClr val="000000"/>
                </a:solidFill>
                <a:latin typeface="Arial"/>
              </a:rPr>
              <a:t>SF2</a:t>
            </a:r>
            <a:r>
              <a:rPr lang="en-US" b="1" dirty="0">
                <a:solidFill>
                  <a:srgbClr val="000000"/>
                </a:solidFill>
                <a:latin typeface="Arial"/>
              </a:rPr>
              <a:t>: Development </a:t>
            </a:r>
            <a:r>
              <a:rPr lang="en-US" b="1" dirty="0" smtClean="0">
                <a:solidFill>
                  <a:srgbClr val="000000"/>
                </a:solidFill>
                <a:latin typeface="Arial"/>
              </a:rPr>
              <a:t>Environment (Cycle 3):</a:t>
            </a:r>
            <a:endParaRPr lang="en-US" b="1" dirty="0">
              <a:solidFill>
                <a:srgbClr val="000000"/>
              </a:solidFill>
              <a:latin typeface="Arial"/>
            </a:endParaRPr>
          </a:p>
          <a:p>
            <a:pPr marL="465750" lvl="2" indent="-285750">
              <a:buClr>
                <a:srgbClr val="F0AB00"/>
              </a:buClr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Migration of Frozen environment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begun</a:t>
            </a:r>
          </a:p>
          <a:p>
            <a:pPr marL="465750" lvl="2" indent="-285750">
              <a:buClr>
                <a:srgbClr val="F0AB00"/>
              </a:buClr>
              <a:defRPr/>
            </a:pPr>
            <a:r>
              <a:rPr lang="en-US" sz="1400" baseline="0" dirty="0" smtClean="0">
                <a:solidFill>
                  <a:srgbClr val="000000"/>
                </a:solidFill>
                <a:latin typeface="Arial"/>
              </a:rPr>
              <a:t>Application</a:t>
            </a:r>
            <a:r>
              <a:rPr lang="en-US" sz="1400" dirty="0" smtClean="0">
                <a:solidFill>
                  <a:srgbClr val="000000"/>
                </a:solidFill>
                <a:latin typeface="Arial"/>
              </a:rPr>
              <a:t> of Support Packs will be applied </a:t>
            </a:r>
          </a:p>
          <a:p>
            <a:pPr marL="465750" lvl="2" indent="-285750">
              <a:buClr>
                <a:srgbClr val="F0AB00"/>
              </a:buClr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Unit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Testing </a:t>
            </a:r>
            <a:r>
              <a:rPr lang="en-US" sz="1400" dirty="0" smtClean="0">
                <a:solidFill>
                  <a:srgbClr val="000000"/>
                </a:solidFill>
                <a:latin typeface="Arial"/>
              </a:rPr>
              <a:t>planned to begin 10/19/2015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620"/>
              </a:spcBef>
              <a:spcAft>
                <a:spcPts val="0"/>
              </a:spcAft>
              <a:buClr>
                <a:srgbClr val="F0AB00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722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15D47E-CE03-494B-B042-AC4154C5B1EC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10/19/2015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57455D7-F14D-4E52-A1FC-530EEE7660C0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12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H2O &amp; Support Packs</a:t>
            </a: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1"/>
            <a:ext cx="10972800" cy="4302125"/>
          </a:xfrm>
        </p:spPr>
        <p:txBody>
          <a:bodyPr/>
          <a:lstStyle/>
          <a:p>
            <a:pPr marL="0" lvl="0" indent="0" eaLnBrk="1" fontAlgn="auto" hangingPunct="1">
              <a:spcBef>
                <a:spcPts val="1620"/>
              </a:spcBef>
              <a:spcAft>
                <a:spcPts val="0"/>
              </a:spcAft>
              <a:buClr>
                <a:srgbClr val="F0AB00"/>
              </a:buClr>
              <a:buSzPct val="80000"/>
              <a:buNone/>
            </a:pPr>
            <a:r>
              <a:rPr lang="en-US" sz="1800" b="1" kern="1200" dirty="0" smtClean="0">
                <a:solidFill>
                  <a:srgbClr val="000000"/>
                </a:solidFill>
                <a:latin typeface="Arial"/>
              </a:rPr>
              <a:t>Where H2O intersects with Support Packs …</a:t>
            </a:r>
          </a:p>
          <a:p>
            <a:pPr marL="0" lvl="0" indent="0" eaLnBrk="1" fontAlgn="auto" hangingPunct="1">
              <a:spcBef>
                <a:spcPts val="1200"/>
              </a:spcBef>
              <a:spcAft>
                <a:spcPts val="0"/>
              </a:spcAft>
              <a:buClr>
                <a:srgbClr val="F0AB00"/>
              </a:buClr>
              <a:buSzPct val="80000"/>
              <a:buNone/>
            </a:pPr>
            <a:r>
              <a:rPr lang="en-US" sz="1800" b="1" kern="1200" dirty="0" smtClean="0">
                <a:solidFill>
                  <a:srgbClr val="000000"/>
                </a:solidFill>
                <a:latin typeface="Arial"/>
              </a:rPr>
              <a:t>10/15 </a:t>
            </a:r>
            <a:r>
              <a:rPr lang="en-US" sz="1800" b="1" kern="1200" dirty="0">
                <a:solidFill>
                  <a:srgbClr val="000000"/>
                </a:solidFill>
                <a:latin typeface="Arial"/>
              </a:rPr>
              <a:t>– Decision </a:t>
            </a:r>
            <a:r>
              <a:rPr lang="en-US" sz="1800" b="1" kern="1200" dirty="0" smtClean="0">
                <a:solidFill>
                  <a:srgbClr val="000000"/>
                </a:solidFill>
                <a:latin typeface="Arial"/>
              </a:rPr>
              <a:t>on which </a:t>
            </a:r>
            <a:r>
              <a:rPr lang="en-US" sz="1800" b="1" kern="1200" dirty="0">
                <a:solidFill>
                  <a:srgbClr val="000000"/>
                </a:solidFill>
                <a:latin typeface="Arial"/>
              </a:rPr>
              <a:t>platform </a:t>
            </a:r>
            <a:r>
              <a:rPr lang="en-US" sz="1800" b="1" kern="1200" dirty="0" smtClean="0">
                <a:solidFill>
                  <a:srgbClr val="000000"/>
                </a:solidFill>
                <a:latin typeface="Arial"/>
              </a:rPr>
              <a:t>will be used for a December go live with support packs</a:t>
            </a:r>
            <a:endParaRPr lang="en-US" sz="1800" b="1" kern="1200" dirty="0">
              <a:solidFill>
                <a:srgbClr val="000000"/>
              </a:solidFill>
              <a:latin typeface="Arial"/>
            </a:endParaRPr>
          </a:p>
          <a:p>
            <a:pPr marL="465750" lvl="2" indent="-28575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HANA in HEC or Support pack on </a:t>
            </a:r>
            <a:r>
              <a:rPr lang="en-US" sz="1600" kern="12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premise (with </a:t>
            </a: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HANA in HEC on a date </a:t>
            </a:r>
            <a:r>
              <a:rPr lang="en-US" sz="1600" kern="12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TBD)</a:t>
            </a:r>
            <a:endParaRPr lang="en-US" sz="1600" kern="12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  <a:p>
            <a:pPr marL="0" lvl="0" indent="0" eaLnBrk="1" fontAlgn="auto" hangingPunct="1">
              <a:spcBef>
                <a:spcPts val="1620"/>
              </a:spcBef>
              <a:spcAft>
                <a:spcPts val="0"/>
              </a:spcAft>
              <a:buClr>
                <a:srgbClr val="F0AB00"/>
              </a:buClr>
              <a:buSzPct val="80000"/>
              <a:buNone/>
            </a:pPr>
            <a:r>
              <a:rPr lang="en-US" sz="1800" b="1" kern="1200" dirty="0">
                <a:solidFill>
                  <a:srgbClr val="000000"/>
                </a:solidFill>
                <a:latin typeface="Arial"/>
              </a:rPr>
              <a:t>The H2O project plan aims to use the support pack regression testing window:</a:t>
            </a:r>
          </a:p>
          <a:p>
            <a:pPr marL="465750" lvl="2" indent="-28575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In order to minimize the impact of the migration on the business</a:t>
            </a:r>
          </a:p>
          <a:p>
            <a:pPr marL="465750" lvl="2" indent="-28575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Ensure the timely delivery of dependent enterprise projects (</a:t>
            </a:r>
            <a:r>
              <a:rPr lang="en-US" sz="1600" kern="1200" dirty="0" err="1">
                <a:solidFill>
                  <a:srgbClr val="000000"/>
                </a:solidFill>
                <a:latin typeface="Arial"/>
                <a:ea typeface="+mn-ea"/>
                <a:cs typeface="+mn-cs"/>
              </a:rPr>
              <a:t>Coupa</a:t>
            </a: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, Work Manager &amp; e-Builder</a:t>
            </a:r>
            <a:r>
              <a:rPr lang="en-US" sz="1600" kern="12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)</a:t>
            </a:r>
          </a:p>
          <a:p>
            <a:pPr marL="465750" lvl="2" indent="-28575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endParaRPr lang="en-US" sz="1600" kern="12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  <a:p>
            <a:pPr marL="0" lvl="1" indent="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None/>
            </a:pPr>
            <a:r>
              <a:rPr lang="en-US" sz="1800" b="1" kern="12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Support Packs on HANA</a:t>
            </a:r>
          </a:p>
          <a:p>
            <a:pPr marL="465750" lvl="2" indent="-28575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Recommendation was to move forward with Support Packs on </a:t>
            </a:r>
            <a:r>
              <a:rPr lang="en-US" sz="1600" kern="12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HANA</a:t>
            </a:r>
          </a:p>
          <a:p>
            <a:pPr marL="465750" lvl="2" indent="-28575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12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Given the OK to move forward with the plan</a:t>
            </a:r>
          </a:p>
          <a:p>
            <a:pPr marL="465750" lvl="2" indent="-28575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12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Unit Testing will be begin with the execution of Cycle 3</a:t>
            </a:r>
            <a:endParaRPr lang="en-US" sz="1600" kern="12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032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1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1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1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Cycle 3 – More Unit Testing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Cycle 3 is much the same as cycle 2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re-executed the migration of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our copy of our SAP development system (SF2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to the HEC space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Brings our HANA dev system into sync with our on premise dev system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Catches all the development that’s been done in the past month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Makes sure we have all development that’s gone to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Applied SAP Year End Support Packs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Testing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will be done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by your IS&amp;T partners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2A33B2-8DCB-4A4F-8E8D-FED4DE111A0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481D28-AAB3-4081-BDFD-027C4F59380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65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Cycle 4 – User Acceptance Testing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System integration and user acceptance testing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Testing Support Packs on an upgraded HANA environment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Testing by both the business and IS&amp;T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Similar time frame as prior years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Testing &amp; QA environment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HEC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(HANA Enterprise Cloud)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Testing &amp; QA environment SH2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opy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of SAP production from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10/5/15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2A33B2-8DCB-4A4F-8E8D-FED4DE111A0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481D28-AAB3-4081-BDFD-027C4F59380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56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Cycle 4 Test Planning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Work with your BSAs to plan testing, just like prior years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Atlas, SAP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dropbox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EDI/Fax,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SciQuest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BSI,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OpenText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etc. will all point to SH2 on HANA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Test any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problems areas and important transactions and processes from prior years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Test feeds and interfaces, uploads and downloads, ‘Z’ transactions and programs, and standard functionality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Negotiate with external vendors where necessary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Test early and often, there’s moving pieces this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year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Automated Test Cases from prior years will be used where possible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2A33B2-8DCB-4A4F-8E8D-FED4DE111A0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481D28-AAB3-4081-BDFD-027C4F59380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12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Cycle 4 Test Execution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Execution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timeframe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similar to prior years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Starts 11/2, ends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11/18, but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we’d really like to be done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ASAP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Why ASAP?  We have a steering committee meeting 11/19!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Wayne Turner,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Gerry O’Toole, Basil Stewart, Gilles Simler, Mike Parkin, Mark Silis, Eamon Kearns, Olu Brown, Garry Zacheiss, Faith Hill, they all really want to know when we will go live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Test more rather than less, we’re testing two things this year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Support packs AND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How our SAP system operates in the cloud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2A33B2-8DCB-4A4F-8E8D-FED4DE111A0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481D28-AAB3-4081-BDFD-027C4F59380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3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26693E4-5C84-45DE-B20D-52744DC25A67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10/19/2015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1EA1AD5-DE08-4026-921E-B5C61A4F91A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Support Pack Planning</a:t>
            </a: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z="2000" dirty="0"/>
              <a:t>Lets jump to the project wiki </a:t>
            </a:r>
            <a:r>
              <a:rPr lang="en-US" altLang="en-US" sz="2000" dirty="0" smtClean="0"/>
              <a:t>…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1400" dirty="0" smtClean="0"/>
          </a:p>
          <a:p>
            <a:pPr eaLnBrk="1" hangingPunct="1">
              <a:buNone/>
            </a:pP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to look at the Team Roles &amp; Responsibilities</a:t>
            </a:r>
          </a:p>
          <a:p>
            <a:pPr eaLnBrk="1" hangingPunct="1">
              <a:buNone/>
            </a:pP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to look at the Project Scope</a:t>
            </a:r>
          </a:p>
          <a:p>
            <a:pPr eaLnBrk="1" hangingPunct="1">
              <a:buNone/>
            </a:pP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to look at the Technical Landscape</a:t>
            </a:r>
          </a:p>
          <a:p>
            <a:pPr eaLnBrk="1" hangingPunct="1">
              <a:buNone/>
            </a:pP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 to </a:t>
            </a: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look at the Schedule</a:t>
            </a:r>
          </a:p>
          <a:p>
            <a:pPr eaLnBrk="1" hangingPunct="1">
              <a:buNone/>
            </a:pP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 to </a:t>
            </a: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look at the Project Transport Management Process</a:t>
            </a:r>
          </a:p>
          <a:p>
            <a:pPr eaLnBrk="1" hangingPunct="1">
              <a:buNone/>
            </a:pP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 to </a:t>
            </a: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look at the Project Testing </a:t>
            </a:r>
            <a:r>
              <a:rPr lang="en-US" alt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Plan (reporting issues; testers)</a:t>
            </a:r>
            <a:endParaRPr lang="en-US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z="1400" dirty="0"/>
          </a:p>
          <a:p>
            <a:pPr eaLnBrk="1" hangingPunct="1">
              <a:buFont typeface="Wingdings" pitchFamily="2" charset="2"/>
              <a:buNone/>
            </a:pPr>
            <a:r>
              <a:rPr lang="en-US" altLang="en-US" sz="1400" dirty="0" smtClean="0">
                <a:hlinkClick r:id="rId3"/>
              </a:rPr>
              <a:t>https://wikis.mit.edu/confluence/pages/viewpage.action?pageId=109837297</a:t>
            </a:r>
            <a:endParaRPr lang="en-US" altLang="en-US" sz="1400" dirty="0"/>
          </a:p>
          <a:p>
            <a:pPr eaLnBrk="1" hangingPunct="1">
              <a:buFont typeface="Wingdings" pitchFamily="2" charset="2"/>
              <a:buNone/>
            </a:pPr>
            <a:r>
              <a:rPr lang="en-US" altLang="en-US" sz="1400" dirty="0"/>
              <a:t>	</a:t>
            </a:r>
            <a:endParaRPr lang="en-US" altLang="en-US" sz="2000" dirty="0"/>
          </a:p>
          <a:p>
            <a:pPr eaLnBrk="1" hangingPunct="1">
              <a:buFont typeface="Wingdings" pitchFamily="2" charset="2"/>
              <a:buNone/>
            </a:pPr>
            <a:endParaRPr lang="en-US" altLang="en-US" sz="2000" dirty="0"/>
          </a:p>
          <a:p>
            <a:pPr eaLnBrk="1" hangingPunct="1">
              <a:buFont typeface="Wingdings" pitchFamily="2" charset="2"/>
              <a:buNone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5400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New </a:t>
            </a:r>
            <a:r>
              <a:rPr lang="en-US" sz="2400" dirty="0" err="1" smtClean="0"/>
              <a:t>Gui</a:t>
            </a:r>
            <a:r>
              <a:rPr lang="en-US" sz="2400" dirty="0" smtClean="0"/>
              <a:t> Version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New GUI version 7.4.3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Will need to be installed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Special Launchpad configuration file will need to be installed on </a:t>
            </a:r>
            <a:r>
              <a:rPr 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all testers’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desktops/laptops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2A33B2-8DCB-4A4F-8E8D-FED4DE111A0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10/19/2015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481D28-AAB3-4081-BDFD-027C4F59380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80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10/19/2015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19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/>
              <a:t>Important Dates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66850" y="1946275"/>
            <a:ext cx="9258300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8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dirty="0">
                <a:latin typeface="Freestyle Script" pitchFamily="66" charset="0"/>
              </a:rPr>
              <a:t/>
            </a:r>
            <a:br>
              <a:rPr lang="en-US" sz="4800" i="1" dirty="0">
                <a:latin typeface="Freestyle Script" pitchFamily="66" charset="0"/>
              </a:rPr>
            </a:br>
            <a:r>
              <a:rPr lang="en-US" sz="4800" i="1" dirty="0">
                <a:latin typeface="Freestyle Script" pitchFamily="66" charset="0"/>
              </a:rPr>
              <a:t>And the answers are …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2971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3200" b="1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</a:endParaRPr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2667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Century Gothic" pitchFamily="34" charset="0"/>
              </a:rPr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3524250" y="20066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What's the world's southernmost national capital?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b="1" dirty="0">
                <a:solidFill>
                  <a:srgbClr val="000000"/>
                </a:solidFill>
              </a:rPr>
              <a:t>Wellington, New Zealand</a:t>
            </a:r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2667000" y="27813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Century Gothic" pitchFamily="34" charset="0"/>
              </a:rPr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3505200" y="2590801"/>
            <a:ext cx="5105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Which witch is flattened by a house in The Wizard of Oz?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0000"/>
                </a:solidFill>
              </a:rPr>
              <a:t>The Wicked Witch of the East</a:t>
            </a:r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2667000" y="3445668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Century Gothic" pitchFamily="34" charset="0"/>
              </a:rPr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3524250" y="3426618"/>
            <a:ext cx="5029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00"/>
                </a:solidFill>
              </a:rPr>
              <a:t>What explorer was nicknamed Iberia's Pilot?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0000"/>
                </a:solidFill>
              </a:rPr>
              <a:t> Christopher Columbus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2667000" y="4093369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latin typeface="Century Gothic" pitchFamily="34" charset="0"/>
              </a:rPr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3514725" y="3826669"/>
            <a:ext cx="6477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00"/>
                </a:solidFill>
              </a:rPr>
              <a:t>What phenomenon appeared the day Mark Twain was born and the day he died?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0000"/>
                </a:solidFill>
              </a:rPr>
              <a:t>Halley's comet</a:t>
            </a:r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2667000" y="4700587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Century Gothic" pitchFamily="34" charset="0"/>
              </a:rPr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3505200" y="4773810"/>
            <a:ext cx="594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00"/>
                </a:solidFill>
              </a:rPr>
              <a:t>What do dates grow on?</a:t>
            </a:r>
            <a:r>
              <a:rPr lang="en-US" sz="1400" b="1" dirty="0">
                <a:solidFill>
                  <a:srgbClr val="000000"/>
                </a:solidFill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0000"/>
                </a:solidFill>
              </a:rPr>
              <a:t>Palm trees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2667000" y="5338762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Century Gothic" pitchFamily="34" charset="0"/>
              </a:rPr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3514725" y="5253038"/>
            <a:ext cx="6553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00"/>
                </a:solidFill>
              </a:rPr>
              <a:t>What are the Golden Nugget, Horseshoe, Lucky Stride and Jackpot?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0000"/>
                </a:solidFill>
              </a:rPr>
              <a:t>Las Vegas casinos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758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8BE6095-4E65-4ABC-B0A6-0815E069376E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10/19/2015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5C97D11-5D31-40F0-A2CA-A0285BFEAEFF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20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752600"/>
            <a:ext cx="8001000" cy="4495800"/>
          </a:xfrm>
        </p:spPr>
        <p:txBody>
          <a:bodyPr/>
          <a:lstStyle/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alt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Completion of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H2O/SP Cycle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Support Pack Planning – Now thru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end of October</a:t>
            </a:r>
            <a:endParaRPr lang="en-US" alt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eaLnBrk="1" hangingPunct="1">
              <a:buSzPct val="90000"/>
              <a:buFont typeface="Wingdings" pitchFamily="2" charset="2"/>
              <a:buChar char="q"/>
            </a:pPr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Validate Participant list</a:t>
            </a:r>
          </a:p>
          <a:p>
            <a:pPr lvl="2" eaLnBrk="1" hangingPunct="1">
              <a:buSzPct val="90000"/>
              <a:buFont typeface="Wingdings" pitchFamily="2" charset="2"/>
              <a:buChar char="q"/>
            </a:pPr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Schedule planning meetings with your BSA(s)</a:t>
            </a:r>
          </a:p>
          <a:p>
            <a:pPr lvl="2" eaLnBrk="1" hangingPunct="1">
              <a:buSzPct val="90000"/>
              <a:buFont typeface="Wingdings" pitchFamily="2" charset="2"/>
              <a:buChar char="q"/>
            </a:pPr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Review feeds/interfaces with your BSA(s)</a:t>
            </a:r>
            <a:endParaRPr lang="en-US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82637" lvl="1" indent="-342900" eaLnBrk="1" hangingPunct="1">
              <a:buSzPct val="90000"/>
              <a:buFont typeface="Wingdings" panose="05000000000000000000" pitchFamily="2" charset="2"/>
              <a:buChar char="q"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Begin SIT/UAT 11/2/2015 (10/29 – controlled </a:t>
            </a:r>
            <a:r>
              <a:rPr lang="en-US" alt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payruns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96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>
                <a:latin typeface="Freestyle Script" pitchFamily="66" charset="0"/>
              </a:rPr>
              <a:t>Not-soTrivial Pursuits</a:t>
            </a:r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2971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9461" name="Oval 5"/>
          <p:cNvSpPr>
            <a:spLocks noChangeArrowheads="1"/>
          </p:cNvSpPr>
          <p:nvPr/>
        </p:nvSpPr>
        <p:spPr bwMode="auto">
          <a:xfrm>
            <a:off x="2667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9462" name="TextBox 6"/>
          <p:cNvSpPr txBox="1">
            <a:spLocks noChangeArrowheads="1"/>
          </p:cNvSpPr>
          <p:nvPr/>
        </p:nvSpPr>
        <p:spPr bwMode="auto">
          <a:xfrm>
            <a:off x="3505200" y="1981200"/>
            <a:ext cx="5638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/>
              <a:t>What environment will we be testing in?</a:t>
            </a:r>
          </a:p>
        </p:txBody>
      </p:sp>
      <p:sp>
        <p:nvSpPr>
          <p:cNvPr id="19463" name="Oval 8"/>
          <p:cNvSpPr>
            <a:spLocks noChangeArrowheads="1"/>
          </p:cNvSpPr>
          <p:nvPr/>
        </p:nvSpPr>
        <p:spPr bwMode="auto">
          <a:xfrm>
            <a:off x="2667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9464" name="TextBox 9"/>
          <p:cNvSpPr txBox="1">
            <a:spLocks noChangeArrowheads="1"/>
          </p:cNvSpPr>
          <p:nvPr/>
        </p:nvSpPr>
        <p:spPr bwMode="auto">
          <a:xfrm>
            <a:off x="3505200" y="2590800"/>
            <a:ext cx="4419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is </a:t>
            </a:r>
            <a:r>
              <a:rPr lang="en-US" sz="1600" dirty="0"/>
              <a:t>ALM?</a:t>
            </a:r>
            <a:endParaRPr lang="en-US" sz="1600" dirty="0"/>
          </a:p>
        </p:txBody>
      </p:sp>
      <p:sp>
        <p:nvSpPr>
          <p:cNvPr id="19465" name="Oval 14"/>
          <p:cNvSpPr>
            <a:spLocks noChangeArrowheads="1"/>
          </p:cNvSpPr>
          <p:nvPr/>
        </p:nvSpPr>
        <p:spPr bwMode="auto">
          <a:xfrm>
            <a:off x="2667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9466" name="TextBox 15"/>
          <p:cNvSpPr txBox="1">
            <a:spLocks noChangeArrowheads="1"/>
          </p:cNvSpPr>
          <p:nvPr/>
        </p:nvSpPr>
        <p:spPr bwMode="auto">
          <a:xfrm>
            <a:off x="3507475" y="3235524"/>
            <a:ext cx="4724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will  </a:t>
            </a:r>
            <a:r>
              <a:rPr lang="en-US" sz="1400" dirty="0"/>
              <a:t>testing begin?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2667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9468" name="TextBox 17"/>
          <p:cNvSpPr txBox="1">
            <a:spLocks noChangeArrowheads="1"/>
          </p:cNvSpPr>
          <p:nvPr/>
        </p:nvSpPr>
        <p:spPr bwMode="auto">
          <a:xfrm>
            <a:off x="3505200" y="3581401"/>
            <a:ext cx="6477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/>
          </a:p>
          <a:p>
            <a:r>
              <a:rPr lang="en-US" sz="1400"/>
              <a:t>Where can I find project related information?</a:t>
            </a:r>
          </a:p>
        </p:txBody>
      </p:sp>
      <p:sp>
        <p:nvSpPr>
          <p:cNvPr id="19469" name="Oval 18"/>
          <p:cNvSpPr>
            <a:spLocks noChangeArrowheads="1"/>
          </p:cNvSpPr>
          <p:nvPr/>
        </p:nvSpPr>
        <p:spPr bwMode="auto">
          <a:xfrm>
            <a:off x="2667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9470" name="TextBox 19"/>
          <p:cNvSpPr txBox="1">
            <a:spLocks noChangeArrowheads="1"/>
          </p:cNvSpPr>
          <p:nvPr/>
        </p:nvSpPr>
        <p:spPr bwMode="auto">
          <a:xfrm>
            <a:off x="3505200" y="4343401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What are we updating?</a:t>
            </a:r>
          </a:p>
        </p:txBody>
      </p:sp>
      <p:sp>
        <p:nvSpPr>
          <p:cNvPr id="19471" name="Oval 20"/>
          <p:cNvSpPr>
            <a:spLocks noChangeArrowheads="1"/>
          </p:cNvSpPr>
          <p:nvPr/>
        </p:nvSpPr>
        <p:spPr bwMode="auto">
          <a:xfrm>
            <a:off x="2667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9472" name="TextBox 21"/>
          <p:cNvSpPr txBox="1">
            <a:spLocks noChangeArrowheads="1"/>
          </p:cNvSpPr>
          <p:nvPr/>
        </p:nvSpPr>
        <p:spPr bwMode="auto">
          <a:xfrm>
            <a:off x="3505200" y="4953001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When is go-live weekend?</a:t>
            </a:r>
          </a:p>
        </p:txBody>
      </p:sp>
    </p:spTree>
    <p:extLst>
      <p:ext uri="{BB962C8B-B14F-4D97-AF65-F5344CB8AC3E}">
        <p14:creationId xmlns:p14="http://schemas.microsoft.com/office/powerpoint/2010/main" val="379985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BDEB7A-4102-4D65-B005-F06904FE9143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10/19/2015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0B81AE-51E2-4279-9DDB-31F8F4ABE8B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22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</a:t>
            </a:r>
            <a:endParaRPr lang="en-US" altLang="en-US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230393"/>
              </p:ext>
            </p:extLst>
          </p:nvPr>
        </p:nvGraphicFramePr>
        <p:xfrm>
          <a:off x="1585686" y="2428723"/>
          <a:ext cx="812799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Contact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Email 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Phone extension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Bob Casey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rcasey@mit.edu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x3-1844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Siobhan Cunningham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snc@mit.edu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x5-4596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Kevin Lyons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klyons@mit.edu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x8-6483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Ron</a:t>
                      </a:r>
                      <a:r>
                        <a:rPr lang="en-US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Parker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rep@mit.edu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x3-1339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Frank Quern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fquern@mit.edu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x2-4512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4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wicked witch of the west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10/20/2015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23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ctr"/>
            <a:r>
              <a:rPr lang="en-US" smtClean="0"/>
              <a:t>Happy Halloween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050" y="2057401"/>
            <a:ext cx="5086350" cy="3736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242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> </a:t>
            </a:r>
            <a:br>
              <a:rPr lang="en-US" altLang="en-US" sz="3200" b="1">
                <a:latin typeface="Century Gothic" pitchFamily="34" charset="0"/>
              </a:rPr>
            </a:br>
            <a:endParaRPr lang="en-US" altLang="en-US" sz="3200">
              <a:latin typeface="Century Gothic" pitchFamily="34" charset="0"/>
            </a:endParaRP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altLang="en-US" dirty="0" smtClean="0">
                <a:latin typeface="Century Gothic" pitchFamily="34" charset="0"/>
              </a:rPr>
              <a:t>October </a:t>
            </a:r>
            <a:r>
              <a:rPr lang="en-US" altLang="en-US" dirty="0" smtClean="0">
                <a:latin typeface="Century Gothic" pitchFamily="34" charset="0"/>
              </a:rPr>
              <a:t>20, </a:t>
            </a:r>
            <a:r>
              <a:rPr lang="en-US" altLang="en-US" dirty="0" smtClean="0">
                <a:latin typeface="Century Gothic" pitchFamily="34" charset="0"/>
              </a:rPr>
              <a:t>2015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971800" y="1219200"/>
            <a:ext cx="6553200" cy="173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2015 SAP HANA Migration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H2O 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b="1" dirty="0" smtClean="0">
                <a:solidFill>
                  <a:srgbClr val="000000"/>
                </a:solidFill>
              </a:rPr>
              <a:t>(Year End Support Packs)</a:t>
            </a:r>
            <a:endParaRPr lang="en-US" altLang="en-US" b="1" dirty="0">
              <a:solidFill>
                <a:srgbClr val="000000"/>
              </a:solidFill>
            </a:endParaRP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Update</a:t>
            </a: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98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15D47E-CE03-494B-B042-AC4154C5B1EC}" type="datetime1">
              <a:rPr lang="en-US" altLang="en-US" smtClean="0">
                <a:latin typeface="Arial" charset="0"/>
              </a:rPr>
              <a:pPr/>
              <a:t>10/19/2015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57455D7-F14D-4E52-A1FC-530EEE7660C0}" type="slidenum">
              <a:rPr lang="en-US" altLang="en-US" smtClean="0">
                <a:latin typeface="Arial" charset="0"/>
              </a:rPr>
              <a:pPr/>
              <a:t>4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/>
              <a:t>Agenda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Project Overview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Project Update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Support Packs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Important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Dates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Next Steps	</a:t>
            </a:r>
          </a:p>
        </p:txBody>
      </p:sp>
    </p:spTree>
    <p:extLst>
      <p:ext uri="{BB962C8B-B14F-4D97-AF65-F5344CB8AC3E}">
        <p14:creationId xmlns:p14="http://schemas.microsoft.com/office/powerpoint/2010/main" val="314264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15D47E-CE03-494B-B042-AC4154C5B1EC}" type="datetime1">
              <a:rPr lang="en-US" altLang="en-US" smtClean="0">
                <a:latin typeface="Arial" charset="0"/>
              </a:rPr>
              <a:pPr/>
              <a:t>10/19/2015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57455D7-F14D-4E52-A1FC-530EEE7660C0}" type="slidenum">
              <a:rPr lang="en-US" altLang="en-US" smtClean="0">
                <a:latin typeface="Arial" charset="0"/>
              </a:rPr>
              <a:pPr/>
              <a:t>5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H2O - Project Overview</a:t>
            </a: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1"/>
            <a:ext cx="10972800" cy="4302125"/>
          </a:xfrm>
        </p:spPr>
        <p:txBody>
          <a:bodyPr/>
          <a:lstStyle/>
          <a:p>
            <a:pPr marL="0" lvl="0" indent="0" eaLnBrk="1" fontAlgn="auto" hangingPunct="1">
              <a:spcBef>
                <a:spcPts val="1620"/>
              </a:spcBef>
              <a:spcAft>
                <a:spcPts val="0"/>
              </a:spcAft>
              <a:buClr>
                <a:srgbClr val="F0AB00"/>
              </a:buClr>
              <a:buSzPct val="80000"/>
              <a:buNone/>
            </a:pPr>
            <a:r>
              <a:rPr lang="en-US" sz="1800" b="1" kern="1200" dirty="0">
                <a:solidFill>
                  <a:srgbClr val="000000"/>
                </a:solidFill>
                <a:latin typeface="Arial"/>
              </a:rPr>
              <a:t>The H2O project is an enabling project that will move our core ERP to a next generation cloud platform. This migration will support/provide:</a:t>
            </a:r>
          </a:p>
          <a:p>
            <a:pPr marL="465750" lvl="2" indent="-28575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Future cloud integrations with best in class software providers</a:t>
            </a:r>
          </a:p>
          <a:p>
            <a:pPr marL="465750" lvl="2" indent="-28575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Bi-coastal disaster recovery</a:t>
            </a:r>
          </a:p>
          <a:p>
            <a:pPr marL="465750" lvl="2" indent="-28575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Real time queries for all ECC reporting needs</a:t>
            </a:r>
          </a:p>
          <a:p>
            <a:pPr marL="465750" lvl="2" indent="-28575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The  ability to move to simple finance and logistics in the future</a:t>
            </a:r>
          </a:p>
          <a:p>
            <a:pPr marL="465750" lvl="2" indent="-28575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Mobile first development with built in integration and security </a:t>
            </a:r>
            <a:r>
              <a:rPr lang="en-US" sz="1600" kern="12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capability</a:t>
            </a:r>
          </a:p>
          <a:p>
            <a:pPr marL="180000" lvl="2" indent="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None/>
            </a:pPr>
            <a:endParaRPr lang="en-US" sz="1600" kern="12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None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Why are we doing this?</a:t>
            </a:r>
          </a:p>
          <a:p>
            <a:pPr marL="465750" lvl="2" indent="-285750" eaLnBrk="1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A continuation of our commitment to keep MIT’s SAP investment current and sustainable</a:t>
            </a:r>
          </a:p>
          <a:p>
            <a:pPr marL="465750" lvl="2" indent="-285750" eaLnBrk="1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Introduces tools that can q</a:t>
            </a:r>
            <a:r>
              <a:rPr 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uickly build, extend, and integrate modern, mobile-enabled applications</a:t>
            </a:r>
            <a:endParaRPr lang="en-US" altLang="en-US" sz="1600" kern="12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  <a:p>
            <a:pPr marL="465750" lvl="2" indent="-285750" eaLnBrk="1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Provides a unique in memory database</a:t>
            </a:r>
          </a:p>
          <a:p>
            <a:pPr marL="465750" lvl="2" indent="-285750" eaLnBrk="1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Aligns with MIT’s Platform as a Service Initiative </a:t>
            </a:r>
          </a:p>
          <a:p>
            <a:pPr marL="180000" lvl="2" indent="0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F0AB00"/>
              </a:buClr>
              <a:buSzPct val="100000"/>
              <a:buNone/>
            </a:pPr>
            <a:endParaRPr lang="en-US" sz="1600" kern="12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142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B6E301F-7B9B-4035-8176-58C8A62756FF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10/19/2015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6F85ABA-32AA-40B3-ABAF-6FFF0BAEC65E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199" y="533400"/>
            <a:ext cx="9836727" cy="914400"/>
          </a:xfrm>
        </p:spPr>
        <p:txBody>
          <a:bodyPr/>
          <a:lstStyle/>
          <a:p>
            <a:pPr eaLnBrk="1" hangingPunct="1"/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H2O - Overview Landscape</a:t>
            </a:r>
            <a:r>
              <a:rPr lang="en-US" altLang="en-US" sz="2800" dirty="0" smtClean="0"/>
              <a:t> </a:t>
            </a:r>
            <a:endParaRPr lang="en-US" altLang="en-US" sz="2800" dirty="0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62129"/>
            <a:ext cx="10972800" cy="432910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altLang="en-US" sz="2000" dirty="0"/>
              <a:t>	</a:t>
            </a: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altLang="en-US" sz="1800" dirty="0"/>
              <a:t>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290" y="1762128"/>
            <a:ext cx="9961419" cy="448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5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679258" y="1396997"/>
          <a:ext cx="6584856" cy="50273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97476"/>
                <a:gridCol w="1097476"/>
                <a:gridCol w="1097476"/>
                <a:gridCol w="1097476"/>
                <a:gridCol w="1097476"/>
                <a:gridCol w="1097476"/>
              </a:tblGrid>
              <a:tr h="31547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July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August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September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October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November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December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1889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8777" y="160318"/>
            <a:ext cx="10972800" cy="1143000"/>
          </a:xfrm>
        </p:spPr>
        <p:txBody>
          <a:bodyPr/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Estimated Timeline</a:t>
            </a:r>
            <a:endParaRPr lang="en-SG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9633075" y="6508273"/>
            <a:ext cx="46487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fontAlgn="base"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1000" kern="0" dirty="0">
                <a:ea typeface="Arial Unicode MS" pitchFamily="34" charset="-128"/>
                <a:cs typeface="Arial Unicode MS" pitchFamily="34" charset="-128"/>
              </a:rPr>
              <a:t>12/5/14</a:t>
            </a:r>
            <a:endParaRPr lang="en-SG" sz="1000" kern="0" dirty="0" err="1"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679258" y="1709095"/>
            <a:ext cx="6769542" cy="4558130"/>
            <a:chOff x="1155261" y="1339410"/>
            <a:chExt cx="6769542" cy="4560382"/>
          </a:xfrm>
        </p:grpSpPr>
        <p:sp>
          <p:nvSpPr>
            <p:cNvPr id="6" name="Rectangle 5"/>
            <p:cNvSpPr/>
            <p:nvPr/>
          </p:nvSpPr>
          <p:spPr bwMode="gray">
            <a:xfrm>
              <a:off x="1155261" y="1590966"/>
              <a:ext cx="6586024" cy="228600"/>
            </a:xfrm>
            <a:prstGeom prst="rect">
              <a:avLst/>
            </a:prstGeom>
            <a:solidFill>
              <a:schemeClr val="accent1"/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SG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1155261" y="1430094"/>
              <a:ext cx="0" cy="16087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301462" y="1339410"/>
              <a:ext cx="1841540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 dirty="0">
                  <a:ea typeface="Arial Unicode MS" pitchFamily="34" charset="-128"/>
                  <a:cs typeface="Arial Unicode MS" pitchFamily="34" charset="-128"/>
                </a:rPr>
                <a:t>Project Start 7/6/2015</a:t>
              </a: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1155261" y="1430094"/>
              <a:ext cx="824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 bwMode="gray">
            <a:xfrm>
              <a:off x="1155261" y="1941834"/>
              <a:ext cx="548640" cy="1097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SG" sz="800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99159" y="1354821"/>
              <a:ext cx="1394755" cy="3079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>
                  <a:ea typeface="Arial Unicode MS" pitchFamily="34" charset="-128"/>
                  <a:cs typeface="Arial Unicode MS" pitchFamily="34" charset="-128"/>
                </a:rPr>
                <a:t>Project End 12/18/2015</a:t>
              </a: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 flipV="1">
              <a:off x="7740114" y="1416758"/>
              <a:ext cx="0" cy="16087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7593914" y="1416758"/>
              <a:ext cx="146201" cy="571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 bwMode="gray">
            <a:xfrm>
              <a:off x="1155261" y="2314373"/>
              <a:ext cx="2468880" cy="10972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SG" sz="800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722008" y="2851861"/>
              <a:ext cx="2871906" cy="1539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 dirty="0">
                  <a:ea typeface="Arial Unicode MS" pitchFamily="34" charset="-128"/>
                  <a:cs typeface="Arial Unicode MS" pitchFamily="34" charset="-128"/>
                </a:rPr>
                <a:t>Cycle 2 – Migrate SF2 to HEC 8/3/15 – 10/5/15 </a:t>
              </a: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1" name="Diamond 20"/>
            <p:cNvSpPr/>
            <p:nvPr/>
          </p:nvSpPr>
          <p:spPr bwMode="gray">
            <a:xfrm>
              <a:off x="3565743" y="2508182"/>
              <a:ext cx="182880" cy="182880"/>
            </a:xfrm>
            <a:prstGeom prst="diamond">
              <a:avLst/>
            </a:prstGeom>
            <a:solidFill>
              <a:srgbClr val="FF0000"/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US" sz="800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98" name="Rectangle 97"/>
            <p:cNvSpPr/>
            <p:nvPr/>
          </p:nvSpPr>
          <p:spPr bwMode="gray">
            <a:xfrm>
              <a:off x="2252539" y="2892634"/>
              <a:ext cx="2403087" cy="117045"/>
            </a:xfrm>
            <a:prstGeom prst="rect">
              <a:avLst/>
            </a:prstGeom>
            <a:solidFill>
              <a:srgbClr val="92D050"/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SG" sz="800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02" name="Diamond 101"/>
            <p:cNvSpPr/>
            <p:nvPr/>
          </p:nvSpPr>
          <p:spPr bwMode="gray">
            <a:xfrm>
              <a:off x="4509740" y="3130996"/>
              <a:ext cx="182880" cy="182880"/>
            </a:xfrm>
            <a:prstGeom prst="diamond">
              <a:avLst/>
            </a:prstGeom>
            <a:solidFill>
              <a:srgbClr val="FF0000"/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US" sz="800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4816263" y="3118469"/>
              <a:ext cx="2194140" cy="1539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 dirty="0">
                  <a:ea typeface="Arial Unicode MS" pitchFamily="34" charset="-128"/>
                  <a:cs typeface="Arial Unicode MS" pitchFamily="34" charset="-128"/>
                </a:rPr>
                <a:t>SP on HEC for December? 10/15/15</a:t>
              </a: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84" name="Rectangle 83"/>
            <p:cNvSpPr/>
            <p:nvPr/>
          </p:nvSpPr>
          <p:spPr bwMode="gray">
            <a:xfrm>
              <a:off x="4995023" y="3923208"/>
              <a:ext cx="1645920" cy="109728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SG" sz="800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2876206" y="4316733"/>
              <a:ext cx="2949605" cy="3079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 dirty="0">
                  <a:ea typeface="Arial Unicode MS" pitchFamily="34" charset="-128"/>
                  <a:cs typeface="Arial Unicode MS" pitchFamily="34" charset="-128"/>
                </a:rPr>
                <a:t>Cycle 5/6 – PRD Mock Cutover 11/2/15 to 11/25/15</a:t>
              </a: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23" name="Rectangle 122"/>
            <p:cNvSpPr/>
            <p:nvPr/>
          </p:nvSpPr>
          <p:spPr bwMode="gray">
            <a:xfrm>
              <a:off x="5826250" y="4316733"/>
              <a:ext cx="814693" cy="135996"/>
            </a:xfrm>
            <a:prstGeom prst="rect">
              <a:avLst/>
            </a:prstGeom>
            <a:solidFill>
              <a:schemeClr val="accent6"/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SG" sz="800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3413375" y="4626798"/>
              <a:ext cx="3510155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28" name="Rectangle 127"/>
            <p:cNvSpPr/>
            <p:nvPr/>
          </p:nvSpPr>
          <p:spPr bwMode="gray">
            <a:xfrm>
              <a:off x="7197850" y="5004339"/>
              <a:ext cx="274320" cy="109728"/>
            </a:xfrm>
            <a:prstGeom prst="rect">
              <a:avLst/>
            </a:prstGeom>
            <a:solidFill>
              <a:schemeClr val="accent5"/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SG" sz="800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4655627" y="4982258"/>
              <a:ext cx="2535417" cy="3079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 dirty="0">
                  <a:ea typeface="Arial Unicode MS" pitchFamily="34" charset="-128"/>
                  <a:cs typeface="Arial Unicode MS" pitchFamily="34" charset="-128"/>
                </a:rPr>
                <a:t>Cycle 7 – PRD Cutover 12/7/15 to 12/13/15</a:t>
              </a: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6352720" y="5208103"/>
              <a:ext cx="1097954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>
                  <a:ea typeface="Arial Unicode MS" pitchFamily="34" charset="-128"/>
                  <a:cs typeface="Arial Unicode MS" pitchFamily="34" charset="-128"/>
                </a:rPr>
                <a:t>Go-Live 12/14/15</a:t>
              </a: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32" name="Rectangle 131"/>
            <p:cNvSpPr/>
            <p:nvPr/>
          </p:nvSpPr>
          <p:spPr bwMode="gray">
            <a:xfrm>
              <a:off x="7192645" y="5614274"/>
              <a:ext cx="548640" cy="109728"/>
            </a:xfrm>
            <a:prstGeom prst="rect">
              <a:avLst/>
            </a:prstGeom>
            <a:solidFill>
              <a:srgbClr val="FFFF00"/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SG" sz="800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4872863" y="5591863"/>
              <a:ext cx="2257369" cy="3079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 dirty="0">
                  <a:ea typeface="Arial Unicode MS" pitchFamily="34" charset="-128"/>
                  <a:cs typeface="Arial Unicode MS" pitchFamily="34" charset="-128"/>
                </a:rPr>
                <a:t>Production Support 12/7/15 to 12/18/15</a:t>
              </a: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85" name="Rectangle 84"/>
            <p:cNvSpPr/>
            <p:nvPr/>
          </p:nvSpPr>
          <p:spPr bwMode="gray">
            <a:xfrm>
              <a:off x="4705709" y="3546872"/>
              <a:ext cx="548640" cy="109728"/>
            </a:xfrm>
            <a:prstGeom prst="rect">
              <a:avLst/>
            </a:prstGeom>
            <a:solidFill>
              <a:srgbClr val="0070C0"/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SG" sz="800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30" name="Diamond 129"/>
            <p:cNvSpPr/>
            <p:nvPr/>
          </p:nvSpPr>
          <p:spPr bwMode="gray">
            <a:xfrm>
              <a:off x="7434242" y="5188888"/>
              <a:ext cx="182880" cy="182880"/>
            </a:xfrm>
            <a:prstGeom prst="diamond">
              <a:avLst/>
            </a:prstGeom>
            <a:solidFill>
              <a:srgbClr val="FF0000"/>
            </a:solidFill>
            <a:ln w="6350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72000" rIns="90000" bIns="72000" rtlCol="0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endParaRPr lang="en-US" sz="800" kern="0" dirty="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803129" y="1932804"/>
              <a:ext cx="2301331" cy="3079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 dirty="0">
                  <a:ea typeface="Arial Unicode MS" pitchFamily="34" charset="-128"/>
                  <a:cs typeface="Arial Unicode MS" pitchFamily="34" charset="-128"/>
                </a:rPr>
                <a:t>Project Prep &amp; Kickoff 7/6/15 - 7/17/15</a:t>
              </a: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723121" y="2284913"/>
              <a:ext cx="4201682" cy="1539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 dirty="0">
                  <a:ea typeface="Arial Unicode MS" pitchFamily="34" charset="-128"/>
                  <a:cs typeface="Arial Unicode MS" pitchFamily="34" charset="-128"/>
                </a:rPr>
                <a:t>Cycle 1 - Copy from PS1 to SF3; Migrate SF3 to HEC 7/6/15 – 9/4/15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820353" y="2518273"/>
              <a:ext cx="3190050" cy="1539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 dirty="0">
                  <a:ea typeface="Arial Unicode MS" pitchFamily="34" charset="-128"/>
                  <a:cs typeface="Arial Unicode MS" pitchFamily="34" charset="-128"/>
                </a:rPr>
                <a:t>POC Decision for moving forward w/ HANA 9/8/15</a:t>
              </a: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2053685" y="3914617"/>
              <a:ext cx="2949605" cy="3079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fontAlgn="base"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1000" kern="0" dirty="0">
                  <a:ea typeface="Arial Unicode MS" pitchFamily="34" charset="-128"/>
                  <a:cs typeface="Arial Unicode MS" pitchFamily="34" charset="-128"/>
                </a:rPr>
                <a:t>Cycle 4 – QA Cutover to HEC 10/12/15 to 11/25/15</a:t>
              </a:r>
              <a:endParaRPr lang="en-SG" sz="1000" kern="0" dirty="0" err="1"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7038817" y="3881837"/>
            <a:ext cx="3230824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fontAlgn="base"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1000" kern="0" dirty="0">
                <a:ea typeface="Arial Unicode MS" pitchFamily="34" charset="-128"/>
                <a:cs typeface="Arial Unicode MS" pitchFamily="34" charset="-128"/>
              </a:rPr>
              <a:t>Cycle 3 – DEV Cutover to HEC 10/5/15 to 10/23/15</a:t>
            </a:r>
            <a:endParaRPr lang="en-SG" sz="1000" kern="0" dirty="0" err="1"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149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B6E301F-7B9B-4035-8176-58C8A62756FF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10/19/2015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6F85ABA-32AA-40B3-ABAF-6FFF0BAEC65E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8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199" y="533400"/>
            <a:ext cx="9836727" cy="914400"/>
          </a:xfrm>
        </p:spPr>
        <p:txBody>
          <a:bodyPr/>
          <a:lstStyle/>
          <a:p>
            <a:pPr eaLnBrk="1" hangingPunct="1"/>
            <a:r>
              <a:rPr lang="en-US" altLang="en-US" sz="2000" dirty="0" smtClean="0"/>
              <a:t>Cycle 1&amp;2 approach</a:t>
            </a:r>
            <a:endParaRPr lang="en-US" altLang="en-US" sz="2000" dirty="0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62129"/>
            <a:ext cx="10972800" cy="4329108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assigned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4 scrum teams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responsibility of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developing and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executing Cycle 1.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57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Infrastructure buildout and configuration management.</a:t>
            </a:r>
          </a:p>
          <a:p>
            <a:pPr marL="4657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Human Resources, Payroll, and E-Learning.</a:t>
            </a:r>
          </a:p>
          <a:p>
            <a:pPr marL="4657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Finance, Logistics, Plant Maintenance, and EHS.</a:t>
            </a:r>
          </a:p>
          <a:p>
            <a:pPr marL="4657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Atlas and other web applications.</a:t>
            </a:r>
          </a:p>
          <a:p>
            <a:pPr marL="0" indent="0"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Each team determined a comprehensive approach,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based on past experience managing the SAP year-end support pack process and similar large-scale application updates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to ensure the integrity of all critical applications as well as testing all integration methodologies in use across our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r>
              <a:rPr lang="en-US" sz="1600" dirty="0" smtClean="0"/>
              <a:t>.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Specific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areas of attention during the validation process include:</a:t>
            </a:r>
          </a:p>
          <a:p>
            <a:pPr marL="4657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Integration with MIT Kerberos for GSSAPI authentication.</a:t>
            </a:r>
          </a:p>
          <a:p>
            <a:pPr marL="4657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Customized B2B solution enabling secure file transfers into and out of SAP (“SAP Dropbox”)</a:t>
            </a:r>
          </a:p>
          <a:p>
            <a:pPr marL="4657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Integration with MIT printing and network infrastructure.</a:t>
            </a:r>
          </a:p>
          <a:p>
            <a:pPr marL="4657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Porting of MIT-specific notification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mechanisms to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ensure seamless e-mail and fax functionality.</a:t>
            </a:r>
          </a:p>
          <a:p>
            <a:pPr marL="4657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Implementing MIT ERP and SAP ancillary components </a:t>
            </a:r>
            <a:r>
              <a:rPr lang="en-US" sz="1400" dirty="0"/>
              <a:t>in the cloud while minimizing the need for ABAP code changes.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altLang="en-US" sz="1800" dirty="0"/>
              <a:t>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4163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Cycle 1 Testing Results – SF3 POC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2216662" y="1769031"/>
          <a:ext cx="3461577" cy="4402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Worksheet" r:id="rId4" imgW="3152790" imgH="4009935" progId="Excel.Sheet.12">
                  <p:embed/>
                </p:oleObj>
              </mc:Choice>
              <mc:Fallback>
                <p:oleObj name="Worksheet" r:id="rId4" imgW="3152790" imgH="400993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16662" y="1769031"/>
                        <a:ext cx="3461577" cy="44027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5797176" y="1769031"/>
          <a:ext cx="4392034" cy="4402794"/>
        </p:xfrm>
        <a:graphic>
          <a:graphicData uri="http://schemas.openxmlformats.org/drawingml/2006/table">
            <a:tbl>
              <a:tblPr/>
              <a:tblGrid>
                <a:gridCol w="2608659"/>
                <a:gridCol w="746235"/>
                <a:gridCol w="1037140"/>
              </a:tblGrid>
              <a:tr h="30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Owner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DataWarehouse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Ron/Elena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ATLAS JCO applications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Dudley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GUIXT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Lee/Sharon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SAP Gui Logon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Sarah Q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MITID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FaxServer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Qian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RolesDB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George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EDI/XML outbound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Elda/Ron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SAP Dropbox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Ron/Qian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Archive Server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Ron/Qian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BSI (both SF3 and SF2)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OpenText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Ron/Garry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Apiserver/Mendix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Qian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Bank of America - Bottomline IP addresses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Bob Casey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Bank of America - Pcard transactions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Bob Casey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SciQuest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Delivered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7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Concur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Ron/Qian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SF2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095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9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0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2012</TotalTime>
  <Words>1620</Words>
  <Application>Microsoft Office PowerPoint</Application>
  <PresentationFormat>Widescreen</PresentationFormat>
  <Paragraphs>402</Paragraphs>
  <Slides>23</Slides>
  <Notes>16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41" baseType="lpstr">
      <vt:lpstr>Arial Unicode MS</vt:lpstr>
      <vt:lpstr>Arial</vt:lpstr>
      <vt:lpstr>AvantGarde</vt:lpstr>
      <vt:lpstr>Calibri</vt:lpstr>
      <vt:lpstr>Century Gothic</vt:lpstr>
      <vt:lpstr>Freestyle Script</vt:lpstr>
      <vt:lpstr>Times New Roman</vt:lpstr>
      <vt:lpstr>Wingdings</vt:lpstr>
      <vt:lpstr>Quadrant</vt:lpstr>
      <vt:lpstr>1_Quadrant</vt:lpstr>
      <vt:lpstr>3_Quadrant</vt:lpstr>
      <vt:lpstr>5_Quadrant</vt:lpstr>
      <vt:lpstr>8_Quadrant</vt:lpstr>
      <vt:lpstr>9_Quadrant</vt:lpstr>
      <vt:lpstr>10_Quadrant</vt:lpstr>
      <vt:lpstr>2_Quadrant</vt:lpstr>
      <vt:lpstr>Worksheet</vt:lpstr>
      <vt:lpstr>Microsoft Excel Worksheet</vt:lpstr>
      <vt:lpstr>Trivial Pursuits</vt:lpstr>
      <vt:lpstr> And the answers are …</vt:lpstr>
      <vt:lpstr>    </vt:lpstr>
      <vt:lpstr>Agenda</vt:lpstr>
      <vt:lpstr>H2O - Project Overview</vt:lpstr>
      <vt:lpstr>H2O - Overview Landscape </vt:lpstr>
      <vt:lpstr>Estimated Timeline</vt:lpstr>
      <vt:lpstr>Cycle 1&amp;2 approach</vt:lpstr>
      <vt:lpstr>Cycle 1 Testing Results – SF3 POC</vt:lpstr>
      <vt:lpstr>Cycle 2 Testing Results – SF2</vt:lpstr>
      <vt:lpstr>Project Status</vt:lpstr>
      <vt:lpstr>H2O &amp; Support Packs</vt:lpstr>
      <vt:lpstr>Cycle 3 – More Unit Testing</vt:lpstr>
      <vt:lpstr>Cycle 4 – User Acceptance Testing</vt:lpstr>
      <vt:lpstr>Cycle 4 Test Planning</vt:lpstr>
      <vt:lpstr>Cycle 4 Test Execution</vt:lpstr>
      <vt:lpstr>Support Pack Planning</vt:lpstr>
      <vt:lpstr>New Gui Version</vt:lpstr>
      <vt:lpstr>Important Dates</vt:lpstr>
      <vt:lpstr>Next Steps</vt:lpstr>
      <vt:lpstr>Not-soTrivial Pursuits</vt:lpstr>
      <vt:lpstr>Questions?</vt:lpstr>
      <vt:lpstr>the wicked witch of the west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Quern</dc:creator>
  <cp:lastModifiedBy>Frank Quern</cp:lastModifiedBy>
  <cp:revision>185</cp:revision>
  <cp:lastPrinted>2015-09-15T18:29:15Z</cp:lastPrinted>
  <dcterms:created xsi:type="dcterms:W3CDTF">2013-09-23T00:32:24Z</dcterms:created>
  <dcterms:modified xsi:type="dcterms:W3CDTF">2015-10-20T06:04:20Z</dcterms:modified>
</cp:coreProperties>
</file>