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20" r:id="rId3"/>
    <p:sldMasterId id="2147483756" r:id="rId4"/>
    <p:sldMasterId id="2147483768" r:id="rId5"/>
    <p:sldMasterId id="2147483780" r:id="rId6"/>
  </p:sldMasterIdLst>
  <p:notesMasterIdLst>
    <p:notesMasterId r:id="rId24"/>
  </p:notesMasterIdLst>
  <p:sldIdLst>
    <p:sldId id="308" r:id="rId7"/>
    <p:sldId id="309" r:id="rId8"/>
    <p:sldId id="258" r:id="rId9"/>
    <p:sldId id="260" r:id="rId10"/>
    <p:sldId id="277" r:id="rId11"/>
    <p:sldId id="311" r:id="rId12"/>
    <p:sldId id="298" r:id="rId13"/>
    <p:sldId id="291" r:id="rId14"/>
    <p:sldId id="312" r:id="rId15"/>
    <p:sldId id="313" r:id="rId16"/>
    <p:sldId id="314" r:id="rId17"/>
    <p:sldId id="303" r:id="rId18"/>
    <p:sldId id="269" r:id="rId19"/>
    <p:sldId id="270" r:id="rId20"/>
    <p:sldId id="306" r:id="rId21"/>
    <p:sldId id="271" r:id="rId22"/>
    <p:sldId id="310" r:id="rId23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69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383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26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67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08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 Casey speaks to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C2C35-2B8A-446E-BEC0-FD36716C29AC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117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2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&lt;Agenda&gt;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916" y="1692001"/>
            <a:ext cx="11542195" cy="3831818"/>
          </a:xfrm>
        </p:spPr>
        <p:txBody>
          <a:bodyPr>
            <a:noAutofit/>
          </a:bodyPr>
          <a:lstStyle>
            <a:lvl1pPr marL="0" marR="0" indent="0" algn="l" defTabSz="81636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1500" b="0"/>
            </a:lvl1pPr>
            <a:lvl2pPr marL="134964" marR="0" indent="-134964" algn="l" defTabSz="816364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Char char=""/>
              <a:tabLst/>
              <a:defRPr sz="1350"/>
            </a:lvl2pPr>
            <a:lvl3pPr marL="269928" marR="0" indent="-134505" algn="l" defTabSz="816364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itchFamily="34" charset="0"/>
              <a:buChar char="–"/>
              <a:tabLst/>
              <a:defRPr sz="1350" baseline="0"/>
            </a:lvl3pPr>
            <a:lvl4pPr marL="404892" marR="0" indent="-134964" algn="l" defTabSz="816364" rtl="0" eaLnBrk="1" fontAlgn="auto" latinLnBrk="0" hangingPunct="1">
              <a:lnSpc>
                <a:spcPct val="100000"/>
              </a:lnSpc>
              <a:spcBef>
                <a:spcPts val="187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Courier New" pitchFamily="49" charset="0"/>
              <a:buChar char="o"/>
              <a:tabLst/>
              <a:defRPr sz="1200"/>
            </a:lvl4pPr>
            <a:lvl5pPr>
              <a:buClr>
                <a:schemeClr val="accent2"/>
              </a:buClr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dirty="0" smtClean="0"/>
              <a:t>Agenda Item/Divider Headline</a:t>
            </a:r>
          </a:p>
          <a:p>
            <a:pPr lvl="1"/>
            <a:r>
              <a:rPr lang="en-US" dirty="0" smtClean="0"/>
              <a:t>Details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6073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6206400" y="1692000"/>
            <a:ext cx="55536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lang="de-DE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32000" y="1692000"/>
            <a:ext cx="55536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59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839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83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02.+H2O+Scop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</a:t>
            </a:r>
            <a:r>
              <a:rPr lang="en-US" sz="1600" dirty="0"/>
              <a:t>sea separates Italy from Yugoslavia?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29012" y="2633246"/>
            <a:ext cx="6600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word was intentionally omitted from the screenplay of The Godfather?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33774" y="3237011"/>
            <a:ext cx="5534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play was Abraham Lincoln watching when he was assassinated?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</a:t>
            </a:r>
            <a:r>
              <a:rPr lang="en-US" sz="1400" dirty="0"/>
              <a:t>novel has the ghost of Catherine appearing to Mr. Lockwood?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33775" y="4416426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a group of kittens called?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52825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two Scrabble Crossword Game letters have eight-point values?</a:t>
            </a:r>
          </a:p>
        </p:txBody>
      </p:sp>
    </p:spTree>
    <p:extLst>
      <p:ext uri="{BB962C8B-B14F-4D97-AF65-F5344CB8AC3E}">
        <p14:creationId xmlns:p14="http://schemas.microsoft.com/office/powerpoint/2010/main" val="13919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11/22/2015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981200" y="1870076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We can jump to RT for details: </a:t>
            </a:r>
            <a:r>
              <a:rPr lang="en-US" sz="1100" b="1" dirty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780403"/>
              </p:ext>
            </p:extLst>
          </p:nvPr>
        </p:nvGraphicFramePr>
        <p:xfrm>
          <a:off x="4114801" y="2743200"/>
          <a:ext cx="4297555" cy="2865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11/20/15)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Required an MIT fix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86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HANA Mock Cutover Findings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51527" y="1676400"/>
            <a:ext cx="8672056" cy="4688774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executed a Mock cutover during the weekend of November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Our results: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 were able to successfully complete all major tasks of a cutover weekend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 are confident that we will be able to execute the production cutover on December 11-13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are requesting to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take the system down at 4pm on Friday December 11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to ensure a smooth cutover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Our Findings: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Backup tasks took longer than expected, but this slip was mitigated by high availability failover taking less time than expected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 will be analyzing ways to optimize our cutover steps in order to accommodate the transport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analysts and developers were able to complete cutover tasks prior to 4pm on Sunday and we are aiming to deliver the system to the business for validation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tentatively between noon and 4pm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SAP should be available to the community well before 6am Monday.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5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Version 7.4.3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SAP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GUI Rollout: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order to make the 12/14 cutover to HEC seamless to the user community </a:t>
            </a:r>
          </a:p>
          <a:p>
            <a:pPr marL="645750" lvl="3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pdated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SAPgui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configuration to host system connection information centrally</a:t>
            </a:r>
          </a:p>
          <a:p>
            <a:pPr marL="645750" lvl="3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New installers have been made available to the DLC community</a:t>
            </a:r>
          </a:p>
          <a:p>
            <a:pPr marL="645750" lvl="3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plan to update all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SAPgui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users is in process</a:t>
            </a:r>
          </a:p>
          <a:p>
            <a:pPr marL="645750" lvl="3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All central office testers were provided with an alternate configuration file that will grant them access to both on-premises and on HEC landscapes during UAT</a:t>
            </a:r>
          </a:p>
          <a:p>
            <a:pPr marL="645750" lvl="3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Current stats:</a:t>
            </a:r>
          </a:p>
          <a:p>
            <a:pPr marL="360000" lvl="3" indent="0">
              <a:buNone/>
            </a:pPr>
            <a:endParaRPr lang="en-US" dirty="0" smtClean="0"/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11/22/2015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757" y="4338547"/>
            <a:ext cx="3011685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4022" y="1900078"/>
            <a:ext cx="9963955" cy="434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Resolve &amp; regression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ssues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Cutover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now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thru the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week of December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Validate 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participant 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Review/define validation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asks</a:t>
            </a:r>
            <a:endParaRPr lang="en-US" alt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preparation</a:t>
            </a:r>
          </a:p>
          <a:p>
            <a:pPr lvl="1" eaLnBrk="1" hangingPunct="1"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SAP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upgrades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82637" lvl="1" indent="-342900" eaLnBrk="1" hangingPunct="1">
              <a:buSzPct val="90000"/>
              <a:buFont typeface="Wingdings" panose="05000000000000000000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SAPbiz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cutover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eview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</a:t>
            </a:r>
            <a:r>
              <a:rPr lang="en-US" sz="1600" dirty="0" smtClean="0"/>
              <a:t>version of the GUI should I be using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441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</a:t>
            </a:r>
            <a:r>
              <a:rPr lang="en-US" sz="1600" dirty="0" smtClean="0"/>
              <a:t>does HEC stand for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3507475" y="3235524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is HANA?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3505200" y="3581401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3505200" y="4343401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are we updating?</a:t>
            </a:r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3505200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is go-live weekend?</a:t>
            </a:r>
          </a:p>
        </p:txBody>
      </p:sp>
    </p:spTree>
    <p:extLst>
      <p:ext uri="{BB962C8B-B14F-4D97-AF65-F5344CB8AC3E}">
        <p14:creationId xmlns:p14="http://schemas.microsoft.com/office/powerpoint/2010/main" val="379985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11/22/2015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30393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Phone extension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Bob Casey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rcasey@mit.edu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x3-1844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Siobhan Cunningham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snc@mit.edu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x5-4596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Kevin Lyons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klyons@mit.edu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x8-6483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Parker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x3-1339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Frank Quern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fquern@mit.edu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x2-4512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Support Packs are Coming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11/22/2015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600" dirty="0"/>
              <a:t>(a kindle …)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(aren’t we?)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520" y="2209800"/>
            <a:ext cx="310896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>
                <a:latin typeface="Freestyle Script" pitchFamily="66" charset="0"/>
              </a:rPr>
              <a:t/>
            </a:r>
            <a:br>
              <a:rPr lang="en-US" sz="4800" i="1" dirty="0">
                <a:latin typeface="Freestyle Script" pitchFamily="66" charset="0"/>
              </a:rPr>
            </a:br>
            <a:r>
              <a:rPr lang="en-US" sz="4800" i="1" dirty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524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sea separates Italy from Yugoslavia? </a:t>
            </a:r>
            <a:endParaRPr lang="en-US" sz="1600" dirty="0"/>
          </a:p>
          <a:p>
            <a:r>
              <a:rPr lang="en-US" sz="1600" b="1" dirty="0"/>
              <a:t>The Adriatic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2667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3505200" y="2590801"/>
            <a:ext cx="6248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word was intentionally omitted from the screenplay of The </a:t>
            </a:r>
            <a:r>
              <a:rPr lang="en-US" sz="1600" dirty="0"/>
              <a:t>Godfather? </a:t>
            </a:r>
          </a:p>
          <a:p>
            <a:r>
              <a:rPr lang="en-US" sz="1600" b="1" dirty="0"/>
              <a:t>Mafia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2667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3524250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</a:t>
            </a:r>
            <a:r>
              <a:rPr lang="en-US" sz="1400" dirty="0"/>
              <a:t>play was Abraham Lincoln watching when he was assassinated?</a:t>
            </a:r>
            <a:r>
              <a:rPr lang="en-US" sz="1400" b="1" dirty="0"/>
              <a:t> </a:t>
            </a:r>
          </a:p>
          <a:p>
            <a:r>
              <a:rPr lang="en-US" sz="1400" b="1" dirty="0"/>
              <a:t>Our American Cousin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3514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</a:t>
            </a:r>
            <a:r>
              <a:rPr lang="en-US" sz="1400" dirty="0"/>
              <a:t>novel has the ghost of Catherine appearing to Mr. Lockwood?</a:t>
            </a:r>
            <a:endParaRPr lang="en-US" sz="1400" dirty="0"/>
          </a:p>
          <a:p>
            <a:r>
              <a:rPr lang="en-US" sz="1400" b="1" dirty="0"/>
              <a:t>Wuthering Heights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2667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3495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a group of kittens called?</a:t>
            </a:r>
          </a:p>
          <a:p>
            <a:r>
              <a:rPr lang="en-US" sz="1400" b="1" dirty="0"/>
              <a:t>A kindle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2667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3524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two Scrabble </a:t>
            </a:r>
            <a:r>
              <a:rPr lang="en-US" sz="1400" dirty="0"/>
              <a:t>C</a:t>
            </a:r>
            <a:r>
              <a:rPr lang="en-US" sz="1400" dirty="0"/>
              <a:t>rossword Game letters have eight-point values?</a:t>
            </a:r>
          </a:p>
          <a:p>
            <a:r>
              <a:rPr lang="en-US" sz="1400" b="1" dirty="0"/>
              <a:t>J &amp; 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572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November</a:t>
            </a:r>
            <a:r>
              <a:rPr lang="en-US" altLang="en-US" dirty="0" smtClean="0">
                <a:latin typeface="Century Gothic" pitchFamily="34" charset="0"/>
              </a:rPr>
              <a:t> 23,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SAP HANA Migration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H2O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000000"/>
                </a:solidFill>
              </a:rPr>
              <a:t>(Year End Support Packs)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11/22/2015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11/22/2015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H2O - Project Overview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1"/>
            <a:ext cx="10972800" cy="4302125"/>
          </a:xfrm>
        </p:spPr>
        <p:txBody>
          <a:bodyPr/>
          <a:lstStyle/>
          <a:p>
            <a:pPr marL="0" lvl="0" indent="0" eaLnBrk="1" fontAlgn="auto" hangingPunct="1"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The H2O project is an enabling project that will move our core ERP to a next generation cloud platform. This migration will support/provide: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Future cloud integrations with best in class software providers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Bi-coastal disaster recovery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Real time queries for all ECC reporting needs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The  ability to move to simple finance and logistics in the future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Mobile first development with built in integration and security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capability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Why are we doing this?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 continuation of our commitment to keep MIT’s SAP investment current and sustainable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Introduces tools that can q</a:t>
            </a: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uickly build, extend, and integrate modern, mobile-enabled applications</a:t>
            </a:r>
            <a:endParaRPr lang="en-US" alt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Provides a unique in memory database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Aligns with MIT’s Platform as a Service Initiative 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42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11/22/2015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H2O Project Scope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3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79258" y="1396997"/>
          <a:ext cx="6584856" cy="50273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7476"/>
                <a:gridCol w="1097476"/>
                <a:gridCol w="1097476"/>
                <a:gridCol w="1097476"/>
                <a:gridCol w="1097476"/>
                <a:gridCol w="1097476"/>
              </a:tblGrid>
              <a:tr h="31547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July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August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October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November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December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88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8777" y="160318"/>
            <a:ext cx="10972800" cy="1143000"/>
          </a:xfrm>
        </p:spPr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Estimated Timeline</a:t>
            </a:r>
            <a:endParaRPr lang="en-SG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633075" y="6508273"/>
            <a:ext cx="46487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kern="0" dirty="0">
                <a:ea typeface="Arial Unicode MS" pitchFamily="34" charset="-128"/>
                <a:cs typeface="Arial Unicode MS" pitchFamily="34" charset="-128"/>
              </a:rPr>
              <a:t>12/5/14</a:t>
            </a:r>
            <a:endParaRPr lang="en-SG" sz="10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79258" y="1709095"/>
            <a:ext cx="6769542" cy="4558130"/>
            <a:chOff x="1155261" y="1339410"/>
            <a:chExt cx="6769542" cy="4560382"/>
          </a:xfrm>
        </p:grpSpPr>
        <p:sp>
          <p:nvSpPr>
            <p:cNvPr id="6" name="Rectangle 5"/>
            <p:cNvSpPr/>
            <p:nvPr/>
          </p:nvSpPr>
          <p:spPr bwMode="gray">
            <a:xfrm>
              <a:off x="1155261" y="1590966"/>
              <a:ext cx="6586024" cy="228600"/>
            </a:xfrm>
            <a:prstGeom prst="rect">
              <a:avLst/>
            </a:prstGeom>
            <a:solidFill>
              <a:schemeClr val="accent1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155261" y="1430094"/>
              <a:ext cx="0" cy="1608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01462" y="1339410"/>
              <a:ext cx="1841540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Project Start 7/6/2015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55261" y="1430094"/>
              <a:ext cx="824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 bwMode="gray">
            <a:xfrm>
              <a:off x="1155261" y="1941834"/>
              <a:ext cx="548640" cy="1097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99159" y="1354821"/>
              <a:ext cx="139475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>
                  <a:ea typeface="Arial Unicode MS" pitchFamily="34" charset="-128"/>
                  <a:cs typeface="Arial Unicode MS" pitchFamily="34" charset="-128"/>
                </a:rPr>
                <a:t>Project End 12/18/2015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7740114" y="1416758"/>
              <a:ext cx="0" cy="1608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7593914" y="1416758"/>
              <a:ext cx="146201" cy="57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 bwMode="gray">
            <a:xfrm>
              <a:off x="1155261" y="2314373"/>
              <a:ext cx="2468880" cy="1097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722008" y="2851861"/>
              <a:ext cx="2871906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2 – Migrate SF2 to HEC 8/3/15 – 10/5/15 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Diamond 20"/>
            <p:cNvSpPr/>
            <p:nvPr/>
          </p:nvSpPr>
          <p:spPr bwMode="gray">
            <a:xfrm>
              <a:off x="3565743" y="2508182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8" name="Rectangle 97"/>
            <p:cNvSpPr/>
            <p:nvPr/>
          </p:nvSpPr>
          <p:spPr bwMode="gray">
            <a:xfrm>
              <a:off x="2252539" y="2892634"/>
              <a:ext cx="2403087" cy="117045"/>
            </a:xfrm>
            <a:prstGeom prst="rect">
              <a:avLst/>
            </a:prstGeom>
            <a:solidFill>
              <a:srgbClr val="92D05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2" name="Diamond 101"/>
            <p:cNvSpPr/>
            <p:nvPr/>
          </p:nvSpPr>
          <p:spPr bwMode="gray">
            <a:xfrm>
              <a:off x="4509740" y="3130996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816263" y="3118469"/>
              <a:ext cx="2194140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SP on HEC for December? 10/15/15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gray">
            <a:xfrm>
              <a:off x="4995023" y="3923208"/>
              <a:ext cx="1645920" cy="10972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876206" y="4316733"/>
              <a:ext cx="294960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5/6 – PRD Mock Cutover 11/2/15 to 11/25/15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3" name="Rectangle 122"/>
            <p:cNvSpPr/>
            <p:nvPr/>
          </p:nvSpPr>
          <p:spPr bwMode="gray">
            <a:xfrm>
              <a:off x="5826250" y="4316733"/>
              <a:ext cx="814693" cy="135996"/>
            </a:xfrm>
            <a:prstGeom prst="rect">
              <a:avLst/>
            </a:prstGeom>
            <a:solidFill>
              <a:schemeClr val="accent6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413375" y="4626798"/>
              <a:ext cx="3510155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8" name="Rectangle 127"/>
            <p:cNvSpPr/>
            <p:nvPr/>
          </p:nvSpPr>
          <p:spPr bwMode="gray">
            <a:xfrm>
              <a:off x="7197850" y="5004339"/>
              <a:ext cx="274320" cy="109728"/>
            </a:xfrm>
            <a:prstGeom prst="rect">
              <a:avLst/>
            </a:prstGeom>
            <a:solidFill>
              <a:schemeClr val="accent5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655627" y="4982258"/>
              <a:ext cx="2535417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7 – PRD Cutover 12/7/15 to 12/13/15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352720" y="5208103"/>
              <a:ext cx="109795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>
                  <a:ea typeface="Arial Unicode MS" pitchFamily="34" charset="-128"/>
                  <a:cs typeface="Arial Unicode MS" pitchFamily="34" charset="-128"/>
                </a:rPr>
                <a:t>Go-Live 12/14/15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2" name="Rectangle 131"/>
            <p:cNvSpPr/>
            <p:nvPr/>
          </p:nvSpPr>
          <p:spPr bwMode="gray">
            <a:xfrm>
              <a:off x="7192645" y="5614274"/>
              <a:ext cx="548640" cy="109728"/>
            </a:xfrm>
            <a:prstGeom prst="rect">
              <a:avLst/>
            </a:prstGeom>
            <a:solidFill>
              <a:srgbClr val="FFFF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872863" y="5591863"/>
              <a:ext cx="2257369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Production Support 12/7/15 to 12/18/15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5" name="Rectangle 84"/>
            <p:cNvSpPr/>
            <p:nvPr/>
          </p:nvSpPr>
          <p:spPr bwMode="gray">
            <a:xfrm>
              <a:off x="4705709" y="3546872"/>
              <a:ext cx="548640" cy="109728"/>
            </a:xfrm>
            <a:prstGeom prst="rect">
              <a:avLst/>
            </a:prstGeom>
            <a:solidFill>
              <a:srgbClr val="0070C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0" name="Diamond 129"/>
            <p:cNvSpPr/>
            <p:nvPr/>
          </p:nvSpPr>
          <p:spPr bwMode="gray">
            <a:xfrm>
              <a:off x="7434242" y="5188888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03129" y="1932804"/>
              <a:ext cx="2301331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Project Prep &amp; Kickoff 7/6/15 - 7/17/15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23121" y="2284913"/>
              <a:ext cx="4201682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1 - Copy from PS1 to SF3; Migrate SF3 to HEC 7/6/15 – 9/4/15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820353" y="2518273"/>
              <a:ext cx="3190050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POC Decision for moving forward w/ HANA 9/8/15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053685" y="3914617"/>
              <a:ext cx="294960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4 – QA Cutover to HEC 10/12/15 to 11/25/15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7038817" y="3881837"/>
            <a:ext cx="3230824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kern="0" dirty="0">
                <a:ea typeface="Arial Unicode MS" pitchFamily="34" charset="-128"/>
                <a:cs typeface="Arial Unicode MS" pitchFamily="34" charset="-128"/>
              </a:rPr>
              <a:t>Cycle 3 – DEV Cutover to HEC 10/5/15 to 10/23/15</a:t>
            </a:r>
            <a:endParaRPr lang="en-SG" sz="1000" kern="0" dirty="0" err="1"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49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848643" y="1820341"/>
            <a:ext cx="8494713" cy="4787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SF3: Proof of Concept Environment (Cycle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1):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GUI, GUIXT, ITS, WDA and ATLAS testing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and successful, including integration with MIT authentication systems (Touchstone and Kerberos).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Successful testing of data transfers / integration with MIT Data Warehouse..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SF2: Development Environment (Cycle 2):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Provisioned, began GUI testing on September 10th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expecting to have completed full integration testing by Sept 25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(Actual Oct 5)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457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is dependent on completing testing of all integration solutions in SF3</a:t>
            </a:r>
          </a:p>
          <a:p>
            <a:pPr marL="6457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SF2 tests will include Concur, ATLAS JV, &amp;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SciQuest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outbound which couldn’t be tested in SF3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cookbook/cutover plan version 1 is a deliverable of this cycle.</a:t>
            </a:r>
            <a:endParaRPr lang="en-US" b="1" dirty="0" smtClean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F0AB00"/>
              </a:buClr>
              <a:defRPr/>
            </a:pPr>
            <a:r>
              <a:rPr lang="en-US" b="1" dirty="0" smtClean="0">
                <a:solidFill>
                  <a:srgbClr val="000000"/>
                </a:solidFill>
                <a:latin typeface="Arial"/>
              </a:rPr>
              <a:t>SF2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: Development </a:t>
            </a:r>
            <a:r>
              <a:rPr lang="en-US" b="1" dirty="0" smtClean="0">
                <a:solidFill>
                  <a:srgbClr val="000000"/>
                </a:solidFill>
                <a:latin typeface="Arial"/>
              </a:rPr>
              <a:t>Environment (Cycle 3):</a:t>
            </a:r>
            <a:endParaRPr lang="en-US" b="1" dirty="0">
              <a:solidFill>
                <a:srgbClr val="000000"/>
              </a:solidFill>
              <a:latin typeface="Arial"/>
            </a:endParaRPr>
          </a:p>
          <a:p>
            <a:pPr marL="465750" lvl="2" indent="-285750">
              <a:buClr>
                <a:srgbClr val="F0AB00"/>
              </a:buClr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Migration of Frozen environment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complete</a:t>
            </a:r>
            <a:endParaRPr kumimoji="0" lang="en-US" sz="14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65750" lvl="2" indent="-285750">
              <a:buClr>
                <a:srgbClr val="F0AB00"/>
              </a:buClr>
              <a:defRPr/>
            </a:pPr>
            <a:r>
              <a:rPr lang="en-US" sz="1400" baseline="0" dirty="0" smtClean="0">
                <a:solidFill>
                  <a:srgbClr val="000000"/>
                </a:solidFill>
                <a:latin typeface="Arial"/>
              </a:rPr>
              <a:t>Application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 of 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Y/E Support Packs </a:t>
            </a:r>
            <a:endParaRPr lang="en-US" sz="1400" dirty="0" smtClean="0">
              <a:solidFill>
                <a:srgbClr val="000000"/>
              </a:solidFill>
              <a:latin typeface="Arial"/>
            </a:endParaRPr>
          </a:p>
          <a:p>
            <a:pPr marL="465750" lvl="2" indent="-285750">
              <a:buClr>
                <a:srgbClr val="F0AB00"/>
              </a:buClr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Testing </a:t>
            </a:r>
            <a:r>
              <a:rPr lang="en-US" sz="1400" noProof="0" dirty="0" smtClean="0">
                <a:solidFill>
                  <a:srgbClr val="000000"/>
                </a:solidFill>
                <a:latin typeface="Arial"/>
              </a:rPr>
              <a:t>complete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22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887280" y="1820341"/>
            <a:ext cx="8494713" cy="4787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SH2: System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Integration/User Acceptance Testing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(Cycle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4):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Collaborative Business and IS&amp;T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integration and regression testing of Support Packs on HANA 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400" baseline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included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 Transactions,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GUIXT, ITS, WDA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ATLAS, system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feeds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400"/>
              </a:spcBef>
              <a:buClr>
                <a:srgbClr val="F0AB00"/>
              </a:buClr>
              <a:buSzPct val="100000"/>
              <a:defRPr/>
            </a:pPr>
            <a:r>
              <a:rPr lang="en-US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099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80" y="3121451"/>
            <a:ext cx="8515351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5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1064</Words>
  <Application>Microsoft Office PowerPoint</Application>
  <PresentationFormat>Widescreen</PresentationFormat>
  <Paragraphs>258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Arial Unicode MS</vt:lpstr>
      <vt:lpstr>Arial</vt:lpstr>
      <vt:lpstr>AvantGarde</vt:lpstr>
      <vt:lpstr>Calibri</vt:lpstr>
      <vt:lpstr>Century Gothic</vt:lpstr>
      <vt:lpstr>Courier New</vt:lpstr>
      <vt:lpstr>Freestyle Script</vt:lpstr>
      <vt:lpstr>Times New Roman</vt:lpstr>
      <vt:lpstr>Wingdings</vt:lpstr>
      <vt:lpstr>Quadrant</vt:lpstr>
      <vt:lpstr>3_Quadrant</vt:lpstr>
      <vt:lpstr>5_Quadrant</vt:lpstr>
      <vt:lpstr>8_Quadrant</vt:lpstr>
      <vt:lpstr>9_Quadrant</vt:lpstr>
      <vt:lpstr>10_Quadrant</vt:lpstr>
      <vt:lpstr>Trivial Pursuits</vt:lpstr>
      <vt:lpstr> And the answers are …</vt:lpstr>
      <vt:lpstr>    </vt:lpstr>
      <vt:lpstr>Agenda</vt:lpstr>
      <vt:lpstr>H2O - Project Overview</vt:lpstr>
      <vt:lpstr>Project Scope Update </vt:lpstr>
      <vt:lpstr>Estimated Timeline</vt:lpstr>
      <vt:lpstr>Project Status</vt:lpstr>
      <vt:lpstr>Project Status</vt:lpstr>
      <vt:lpstr>Issues</vt:lpstr>
      <vt:lpstr>HANA Mock Cutover Findings</vt:lpstr>
      <vt:lpstr>New Gui Version 7.4.3</vt:lpstr>
      <vt:lpstr>Important Dates</vt:lpstr>
      <vt:lpstr>Next Steps</vt:lpstr>
      <vt:lpstr>Not-soTrivial Pursuits</vt:lpstr>
      <vt:lpstr>Questions?</vt:lpstr>
      <vt:lpstr>Support Packs are Coming!   Support Packs are Coming!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207</cp:revision>
  <cp:lastPrinted>2015-09-15T18:29:15Z</cp:lastPrinted>
  <dcterms:created xsi:type="dcterms:W3CDTF">2013-09-23T00:32:24Z</dcterms:created>
  <dcterms:modified xsi:type="dcterms:W3CDTF">2015-11-23T04:31:06Z</dcterms:modified>
</cp:coreProperties>
</file>