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20" r:id="rId3"/>
    <p:sldMasterId id="2147483756" r:id="rId4"/>
    <p:sldMasterId id="2147483768" r:id="rId5"/>
    <p:sldMasterId id="2147483780" r:id="rId6"/>
  </p:sldMasterIdLst>
  <p:notesMasterIdLst>
    <p:notesMasterId r:id="rId20"/>
  </p:notesMasterIdLst>
  <p:sldIdLst>
    <p:sldId id="315" r:id="rId7"/>
    <p:sldId id="316" r:id="rId8"/>
    <p:sldId id="258" r:id="rId9"/>
    <p:sldId id="260" r:id="rId10"/>
    <p:sldId id="277" r:id="rId11"/>
    <p:sldId id="312" r:id="rId12"/>
    <p:sldId id="313" r:id="rId13"/>
    <p:sldId id="269" r:id="rId14"/>
    <p:sldId id="270" r:id="rId15"/>
    <p:sldId id="318" r:id="rId16"/>
    <p:sldId id="319" r:id="rId17"/>
    <p:sldId id="271" r:id="rId18"/>
    <p:sldId id="317" r:id="rId19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73" d="100"/>
          <a:sy n="73" d="100"/>
        </p:scale>
        <p:origin x="52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338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298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6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4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5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467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52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670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6206400" y="1692000"/>
            <a:ext cx="55536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lang="de-DE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32000" y="1692000"/>
            <a:ext cx="55536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592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83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3505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What’s the capital of Morocco?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3529012" y="2633247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wrote White Christmas?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533774" y="3237011"/>
            <a:ext cx="55340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gangster’s business card read: “Second hand furniture  dealer”?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3505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do the English call a garbage man?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2667000" y="4343400"/>
            <a:ext cx="7620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3533775" y="4416426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Do beavers eat fish?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3552825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high is the center of a tennis net?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163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12/6/2015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/>
              <a:t>Post Upgrade Processes </a:t>
            </a:r>
            <a:r>
              <a:rPr lang="en-US" sz="1800" dirty="0" smtClean="0"/>
              <a:t>(validations</a:t>
            </a:r>
            <a:r>
              <a:rPr lang="en-US" sz="1800" dirty="0"/>
              <a:t>) </a:t>
            </a:r>
          </a:p>
          <a:p>
            <a:pPr>
              <a:buFont typeface="+mj-lt"/>
              <a:buAutoNum type="romanUcPeriod"/>
            </a:pPr>
            <a:r>
              <a:rPr lang="en-US" sz="1800" b="1" dirty="0">
                <a:solidFill>
                  <a:srgbClr val="00B050"/>
                </a:solidFill>
              </a:rPr>
              <a:t>Go-live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3722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3505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/>
          </a:p>
          <a:p>
            <a:r>
              <a:rPr lang="en-US" sz="1600" b="1" dirty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3505200" y="2667001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/>
          </a:p>
          <a:p>
            <a:r>
              <a:rPr lang="en-US" sz="1600" b="1" dirty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3505200" y="3276601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/>
          </a:p>
          <a:p>
            <a:r>
              <a:rPr lang="en-US" sz="1400" b="1" dirty="0" smtClean="0"/>
              <a:t>4:00 </a:t>
            </a:r>
            <a:r>
              <a:rPr lang="en-US" sz="1400" b="1" dirty="0"/>
              <a:t>PM Friday </a:t>
            </a:r>
            <a:r>
              <a:rPr lang="en-US" sz="1400" b="1" dirty="0" smtClean="0"/>
              <a:t>12/11/2015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3505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/>
          </a:p>
          <a:p>
            <a:r>
              <a:rPr lang="en-US" sz="1400" b="1" dirty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2667000" y="4343400"/>
            <a:ext cx="7620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3505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/>
          </a:p>
          <a:p>
            <a:r>
              <a:rPr lang="en-US" sz="1400" b="1" dirty="0"/>
              <a:t>The </a:t>
            </a:r>
            <a:r>
              <a:rPr lang="en-US" sz="1400" b="1" dirty="0"/>
              <a:t>SAP ERP </a:t>
            </a:r>
            <a:r>
              <a:rPr lang="en-US" sz="1400" b="1" dirty="0"/>
              <a:t>System (including </a:t>
            </a:r>
            <a:r>
              <a:rPr lang="en-US" sz="1400" b="1" dirty="0" smtClean="0"/>
              <a:t>a migration to HEC)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3505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/>
          </a:p>
          <a:p>
            <a:r>
              <a:rPr lang="en-US" sz="1400" b="1" dirty="0" smtClean="0"/>
              <a:t>12/11 (4:00pm</a:t>
            </a:r>
            <a:r>
              <a:rPr lang="en-US" sz="1400" b="1" dirty="0"/>
              <a:t>) -</a:t>
            </a:r>
            <a:r>
              <a:rPr lang="en-US" sz="1400" b="1" dirty="0" smtClean="0"/>
              <a:t>12/13/2015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0365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30393"/>
              </p:ext>
            </p:extLst>
          </p:nvPr>
        </p:nvGraphicFramePr>
        <p:xfrm>
          <a:off x="1585686" y="242872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 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Phone extension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Bob Casey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rcasey@mit.edu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x3-1844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Siobhan Cunningham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snc@mit.edu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x5-4596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Kevin Lyons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klyons@mit.edu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x8-6483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Ron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Parker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x3-1339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Frank Quern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fquern@mit.edu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x2-4512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dirty="0"/>
              <a:t>Support Packs are Coming</a:t>
            </a:r>
            <a:r>
              <a:rPr lang="en-US" sz="2000" dirty="0"/>
              <a:t>!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12/6/2015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550" y="1689100"/>
            <a:ext cx="428625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>
                <a:latin typeface="Freestyle Script" pitchFamily="66" charset="0"/>
              </a:rPr>
              <a:t/>
            </a:r>
            <a:br>
              <a:rPr lang="en-US" sz="4800" i="1" dirty="0">
                <a:latin typeface="Freestyle Script" pitchFamily="66" charset="0"/>
              </a:rPr>
            </a:br>
            <a:r>
              <a:rPr lang="en-US" sz="4800" i="1" dirty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3524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What’s the capital of Morocco? </a:t>
            </a:r>
          </a:p>
          <a:p>
            <a:r>
              <a:rPr lang="en-US" sz="1600" b="1" dirty="0"/>
              <a:t>Rabat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2667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3505200" y="2590801"/>
            <a:ext cx="6248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wrote White Christmas? </a:t>
            </a:r>
          </a:p>
          <a:p>
            <a:r>
              <a:rPr lang="en-US" sz="1600" b="1" dirty="0"/>
              <a:t>Irving Berlin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2667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3524250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gangster’s business card read: “Second hand furniture  </a:t>
            </a:r>
            <a:r>
              <a:rPr lang="en-US" sz="1400" dirty="0"/>
              <a:t>dealer”?</a:t>
            </a:r>
            <a:r>
              <a:rPr lang="en-US" sz="1400" b="1" dirty="0"/>
              <a:t> </a:t>
            </a:r>
          </a:p>
          <a:p>
            <a:r>
              <a:rPr lang="en-US" sz="1400" b="1" dirty="0"/>
              <a:t>Al Capone’s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3514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do the English call a garbage man?</a:t>
            </a:r>
          </a:p>
          <a:p>
            <a:r>
              <a:rPr lang="en-US" sz="1400" b="1" dirty="0"/>
              <a:t>A dustman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2667000" y="4700587"/>
            <a:ext cx="7620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3495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Do beavers eat fish?</a:t>
            </a:r>
          </a:p>
          <a:p>
            <a:r>
              <a:rPr lang="en-US" sz="1400" b="1" dirty="0"/>
              <a:t>No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2667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3524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high is the center of a tennis net?</a:t>
            </a:r>
          </a:p>
          <a:p>
            <a:r>
              <a:rPr lang="en-US" sz="1400" b="1" dirty="0"/>
              <a:t>Three feet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8389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December</a:t>
            </a:r>
            <a:r>
              <a:rPr lang="en-US" altLang="en-US" dirty="0" smtClean="0">
                <a:latin typeface="Century Gothic" pitchFamily="34" charset="0"/>
              </a:rPr>
              <a:t> 7, </a:t>
            </a:r>
            <a:r>
              <a:rPr lang="en-US" altLang="en-US" dirty="0" smtClean="0">
                <a:latin typeface="Century Gothic" pitchFamily="34" charset="0"/>
              </a:rPr>
              <a:t>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73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SAP HANA Migration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H2O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b="1" dirty="0" smtClean="0">
                <a:solidFill>
                  <a:srgbClr val="000000"/>
                </a:solidFill>
              </a:rPr>
              <a:t>(Year End Support Packs)</a:t>
            </a:r>
            <a:endParaRPr lang="en-US" altLang="en-US" b="1" dirty="0">
              <a:solidFill>
                <a:srgbClr val="000000"/>
              </a:solidFill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Cutover Review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12/6/2015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4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Overview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Next Steps	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Cutover Review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12/6/2015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H2O - Project Overview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1"/>
            <a:ext cx="10972800" cy="4302125"/>
          </a:xfrm>
        </p:spPr>
        <p:txBody>
          <a:bodyPr/>
          <a:lstStyle/>
          <a:p>
            <a:pPr marL="0" lvl="0" indent="0" eaLnBrk="1" fontAlgn="auto" hangingPunct="1"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None/>
            </a:pPr>
            <a:r>
              <a:rPr lang="en-US" sz="1800" b="1" kern="1200" dirty="0">
                <a:solidFill>
                  <a:srgbClr val="000000"/>
                </a:solidFill>
                <a:latin typeface="Arial"/>
              </a:rPr>
              <a:t>The H2O project is an enabling project that will move our core ERP to a next generation cloud platform. This migration will support/provide: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Future cloud integrations with best in class software providers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Bi-coastal disaster recovery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Real time queries for all ECC reporting needs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The  ability to move to simple finance and logistics in the future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Mobile first development with built in integration and security 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capability</a:t>
            </a:r>
          </a:p>
          <a:p>
            <a:pPr marL="180000" lvl="2" indent="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None/>
            </a:pP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Why are we doing this?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 continuation of our commitment to keep MIT’s SAP investment current and sustainable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Introduces tools that can q</a:t>
            </a: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uickly build, extend, and integrate modern, mobile-enabled applications</a:t>
            </a:r>
            <a:endParaRPr lang="en-US" alt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Provides a unique in memory database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Aligns with MIT’s Platform as a Service Initiative </a:t>
            </a:r>
          </a:p>
          <a:p>
            <a:pPr marL="180000" lvl="2" indent="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None/>
            </a:pP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142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Project 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887280" y="1820341"/>
            <a:ext cx="8494713" cy="4787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SH2: System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Integration/User Acceptance Testing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(Cycle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4):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Collaborative Business and IS&amp;T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integration and regression testing of Support Packs on HANA 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400" baseline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included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 Transactions, GUIXT, ITS, WDA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ATLAS, system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feeds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400"/>
              </a:spcBef>
              <a:buClr>
                <a:srgbClr val="F0AB00"/>
              </a:buClr>
              <a:buSzPct val="100000"/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Testing Results: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587" y="3078615"/>
            <a:ext cx="8124825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2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12/6/2015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981200" y="1870076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/>
              <a:t>		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We can jump to RT for details: </a:t>
            </a:r>
            <a:r>
              <a:rPr lang="en-US" sz="1100" b="1" dirty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892224"/>
              </p:ext>
            </p:extLst>
          </p:nvPr>
        </p:nvGraphicFramePr>
        <p:xfrm>
          <a:off x="4114801" y="2743200"/>
          <a:ext cx="4297555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323850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11/20/15)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Required an MIT fix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86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Important Dates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6469" y="1741077"/>
            <a:ext cx="9653451" cy="435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Resolve &amp; regression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remaining open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ssues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Cutover Planning –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now thru Wednesday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Validate participant list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Review/define validation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asks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preparation</a:t>
            </a:r>
          </a:p>
          <a:p>
            <a:pPr lvl="1" eaLnBrk="1" hangingPunct="1"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SAP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Gui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upgrades (7.4.3)</a:t>
            </a:r>
          </a:p>
          <a:p>
            <a:pPr lvl="1" eaLnBrk="1" hangingPunct="1">
              <a:buSzPct val="90000"/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12/11/2015 (4:00pm</a:t>
            </a:r>
            <a:r>
              <a:rPr lang="en-US" sz="1800" b="1" dirty="0">
                <a:solidFill>
                  <a:srgbClr val="00B050"/>
                </a:solidFill>
              </a:rPr>
              <a:t>) - </a:t>
            </a:r>
            <a:r>
              <a:rPr lang="en-US" sz="1800" b="1" dirty="0" smtClean="0">
                <a:solidFill>
                  <a:srgbClr val="00B050"/>
                </a:solidFill>
              </a:rPr>
              <a:t>12/13/2014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>
                <a:solidFill>
                  <a:srgbClr val="00B050"/>
                </a:solidFill>
              </a:rPr>
              <a:t>Go-live weekend!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	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/>
          </a:p>
          <a:p>
            <a:pPr lvl="1" eaLnBrk="1" hangingPunct="1">
              <a:buSzPct val="90000"/>
              <a:buFont typeface="Wingdings" pitchFamily="2" charset="2"/>
              <a:buChar char="q"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/>
    </p:bld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2294</TotalTime>
  <Words>611</Words>
  <Application>Microsoft Office PowerPoint</Application>
  <PresentationFormat>Widescreen</PresentationFormat>
  <Paragraphs>211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3_Quadrant</vt:lpstr>
      <vt:lpstr>5_Quadrant</vt:lpstr>
      <vt:lpstr>8_Quadrant</vt:lpstr>
      <vt:lpstr>9_Quadrant</vt:lpstr>
      <vt:lpstr>10_Quadrant</vt:lpstr>
      <vt:lpstr>Trivial Pursuits</vt:lpstr>
      <vt:lpstr> And the answers are …</vt:lpstr>
      <vt:lpstr>    </vt:lpstr>
      <vt:lpstr>Agenda</vt:lpstr>
      <vt:lpstr>H2O - Project Overview</vt:lpstr>
      <vt:lpstr>Project Status</vt:lpstr>
      <vt:lpstr>Issues</vt:lpstr>
      <vt:lpstr>Important Dates</vt:lpstr>
      <vt:lpstr>Next Steps</vt:lpstr>
      <vt:lpstr>Cutover</vt:lpstr>
      <vt:lpstr>Not-soTrivial Pursuits</vt:lpstr>
      <vt:lpstr>Questions?</vt:lpstr>
      <vt:lpstr>Support Packs are Coming!   Support Packs are Coming!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217</cp:revision>
  <cp:lastPrinted>2015-09-15T18:29:15Z</cp:lastPrinted>
  <dcterms:created xsi:type="dcterms:W3CDTF">2013-09-23T00:32:24Z</dcterms:created>
  <dcterms:modified xsi:type="dcterms:W3CDTF">2015-12-06T06:51:21Z</dcterms:modified>
</cp:coreProperties>
</file>