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6"/>
  </p:notesMasterIdLst>
  <p:sldIdLst>
    <p:sldId id="510" r:id="rId2"/>
    <p:sldId id="493" r:id="rId3"/>
    <p:sldId id="521" r:id="rId4"/>
    <p:sldId id="522" r:id="rId5"/>
    <p:sldId id="519" r:id="rId6"/>
    <p:sldId id="528" r:id="rId7"/>
    <p:sldId id="527" r:id="rId8"/>
    <p:sldId id="513" r:id="rId9"/>
    <p:sldId id="523" r:id="rId10"/>
    <p:sldId id="524" r:id="rId11"/>
    <p:sldId id="525" r:id="rId12"/>
    <p:sldId id="526" r:id="rId13"/>
    <p:sldId id="529" r:id="rId14"/>
    <p:sldId id="501" r:id="rId15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 varScale="1">
        <p:scale>
          <a:sx n="63" d="100"/>
          <a:sy n="63" d="100"/>
        </p:scale>
        <p:origin x="6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83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2AA196B-FD96-4C36-9B2A-CA7E4D8E545E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37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846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744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0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20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662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950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248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301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25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 with picture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Insert page title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gray">
          <a:xfrm>
            <a:off x="4654800" y="1692000"/>
            <a:ext cx="4165200" cy="4392000"/>
          </a:xfrm>
          <a:solidFill>
            <a:schemeClr val="bg1">
              <a:lumMod val="95000"/>
            </a:schemeClr>
          </a:solidFill>
        </p:spPr>
        <p:txBody>
          <a:bodyPr vert="horz" lIns="0" tIns="1296000" rIns="0" bIns="0" rtlCol="0" anchor="t" anchorCtr="0">
            <a:noAutofit/>
          </a:bodyPr>
          <a:lstStyle>
            <a:lvl1pPr marL="0" indent="0" algn="ctr" defTabSz="685800" rtl="0" eaLnBrk="1" latinLnBrk="0" hangingPunct="1">
              <a:spcBef>
                <a:spcPts val="1215"/>
              </a:spcBef>
              <a:buClr>
                <a:schemeClr val="accent1"/>
              </a:buClr>
              <a:buSzPct val="80000"/>
              <a:buFontTx/>
              <a:buNone/>
              <a:defRPr lang="de-DE" sz="135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24000" y="1692000"/>
            <a:ext cx="4165200" cy="4392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95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11/29/2016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8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 river is spanned by the Rainbow Bridge?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Who wrote White Christmas?</a:t>
            </a:r>
            <a:endParaRPr lang="en-US" sz="14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Who founded Philadelphia, Pennsylvania?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What is the distinction of Erle Stanley Gardner’s </a:t>
            </a:r>
            <a:r>
              <a:rPr lang="en-US" sz="1400" i="1" dirty="0"/>
              <a:t>The Case of the Terrified Typist</a:t>
            </a:r>
            <a:r>
              <a:rPr lang="en-US" sz="1400" dirty="0"/>
              <a:t>?</a:t>
            </a:r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Do beavers eat fish?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player uses a </a:t>
            </a:r>
            <a:r>
              <a:rPr lang="en-US" sz="1400" i="1" dirty="0" err="1"/>
              <a:t>cesta</a:t>
            </a:r>
            <a:r>
              <a:rPr lang="en-US" sz="1400" dirty="0"/>
              <a:t> to hurl a </a:t>
            </a:r>
            <a:r>
              <a:rPr lang="en-US" sz="1400" i="1" dirty="0"/>
              <a:t>pelota</a:t>
            </a:r>
            <a:r>
              <a:rPr lang="en-US" sz="1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484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11/29/2016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11/30/2016 Steering Committee Review 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12/2/2016 (5:00pm) - 12/5/2016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30178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11/29/2016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Cutover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romanUcPeriod"/>
            </a:pPr>
            <a:r>
              <a:rPr lang="en-US" sz="1800" dirty="0" smtClean="0"/>
              <a:t>Preparation work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System Isolation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Support Pack Application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Post Upgrade Processes (conversions, validations) </a:t>
            </a:r>
          </a:p>
          <a:p>
            <a:pPr>
              <a:buFont typeface="+mj-lt"/>
              <a:buAutoNum type="romanUcPeriod"/>
            </a:pPr>
            <a:r>
              <a:rPr lang="en-US" sz="1800" b="1" dirty="0" smtClean="0">
                <a:solidFill>
                  <a:srgbClr val="00B050"/>
                </a:solidFill>
              </a:rPr>
              <a:t>Go-live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12205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981200" y="20574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can I find out the status of the cutover? </a:t>
            </a:r>
            <a:endParaRPr lang="en-US" sz="1600" dirty="0" smtClean="0"/>
          </a:p>
          <a:p>
            <a:r>
              <a:rPr lang="en-US" sz="1600" b="1" dirty="0" smtClean="0"/>
              <a:t>Call </a:t>
            </a:r>
            <a:r>
              <a:rPr lang="en-US" sz="1600" b="1" dirty="0"/>
              <a:t>this number 617-324-7468</a:t>
            </a:r>
            <a:endParaRPr lang="en-US" sz="1600" dirty="0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1981200" y="2667000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performs the validations? </a:t>
            </a:r>
            <a:endParaRPr lang="en-US" sz="1600" dirty="0" smtClean="0"/>
          </a:p>
          <a:p>
            <a:r>
              <a:rPr lang="en-US" sz="1600" b="1" dirty="0" smtClean="0"/>
              <a:t>Assigned </a:t>
            </a:r>
            <a:r>
              <a:rPr lang="en-US" sz="1600" b="1" dirty="0"/>
              <a:t>business personnel as defined in the cutover plan.</a:t>
            </a:r>
            <a:endParaRPr lang="en-US" sz="1600" dirty="0"/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1981200" y="3276600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the SAP system be brought down? </a:t>
            </a:r>
            <a:endParaRPr lang="en-US" sz="1400" dirty="0" smtClean="0"/>
          </a:p>
          <a:p>
            <a:r>
              <a:rPr lang="en-US" sz="1400" b="1" dirty="0" smtClean="0"/>
              <a:t>5:00 </a:t>
            </a:r>
            <a:r>
              <a:rPr lang="en-US" sz="1400" b="1" dirty="0"/>
              <a:t>PM Friday </a:t>
            </a:r>
            <a:r>
              <a:rPr lang="en-US" sz="1400" b="1" dirty="0" smtClean="0"/>
              <a:t>12/2/2016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the cutover plan? </a:t>
            </a:r>
            <a:endParaRPr lang="en-US" sz="1400" dirty="0" smtClean="0"/>
          </a:p>
          <a:p>
            <a:r>
              <a:rPr lang="en-US" sz="1400" b="1" dirty="0" smtClean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332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3326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are we updating? </a:t>
            </a:r>
            <a:endParaRPr lang="en-US" sz="1400" dirty="0" smtClean="0"/>
          </a:p>
          <a:p>
            <a:r>
              <a:rPr lang="en-US" sz="1400" b="1" dirty="0" smtClean="0"/>
              <a:t>The </a:t>
            </a:r>
            <a:r>
              <a:rPr lang="en-US" sz="1400" b="1" dirty="0"/>
              <a:t>SAP ERP </a:t>
            </a:r>
            <a:r>
              <a:rPr lang="en-US" sz="1400" b="1" dirty="0" smtClean="0"/>
              <a:t>System (including GRC, BSI</a:t>
            </a:r>
            <a:r>
              <a:rPr lang="en-US" sz="1400" b="1" smtClean="0"/>
              <a:t>, </a:t>
            </a:r>
            <a:r>
              <a:rPr lang="en-US" sz="1400" b="1" smtClean="0"/>
              <a:t>SMP, OTP </a:t>
            </a:r>
            <a:r>
              <a:rPr lang="en-US" sz="1400" b="1" dirty="0" smtClean="0"/>
              <a:t>&amp; ADS)</a:t>
            </a:r>
            <a:endParaRPr lang="en-US" sz="1400" dirty="0"/>
          </a:p>
        </p:txBody>
      </p:sp>
      <p:sp>
        <p:nvSpPr>
          <p:cNvPr id="1332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3328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 </a:t>
            </a:r>
            <a:endParaRPr lang="en-US" sz="1400" dirty="0" smtClean="0"/>
          </a:p>
          <a:p>
            <a:r>
              <a:rPr lang="en-US" sz="1400" b="1" dirty="0" smtClean="0"/>
              <a:t>12/2 (5:00pm) -12/5/2016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5226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11/29/2016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100" dirty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 smtClean="0"/>
              <a:t>Please </a:t>
            </a:r>
            <a:r>
              <a:rPr lang="en-US" altLang="en-US" sz="1350" dirty="0"/>
              <a:t>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35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838199" y="2209802"/>
          <a:ext cx="71628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/>
                <a:gridCol w="2387600"/>
                <a:gridCol w="2387600"/>
              </a:tblGrid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Contact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Email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Phone extension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Bob Casey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rcasey@mit.edu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x3-1844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Jim</a:t>
                      </a:r>
                      <a:r>
                        <a:rPr lang="en-US" sz="1400" baseline="0" dirty="0" smtClean="0"/>
                        <a:t> Fragala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jfragala@mit.edu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x4-6250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Lisa</a:t>
                      </a:r>
                      <a:r>
                        <a:rPr lang="en-US" sz="1400" baseline="0" dirty="0" smtClean="0"/>
                        <a:t> Robinson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lmrobin@mit.edu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x8-0492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Ron</a:t>
                      </a:r>
                      <a:r>
                        <a:rPr lang="en-US" sz="1400" baseline="0" dirty="0" smtClean="0"/>
                        <a:t> Parker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rep@mit.edu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x3-1339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Frank Quern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fquern@mit.edu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x2-4512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44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Support Packs are Coming</a:t>
            </a:r>
            <a:r>
              <a:rPr lang="en-US" sz="2000" dirty="0" smtClean="0"/>
              <a:t>!</a:t>
            </a:r>
            <a:r>
              <a:rPr lang="en-US" dirty="0" smtClean="0"/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Support Packs are Coming!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11/29/2016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1600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We’re ready (are you?)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50" y="1689099"/>
            <a:ext cx="4286250" cy="458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49" y="2032758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 river is spanned by the Rainbow Bridge? </a:t>
            </a:r>
          </a:p>
          <a:p>
            <a:r>
              <a:rPr lang="en-US" sz="1600" b="1" dirty="0" smtClean="0"/>
              <a:t>The Niagara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6248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Who wrote White Christmas? </a:t>
            </a:r>
          </a:p>
          <a:p>
            <a:r>
              <a:rPr lang="en-US" sz="1600" b="1" dirty="0" smtClean="0"/>
              <a:t>Irving Berlin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49" y="3426618"/>
            <a:ext cx="6772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founded Philadelphia, Pennsylvania? </a:t>
            </a:r>
            <a:endParaRPr lang="en-US" sz="1400" dirty="0" smtClean="0"/>
          </a:p>
          <a:p>
            <a:r>
              <a:rPr lang="en-US" sz="1400" b="1" dirty="0" smtClean="0"/>
              <a:t>William Penn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is the distinction of Erle Stanley Gardner’s </a:t>
            </a:r>
            <a:r>
              <a:rPr lang="en-US" sz="1400" i="1" dirty="0" smtClean="0"/>
              <a:t>The Case of the Terrified Typist</a:t>
            </a:r>
            <a:r>
              <a:rPr lang="en-US" sz="1400" dirty="0" smtClean="0"/>
              <a:t>?</a:t>
            </a:r>
          </a:p>
          <a:p>
            <a:r>
              <a:rPr lang="en-US" sz="1400" b="1" dirty="0" smtClean="0"/>
              <a:t>Perry Mason loses</a:t>
            </a:r>
            <a:endParaRPr lang="en-US" sz="1400" b="1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71675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Do beavers eat fish?</a:t>
            </a:r>
          </a:p>
          <a:p>
            <a:r>
              <a:rPr lang="en-US" sz="1400" b="1" dirty="0" smtClean="0"/>
              <a:t>No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player uses a </a:t>
            </a:r>
            <a:r>
              <a:rPr lang="en-US" sz="1400" i="1" dirty="0" err="1" smtClean="0"/>
              <a:t>cesta</a:t>
            </a:r>
            <a:r>
              <a:rPr lang="en-US" sz="1400" dirty="0" smtClean="0"/>
              <a:t> to hurl a </a:t>
            </a:r>
            <a:r>
              <a:rPr lang="en-US" sz="1400" i="1" dirty="0" smtClean="0"/>
              <a:t>pelota</a:t>
            </a:r>
            <a:r>
              <a:rPr lang="en-US" sz="1400" dirty="0" smtClean="0"/>
              <a:t>?</a:t>
            </a:r>
          </a:p>
          <a:p>
            <a:r>
              <a:rPr lang="en-US" sz="1400" b="1" dirty="0" smtClean="0"/>
              <a:t>A jai-alai player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November 29, 2016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2016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err="1" smtClean="0"/>
              <a:t>SAPbiz</a:t>
            </a:r>
            <a:r>
              <a:rPr lang="en-US" sz="3200" b="1" dirty="0" smtClean="0"/>
              <a:t> Update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dirty="0" smtClean="0"/>
              <a:t>(cutover)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3398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11/29/2016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High Level Time Line </a:t>
            </a:r>
            <a:r>
              <a:rPr lang="en-US" sz="1600" dirty="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Issues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Cutover Plan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8530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11/29/2016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High Level Timeline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" y="2209800"/>
            <a:ext cx="8001000" cy="3143250"/>
          </a:xfrm>
          <a:prstGeom prst="rect">
            <a:avLst/>
          </a:prstGeom>
        </p:spPr>
      </p:pic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77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11/29/2016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575" y="1828800"/>
            <a:ext cx="6800850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Testing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gray">
          <a:xfrm>
            <a:off x="1415460" y="2222506"/>
            <a:ext cx="6585540" cy="35904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SzPct val="100000"/>
              <a:buFont typeface="Wingdings" pitchFamily="2" charset="2"/>
              <a:buChar char="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400"/>
              </a:spcBef>
              <a:buClr>
                <a:schemeClr val="accent2"/>
              </a:buClr>
              <a:buSzPct val="10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0000" algn="l" defTabSz="914400" rtl="0" eaLnBrk="1" latinLnBrk="0" hangingPunct="1">
              <a:spcBef>
                <a:spcPts val="250"/>
              </a:spcBef>
              <a:buClr>
                <a:schemeClr val="accent2"/>
              </a:buClr>
              <a:buSzPct val="100000"/>
              <a:buFont typeface="Courier New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215"/>
              </a:spcBef>
              <a:spcAft>
                <a:spcPts val="0"/>
              </a:spcAft>
              <a:buClr>
                <a:srgbClr val="F0AB00"/>
              </a:buClr>
              <a:defRPr/>
            </a:pPr>
            <a:r>
              <a:rPr lang="en-US" sz="1350" dirty="0">
                <a:solidFill>
                  <a:srgbClr val="000000"/>
                </a:solidFill>
                <a:latin typeface="Arial"/>
              </a:rPr>
              <a:t>SH2: System Integration/User Acceptance </a:t>
            </a:r>
            <a:r>
              <a:rPr lang="en-US" sz="1350" dirty="0" smtClean="0">
                <a:solidFill>
                  <a:srgbClr val="000000"/>
                </a:solidFill>
                <a:latin typeface="Arial"/>
              </a:rPr>
              <a:t>Testing:</a:t>
            </a:r>
            <a:endParaRPr lang="en-US" sz="1350" dirty="0">
              <a:solidFill>
                <a:srgbClr val="000000"/>
              </a:solidFill>
              <a:latin typeface="Arial"/>
            </a:endParaRPr>
          </a:p>
          <a:p>
            <a:pPr marL="349313" lvl="2" indent="-214313" defTabSz="685800" fontAlgn="auto">
              <a:spcBef>
                <a:spcPts val="300"/>
              </a:spcBef>
              <a:spcAft>
                <a:spcPts val="0"/>
              </a:spcAft>
              <a:buClr>
                <a:srgbClr val="F0AB00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Collaborative Business and IS&amp;T integration and regression testing of Support </a:t>
            </a:r>
            <a:r>
              <a:rPr lang="en-US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Packs (Enh8) 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HANA </a:t>
            </a:r>
          </a:p>
          <a:p>
            <a:pPr marL="135000" lvl="2" indent="0" defTabSz="685800" fontAlgn="auto">
              <a:spcBef>
                <a:spcPts val="300"/>
              </a:spcBef>
              <a:spcAft>
                <a:spcPts val="0"/>
              </a:spcAft>
              <a:buClr>
                <a:srgbClr val="F0AB00"/>
              </a:buClr>
              <a:buNone/>
              <a:defRPr/>
            </a:pPr>
            <a:endParaRPr lang="en-US" sz="10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buClr>
                <a:srgbClr val="F0AB00"/>
              </a:buClr>
              <a:buSzPct val="100000"/>
              <a:defRPr/>
            </a:pPr>
            <a:r>
              <a:rPr lang="en-US" sz="1350" dirty="0">
                <a:solidFill>
                  <a:srgbClr val="000000"/>
                </a:solidFill>
                <a:latin typeface="Arial"/>
              </a:rPr>
              <a:t>Testing Results:</a:t>
            </a:r>
          </a:p>
          <a:p>
            <a:pPr marL="214313" indent="-214313" defTabSz="685800" fontAlgn="auto">
              <a:spcBef>
                <a:spcPts val="1215"/>
              </a:spcBef>
              <a:spcAft>
                <a:spcPts val="0"/>
              </a:spcAft>
              <a:buClr>
                <a:srgbClr val="F0AB00"/>
              </a:buClr>
              <a:buFont typeface="Arial" panose="020B0604020202020204" pitchFamily="34" charset="0"/>
              <a:buChar char="•"/>
              <a:defRPr/>
            </a:pPr>
            <a:endParaRPr lang="en-US" sz="135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275" y="3124200"/>
            <a:ext cx="626745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75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11/29/2016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21318"/>
              </p:ext>
            </p:extLst>
          </p:nvPr>
        </p:nvGraphicFramePr>
        <p:xfrm>
          <a:off x="2590800" y="2743200"/>
          <a:ext cx="4297555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323850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11/23/16)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Infrastructure Related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39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74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prior years?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latin typeface="Arial" charset="0"/>
              </a:rPr>
              <a:pPr/>
              <a:t>11/29/2016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700392"/>
              </p:ext>
            </p:extLst>
          </p:nvPr>
        </p:nvGraphicFramePr>
        <p:xfrm>
          <a:off x="457202" y="2667000"/>
          <a:ext cx="7467597" cy="2936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531"/>
                <a:gridCol w="767467"/>
                <a:gridCol w="762000"/>
                <a:gridCol w="762000"/>
                <a:gridCol w="914400"/>
                <a:gridCol w="838200"/>
                <a:gridCol w="1066800"/>
                <a:gridCol w="838199"/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2015*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2016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135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73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33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</a:p>
                    <a:p>
                      <a:r>
                        <a:rPr lang="en-US" sz="1800" dirty="0" smtClean="0"/>
                        <a:t>* </a:t>
                      </a:r>
                      <a:r>
                        <a:rPr lang="en-US" sz="1050" dirty="0" smtClean="0"/>
                        <a:t>HEC</a:t>
                      </a:r>
                      <a:endParaRPr lang="en-US" sz="105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4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36161</TotalTime>
  <Words>533</Words>
  <Application>Microsoft Office PowerPoint</Application>
  <PresentationFormat>On-screen Show (4:3)</PresentationFormat>
  <Paragraphs>238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AvantGarde</vt:lpstr>
      <vt:lpstr>Calibri</vt:lpstr>
      <vt:lpstr>Century Gothic</vt:lpstr>
      <vt:lpstr>Freestyle Script</vt:lpstr>
      <vt:lpstr>Times New Roman</vt:lpstr>
      <vt:lpstr>Wingdings</vt:lpstr>
      <vt:lpstr>Quadrant</vt:lpstr>
      <vt:lpstr>Trivial Pursuits</vt:lpstr>
      <vt:lpstr> And the answers are …</vt:lpstr>
      <vt:lpstr>    </vt:lpstr>
      <vt:lpstr>Agenda</vt:lpstr>
      <vt:lpstr>High Level Timeline</vt:lpstr>
      <vt:lpstr> Where are we now? Project Landscape</vt:lpstr>
      <vt:lpstr>Testing Status</vt:lpstr>
      <vt:lpstr>Issues</vt:lpstr>
      <vt:lpstr>Issues (cont.)</vt:lpstr>
      <vt:lpstr>Next Steps</vt:lpstr>
      <vt:lpstr>Cutover</vt:lpstr>
      <vt:lpstr>Not-soTrivial Pursuits</vt:lpstr>
      <vt:lpstr>Questions?</vt:lpstr>
      <vt:lpstr>Support Packs are Coming!   Support Packs are Coming!</vt:lpstr>
    </vt:vector>
  </TitlesOfParts>
  <Company>Administrative Computing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Frank Quern</cp:lastModifiedBy>
  <cp:revision>829</cp:revision>
  <cp:lastPrinted>1601-01-01T00:00:00Z</cp:lastPrinted>
  <dcterms:created xsi:type="dcterms:W3CDTF">2004-07-29T20:09:46Z</dcterms:created>
  <dcterms:modified xsi:type="dcterms:W3CDTF">2016-11-29T21:21:46Z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