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  <p:sldMasterId id="2147483878" r:id="rId2"/>
  </p:sldMasterIdLst>
  <p:notesMasterIdLst>
    <p:notesMasterId r:id="rId17"/>
  </p:notesMasterIdLst>
  <p:sldIdLst>
    <p:sldId id="256" r:id="rId3"/>
    <p:sldId id="316" r:id="rId4"/>
    <p:sldId id="502" r:id="rId5"/>
    <p:sldId id="517" r:id="rId6"/>
    <p:sldId id="511" r:id="rId7"/>
    <p:sldId id="515" r:id="rId8"/>
    <p:sldId id="481" r:id="rId9"/>
    <p:sldId id="507" r:id="rId10"/>
    <p:sldId id="508" r:id="rId11"/>
    <p:sldId id="506" r:id="rId12"/>
    <p:sldId id="513" r:id="rId13"/>
    <p:sldId id="489" r:id="rId14"/>
    <p:sldId id="516" r:id="rId15"/>
    <p:sldId id="501" r:id="rId16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76">
          <p15:clr>
            <a:srgbClr val="A4A3A4"/>
          </p15:clr>
        </p15:guide>
        <p15:guide id="2" pos="22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EAEAEA"/>
    <a:srgbClr val="FF9900"/>
    <a:srgbClr val="CC0000"/>
    <a:srgbClr val="ADA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7" autoAdjust="0"/>
    <p:restoredTop sz="94816" autoAdjust="0"/>
  </p:normalViewPr>
  <p:slideViewPr>
    <p:cSldViewPr>
      <p:cViewPr varScale="1">
        <p:scale>
          <a:sx n="70" d="100"/>
          <a:sy n="70" d="100"/>
        </p:scale>
        <p:origin x="124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6840"/>
    </p:cViewPr>
  </p:sorterViewPr>
  <p:notesViewPr>
    <p:cSldViewPr>
      <p:cViewPr varScale="1">
        <p:scale>
          <a:sx n="79" d="100"/>
          <a:sy n="79" d="100"/>
        </p:scale>
        <p:origin x="-2813" y="-72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1817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FE382D1-0605-40FD-98D4-33E2AB4DA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96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08370F8-BA7C-4D53-8D62-DFA3BD1EDD51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293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F7D1631-9210-4600-BCF4-82CA9CCBED2B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0279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8745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3F6B474-5E62-4297-AB30-F6B5C4127CF7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8952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AB8940D-6BAC-468C-8B40-5D36C547873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958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127E34B-5052-4E90-9398-B4DA57AE6674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263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6586AD-6524-4073-85E5-F6053156DB5A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5828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12850" y="708025"/>
            <a:ext cx="4724400" cy="3543300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3089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70662" indent="-296408" defTabSz="983089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85634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59887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134141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60839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82648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556902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403115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3F58943-6924-4EA4-B761-36E87689687A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6103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12850" y="708025"/>
            <a:ext cx="4724400" cy="3543300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3089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70662" indent="-296408" defTabSz="983089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85634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59887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134141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60839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82648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556902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403115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3F58943-6924-4EA4-B761-36E87689687A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5862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6665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6E8E609C-44E2-4AF2-A687-FAE97160F122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6370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E569B20-B404-4016-9309-D2785F8D158F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9649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39F2290-2B5B-4E1D-88E3-B09FADDDBF0A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100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C692B-FFDC-4B0B-962F-197910E9515F}" type="datetime1">
              <a:rPr lang="en-US"/>
              <a:pPr>
                <a:defRPr/>
              </a:pPr>
              <a:t>10/27/2016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00FCA3BB-3901-4A81-8F0B-C4C8F6F43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5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13F7-8B64-4BAC-91FA-5348E5C460A4}" type="datetime1">
              <a:rPr lang="en-US"/>
              <a:pPr>
                <a:defRPr/>
              </a:pPr>
              <a:t>10/27/2016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4624B-8886-4781-B1FD-87A4A3C3A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67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568A2-E895-44BA-AC15-BA74F08C686B}" type="datetime1">
              <a:rPr lang="en-US"/>
              <a:pPr>
                <a:defRPr/>
              </a:pPr>
              <a:t>10/27/2016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4545D-9046-441D-894A-C2B9BF24C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10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2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64897-3EC1-481B-BD2F-30DC15AE7926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3F91729E-C9FB-42A6-B603-F4EE7F56F97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266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CEE18-64C3-4F0A-A73A-A12E995B9FE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05CD2-09E6-408F-9395-4541C51DB8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082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59233-934F-4980-9427-41638D74A13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F6323-C0AA-44A5-867A-26B1C3FC22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4995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1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1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727CE-C1D7-48E7-8CE2-355F9036947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A9EF1-D1B9-4787-A193-0F0B10074AA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4508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A65CB-D7AA-4BB7-B94D-BB29AF7507D3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DCC2D-8DE1-4F04-A8E8-FEBE64CE95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2523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48205-1E45-4DAD-870D-BC2ED597CFC8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1CF0E-2DC1-46F5-BC64-153FED1CFB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3720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A6AB7-5FDF-47F7-A7E2-7B31A504ACB1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3CE77-DF2D-4222-9CEA-04AD2C3CFAD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1005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1DE3F-242E-4503-B6C9-F0CDF2667C99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3F44B-EAC1-4B81-8DDE-E39014D36D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07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E7941-DAFF-430D-A4EA-6EBC18AC07BB}" type="datetime1">
              <a:rPr lang="en-US"/>
              <a:pPr>
                <a:defRPr/>
              </a:pPr>
              <a:t>10/27/2016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D654C-8D79-4EDA-AACF-51FC08157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6238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6DC03-7363-4BB5-A7D5-07BF289B0C9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9C1E4-5651-4218-B1EF-EC1130AE6E3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7897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B1FA1-3B7A-4D1E-B201-970D0DA0982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45BB9-BCE9-42C8-A055-B884304412E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8243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4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C6C7F-9609-4007-B3BD-4DEFFCB60AE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9C3C5-871E-4E99-88EF-98A486DC261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601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8B2A9-4826-4E8A-9059-F2C545A93C28}" type="datetime1">
              <a:rPr lang="en-US"/>
              <a:pPr>
                <a:defRPr/>
              </a:pPr>
              <a:t>10/27/2016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5E145-0122-49CF-8BC8-F38190781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2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F65D6-F087-42E3-98CE-3ACCFF3D4EF9}" type="datetime1">
              <a:rPr lang="en-US"/>
              <a:pPr>
                <a:defRPr/>
              </a:pPr>
              <a:t>10/27/2016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52084-D96D-4292-A792-E12F0A3D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4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8031-1A08-44EB-8BF7-27DB07744AD9}" type="datetime1">
              <a:rPr lang="en-US"/>
              <a:pPr>
                <a:defRPr/>
              </a:pPr>
              <a:t>10/27/2016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1A236-9F7E-43FD-BB53-0299CDE30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9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768B8-6FDE-4648-9E73-1083A11F59BE}" type="datetime1">
              <a:rPr lang="en-US"/>
              <a:pPr>
                <a:defRPr/>
              </a:pPr>
              <a:t>10/27/2016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0032-5122-4436-8DDD-1939F71BE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0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F9372-8EFD-41FB-A908-7BBAD6F0FAB2}" type="datetime1">
              <a:rPr lang="en-US"/>
              <a:pPr>
                <a:defRPr/>
              </a:pPr>
              <a:t>10/27/2016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9BB2F-DCDC-4116-A6ED-55CCFD91A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3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8400-179C-46B6-BF0B-CE98FB6DEE91}" type="datetime1">
              <a:rPr lang="en-US"/>
              <a:pPr>
                <a:defRPr/>
              </a:pPr>
              <a:t>10/27/2016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80A6B-6CC7-4E72-A33F-F0E37A254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3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62F7E-B28C-417F-B8F9-61B826D109F5}" type="datetime1">
              <a:rPr lang="en-US"/>
              <a:pPr>
                <a:defRPr/>
              </a:pPr>
              <a:t>10/27/2016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84E6A-7202-410B-B0FA-422B3A205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34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001E8C49-A3BE-4805-966F-4C548AA744F2}" type="datetime1">
              <a:rPr lang="en-US"/>
              <a:pPr>
                <a:defRPr/>
              </a:pPr>
              <a:t>10/27/2016</a:t>
            </a:fld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6717C8FC-535D-41E0-B7FD-BFE8F4492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1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606164A6-599F-4E3E-86C6-409FC4D5BC8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858FAEC1-6FBF-4C12-BF0D-1472C92E1F5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78184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8185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8186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8187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8188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91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192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6+Year+End+SAP+Support+Pack+Projec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6+Year+End+SAP+Support+Pack+Projec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October </a:t>
            </a:r>
            <a:r>
              <a:rPr lang="en-US" dirty="0" smtClean="0">
                <a:latin typeface="Century Gothic" pitchFamily="34" charset="0"/>
              </a:rPr>
              <a:t>28, </a:t>
            </a:r>
            <a:r>
              <a:rPr lang="en-US" dirty="0" smtClean="0">
                <a:latin typeface="Century Gothic" pitchFamily="34" charset="0"/>
              </a:rPr>
              <a:t>2016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2016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 dirty="0" smtClean="0"/>
              <a:t>Steering Committee</a:t>
            </a: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/>
              <a:t>Update</a:t>
            </a:r>
          </a:p>
          <a:p>
            <a:pPr algn="ctr">
              <a:spcBef>
                <a:spcPct val="50000"/>
              </a:spcBef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4F9BD4C-ECC3-4280-BBF6-70CE0CC3EB51}" type="datetime1">
              <a:rPr lang="en-US" smtClean="0">
                <a:latin typeface="Arial" charset="0"/>
              </a:rPr>
              <a:pPr/>
              <a:t>10/27/2016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58444CE-15C7-4CB4-9D36-12F0A9144136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Transport Management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001000" cy="4495800"/>
          </a:xfrm>
        </p:spPr>
        <p:txBody>
          <a:bodyPr/>
          <a:lstStyle/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2000" dirty="0" smtClean="0"/>
              <a:t>So what if we have an issue in production during the freeze period that needs immediate attention?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2000" dirty="0" smtClean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2000" dirty="0" smtClean="0"/>
              <a:t>Let’s jump back to the wiki …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1200" b="1" dirty="0" smtClean="0">
              <a:solidFill>
                <a:srgbClr val="002060"/>
              </a:solidFill>
            </a:endParaRP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1200" b="1" dirty="0" smtClean="0">
                <a:solidFill>
                  <a:srgbClr val="002060"/>
                </a:solidFill>
                <a:hlinkClick r:id="rId3"/>
              </a:rPr>
              <a:t>2016+Year+End+SAP+Support+Pack+Project</a:t>
            </a:r>
            <a:endParaRPr lang="en-US" sz="1200" b="1" dirty="0" smtClean="0">
              <a:solidFill>
                <a:srgbClr val="002060"/>
              </a:solidFill>
            </a:endParaRP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7087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10/27/2016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/>
              <a:t>Recap of Important </a:t>
            </a:r>
            <a:r>
              <a:rPr lang="en-US" altLang="en-US" sz="2400" dirty="0"/>
              <a:t>Dates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828800"/>
            <a:ext cx="7848600" cy="363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58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8C23765-E40E-41E5-98E2-1C0711213DF2}" type="datetime1">
              <a:rPr lang="en-US" smtClean="0">
                <a:latin typeface="Arial" charset="0"/>
              </a:rPr>
              <a:pPr/>
              <a:t>10/27/2016</a:t>
            </a:fld>
            <a:endParaRPr lang="en-US" smtClean="0">
              <a:latin typeface="Arial" charset="0"/>
            </a:endParaRP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DBAF570-A555-4ACB-9B61-5A928CCDCDC7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Next Steps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001000" cy="4495800"/>
          </a:xfrm>
        </p:spPr>
        <p:txBody>
          <a:bodyPr/>
          <a:lstStyle/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Final review of your test cases (Business)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Completion of application of support packs to the Test Systems (IS&amp;T)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Test Execution (Business &amp; IS&amp;T)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Prepare for go-live (All)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BDEB7A-4102-4D65-B005-F06904FE9143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10/27/2016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0B81AE-51E2-4279-9DDB-31F8F4ABE8B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100" dirty="0"/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350" dirty="0" smtClean="0"/>
              <a:t>Please </a:t>
            </a:r>
            <a:r>
              <a:rPr lang="en-US" altLang="en-US" sz="1350" dirty="0"/>
              <a:t>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35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350" dirty="0"/>
              <a:t>	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35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350" dirty="0"/>
              <a:t>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35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203072"/>
              </p:ext>
            </p:extLst>
          </p:nvPr>
        </p:nvGraphicFramePr>
        <p:xfrm>
          <a:off x="838199" y="2209802"/>
          <a:ext cx="71628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7600"/>
                <a:gridCol w="2387600"/>
                <a:gridCol w="2387600"/>
              </a:tblGrid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Contact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Email 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Phone extension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Bob Casey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rcasey@mit.edu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x3-1844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Jim</a:t>
                      </a:r>
                      <a:r>
                        <a:rPr lang="en-US" sz="1400" baseline="0" dirty="0" smtClean="0"/>
                        <a:t> Fragala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jfragala@mit.edu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x4-6250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Lisa</a:t>
                      </a:r>
                      <a:r>
                        <a:rPr lang="en-US" sz="1400" baseline="0" dirty="0" smtClean="0"/>
                        <a:t> Robinson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lmrobin@mit.edu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x8-0492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Ron</a:t>
                      </a:r>
                      <a:r>
                        <a:rPr lang="en-US" sz="1400" baseline="0" dirty="0" smtClean="0"/>
                        <a:t> Parker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rep@mit.edu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x3-1339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Frank Quern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fquern@mit.edu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x2-4512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62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wicked witch of the west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10/27/2016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ctr"/>
            <a:r>
              <a:rPr lang="en-US" smtClean="0"/>
              <a:t>Happy Halloween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50" y="2057400"/>
            <a:ext cx="5086350" cy="3736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CD64FB6-328D-4D8A-9BBA-65CC4AE238B2}" type="datetime1">
              <a:rPr lang="en-US" smtClean="0">
                <a:latin typeface="Arial" charset="0"/>
              </a:rPr>
              <a:pPr/>
              <a:t>10/27/2016</a:t>
            </a:fld>
            <a:endParaRPr lang="en-US" smtClean="0">
              <a:latin typeface="Arial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55F3CB7-6C06-4307-A83E-717C93FD7E2D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Agenda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smtClean="0"/>
              <a:t>Quick Review of the Project Scope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smtClean="0"/>
              <a:t>Update on Project Risks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smtClean="0"/>
              <a:t>High Level Time Line </a:t>
            </a:r>
            <a:r>
              <a:rPr lang="en-US" sz="1600" smtClean="0"/>
              <a:t>(&amp; where are we now?)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smtClean="0"/>
              <a:t>Testing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smtClean="0"/>
              <a:t>Important Dates Revisited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smtClean="0"/>
              <a:t>Next Steps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0357E2-703B-4EDA-96D4-FCA7C6A15733}" type="datetime1">
              <a:rPr lang="en-US" smtClean="0">
                <a:latin typeface="Arial" charset="0"/>
              </a:rPr>
              <a:pPr/>
              <a:t>10/27/2016</a:t>
            </a:fld>
            <a:endParaRPr lang="en-US" smtClean="0">
              <a:latin typeface="Arial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5E69377-0AD5-4C61-94B5-DE14606CC949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smtClean="0"/>
              <a:t>Project Scope Update 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What are we updating?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Let’s jump to the project wiki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>
                <a:hlinkClick r:id="rId3"/>
              </a:rPr>
              <a:t>2016 SP WIKI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33338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55FBB26-40E7-479E-862C-406858C4EB56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10/27/2016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858DE39-B1A4-4C92-9DD8-585953763D83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1485900" y="533400"/>
            <a:ext cx="6172200" cy="914400"/>
          </a:xfrm>
        </p:spPr>
        <p:txBody>
          <a:bodyPr/>
          <a:lstStyle/>
          <a:p>
            <a:pPr eaLnBrk="1" hangingPunct="1"/>
            <a:r>
              <a:rPr lang="en-US" altLang="en-US" sz="3200" dirty="0" smtClean="0"/>
              <a:t>Project Scope</a:t>
            </a:r>
            <a:endParaRPr lang="en-US" altLang="en-US" sz="3200" dirty="0"/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Preparation Upgrades 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10/8/2016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 smtClean="0"/>
              <a:t>Operating System Upgrade</a:t>
            </a:r>
            <a:endParaRPr lang="en-US" sz="1100" dirty="0" smtClean="0"/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/>
              <a:t>Production Database servers</a:t>
            </a:r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/>
              <a:t>Production Application servers</a:t>
            </a:r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endParaRPr lang="en-US" sz="900" dirty="0"/>
          </a:p>
          <a:p>
            <a:pPr marL="438150" lvl="1" indent="0" eaLnBrk="1" hangingPunct="1">
              <a:spcBef>
                <a:spcPct val="25000"/>
              </a:spcBef>
              <a:buNone/>
              <a:defRPr/>
            </a:pPr>
            <a:r>
              <a:rPr lang="en-US" sz="1800" b="1" dirty="0"/>
              <a:t>Hardware </a:t>
            </a:r>
            <a:r>
              <a:rPr lang="en-US" sz="1800" b="1" dirty="0" smtClean="0"/>
              <a:t>Upgrade</a:t>
            </a:r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 smtClean="0"/>
              <a:t>Memory </a:t>
            </a:r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/>
              <a:t>V</a:t>
            </a:r>
            <a:r>
              <a:rPr lang="en-US" sz="1600" dirty="0" smtClean="0"/>
              <a:t>irtual CPU</a:t>
            </a:r>
          </a:p>
          <a:p>
            <a:pPr marL="909637" lvl="2" indent="0" eaLnBrk="1" hangingPunct="1">
              <a:spcBef>
                <a:spcPct val="25000"/>
              </a:spcBef>
              <a:buNone/>
              <a:defRPr/>
            </a:pPr>
            <a:endParaRPr lang="en-US" sz="1200" b="1" dirty="0"/>
          </a:p>
          <a:p>
            <a:pPr eaLnBrk="1" hangingPunct="1">
              <a:spcBef>
                <a:spcPct val="25000"/>
              </a:spcBef>
              <a:buNone/>
              <a:defRPr/>
            </a:pPr>
            <a:r>
              <a:rPr lang="en-US" sz="1800" b="1" dirty="0" smtClean="0"/>
              <a:t>11/5/2016</a:t>
            </a:r>
          </a:p>
          <a:p>
            <a:pPr marL="471487" lvl="1" indent="0" eaLnBrk="1" hangingPunct="1">
              <a:spcBef>
                <a:spcPct val="25000"/>
              </a:spcBef>
              <a:buNone/>
              <a:defRPr/>
            </a:pPr>
            <a:r>
              <a:rPr lang="en-US" sz="1800" b="1" dirty="0" smtClean="0"/>
              <a:t>Hana database Upgrade</a:t>
            </a:r>
            <a:endParaRPr lang="en-US" sz="1800" b="1" dirty="0"/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q"/>
              <a:defRPr/>
            </a:pPr>
            <a:r>
              <a:rPr lang="en-US" sz="1600" dirty="0"/>
              <a:t>Support Pack Stack 12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3158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55FBB26-40E7-479E-862C-406858C4EB56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10/27/2016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858DE39-B1A4-4C92-9DD8-585953763D83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1485900" y="533400"/>
            <a:ext cx="6172200" cy="914400"/>
          </a:xfrm>
        </p:spPr>
        <p:txBody>
          <a:bodyPr/>
          <a:lstStyle/>
          <a:p>
            <a:pPr eaLnBrk="1" hangingPunct="1"/>
            <a:r>
              <a:rPr lang="en-US" altLang="en-US" sz="3200" dirty="0"/>
              <a:t>Project Risks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/>
              <a:t>Identified Risks</a:t>
            </a:r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100" dirty="0"/>
              <a:t>Delay in SAP Releases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endParaRPr lang="en-US" sz="11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100" dirty="0" smtClean="0"/>
              <a:t>ALM</a:t>
            </a:r>
            <a:r>
              <a:rPr lang="en-US" sz="1100" dirty="0" smtClean="0"/>
              <a:t> </a:t>
            </a:r>
            <a:r>
              <a:rPr lang="en-US" sz="1100" dirty="0"/>
              <a:t>Upgrade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100" dirty="0"/>
              <a:t>Application has been upgraded during the summer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100" dirty="0"/>
              <a:t>This will be the first time a lot of folks will have been in the upgraded system</a:t>
            </a:r>
          </a:p>
          <a:p>
            <a:pPr marL="909637" lvl="2" indent="0" eaLnBrk="1" hangingPunct="1">
              <a:spcBef>
                <a:spcPct val="25000"/>
              </a:spcBef>
              <a:buNone/>
              <a:defRPr/>
            </a:pPr>
            <a:endParaRPr lang="en-US" sz="11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100" dirty="0"/>
              <a:t>Resource availability for the project (both Business &amp; IS&amp;T)</a:t>
            </a:r>
          </a:p>
          <a:p>
            <a:pPr marL="353615" lvl="1" indent="0" eaLnBrk="1" hangingPunct="1">
              <a:spcBef>
                <a:spcPct val="25000"/>
              </a:spcBef>
              <a:buNone/>
              <a:defRPr/>
            </a:pPr>
            <a:r>
              <a:rPr lang="en-US" sz="1100" dirty="0"/>
              <a:t> </a:t>
            </a:r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100" dirty="0"/>
              <a:t>Delay of implementation of pre-Support Pack Projects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100" dirty="0"/>
              <a:t>OE (scheduled for  October)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endParaRPr lang="en-US" sz="1100" dirty="0"/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v"/>
              <a:defRPr/>
            </a:pPr>
            <a:r>
              <a:rPr lang="en-US" sz="1100" dirty="0"/>
              <a:t>Impacts from other requested updates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100" dirty="0" smtClean="0"/>
              <a:t>I-9 Outsourcing</a:t>
            </a:r>
            <a:endParaRPr lang="en-US" sz="1100" dirty="0"/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100" dirty="0" smtClean="0"/>
              <a:t>Cosmos Pilot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100" dirty="0" smtClean="0"/>
              <a:t>Enriching </a:t>
            </a:r>
            <a:r>
              <a:rPr lang="en-US" sz="1100" dirty="0" smtClean="0"/>
              <a:t>Diversity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100" dirty="0" smtClean="0"/>
              <a:t>GAP Project Backend System Changes</a:t>
            </a:r>
            <a:endParaRPr lang="en-US" sz="1100" dirty="0"/>
          </a:p>
          <a:p>
            <a:pPr marL="909637" lvl="2" indent="0" eaLnBrk="1" hangingPunct="1">
              <a:spcBef>
                <a:spcPct val="25000"/>
              </a:spcBef>
              <a:buNone/>
              <a:defRPr/>
            </a:pP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30234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10/27/2016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/>
              <a:t>Important Dates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4997" y="1905000"/>
            <a:ext cx="8301803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4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DB53F5-5914-4AB2-9CBF-BB1E8D064EB9}" type="datetime1">
              <a:rPr lang="en-US" smtClean="0">
                <a:latin typeface="Arial" charset="0"/>
              </a:rPr>
              <a:pPr/>
              <a:t>10/27/2016</a:t>
            </a:fld>
            <a:endParaRPr lang="en-US" smtClean="0"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54E10AD-923A-43D1-A45E-751C8B938CD5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Testing  </a:t>
            </a:r>
            <a:br>
              <a:rPr lang="en-US" sz="2400" dirty="0" smtClean="0"/>
            </a:br>
            <a:endParaRPr lang="en-US" sz="1600" dirty="0" smtClean="0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Two Phase Approach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 smtClean="0"/>
              <a:t>Unit Test  - performed in SF2 by IS&amp;T  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 smtClean="0"/>
              <a:t>System Integration – performed in SH2  by IS&amp;T and Business Testers as a combined pool</a:t>
            </a: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Planning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 smtClean="0"/>
              <a:t>ALM </a:t>
            </a:r>
            <a:r>
              <a:rPr lang="en-US" sz="1400" smtClean="0"/>
              <a:t>– Application Lifecycle Management (Central </a:t>
            </a:r>
            <a:r>
              <a:rPr lang="en-US" sz="1400" dirty="0" smtClean="0"/>
              <a:t>test case repository &amp; tracking tool)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 smtClean="0"/>
              <a:t>Work with IS&amp;T  </a:t>
            </a:r>
            <a:r>
              <a:rPr lang="en-US" sz="1400" dirty="0" smtClean="0"/>
              <a:t>BA &amp; SA</a:t>
            </a: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Automated Testing</a:t>
            </a:r>
            <a:endParaRPr lang="en-US" sz="14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 smtClean="0"/>
              <a:t>Approximately 38% of last year’s test cases </a:t>
            </a:r>
            <a:r>
              <a:rPr lang="en-US" sz="1400" dirty="0" smtClean="0"/>
              <a:t>were</a:t>
            </a:r>
            <a:r>
              <a:rPr lang="en-US" sz="1400" dirty="0" smtClean="0"/>
              <a:t> </a:t>
            </a:r>
            <a:r>
              <a:rPr lang="en-US" sz="1400" dirty="0" smtClean="0"/>
              <a:t>been automated</a:t>
            </a: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833A8D-04C7-4B4A-8D98-2FE388073815}" type="datetime1">
              <a:rPr lang="en-US" smtClean="0">
                <a:latin typeface="Arial" charset="0"/>
              </a:rPr>
              <a:pPr/>
              <a:t>10/27/2016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430A45A-A339-45F4-864D-B121F9AFFC17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/>
            </a:r>
            <a:br>
              <a:rPr lang="en-US" sz="2000" smtClean="0"/>
            </a:br>
            <a:r>
              <a:rPr lang="en-US" sz="2000" u="sng" smtClean="0"/>
              <a:t>Where are we now?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en-US" sz="2000" smtClean="0"/>
              <a:t>Project Landscape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b="1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smtClean="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1575" y="1828800"/>
            <a:ext cx="6800850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98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0BA28A1-C8E0-4B51-9AA5-5A59EF72FF8A}" type="datetime1">
              <a:rPr lang="en-US" smtClean="0">
                <a:latin typeface="Arial" charset="0"/>
              </a:rPr>
              <a:pPr/>
              <a:t>10/27/2016</a:t>
            </a:fld>
            <a:endParaRPr lang="en-US" smtClean="0"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A19702-FBF7-49F5-B622-49553D5498AA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Where are we now?</a:t>
            </a:r>
            <a:br>
              <a:rPr lang="en-US" sz="2400" dirty="0" smtClean="0"/>
            </a:br>
            <a:r>
              <a:rPr lang="en-US" sz="1600" dirty="0" smtClean="0"/>
              <a:t>(continued)</a:t>
            </a:r>
            <a:endParaRPr lang="en-US" sz="2400" dirty="0" smtClean="0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Any issues so far?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			Yup!	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	- let’s go to RT … 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 smtClean="0">
                <a:hlinkClick r:id="rId3"/>
              </a:rPr>
              <a:t>Request Tracker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881715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35468</TotalTime>
  <Words>364</Words>
  <Application>Microsoft Office PowerPoint</Application>
  <PresentationFormat>On-screen Show (4:3)</PresentationFormat>
  <Paragraphs>162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AvantGarde</vt:lpstr>
      <vt:lpstr>Century Gothic</vt:lpstr>
      <vt:lpstr>Times New Roman</vt:lpstr>
      <vt:lpstr>Wingdings</vt:lpstr>
      <vt:lpstr>Quadrant</vt:lpstr>
      <vt:lpstr>1_Quadrant</vt:lpstr>
      <vt:lpstr>    </vt:lpstr>
      <vt:lpstr>Agenda</vt:lpstr>
      <vt:lpstr>Project Scope Update </vt:lpstr>
      <vt:lpstr>Project Scope</vt:lpstr>
      <vt:lpstr>Project Risks</vt:lpstr>
      <vt:lpstr>Important Dates</vt:lpstr>
      <vt:lpstr>Testing   </vt:lpstr>
      <vt:lpstr> Where are we now? Project Landscape</vt:lpstr>
      <vt:lpstr>Where are we now? (continued)</vt:lpstr>
      <vt:lpstr>Transport Management</vt:lpstr>
      <vt:lpstr>Recap of Important Dates</vt:lpstr>
      <vt:lpstr>Next Steps</vt:lpstr>
      <vt:lpstr>Questions?</vt:lpstr>
      <vt:lpstr>the wicked witch of the west</vt:lpstr>
    </vt:vector>
  </TitlesOfParts>
  <Company>Administrative Computing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YE Support Pack Application  Update SAPbiz</dc:title>
  <dc:creator>Frank Quern</dc:creator>
  <cp:lastModifiedBy>Frank Quern</cp:lastModifiedBy>
  <cp:revision>724</cp:revision>
  <cp:lastPrinted>1601-01-01T00:00:00Z</cp:lastPrinted>
  <dcterms:created xsi:type="dcterms:W3CDTF">2004-07-29T20:09:46Z</dcterms:created>
  <dcterms:modified xsi:type="dcterms:W3CDTF">2016-10-28T03:54:28Z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