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Lst>
  <p:notesMasterIdLst>
    <p:notesMasterId r:id="rId24"/>
  </p:notesMasterIdLst>
  <p:sldIdLst>
    <p:sldId id="258" r:id="rId12"/>
    <p:sldId id="260" r:id="rId13"/>
    <p:sldId id="262" r:id="rId14"/>
    <p:sldId id="263" r:id="rId15"/>
    <p:sldId id="264" r:id="rId16"/>
    <p:sldId id="265" r:id="rId17"/>
    <p:sldId id="266" r:id="rId18"/>
    <p:sldId id="267" r:id="rId19"/>
    <p:sldId id="268" r:id="rId20"/>
    <p:sldId id="269" r:id="rId21"/>
    <p:sldId id="270" r:id="rId22"/>
    <p:sldId id="27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64" d="100"/>
          <a:sy n="64" d="100"/>
        </p:scale>
        <p:origin x="72" y="13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0.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5216D4-0711-494B-A8C3-6273DFDC4641}" type="datetimeFigureOut">
              <a:rPr lang="en-US" smtClean="0"/>
              <a:t>9/29/2016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2E69E0-FF03-4434-A7B3-627DBC8D4AE2}" type="slidenum">
              <a:rPr lang="en-US" smtClean="0"/>
              <a:t>‹#›</a:t>
            </a:fld>
            <a:endParaRPr lang="en-US"/>
          </a:p>
        </p:txBody>
      </p:sp>
    </p:spTree>
    <p:extLst>
      <p:ext uri="{BB962C8B-B14F-4D97-AF65-F5344CB8AC3E}">
        <p14:creationId xmlns:p14="http://schemas.microsoft.com/office/powerpoint/2010/main" val="257883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6D5325A-5725-4B6E-AD0A-0135DECE6F7D}" type="slidenum">
              <a:rPr lang="en-US" altLang="en-US" smtClean="0">
                <a:solidFill>
                  <a:srgbClr val="000000"/>
                </a:solidFill>
                <a:latin typeface="Arial" charset="0"/>
              </a:rPr>
              <a:pPr/>
              <a:t>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2133601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342391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22286FD-E908-413E-A439-237CD7EA1440}"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410726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AB8940D-6BAC-468C-8B40-5D36C547873B}"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937952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2</a:t>
            </a:fld>
            <a:endParaRPr lang="en-US" altLang="en-US" smtClean="0">
              <a:latin typeface="Arial" charset="0"/>
            </a:endParaRPr>
          </a:p>
        </p:txBody>
      </p:sp>
    </p:spTree>
    <p:extLst>
      <p:ext uri="{BB962C8B-B14F-4D97-AF65-F5344CB8AC3E}">
        <p14:creationId xmlns:p14="http://schemas.microsoft.com/office/powerpoint/2010/main" val="253532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992220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C8E6396-A774-401E-ABC4-A4D17E2E13E5}" type="slidenum">
              <a:rPr lang="en-US" altLang="en-US" smtClean="0">
                <a:solidFill>
                  <a:srgbClr val="000000"/>
                </a:solidFill>
                <a:latin typeface="Arial" charset="0"/>
              </a:rPr>
              <a:pPr/>
              <a:t>4</a:t>
            </a:fld>
            <a:endParaRPr lang="en-US" altLang="en-US" smtClean="0">
              <a:solidFill>
                <a:srgbClr val="000000"/>
              </a:solidFill>
              <a:latin typeface="Arial" charset="0"/>
            </a:endParaRPr>
          </a:p>
        </p:txBody>
      </p:sp>
    </p:spTree>
    <p:extLst>
      <p:ext uri="{BB962C8B-B14F-4D97-AF65-F5344CB8AC3E}">
        <p14:creationId xmlns:p14="http://schemas.microsoft.com/office/powerpoint/2010/main" val="7940553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DDC7923-C070-475F-8861-EA819CEDBA39}"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749739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67660806-0E88-465B-8A32-85C6CD198794}"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077184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20DD23-C04E-4EB2-A59F-40A497E07C7D}"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406900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6705622-6329-440F-9C52-AC37E3FFFDF5}"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6214636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3F58943-6924-4EA4-B761-36E87689687A}"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0594629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9/29/2016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3187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127144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9/29/2016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1965131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955654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172709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6127197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9/29/2016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542520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9/29/2016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8096347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9/29/2016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7341280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277115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22028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98849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3859915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0127555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9/29/2016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098393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0422574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2490208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5554475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9/29/2016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9719501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9/29/2016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6289290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9/29/2016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17205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99224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307028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9/29/2016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714203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908220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52716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66046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6335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978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9/29/2016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02572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9/29/2016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1282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9/29/2016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453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0408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43276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44543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2463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454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9/29/2016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81353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9914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117119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57157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9/29/2016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03630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9/29/2016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7936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9/29/2016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8862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34166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243631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262722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805116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290360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9/29/2016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465050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49826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893083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11760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9/29/2016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249007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9/29/2016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44097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11324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9/29/2016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59887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143248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0668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632789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3222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9/29/2016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064768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331910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222962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73332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9/29/2016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95683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9/29/2016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73817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9/29/2016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89187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9/29/2016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14020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568687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94129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584530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99914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9/29/2016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2220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881872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46433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6099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9/29/2016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02132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9/29/2016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5998286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9/29/2016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49852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9/29/2016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145933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01437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28517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829043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244999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9/29/2016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5501037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9482070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7259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9/29/2016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7105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786535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9/29/2016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7910185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9/29/2016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8869063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9/29/2016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7159666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748202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147572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225702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818258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9/29/2016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68590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9012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522167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12179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658543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9/29/2016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709522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9/29/2016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580761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9/29/2016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564915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0453699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6574098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242150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34334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9/29/2016</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44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866503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90032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63549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083126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9/29/2016</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619503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9/29/2016</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50651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9/29/2016</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69611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3772431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9/29/2016</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4231563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3931883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9/29/2016</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1742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9/29/2016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00970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9/29/2016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47328115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9/29/2016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51190759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9/29/2016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206611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9/29/2016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13786696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9/29/2016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5880976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9/29/2016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6169962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9/29/2016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1510329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9/29/2016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60490233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9/29/2016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90026817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9/29/2016</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683154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9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3" Type="http://schemas.openxmlformats.org/officeDocument/2006/relationships/hyperlink" Target="https://wikis.mit.edu/confluence/display/sapscripts/2016+Year+End+SAP+Support+Pack+Project" TargetMode="External"/><Relationship Id="rId2" Type="http://schemas.openxmlformats.org/officeDocument/2006/relationships/notesSlide" Target="../notesSlides/notesSlide6.xml"/><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3" Type="http://schemas.openxmlformats.org/officeDocument/2006/relationships/hyperlink" Target="https://wikis.mit.edu/confluence/display/sapscripts/2016+Year+End+SAP+Support+Pack+Project" TargetMode="External"/><Relationship Id="rId2" Type="http://schemas.openxmlformats.org/officeDocument/2006/relationships/notesSlide" Target="../notesSlides/notesSlide7.xml"/><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62200" y="1600200"/>
            <a:ext cx="7620000" cy="1219200"/>
          </a:xfrm>
        </p:spPr>
        <p:txBody>
          <a:bodyPr/>
          <a:lstStyle/>
          <a:p>
            <a:pPr algn="ctr" eaLnBrk="1" hangingPunct="1"/>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t>
            </a:r>
            <a:br>
              <a:rPr lang="en-US" altLang="en-US" sz="3200" b="1">
                <a:latin typeface="Century Gothic" pitchFamily="34" charset="0"/>
              </a:rPr>
            </a:br>
            <a:endParaRPr lang="en-US" altLang="en-US" sz="3200">
              <a:latin typeface="Century Gothic" pitchFamily="34" charset="0"/>
            </a:endParaRPr>
          </a:p>
        </p:txBody>
      </p:sp>
      <p:sp>
        <p:nvSpPr>
          <p:cNvPr id="3075" name="Rectangle 4"/>
          <p:cNvSpPr>
            <a:spLocks noGrp="1" noChangeArrowheads="1"/>
          </p:cNvSpPr>
          <p:nvPr>
            <p:ph type="subTitle" idx="1"/>
          </p:nvPr>
        </p:nvSpPr>
        <p:spPr>
          <a:xfrm>
            <a:off x="2362200" y="4724400"/>
            <a:ext cx="7696200" cy="1219200"/>
          </a:xfrm>
        </p:spPr>
        <p:txBody>
          <a:bodyPr/>
          <a:lstStyle/>
          <a:p>
            <a:pPr algn="r" eaLnBrk="1" hangingPunct="1"/>
            <a:endParaRPr lang="en-US" altLang="en-US" dirty="0" smtClean="0">
              <a:latin typeface="Century Gothic" pitchFamily="34" charset="0"/>
            </a:endParaRPr>
          </a:p>
          <a:p>
            <a:pPr algn="r" eaLnBrk="1" hangingPunct="1"/>
            <a:endParaRPr lang="en-US" altLang="en-US" dirty="0" smtClean="0">
              <a:latin typeface="Century Gothic" pitchFamily="34" charset="0"/>
            </a:endParaRPr>
          </a:p>
          <a:p>
            <a:pPr algn="r" eaLnBrk="1" hangingPunct="1"/>
            <a:r>
              <a:rPr lang="en-US" altLang="en-US" dirty="0" smtClean="0">
                <a:latin typeface="Century Gothic" pitchFamily="34" charset="0"/>
              </a:rPr>
              <a:t>September </a:t>
            </a:r>
            <a:r>
              <a:rPr lang="en-US" altLang="en-US" dirty="0" smtClean="0">
                <a:latin typeface="Century Gothic" pitchFamily="34" charset="0"/>
              </a:rPr>
              <a:t>30</a:t>
            </a:r>
            <a:r>
              <a:rPr lang="en-US" altLang="en-US" dirty="0" smtClean="0">
                <a:latin typeface="Century Gothic" pitchFamily="34" charset="0"/>
              </a:rPr>
              <a:t>, </a:t>
            </a:r>
            <a:r>
              <a:rPr lang="en-US" altLang="en-US" dirty="0" smtClean="0">
                <a:latin typeface="Century Gothic" pitchFamily="34" charset="0"/>
              </a:rPr>
              <a:t>2016</a:t>
            </a:r>
          </a:p>
        </p:txBody>
      </p:sp>
      <p:sp>
        <p:nvSpPr>
          <p:cNvPr id="3076" name="Text Box 5"/>
          <p:cNvSpPr txBox="1">
            <a:spLocks noChangeArrowheads="1"/>
          </p:cNvSpPr>
          <p:nvPr/>
        </p:nvSpPr>
        <p:spPr bwMode="auto">
          <a:xfrm>
            <a:off x="2971800" y="1219200"/>
            <a:ext cx="65532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altLang="en-US" sz="3200" b="1" dirty="0">
              <a:solidFill>
                <a:srgbClr val="000000"/>
              </a:solidFill>
            </a:endParaRPr>
          </a:p>
          <a:p>
            <a:pPr algn="ctr" eaLnBrk="0" fontAlgn="base" hangingPunct="0">
              <a:spcBef>
                <a:spcPct val="50000"/>
              </a:spcBef>
              <a:spcAft>
                <a:spcPct val="0"/>
              </a:spcAft>
            </a:pPr>
            <a:r>
              <a:rPr lang="en-US" altLang="en-US" sz="3200" b="1" dirty="0" smtClean="0">
                <a:solidFill>
                  <a:srgbClr val="000000"/>
                </a:solidFill>
              </a:rPr>
              <a:t>2016 </a:t>
            </a:r>
            <a:r>
              <a:rPr lang="en-US" altLang="en-US" sz="3200" b="1" dirty="0">
                <a:solidFill>
                  <a:srgbClr val="000000"/>
                </a:solidFill>
              </a:rPr>
              <a:t>Year End Support Pack Project</a:t>
            </a:r>
          </a:p>
        </p:txBody>
      </p:sp>
      <p:sp>
        <p:nvSpPr>
          <p:cNvPr id="3077" name="Text Box 6"/>
          <p:cNvSpPr txBox="1">
            <a:spLocks noChangeArrowheads="1"/>
          </p:cNvSpPr>
          <p:nvPr/>
        </p:nvSpPr>
        <p:spPr bwMode="auto">
          <a:xfrm>
            <a:off x="3429000" y="3886201"/>
            <a:ext cx="52578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smtClean="0">
                <a:solidFill>
                  <a:srgbClr val="000000"/>
                </a:solidFill>
              </a:rPr>
              <a:t>Steering Committee</a:t>
            </a:r>
            <a:endParaRPr lang="en-US" altLang="en-US" sz="3200" b="1" dirty="0">
              <a:solidFill>
                <a:srgbClr val="000000"/>
              </a:solidFill>
            </a:endParaRPr>
          </a:p>
          <a:p>
            <a:pPr algn="ctr" eaLnBrk="0" fontAlgn="base" hangingPunct="0">
              <a:spcBef>
                <a:spcPct val="50000"/>
              </a:spcBef>
              <a:spcAft>
                <a:spcPct val="0"/>
              </a:spcAft>
            </a:pPr>
            <a:r>
              <a:rPr lang="en-US" altLang="en-US" sz="3200" b="1" dirty="0">
                <a:solidFill>
                  <a:srgbClr val="000000"/>
                </a:solidFill>
              </a:rPr>
              <a:t>Kickoff</a:t>
            </a:r>
          </a:p>
          <a:p>
            <a:pPr algn="ctr" eaLnBrk="0" fontAlgn="base" hangingPunct="0">
              <a:spcBef>
                <a:spcPct val="50000"/>
              </a:spcBef>
              <a:spcAft>
                <a:spcPct val="0"/>
              </a:spcAft>
            </a:pPr>
            <a:endParaRPr lang="en-US" altLang="en-US" sz="3200" dirty="0">
              <a:solidFill>
                <a:srgbClr val="000000"/>
              </a:solidFill>
            </a:endParaRPr>
          </a:p>
        </p:txBody>
      </p:sp>
    </p:spTree>
    <p:extLst>
      <p:ext uri="{BB962C8B-B14F-4D97-AF65-F5344CB8AC3E}">
        <p14:creationId xmlns:p14="http://schemas.microsoft.com/office/powerpoint/2010/main" val="21799829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9/29/2016</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3200"/>
              <a:t>Important Dates</a:t>
            </a:r>
          </a:p>
        </p:txBody>
      </p:sp>
      <p:pic>
        <p:nvPicPr>
          <p:cNvPr id="3" name="Content Placeholder 2"/>
          <p:cNvPicPr>
            <a:picLocks noGrp="1" noChangeAspect="1"/>
          </p:cNvPicPr>
          <p:nvPr>
            <p:ph idx="1"/>
          </p:nvPr>
        </p:nvPicPr>
        <p:blipFill>
          <a:blip r:embed="rId3"/>
          <a:stretch>
            <a:fillRect/>
          </a:stretch>
        </p:blipFill>
        <p:spPr>
          <a:xfrm>
            <a:off x="825997" y="1867437"/>
            <a:ext cx="9808665" cy="3931700"/>
          </a:xfrm>
          <a:prstGeom prst="rect">
            <a:avLst/>
          </a:prstGeom>
        </p:spPr>
      </p:pic>
    </p:spTree>
    <p:extLst>
      <p:ext uri="{BB962C8B-B14F-4D97-AF65-F5344CB8AC3E}">
        <p14:creationId xmlns:p14="http://schemas.microsoft.com/office/powerpoint/2010/main" val="38438202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8BE6095-4E65-4ABC-B0A6-0815E069376E}" type="datetime1">
              <a:rPr lang="en-US" altLang="en-US" smtClean="0">
                <a:solidFill>
                  <a:srgbClr val="000000"/>
                </a:solidFill>
                <a:latin typeface="Arial" charset="0"/>
              </a:rPr>
              <a:pPr/>
              <a:t>9/29/2016</a:t>
            </a:fld>
            <a:endParaRPr lang="en-US" altLang="en-US" smtClean="0">
              <a:solidFill>
                <a:srgbClr val="000000"/>
              </a:solidFill>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5C97D11-5D31-40F0-A2CA-A0285BFEAEFF}"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
        <p:nvSpPr>
          <p:cNvPr id="13316" name="Rectangle 2"/>
          <p:cNvSpPr>
            <a:spLocks noGrp="1" noChangeArrowheads="1"/>
          </p:cNvSpPr>
          <p:nvPr>
            <p:ph type="title"/>
          </p:nvPr>
        </p:nvSpPr>
        <p:spPr/>
        <p:txBody>
          <a:bodyPr/>
          <a:lstStyle/>
          <a:p>
            <a:pPr eaLnBrk="1" hangingPunct="1"/>
            <a:r>
              <a:rPr lang="en-US" altLang="en-US" smtClean="0"/>
              <a:t>Next Steps</a:t>
            </a:r>
          </a:p>
        </p:txBody>
      </p:sp>
      <p:sp>
        <p:nvSpPr>
          <p:cNvPr id="13317" name="Rectangle 3"/>
          <p:cNvSpPr>
            <a:spLocks noGrp="1" noChangeArrowheads="1"/>
          </p:cNvSpPr>
          <p:nvPr>
            <p:ph type="body" idx="1"/>
          </p:nvPr>
        </p:nvSpPr>
        <p:spPr>
          <a:xfrm>
            <a:off x="2057400" y="1752600"/>
            <a:ext cx="8001000" cy="4495800"/>
          </a:xfrm>
        </p:spPr>
        <p:txBody>
          <a:bodyPr/>
          <a:lstStyle/>
          <a:p>
            <a:pPr lvl="1" eaLnBrk="1" hangingPunct="1">
              <a:buClr>
                <a:schemeClr val="bg2"/>
              </a:buClr>
              <a:buSzPct val="90000"/>
              <a:buFont typeface="Wingdings" pitchFamily="2" charset="2"/>
              <a:buNone/>
            </a:pPr>
            <a:endParaRPr lang="en-US" altLang="en-US" sz="2000" dirty="0"/>
          </a:p>
          <a:p>
            <a:pPr lvl="1" eaLnBrk="1" hangingPunct="1">
              <a:buClr>
                <a:schemeClr val="bg2"/>
              </a:buClr>
              <a:buSzPct val="90000"/>
              <a:buFont typeface="Wingdings" pitchFamily="2" charset="2"/>
              <a:buChar char="q"/>
            </a:pPr>
            <a:r>
              <a:rPr lang="en-US" altLang="en-US" sz="2000" dirty="0"/>
              <a:t>Finish System changes currently in the pipeline</a:t>
            </a:r>
          </a:p>
          <a:p>
            <a:pPr lvl="1" eaLnBrk="1" hangingPunct="1">
              <a:buClr>
                <a:schemeClr val="bg2"/>
              </a:buClr>
              <a:buSzPct val="90000"/>
              <a:buFont typeface="Wingdings" pitchFamily="2" charset="2"/>
              <a:buChar char="q"/>
            </a:pPr>
            <a:r>
              <a:rPr lang="en-US" altLang="en-US" sz="2000" dirty="0"/>
              <a:t>Unit test </a:t>
            </a:r>
            <a:r>
              <a:rPr lang="en-US" altLang="en-US" sz="2000" dirty="0" smtClean="0"/>
              <a:t>Spreadsheet</a:t>
            </a:r>
            <a:endParaRPr lang="en-US" altLang="en-US" sz="2000" dirty="0"/>
          </a:p>
          <a:p>
            <a:pPr lvl="1" eaLnBrk="1" hangingPunct="1">
              <a:buClr>
                <a:schemeClr val="bg2"/>
              </a:buClr>
              <a:buSzPct val="90000"/>
              <a:buFont typeface="Wingdings" pitchFamily="2" charset="2"/>
              <a:buChar char="q"/>
            </a:pPr>
            <a:r>
              <a:rPr lang="en-US" altLang="en-US" sz="2000" dirty="0"/>
              <a:t>Test Planning</a:t>
            </a:r>
          </a:p>
          <a:p>
            <a:pPr lvl="1" eaLnBrk="1" hangingPunct="1">
              <a:buClr>
                <a:schemeClr val="bg2"/>
              </a:buClr>
              <a:buSzPct val="90000"/>
              <a:buFont typeface="Wingdings" pitchFamily="2" charset="2"/>
              <a:buChar char="q"/>
            </a:pPr>
            <a:r>
              <a:rPr lang="en-US" altLang="en-US" sz="2000" dirty="0"/>
              <a:t>System preparation</a:t>
            </a:r>
          </a:p>
        </p:txBody>
      </p:sp>
    </p:spTree>
    <p:extLst>
      <p:ext uri="{BB962C8B-B14F-4D97-AF65-F5344CB8AC3E}">
        <p14:creationId xmlns:p14="http://schemas.microsoft.com/office/powerpoint/2010/main" val="24969652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BDEB7A-4102-4D65-B005-F06904FE9143}" type="datetime1">
              <a:rPr lang="en-US" altLang="en-US" smtClean="0">
                <a:solidFill>
                  <a:srgbClr val="000000"/>
                </a:solidFill>
                <a:latin typeface="Arial" charset="0"/>
              </a:rPr>
              <a:pPr/>
              <a:t>9/29/2016</a:t>
            </a:fld>
            <a:endParaRPr lang="en-US" altLang="en-US" smtClean="0">
              <a:solidFill>
                <a:srgbClr val="000000"/>
              </a:solidFill>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C0B81AE-51E2-4279-9DDB-31F8F4ABE8B1}"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
        <p:nvSpPr>
          <p:cNvPr id="14340" name="Rectangle 2"/>
          <p:cNvSpPr>
            <a:spLocks noGrp="1" noChangeArrowheads="1"/>
          </p:cNvSpPr>
          <p:nvPr>
            <p:ph type="title"/>
          </p:nvPr>
        </p:nvSpPr>
        <p:spPr/>
        <p:txBody>
          <a:bodyPr/>
          <a:lstStyle/>
          <a:p>
            <a:pPr eaLnBrk="1" hangingPunct="1"/>
            <a:r>
              <a:rPr lang="en-US" altLang="en-US" sz="2800" dirty="0" smtClean="0"/>
              <a:t>Questions?</a:t>
            </a:r>
          </a:p>
        </p:txBody>
      </p:sp>
      <p:sp>
        <p:nvSpPr>
          <p:cNvPr id="14341"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altLang="en-US" sz="1800" dirty="0"/>
              <a:t>Any additional questions?  Please contact:</a:t>
            </a:r>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endParaRPr lang="en-US" altLang="en-US" sz="1800" dirty="0" smtClean="0"/>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p>
          <a:p>
            <a:pPr algn="ctr" eaLnBrk="1" hangingPunct="1">
              <a:lnSpc>
                <a:spcPct val="80000"/>
              </a:lnSpc>
              <a:buFont typeface="Wingdings" pitchFamily="2" charset="2"/>
              <a:buNone/>
            </a:pPr>
            <a:endParaRPr lang="en-US" altLang="en-US" sz="1800" dirty="0"/>
          </a:p>
        </p:txBody>
      </p:sp>
      <p:graphicFrame>
        <p:nvGraphicFramePr>
          <p:cNvPr id="2" name="Table 1"/>
          <p:cNvGraphicFramePr>
            <a:graphicFrameLocks noGrp="1"/>
          </p:cNvGraphicFramePr>
          <p:nvPr>
            <p:extLst>
              <p:ext uri="{D42A27DB-BD31-4B8C-83A1-F6EECF244321}">
                <p14:modId xmlns:p14="http://schemas.microsoft.com/office/powerpoint/2010/main" val="694602387"/>
              </p:ext>
            </p:extLst>
          </p:nvPr>
        </p:nvGraphicFramePr>
        <p:xfrm>
          <a:off x="1585686" y="2428723"/>
          <a:ext cx="8127999" cy="2225040"/>
        </p:xfrm>
        <a:graphic>
          <a:graphicData uri="http://schemas.openxmlformats.org/drawingml/2006/table">
            <a:tbl>
              <a:tblPr firstRow="1" bandRow="1">
                <a:tableStyleId>{5C22544A-7EE6-4342-B048-85BDC9FD1C3A}</a:tableStyleId>
              </a:tblPr>
              <a:tblGrid>
                <a:gridCol w="2709333"/>
                <a:gridCol w="2709333"/>
                <a:gridCol w="2709333"/>
              </a:tblGrid>
              <a:tr h="370840">
                <a:tc>
                  <a:txBody>
                    <a:bodyPr/>
                    <a:lstStyle/>
                    <a:p>
                      <a:r>
                        <a:rPr lang="en-US" dirty="0" smtClean="0"/>
                        <a:t>Contact</a:t>
                      </a:r>
                      <a:endParaRPr lang="en-US" dirty="0"/>
                    </a:p>
                  </a:txBody>
                  <a:tcPr/>
                </a:tc>
                <a:tc>
                  <a:txBody>
                    <a:bodyPr/>
                    <a:lstStyle/>
                    <a:p>
                      <a:r>
                        <a:rPr lang="en-US" dirty="0" smtClean="0"/>
                        <a:t>Email </a:t>
                      </a:r>
                      <a:endParaRPr lang="en-US" dirty="0"/>
                    </a:p>
                  </a:txBody>
                  <a:tcPr/>
                </a:tc>
                <a:tc>
                  <a:txBody>
                    <a:bodyPr/>
                    <a:lstStyle/>
                    <a:p>
                      <a:r>
                        <a:rPr lang="en-US" dirty="0" smtClean="0"/>
                        <a:t>Phone extension</a:t>
                      </a:r>
                      <a:endParaRPr lang="en-US" dirty="0"/>
                    </a:p>
                  </a:txBody>
                  <a:tcPr/>
                </a:tc>
              </a:tr>
              <a:tr h="370840">
                <a:tc>
                  <a:txBody>
                    <a:bodyPr/>
                    <a:lstStyle/>
                    <a:p>
                      <a:r>
                        <a:rPr lang="en-US" dirty="0" smtClean="0"/>
                        <a:t>Bob Casey</a:t>
                      </a:r>
                      <a:endParaRPr lang="en-US" dirty="0"/>
                    </a:p>
                  </a:txBody>
                  <a:tcPr/>
                </a:tc>
                <a:tc>
                  <a:txBody>
                    <a:bodyPr/>
                    <a:lstStyle/>
                    <a:p>
                      <a:r>
                        <a:rPr lang="en-US" dirty="0" smtClean="0"/>
                        <a:t>rcasey@mit.edu</a:t>
                      </a:r>
                      <a:endParaRPr lang="en-US" dirty="0"/>
                    </a:p>
                  </a:txBody>
                  <a:tcPr/>
                </a:tc>
                <a:tc>
                  <a:txBody>
                    <a:bodyPr/>
                    <a:lstStyle/>
                    <a:p>
                      <a:r>
                        <a:rPr lang="en-US" dirty="0" smtClean="0"/>
                        <a:t>x3-1844</a:t>
                      </a:r>
                      <a:endParaRPr lang="en-US" dirty="0"/>
                    </a:p>
                  </a:txBody>
                  <a:tcPr/>
                </a:tc>
              </a:tr>
              <a:tr h="370840">
                <a:tc>
                  <a:txBody>
                    <a:bodyPr/>
                    <a:lstStyle/>
                    <a:p>
                      <a:r>
                        <a:rPr lang="en-US" dirty="0" smtClean="0"/>
                        <a:t>Jim</a:t>
                      </a:r>
                      <a:r>
                        <a:rPr lang="en-US" baseline="0" dirty="0" smtClean="0"/>
                        <a:t> Fragala</a:t>
                      </a:r>
                      <a:endParaRPr lang="en-US" dirty="0"/>
                    </a:p>
                  </a:txBody>
                  <a:tcPr/>
                </a:tc>
                <a:tc>
                  <a:txBody>
                    <a:bodyPr/>
                    <a:lstStyle/>
                    <a:p>
                      <a:r>
                        <a:rPr lang="en-US" dirty="0" smtClean="0"/>
                        <a:t>jfragala@mit.edu</a:t>
                      </a:r>
                      <a:endParaRPr lang="en-US" dirty="0"/>
                    </a:p>
                  </a:txBody>
                  <a:tcPr/>
                </a:tc>
                <a:tc>
                  <a:txBody>
                    <a:bodyPr/>
                    <a:lstStyle/>
                    <a:p>
                      <a:r>
                        <a:rPr lang="en-US" dirty="0" smtClean="0"/>
                        <a:t>x4-6250</a:t>
                      </a:r>
                      <a:endParaRPr lang="en-US" dirty="0"/>
                    </a:p>
                  </a:txBody>
                  <a:tcPr/>
                </a:tc>
              </a:tr>
              <a:tr h="370840">
                <a:tc>
                  <a:txBody>
                    <a:bodyPr/>
                    <a:lstStyle/>
                    <a:p>
                      <a:r>
                        <a:rPr lang="en-US" dirty="0" smtClean="0"/>
                        <a:t>Lisa</a:t>
                      </a:r>
                      <a:r>
                        <a:rPr lang="en-US" baseline="0" dirty="0" smtClean="0"/>
                        <a:t> Robinson</a:t>
                      </a:r>
                      <a:endParaRPr lang="en-US" dirty="0"/>
                    </a:p>
                  </a:txBody>
                  <a:tcPr/>
                </a:tc>
                <a:tc>
                  <a:txBody>
                    <a:bodyPr/>
                    <a:lstStyle/>
                    <a:p>
                      <a:r>
                        <a:rPr lang="en-US" dirty="0" smtClean="0"/>
                        <a:t>lmrobin@mit.edu</a:t>
                      </a:r>
                      <a:endParaRPr lang="en-US" dirty="0"/>
                    </a:p>
                  </a:txBody>
                  <a:tcPr/>
                </a:tc>
                <a:tc>
                  <a:txBody>
                    <a:bodyPr/>
                    <a:lstStyle/>
                    <a:p>
                      <a:r>
                        <a:rPr lang="en-US" dirty="0" smtClean="0"/>
                        <a:t>x8-0492</a:t>
                      </a:r>
                      <a:endParaRPr lang="en-US" dirty="0"/>
                    </a:p>
                  </a:txBody>
                  <a:tcPr/>
                </a:tc>
              </a:tr>
              <a:tr h="370840">
                <a:tc>
                  <a:txBody>
                    <a:bodyPr/>
                    <a:lstStyle/>
                    <a:p>
                      <a:r>
                        <a:rPr lang="en-US" dirty="0" smtClean="0"/>
                        <a:t>Ron</a:t>
                      </a:r>
                      <a:r>
                        <a:rPr lang="en-US" baseline="0" dirty="0" smtClean="0"/>
                        <a:t> Parker</a:t>
                      </a:r>
                      <a:endParaRPr lang="en-US" dirty="0"/>
                    </a:p>
                  </a:txBody>
                  <a:tcPr/>
                </a:tc>
                <a:tc>
                  <a:txBody>
                    <a:bodyPr/>
                    <a:lstStyle/>
                    <a:p>
                      <a:r>
                        <a:rPr lang="en-US" dirty="0" smtClean="0"/>
                        <a:t>rep@mit.edu</a:t>
                      </a:r>
                      <a:endParaRPr lang="en-US" dirty="0"/>
                    </a:p>
                  </a:txBody>
                  <a:tcPr/>
                </a:tc>
                <a:tc>
                  <a:txBody>
                    <a:bodyPr/>
                    <a:lstStyle/>
                    <a:p>
                      <a:r>
                        <a:rPr lang="en-US" dirty="0" smtClean="0"/>
                        <a:t>x3-1339</a:t>
                      </a:r>
                      <a:endParaRPr lang="en-US" dirty="0"/>
                    </a:p>
                  </a:txBody>
                  <a:tcPr/>
                </a:tc>
              </a:tr>
              <a:tr h="370840">
                <a:tc>
                  <a:txBody>
                    <a:bodyPr/>
                    <a:lstStyle/>
                    <a:p>
                      <a:r>
                        <a:rPr lang="en-US" dirty="0" smtClean="0"/>
                        <a:t>Frank Quern</a:t>
                      </a:r>
                      <a:endParaRPr lang="en-US" dirty="0"/>
                    </a:p>
                  </a:txBody>
                  <a:tcPr/>
                </a:tc>
                <a:tc>
                  <a:txBody>
                    <a:bodyPr/>
                    <a:lstStyle/>
                    <a:p>
                      <a:r>
                        <a:rPr lang="en-US" dirty="0" smtClean="0"/>
                        <a:t>fquern@mit.edu</a:t>
                      </a:r>
                      <a:endParaRPr lang="en-US" dirty="0"/>
                    </a:p>
                  </a:txBody>
                  <a:tcPr/>
                </a:tc>
                <a:tc>
                  <a:txBody>
                    <a:bodyPr/>
                    <a:lstStyle/>
                    <a:p>
                      <a:r>
                        <a:rPr lang="en-US" dirty="0" smtClean="0"/>
                        <a:t>x2-4512</a:t>
                      </a:r>
                      <a:endParaRPr lang="en-US" dirty="0"/>
                    </a:p>
                  </a:txBody>
                  <a:tcPr/>
                </a:tc>
              </a:tr>
            </a:tbl>
          </a:graphicData>
        </a:graphic>
      </p:graphicFrame>
    </p:spTree>
    <p:extLst>
      <p:ext uri="{BB962C8B-B14F-4D97-AF65-F5344CB8AC3E}">
        <p14:creationId xmlns:p14="http://schemas.microsoft.com/office/powerpoint/2010/main" val="4142113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9/29/2016</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2</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3200"/>
              <a:t>Agenda</a:t>
            </a:r>
          </a:p>
        </p:txBody>
      </p:sp>
      <p:sp>
        <p:nvSpPr>
          <p:cNvPr id="4101" name="Rectangle 3"/>
          <p:cNvSpPr>
            <a:spLocks noGrp="1" noChangeArrowheads="1"/>
          </p:cNvSpPr>
          <p:nvPr>
            <p:ph type="body" idx="1"/>
          </p:nvPr>
        </p:nvSpPr>
        <p:spPr>
          <a:xfrm>
            <a:off x="2057400" y="1828801"/>
            <a:ext cx="8077200" cy="4302125"/>
          </a:xfrm>
        </p:spPr>
        <p:txBody>
          <a:bodyPr/>
          <a:lstStyle/>
          <a:p>
            <a:pPr eaLnBrk="1" hangingPunct="1">
              <a:lnSpc>
                <a:spcPct val="90000"/>
              </a:lnSpc>
              <a:buSzTx/>
              <a:buFontTx/>
              <a:buChar char="•"/>
            </a:pPr>
            <a:r>
              <a:rPr lang="en-US" altLang="en-US" sz="2000"/>
              <a:t>Background</a:t>
            </a:r>
          </a:p>
          <a:p>
            <a:pPr eaLnBrk="1" hangingPunct="1">
              <a:lnSpc>
                <a:spcPct val="90000"/>
              </a:lnSpc>
              <a:buSzTx/>
              <a:buFontTx/>
              <a:buChar char="•"/>
            </a:pPr>
            <a:r>
              <a:rPr lang="en-US" altLang="en-US" sz="2000"/>
              <a:t>Project Organization</a:t>
            </a:r>
          </a:p>
          <a:p>
            <a:pPr eaLnBrk="1" hangingPunct="1">
              <a:lnSpc>
                <a:spcPct val="90000"/>
              </a:lnSpc>
              <a:buSzTx/>
              <a:buFontTx/>
              <a:buChar char="•"/>
            </a:pPr>
            <a:r>
              <a:rPr lang="en-US" altLang="en-US" sz="2000"/>
              <a:t>Project wiki</a:t>
            </a:r>
          </a:p>
          <a:p>
            <a:pPr eaLnBrk="1" hangingPunct="1">
              <a:lnSpc>
                <a:spcPct val="90000"/>
              </a:lnSpc>
              <a:buSzTx/>
              <a:buFontTx/>
              <a:buChar char="•"/>
            </a:pPr>
            <a:r>
              <a:rPr lang="en-US" altLang="en-US" sz="2000"/>
              <a:t>Project Risks </a:t>
            </a:r>
          </a:p>
          <a:p>
            <a:pPr eaLnBrk="1" hangingPunct="1">
              <a:lnSpc>
                <a:spcPct val="90000"/>
              </a:lnSpc>
              <a:buSzTx/>
              <a:buFontTx/>
              <a:buChar char="•"/>
            </a:pPr>
            <a:r>
              <a:rPr lang="en-US" altLang="en-US" sz="2000"/>
              <a:t>Important Dates</a:t>
            </a:r>
          </a:p>
          <a:p>
            <a:pPr eaLnBrk="1" hangingPunct="1">
              <a:lnSpc>
                <a:spcPct val="90000"/>
              </a:lnSpc>
              <a:buSzTx/>
              <a:buFontTx/>
              <a:buChar char="•"/>
            </a:pPr>
            <a:r>
              <a:rPr lang="en-US" altLang="en-US" sz="2000"/>
              <a:t>Next Steps	</a:t>
            </a:r>
          </a:p>
        </p:txBody>
      </p:sp>
    </p:spTree>
    <p:extLst>
      <p:ext uri="{BB962C8B-B14F-4D97-AF65-F5344CB8AC3E}">
        <p14:creationId xmlns:p14="http://schemas.microsoft.com/office/powerpoint/2010/main" val="31426435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9/29/2016</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3</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5125"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dirty="0"/>
              <a:t>	Support Packs</a:t>
            </a:r>
          </a:p>
          <a:p>
            <a:pPr eaLnBrk="1" hangingPunct="1">
              <a:lnSpc>
                <a:spcPct val="90000"/>
              </a:lnSpc>
              <a:spcBef>
                <a:spcPct val="0"/>
              </a:spcBef>
              <a:spcAft>
                <a:spcPct val="25000"/>
              </a:spcAft>
              <a:buSzTx/>
              <a:buFont typeface="Wingdings" pitchFamily="2" charset="2"/>
              <a:buNone/>
            </a:pPr>
            <a:endParaRPr lang="en-US" altLang="en-US" sz="2000" dirty="0"/>
          </a:p>
          <a:p>
            <a:pPr lvl="1" eaLnBrk="1" hangingPunct="1">
              <a:lnSpc>
                <a:spcPct val="90000"/>
              </a:lnSpc>
              <a:spcBef>
                <a:spcPct val="0"/>
              </a:spcBef>
              <a:spcAft>
                <a:spcPct val="25000"/>
              </a:spcAft>
              <a:buSzTx/>
              <a:buFont typeface="Wingdings" pitchFamily="2" charset="2"/>
              <a:buChar char="v"/>
            </a:pPr>
            <a:r>
              <a:rPr lang="en-US" altLang="en-US" sz="1800" dirty="0"/>
              <a:t>We all know what they are, periodic releases of system changes and corrections by SAP.</a:t>
            </a:r>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r>
              <a:rPr lang="en-US" altLang="en-US" sz="1800" dirty="0"/>
              <a:t>Rather than apply these support packs when released we collect the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altLang="en-US" sz="1800" dirty="0"/>
              <a:t> </a:t>
            </a:r>
          </a:p>
          <a:p>
            <a:pPr lvl="1" eaLnBrk="1" hangingPunct="1">
              <a:lnSpc>
                <a:spcPct val="90000"/>
              </a:lnSpc>
              <a:spcBef>
                <a:spcPct val="0"/>
              </a:spcBef>
              <a:spcAft>
                <a:spcPct val="25000"/>
              </a:spcAft>
              <a:buSzTx/>
              <a:buFont typeface="Wingdings" pitchFamily="2" charset="2"/>
              <a:buChar char="v"/>
            </a:pPr>
            <a:r>
              <a:rPr lang="en-US" altLang="en-US" sz="1800" dirty="0"/>
              <a:t>The timing of our process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altLang="en-US" sz="2000" dirty="0"/>
          </a:p>
        </p:txBody>
      </p:sp>
    </p:spTree>
    <p:extLst>
      <p:ext uri="{BB962C8B-B14F-4D97-AF65-F5344CB8AC3E}">
        <p14:creationId xmlns:p14="http://schemas.microsoft.com/office/powerpoint/2010/main" val="387448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5">
                                            <p:txEl>
                                              <p:pRg st="2" end="2"/>
                                            </p:txEl>
                                          </p:spTgt>
                                        </p:tgtEl>
                                        <p:attrNameLst>
                                          <p:attrName>style.visibility</p:attrName>
                                        </p:attrNameLst>
                                      </p:cBhvr>
                                      <p:to>
                                        <p:strVal val="visible"/>
                                      </p:to>
                                    </p:set>
                                    <p:animEffect transition="in" filter="circle(in)">
                                      <p:cBhvr>
                                        <p:cTn id="7" dur="2000"/>
                                        <p:tgtEl>
                                          <p:spTgt spid="512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125">
                                            <p:txEl>
                                              <p:pRg st="4" end="4"/>
                                            </p:txEl>
                                          </p:spTgt>
                                        </p:tgtEl>
                                        <p:attrNameLst>
                                          <p:attrName>style.visibility</p:attrName>
                                        </p:attrNameLst>
                                      </p:cBhvr>
                                      <p:to>
                                        <p:strVal val="visible"/>
                                      </p:to>
                                    </p:set>
                                    <p:animEffect transition="in" filter="circle(in)">
                                      <p:cBhvr>
                                        <p:cTn id="12" dur="2000"/>
                                        <p:tgtEl>
                                          <p:spTgt spid="512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125">
                                            <p:txEl>
                                              <p:pRg st="6" end="6"/>
                                            </p:txEl>
                                          </p:spTgt>
                                        </p:tgtEl>
                                        <p:attrNameLst>
                                          <p:attrName>style.visibility</p:attrName>
                                        </p:attrNameLst>
                                      </p:cBhvr>
                                      <p:to>
                                        <p:strVal val="visible"/>
                                      </p:to>
                                    </p:set>
                                    <p:animEffect transition="in" filter="circle(in)">
                                      <p:cBhvr>
                                        <p:cTn id="17" dur="2000"/>
                                        <p:tgtEl>
                                          <p:spTgt spid="512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78BAEDC-3DED-4E09-ADA4-0630B0D0BFD1}" type="datetime1">
              <a:rPr lang="en-US" altLang="en-US" smtClean="0">
                <a:solidFill>
                  <a:srgbClr val="000000"/>
                </a:solidFill>
                <a:latin typeface="Arial" charset="0"/>
              </a:rPr>
              <a:pPr/>
              <a:t>9/29/2016</a:t>
            </a:fld>
            <a:endParaRPr lang="en-US" altLang="en-US" smtClean="0">
              <a:solidFill>
                <a:srgbClr val="000000"/>
              </a:solidFill>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EAF8956-C038-441A-97A9-C2A3CE107735}" type="slidenum">
              <a:rPr lang="en-US" altLang="en-US" smtClean="0">
                <a:solidFill>
                  <a:srgbClr val="000000"/>
                </a:solidFill>
                <a:latin typeface="Arial" charset="0"/>
              </a:rPr>
              <a:pPr/>
              <a:t>4</a:t>
            </a:fld>
            <a:endParaRPr lang="en-US" altLang="en-US" smtClean="0">
              <a:solidFill>
                <a:srgbClr val="000000"/>
              </a:solidFill>
              <a:latin typeface="Arial" charset="0"/>
            </a:endParaRPr>
          </a:p>
        </p:txBody>
      </p:sp>
      <p:sp>
        <p:nvSpPr>
          <p:cNvPr id="6148"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6149"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a:t>	What are the benefits of applying Support Packs and the process itself?</a:t>
            </a:r>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Ensures up to date test scripts for chosen transaction.</a:t>
            </a:r>
          </a:p>
        </p:txBody>
      </p:sp>
    </p:spTree>
    <p:extLst>
      <p:ext uri="{BB962C8B-B14F-4D97-AF65-F5344CB8AC3E}">
        <p14:creationId xmlns:p14="http://schemas.microsoft.com/office/powerpoint/2010/main" val="37356960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5BC889-971B-47B2-89B3-42EACCB6E83B}" type="datetime1">
              <a:rPr lang="en-US" altLang="en-US" smtClean="0">
                <a:solidFill>
                  <a:srgbClr val="000000"/>
                </a:solidFill>
                <a:latin typeface="Arial" charset="0"/>
              </a:rPr>
              <a:pPr/>
              <a:t>9/29/2016</a:t>
            </a:fld>
            <a:endParaRPr lang="en-US" altLang="en-US" smtClean="0">
              <a:solidFill>
                <a:srgbClr val="000000"/>
              </a:solidFill>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8E83B8C-4F87-4381-AA7B-9B4BD26969C4}"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
        <p:nvSpPr>
          <p:cNvPr id="7172" name="Rectangle 2"/>
          <p:cNvSpPr>
            <a:spLocks noGrp="1" noChangeArrowheads="1"/>
          </p:cNvSpPr>
          <p:nvPr>
            <p:ph type="title"/>
          </p:nvPr>
        </p:nvSpPr>
        <p:spPr/>
        <p:txBody>
          <a:bodyPr/>
          <a:lstStyle/>
          <a:p>
            <a:pPr eaLnBrk="1" hangingPunct="1"/>
            <a:r>
              <a:rPr lang="en-US" altLang="en-US" sz="2800"/>
              <a:t>Project Organization</a:t>
            </a:r>
          </a:p>
        </p:txBody>
      </p:sp>
      <p:sp>
        <p:nvSpPr>
          <p:cNvPr id="7173"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Char char="q"/>
            </a:pPr>
            <a:r>
              <a:rPr lang="en-US" altLang="en-US" sz="2000" b="1" dirty="0" smtClean="0"/>
              <a:t>Communication</a:t>
            </a:r>
            <a:endParaRPr lang="en-US" altLang="en-US" sz="2000" b="1" dirty="0"/>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smtClean="0"/>
              <a:t>Planning</a:t>
            </a:r>
            <a:endParaRPr lang="en-US" altLang="en-US" sz="2000" b="1" dirty="0"/>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Support Pack Technical Application</a:t>
            </a:r>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Testing</a:t>
            </a:r>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a:t>Go-live</a:t>
            </a:r>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p:txBody>
      </p:sp>
    </p:spTree>
    <p:extLst>
      <p:ext uri="{BB962C8B-B14F-4D97-AF65-F5344CB8AC3E}">
        <p14:creationId xmlns:p14="http://schemas.microsoft.com/office/powerpoint/2010/main" val="34565748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7BC5052-0AEF-45EE-BA74-03BF70B9FBF9}" type="datetime1">
              <a:rPr lang="en-US" altLang="en-US" smtClean="0">
                <a:solidFill>
                  <a:srgbClr val="000000"/>
                </a:solidFill>
                <a:latin typeface="Arial" charset="0"/>
              </a:rPr>
              <a:pPr/>
              <a:t>9/29/2016</a:t>
            </a:fld>
            <a:endParaRPr lang="en-US" altLang="en-US" smtClean="0">
              <a:solidFill>
                <a:srgbClr val="000000"/>
              </a:solidFill>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278FC3-FF20-47E4-B5CE-35386F03F911}"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
        <p:nvSpPr>
          <p:cNvPr id="8196" name="Rectangle 2"/>
          <p:cNvSpPr>
            <a:spLocks noGrp="1" noChangeArrowheads="1"/>
          </p:cNvSpPr>
          <p:nvPr>
            <p:ph type="title"/>
          </p:nvPr>
        </p:nvSpPr>
        <p:spPr/>
        <p:txBody>
          <a:bodyPr/>
          <a:lstStyle/>
          <a:p>
            <a:pPr eaLnBrk="1" hangingPunct="1"/>
            <a:r>
              <a:rPr lang="en-US" altLang="en-US" sz="2800"/>
              <a:t>Project Organization</a:t>
            </a:r>
          </a:p>
        </p:txBody>
      </p:sp>
      <p:sp>
        <p:nvSpPr>
          <p:cNvPr id="8197" name="Rectangle 3"/>
          <p:cNvSpPr>
            <a:spLocks noGrp="1" noChangeArrowheads="1"/>
          </p:cNvSpPr>
          <p:nvPr>
            <p:ph type="body" idx="1"/>
          </p:nvPr>
        </p:nvSpPr>
        <p:spPr>
          <a:xfrm>
            <a:off x="1981200" y="1870076"/>
            <a:ext cx="8229600" cy="4302125"/>
          </a:xfrm>
        </p:spPr>
        <p:txBody>
          <a:bodyPr/>
          <a:lstStyle/>
          <a:p>
            <a:pPr eaLnBrk="1" hangingPunct="1">
              <a:lnSpc>
                <a:spcPct val="90000"/>
              </a:lnSpc>
              <a:spcBef>
                <a:spcPct val="25000"/>
              </a:spcBef>
              <a:buFont typeface="Wingdings" pitchFamily="2" charset="2"/>
              <a:buNone/>
            </a:pPr>
            <a:r>
              <a:rPr lang="en-US" altLang="en-US" sz="1800" b="1" dirty="0"/>
              <a:t>Communication</a:t>
            </a:r>
          </a:p>
          <a:p>
            <a:pPr lvl="1" eaLnBrk="1" hangingPunct="1">
              <a:lnSpc>
                <a:spcPct val="90000"/>
              </a:lnSpc>
              <a:spcBef>
                <a:spcPct val="25000"/>
              </a:spcBef>
              <a:buFont typeface="Wingdings" pitchFamily="2" charset="2"/>
              <a:buChar char="v"/>
            </a:pPr>
            <a:r>
              <a:rPr lang="en-US" altLang="en-US" sz="1600" dirty="0"/>
              <a:t>Project Kickoff Meetings</a:t>
            </a:r>
          </a:p>
          <a:p>
            <a:pPr lvl="2" eaLnBrk="1" hangingPunct="1">
              <a:lnSpc>
                <a:spcPct val="90000"/>
              </a:lnSpc>
              <a:spcBef>
                <a:spcPct val="25000"/>
              </a:spcBef>
              <a:buFont typeface="Wingdings" pitchFamily="2" charset="2"/>
              <a:buChar char="Ø"/>
            </a:pPr>
            <a:r>
              <a:rPr lang="en-US" altLang="en-US" sz="1400" dirty="0"/>
              <a:t>Steering Committee – </a:t>
            </a:r>
            <a:r>
              <a:rPr lang="en-US" altLang="en-US" sz="1400" dirty="0" smtClean="0"/>
              <a:t>9/30</a:t>
            </a:r>
            <a:endParaRPr lang="en-US" altLang="en-US" sz="1400" dirty="0"/>
          </a:p>
          <a:p>
            <a:pPr lvl="2" eaLnBrk="1" hangingPunct="1">
              <a:lnSpc>
                <a:spcPct val="90000"/>
              </a:lnSpc>
              <a:spcBef>
                <a:spcPct val="25000"/>
              </a:spcBef>
              <a:buFont typeface="Wingdings" pitchFamily="2" charset="2"/>
              <a:buChar char="Ø"/>
            </a:pPr>
            <a:r>
              <a:rPr lang="en-US" altLang="en-US" sz="1400" dirty="0"/>
              <a:t>IS&amp;T – Core Team &amp; Extended Team –  </a:t>
            </a:r>
            <a:r>
              <a:rPr lang="en-US" altLang="en-US" sz="1400" dirty="0" smtClean="0"/>
              <a:t>9/15</a:t>
            </a:r>
            <a:endParaRPr lang="en-US" altLang="en-US" sz="1400" dirty="0"/>
          </a:p>
          <a:p>
            <a:pPr lvl="2" eaLnBrk="1" hangingPunct="1">
              <a:lnSpc>
                <a:spcPct val="90000"/>
              </a:lnSpc>
              <a:spcBef>
                <a:spcPct val="25000"/>
              </a:spcBef>
              <a:buFont typeface="Wingdings" pitchFamily="2" charset="2"/>
              <a:buChar char="Ø"/>
            </a:pPr>
            <a:r>
              <a:rPr lang="en-US" altLang="en-US" sz="1400" dirty="0" err="1"/>
              <a:t>SAPbiz</a:t>
            </a:r>
            <a:r>
              <a:rPr lang="en-US" altLang="en-US" sz="1400" dirty="0"/>
              <a:t> – </a:t>
            </a:r>
            <a:r>
              <a:rPr lang="en-US" altLang="en-US" sz="1400" dirty="0" smtClean="0"/>
              <a:t>9/27</a:t>
            </a:r>
            <a:endParaRPr lang="en-US" altLang="en-US" sz="1400" dirty="0"/>
          </a:p>
          <a:p>
            <a:pPr lvl="1" eaLnBrk="1" hangingPunct="1">
              <a:lnSpc>
                <a:spcPct val="90000"/>
              </a:lnSpc>
              <a:spcBef>
                <a:spcPct val="25000"/>
              </a:spcBef>
              <a:buFont typeface="Wingdings" pitchFamily="2" charset="2"/>
              <a:buChar char="v"/>
            </a:pPr>
            <a:r>
              <a:rPr lang="en-US" altLang="en-US" sz="1600" dirty="0"/>
              <a:t>Monthly Meetings</a:t>
            </a:r>
          </a:p>
          <a:p>
            <a:pPr lvl="2" eaLnBrk="1" hangingPunct="1">
              <a:lnSpc>
                <a:spcPct val="90000"/>
              </a:lnSpc>
              <a:spcBef>
                <a:spcPct val="25000"/>
              </a:spcBef>
              <a:buFont typeface="Wingdings" pitchFamily="2" charset="2"/>
              <a:buChar char="Ø"/>
            </a:pPr>
            <a:r>
              <a:rPr lang="en-US" altLang="en-US" sz="1400" dirty="0"/>
              <a:t>Steering Committee</a:t>
            </a:r>
          </a:p>
          <a:p>
            <a:pPr lvl="2" eaLnBrk="1" hangingPunct="1">
              <a:lnSpc>
                <a:spcPct val="90000"/>
              </a:lnSpc>
              <a:spcBef>
                <a:spcPct val="25000"/>
              </a:spcBef>
              <a:buFont typeface="Wingdings" pitchFamily="2" charset="2"/>
              <a:buChar char="Ø"/>
            </a:pPr>
            <a:r>
              <a:rPr lang="en-US" altLang="en-US" sz="1400" dirty="0" err="1"/>
              <a:t>SAPbiz</a:t>
            </a:r>
            <a:endParaRPr lang="en-US" altLang="en-US" sz="1400" dirty="0"/>
          </a:p>
          <a:p>
            <a:pPr lvl="1" eaLnBrk="1" hangingPunct="1">
              <a:lnSpc>
                <a:spcPct val="90000"/>
              </a:lnSpc>
              <a:spcBef>
                <a:spcPct val="25000"/>
              </a:spcBef>
              <a:buFont typeface="Wingdings" pitchFamily="2" charset="2"/>
              <a:buChar char="v"/>
            </a:pPr>
            <a:r>
              <a:rPr lang="en-US" altLang="en-US" sz="1600" dirty="0"/>
              <a:t>Weekly Meetings</a:t>
            </a:r>
          </a:p>
          <a:p>
            <a:pPr lvl="2" eaLnBrk="1" hangingPunct="1">
              <a:lnSpc>
                <a:spcPct val="90000"/>
              </a:lnSpc>
              <a:spcBef>
                <a:spcPct val="25000"/>
              </a:spcBef>
              <a:buFont typeface="Wingdings" pitchFamily="2" charset="2"/>
              <a:buChar char="Ø"/>
            </a:pPr>
            <a:r>
              <a:rPr lang="en-US" altLang="en-US" sz="1400" dirty="0" smtClean="0"/>
              <a:t>HEC/R3 </a:t>
            </a:r>
            <a:r>
              <a:rPr lang="en-US" altLang="en-US" sz="1400" dirty="0"/>
              <a:t>Team</a:t>
            </a:r>
          </a:p>
          <a:p>
            <a:pPr lvl="2" eaLnBrk="1" hangingPunct="1">
              <a:lnSpc>
                <a:spcPct val="90000"/>
              </a:lnSpc>
              <a:spcBef>
                <a:spcPct val="25000"/>
              </a:spcBef>
              <a:buFont typeface="Wingdings" pitchFamily="2" charset="2"/>
              <a:buChar char="Ø"/>
            </a:pPr>
            <a:r>
              <a:rPr lang="en-US" altLang="en-US" sz="1400" dirty="0"/>
              <a:t>Test </a:t>
            </a:r>
            <a:r>
              <a:rPr lang="en-US" altLang="en-US" sz="1400" dirty="0" smtClean="0"/>
              <a:t>Coordinating </a:t>
            </a:r>
            <a:r>
              <a:rPr lang="en-US" altLang="en-US" sz="1400" dirty="0"/>
              <a:t>- Business  &amp; IS&amp;T</a:t>
            </a:r>
          </a:p>
          <a:p>
            <a:pPr lvl="1" eaLnBrk="1" hangingPunct="1">
              <a:lnSpc>
                <a:spcPct val="90000"/>
              </a:lnSpc>
              <a:spcBef>
                <a:spcPct val="25000"/>
              </a:spcBef>
              <a:buFont typeface="Wingdings" pitchFamily="2" charset="2"/>
              <a:buChar char="v"/>
            </a:pPr>
            <a:r>
              <a:rPr lang="en-US" altLang="en-US" sz="1600" dirty="0"/>
              <a:t>Email lists</a:t>
            </a:r>
          </a:p>
          <a:p>
            <a:pPr lvl="1" eaLnBrk="1" hangingPunct="1">
              <a:lnSpc>
                <a:spcPct val="90000"/>
              </a:lnSpc>
              <a:spcBef>
                <a:spcPct val="25000"/>
              </a:spcBef>
              <a:buFont typeface="Wingdings" pitchFamily="2" charset="2"/>
              <a:buChar char="v"/>
            </a:pPr>
            <a:r>
              <a:rPr lang="en-US" altLang="en-US" sz="1600" dirty="0"/>
              <a:t>Project </a:t>
            </a:r>
            <a:r>
              <a:rPr lang="en-US" altLang="en-US" sz="1600" dirty="0" smtClean="0"/>
              <a:t>wiki</a:t>
            </a:r>
            <a:endParaRPr lang="en-US" altLang="en-US" sz="1100" b="1" dirty="0" smtClean="0">
              <a:solidFill>
                <a:srgbClr val="002060"/>
              </a:solidFill>
            </a:endParaRPr>
          </a:p>
          <a:p>
            <a:pPr lvl="2" eaLnBrk="1" hangingPunct="1">
              <a:lnSpc>
                <a:spcPct val="90000"/>
              </a:lnSpc>
              <a:spcBef>
                <a:spcPct val="25000"/>
              </a:spcBef>
              <a:buFont typeface="Wingdings" pitchFamily="2" charset="2"/>
              <a:buChar char="Ø"/>
            </a:pPr>
            <a:r>
              <a:rPr lang="en-US" altLang="en-US" sz="1100" b="1" dirty="0" smtClean="0">
                <a:solidFill>
                  <a:srgbClr val="002060"/>
                </a:solidFill>
                <a:hlinkClick r:id="rId3"/>
              </a:rPr>
              <a:t>https://wikis.mit.edu/confluence/display/sapscripts/2016+Year+End+SAP+Support+Pack+Project</a:t>
            </a:r>
            <a:endParaRPr lang="en-US" altLang="en-US" sz="1100" b="1" dirty="0">
              <a:solidFill>
                <a:srgbClr val="002060"/>
              </a:solidFill>
            </a:endParaRPr>
          </a:p>
          <a:p>
            <a:pPr lvl="2" eaLnBrk="1" hangingPunct="1">
              <a:lnSpc>
                <a:spcPct val="90000"/>
              </a:lnSpc>
              <a:spcBef>
                <a:spcPct val="25000"/>
              </a:spcBef>
              <a:buFont typeface="Wingdings" pitchFamily="2" charset="2"/>
              <a:buChar char="Ø"/>
            </a:pPr>
            <a:r>
              <a:rPr lang="en-US" altLang="en-US" sz="1100" b="1" dirty="0">
                <a:solidFill>
                  <a:srgbClr val="002060"/>
                </a:solidFill>
              </a:rPr>
              <a:t>Contains project plans, test plans, general information, </a:t>
            </a:r>
            <a:r>
              <a:rPr lang="en-US" altLang="en-US" sz="1100" b="1" dirty="0" err="1">
                <a:solidFill>
                  <a:srgbClr val="002060"/>
                </a:solidFill>
              </a:rPr>
              <a:t>etc</a:t>
            </a:r>
            <a:r>
              <a:rPr lang="en-US" altLang="en-US" sz="1100" b="1" dirty="0">
                <a:solidFill>
                  <a:srgbClr val="002060"/>
                </a:solidFill>
              </a:rPr>
              <a:t> …; great source – use it!</a:t>
            </a:r>
          </a:p>
          <a:p>
            <a:pPr lvl="2" eaLnBrk="1" hangingPunct="1">
              <a:lnSpc>
                <a:spcPct val="90000"/>
              </a:lnSpc>
              <a:spcBef>
                <a:spcPct val="25000"/>
              </a:spcBef>
              <a:buFont typeface="Wingdings" pitchFamily="2" charset="2"/>
              <a:buChar char="Ø"/>
            </a:pPr>
            <a:r>
              <a:rPr lang="en-US" altLang="en-US" sz="1100" b="1" dirty="0">
                <a:solidFill>
                  <a:srgbClr val="002060"/>
                </a:solidFill>
              </a:rPr>
              <a:t>Don’t have access please contact </a:t>
            </a:r>
            <a:r>
              <a:rPr lang="en-US" altLang="en-US" sz="1100" b="1" dirty="0" smtClean="0">
                <a:solidFill>
                  <a:srgbClr val="002060"/>
                </a:solidFill>
              </a:rPr>
              <a:t>Frank Quern (fquern@mit.edu</a:t>
            </a:r>
            <a:r>
              <a:rPr lang="en-US" altLang="en-US" sz="1100" b="1" dirty="0">
                <a:solidFill>
                  <a:srgbClr val="002060"/>
                </a:solidFill>
              </a:rPr>
              <a:t>) </a:t>
            </a:r>
          </a:p>
        </p:txBody>
      </p:sp>
    </p:spTree>
    <p:extLst>
      <p:ext uri="{BB962C8B-B14F-4D97-AF65-F5344CB8AC3E}">
        <p14:creationId xmlns:p14="http://schemas.microsoft.com/office/powerpoint/2010/main" val="27686325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6693E4-5C84-45DE-B20D-52744DC25A67}" type="datetime1">
              <a:rPr lang="en-US" altLang="en-US" smtClean="0">
                <a:solidFill>
                  <a:srgbClr val="000000"/>
                </a:solidFill>
                <a:latin typeface="Arial" charset="0"/>
              </a:rPr>
              <a:pPr/>
              <a:t>9/29/2016</a:t>
            </a:fld>
            <a:endParaRPr lang="en-US" altLang="en-US" smtClean="0">
              <a:solidFill>
                <a:srgbClr val="000000"/>
              </a:solidFill>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1EA1AD5-DE08-4026-921E-B5C61A4F91AD}"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
        <p:nvSpPr>
          <p:cNvPr id="9220" name="Rectangle 2"/>
          <p:cNvSpPr>
            <a:spLocks noGrp="1" noChangeArrowheads="1"/>
          </p:cNvSpPr>
          <p:nvPr>
            <p:ph type="title"/>
          </p:nvPr>
        </p:nvSpPr>
        <p:spPr/>
        <p:txBody>
          <a:bodyPr/>
          <a:lstStyle/>
          <a:p>
            <a:pPr eaLnBrk="1" hangingPunct="1">
              <a:lnSpc>
                <a:spcPct val="90000"/>
              </a:lnSpc>
            </a:pPr>
            <a:r>
              <a:rPr lang="en-US" altLang="en-US" sz="3200" dirty="0" smtClean="0"/>
              <a:t>Planning</a:t>
            </a:r>
            <a:endParaRPr lang="en-US" altLang="en-US" sz="3200" dirty="0"/>
          </a:p>
        </p:txBody>
      </p:sp>
      <p:sp>
        <p:nvSpPr>
          <p:cNvPr id="9221" name="Rectangle 3"/>
          <p:cNvSpPr>
            <a:spLocks noGrp="1" noChangeArrowheads="1"/>
          </p:cNvSpPr>
          <p:nvPr>
            <p:ph type="body" idx="1"/>
          </p:nvPr>
        </p:nvSpPr>
        <p:spPr/>
        <p:txBody>
          <a:bodyPr/>
          <a:lstStyle/>
          <a:p>
            <a:pPr eaLnBrk="1" hangingPunct="1">
              <a:buFont typeface="Wingdings" pitchFamily="2" charset="2"/>
              <a:buNone/>
            </a:pPr>
            <a:r>
              <a:rPr lang="en-US" altLang="en-US" sz="2000" dirty="0"/>
              <a:t>Lets jump to the project wiki </a:t>
            </a:r>
            <a:r>
              <a:rPr lang="en-US" altLang="en-US" sz="2000" dirty="0" smtClean="0"/>
              <a:t>…</a:t>
            </a:r>
          </a:p>
          <a:p>
            <a:pPr eaLnBrk="1" hangingPunct="1">
              <a:buFont typeface="Wingdings" pitchFamily="2" charset="2"/>
              <a:buNone/>
            </a:pPr>
            <a:endParaRPr lang="en-US" altLang="en-US" sz="1400" dirty="0"/>
          </a:p>
          <a:p>
            <a:pPr eaLnBrk="1" hangingPunct="1">
              <a:buFont typeface="Wingdings" pitchFamily="2" charset="2"/>
              <a:buNone/>
            </a:pPr>
            <a:r>
              <a:rPr lang="en-US" altLang="en-US" sz="1400" dirty="0"/>
              <a:t>	to look at the Team Roles &amp; </a:t>
            </a:r>
            <a:r>
              <a:rPr lang="en-US" altLang="en-US" sz="1400" dirty="0" smtClean="0"/>
              <a:t>Responsibilities</a:t>
            </a:r>
          </a:p>
          <a:p>
            <a:pPr eaLnBrk="1" hangingPunct="1">
              <a:buNone/>
            </a:pPr>
            <a:r>
              <a:rPr lang="en-US" altLang="en-US" sz="1400" dirty="0" smtClean="0"/>
              <a:t>	to </a:t>
            </a:r>
            <a:r>
              <a:rPr lang="en-US" altLang="en-US" sz="1400" dirty="0"/>
              <a:t>look at the Project </a:t>
            </a:r>
            <a:r>
              <a:rPr lang="en-US" altLang="en-US" sz="1400" dirty="0" smtClean="0"/>
              <a:t>Scope</a:t>
            </a:r>
          </a:p>
          <a:p>
            <a:pPr eaLnBrk="1" hangingPunct="1">
              <a:buNone/>
            </a:pPr>
            <a:r>
              <a:rPr lang="en-US" altLang="en-US" sz="1400" dirty="0"/>
              <a:t>	to look at the Technical </a:t>
            </a:r>
            <a:r>
              <a:rPr lang="en-US" altLang="en-US" sz="1400" dirty="0" smtClean="0"/>
              <a:t>Landscape</a:t>
            </a:r>
          </a:p>
          <a:p>
            <a:pPr eaLnBrk="1" hangingPunct="1">
              <a:buNone/>
            </a:pPr>
            <a:r>
              <a:rPr lang="en-US" altLang="en-US" sz="1400" dirty="0"/>
              <a:t>	to look at the </a:t>
            </a:r>
            <a:r>
              <a:rPr lang="en-US" altLang="en-US" sz="1400" dirty="0" smtClean="0"/>
              <a:t>Schedule</a:t>
            </a:r>
            <a:endParaRPr lang="en-US" altLang="en-US" sz="1400" dirty="0"/>
          </a:p>
          <a:p>
            <a:pPr eaLnBrk="1" hangingPunct="1">
              <a:buFont typeface="Wingdings" pitchFamily="2" charset="2"/>
              <a:buNone/>
            </a:pPr>
            <a:r>
              <a:rPr lang="en-US" altLang="en-US" sz="1400" dirty="0"/>
              <a:t>	to look at the Project Transport Management Process</a:t>
            </a:r>
          </a:p>
          <a:p>
            <a:pPr eaLnBrk="1" hangingPunct="1">
              <a:buFont typeface="Wingdings" pitchFamily="2" charset="2"/>
              <a:buNone/>
            </a:pPr>
            <a:r>
              <a:rPr lang="en-US" altLang="en-US" sz="1400" dirty="0"/>
              <a:t>	to look at the Project Testing Plan</a:t>
            </a:r>
          </a:p>
          <a:p>
            <a:pPr eaLnBrk="1" hangingPunct="1">
              <a:buFont typeface="Wingdings" pitchFamily="2" charset="2"/>
              <a:buNone/>
            </a:pPr>
            <a:r>
              <a:rPr lang="en-US" altLang="en-US" sz="1400" dirty="0"/>
              <a:t>	</a:t>
            </a:r>
            <a:endParaRPr lang="en-US" altLang="en-US" sz="1100" b="1" dirty="0" smtClean="0">
              <a:solidFill>
                <a:srgbClr val="002060"/>
              </a:solidFill>
            </a:endParaRPr>
          </a:p>
          <a:p>
            <a:pPr marL="469900" lvl="2" indent="-469900" eaLnBrk="1" hangingPunct="1">
              <a:buSzPct val="70000"/>
              <a:buNone/>
            </a:pPr>
            <a:r>
              <a:rPr lang="en-US" altLang="en-US" sz="1100" b="1" dirty="0" smtClean="0">
                <a:solidFill>
                  <a:srgbClr val="002060"/>
                </a:solidFill>
                <a:hlinkClick r:id="rId3"/>
              </a:rPr>
              <a:t>https://wikis.mit.edu/confluence/display/sapscripts/2016+Year+End+SAP+Support+Pack+Project</a:t>
            </a:r>
            <a:endParaRPr lang="en-US" altLang="en-US" sz="1100" b="1" dirty="0">
              <a:solidFill>
                <a:srgbClr val="002060"/>
              </a:solidFill>
            </a:endParaRPr>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p:txBody>
      </p:sp>
    </p:spTree>
    <p:extLst>
      <p:ext uri="{BB962C8B-B14F-4D97-AF65-F5344CB8AC3E}">
        <p14:creationId xmlns:p14="http://schemas.microsoft.com/office/powerpoint/2010/main" val="11540004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1D20C8-EF5D-47F1-8CE9-57441E4624A6}" type="datetime1">
              <a:rPr lang="en-US" altLang="en-US" smtClean="0">
                <a:solidFill>
                  <a:srgbClr val="000000"/>
                </a:solidFill>
                <a:latin typeface="Arial" charset="0"/>
              </a:rPr>
              <a:pPr/>
              <a:t>9/29/2016</a:t>
            </a:fld>
            <a:endParaRPr lang="en-US" altLang="en-US" smtClean="0">
              <a:solidFill>
                <a:srgbClr val="000000"/>
              </a:solidFill>
              <a:latin typeface="Arial" charset="0"/>
            </a:endParaRP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4C48091-B923-4C8E-A1AC-20FE08233C54}"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
        <p:nvSpPr>
          <p:cNvPr id="11268" name="Rectangle 2"/>
          <p:cNvSpPr>
            <a:spLocks noGrp="1" noChangeArrowheads="1"/>
          </p:cNvSpPr>
          <p:nvPr>
            <p:ph type="title"/>
          </p:nvPr>
        </p:nvSpPr>
        <p:spPr>
          <a:xfrm>
            <a:off x="1981200" y="533400"/>
            <a:ext cx="8229600" cy="914400"/>
          </a:xfrm>
        </p:spPr>
        <p:txBody>
          <a:bodyPr/>
          <a:lstStyle/>
          <a:p>
            <a:pPr eaLnBrk="1" hangingPunct="1"/>
            <a:r>
              <a:rPr lang="en-US" altLang="en-US" sz="3200"/>
              <a:t>Other Non-SP Projects</a:t>
            </a:r>
          </a:p>
        </p:txBody>
      </p:sp>
      <p:sp>
        <p:nvSpPr>
          <p:cNvPr id="11269" name="Rectangle 7"/>
          <p:cNvSpPr>
            <a:spLocks noGrp="1" noChangeArrowheads="1"/>
          </p:cNvSpPr>
          <p:nvPr>
            <p:ph type="body" idx="1"/>
          </p:nvPr>
        </p:nvSpPr>
        <p:spPr/>
        <p:txBody>
          <a:bodyPr/>
          <a:lstStyle/>
          <a:p>
            <a:pPr eaLnBrk="1" hangingPunct="1">
              <a:spcBef>
                <a:spcPct val="25000"/>
              </a:spcBef>
              <a:buFont typeface="Wingdings" pitchFamily="2" charset="2"/>
              <a:buNone/>
            </a:pPr>
            <a:r>
              <a:rPr lang="en-US" altLang="en-US" sz="1800" b="1" dirty="0"/>
              <a:t>Other non-support pack project work </a:t>
            </a:r>
            <a:r>
              <a:rPr lang="en-US" altLang="en-US" sz="1400" b="1" dirty="0"/>
              <a:t>(during SP project timeline)</a:t>
            </a:r>
          </a:p>
          <a:p>
            <a:pPr eaLnBrk="1" hangingPunct="1">
              <a:spcBef>
                <a:spcPct val="25000"/>
              </a:spcBef>
              <a:buFont typeface="Wingdings" pitchFamily="2" charset="2"/>
              <a:buNone/>
            </a:pPr>
            <a:r>
              <a:rPr lang="en-US" altLang="en-US" sz="1800" b="1" dirty="0"/>
              <a:t> </a:t>
            </a:r>
          </a:p>
          <a:p>
            <a:pPr lvl="1" eaLnBrk="1" hangingPunct="1">
              <a:spcBef>
                <a:spcPct val="25000"/>
              </a:spcBef>
              <a:buFont typeface="Wingdings" pitchFamily="2" charset="2"/>
              <a:buChar char="v"/>
            </a:pPr>
            <a:r>
              <a:rPr lang="en-US" altLang="en-US" sz="1400" dirty="0" smtClean="0"/>
              <a:t>COSMOS Pilot</a:t>
            </a:r>
            <a:endParaRPr lang="en-US" altLang="en-US" sz="1400" dirty="0"/>
          </a:p>
          <a:p>
            <a:pPr lvl="1" eaLnBrk="1" hangingPunct="1">
              <a:spcBef>
                <a:spcPct val="25000"/>
              </a:spcBef>
              <a:buFont typeface="Wingdings" pitchFamily="2" charset="2"/>
              <a:buChar char="v"/>
            </a:pPr>
            <a:r>
              <a:rPr lang="en-US" altLang="en-US" sz="1400" dirty="0" smtClean="0"/>
              <a:t>I-9 Outsourcing</a:t>
            </a:r>
          </a:p>
          <a:p>
            <a:pPr lvl="1" eaLnBrk="1" hangingPunct="1">
              <a:spcBef>
                <a:spcPct val="25000"/>
              </a:spcBef>
              <a:buFont typeface="Wingdings" pitchFamily="2" charset="2"/>
              <a:buChar char="v"/>
            </a:pPr>
            <a:r>
              <a:rPr lang="en-US" altLang="en-US" sz="1400" dirty="0" smtClean="0"/>
              <a:t>Enriching </a:t>
            </a:r>
            <a:r>
              <a:rPr lang="en-US" altLang="en-US" sz="1400" dirty="0" smtClean="0"/>
              <a:t>Diversity</a:t>
            </a:r>
          </a:p>
          <a:p>
            <a:pPr lvl="1" eaLnBrk="1" hangingPunct="1">
              <a:spcBef>
                <a:spcPct val="25000"/>
              </a:spcBef>
              <a:buFont typeface="Wingdings" pitchFamily="2" charset="2"/>
              <a:buChar char="v"/>
            </a:pPr>
            <a:r>
              <a:rPr lang="en-US" altLang="en-US" sz="1400" dirty="0" smtClean="0"/>
              <a:t>Open Enrollment</a:t>
            </a:r>
            <a:endParaRPr lang="en-US" altLang="en-US" sz="1400" dirty="0"/>
          </a:p>
          <a:p>
            <a:pPr lvl="2" eaLnBrk="1" hangingPunct="1">
              <a:spcBef>
                <a:spcPct val="25000"/>
              </a:spcBef>
              <a:buFont typeface="Wingdings" pitchFamily="2" charset="2"/>
              <a:buChar char="v"/>
            </a:pPr>
            <a:endParaRPr lang="en-US" altLang="en-US" sz="1000" dirty="0"/>
          </a:p>
          <a:p>
            <a:pPr lvl="2" eaLnBrk="1" hangingPunct="1">
              <a:spcBef>
                <a:spcPct val="25000"/>
              </a:spcBef>
              <a:buFont typeface="Wingdings" pitchFamily="2" charset="2"/>
              <a:buChar char="v"/>
            </a:pPr>
            <a:endParaRPr lang="en-US" altLang="en-US" sz="1000" dirty="0"/>
          </a:p>
          <a:p>
            <a:pPr lvl="1" eaLnBrk="1" hangingPunct="1">
              <a:spcBef>
                <a:spcPct val="25000"/>
              </a:spcBef>
              <a:buFont typeface="Wingdings" pitchFamily="2" charset="2"/>
              <a:buChar char="v"/>
            </a:pPr>
            <a:r>
              <a:rPr lang="en-US" altLang="en-US" sz="1400" dirty="0"/>
              <a:t>Other activities</a:t>
            </a:r>
            <a:endParaRPr lang="en-US" altLang="en-US" sz="1200" b="1" dirty="0"/>
          </a:p>
          <a:p>
            <a:pPr lvl="2" eaLnBrk="1" hangingPunct="1">
              <a:spcBef>
                <a:spcPct val="25000"/>
              </a:spcBef>
              <a:buNone/>
            </a:pPr>
            <a:endParaRPr lang="en-US" altLang="en-US" sz="1200" b="1" dirty="0"/>
          </a:p>
          <a:p>
            <a:pPr lvl="2" eaLnBrk="1" hangingPunct="1">
              <a:spcBef>
                <a:spcPct val="25000"/>
              </a:spcBef>
              <a:buFont typeface="Wingdings" pitchFamily="2" charset="2"/>
              <a:buChar char="Ø"/>
            </a:pPr>
            <a:r>
              <a:rPr lang="en-US" altLang="en-US" sz="1200" dirty="0" smtClean="0"/>
              <a:t>GAP – back end </a:t>
            </a:r>
            <a:r>
              <a:rPr lang="en-US" altLang="en-US" sz="1200" dirty="0" err="1" smtClean="0"/>
              <a:t>Infotype</a:t>
            </a:r>
            <a:r>
              <a:rPr lang="en-US" altLang="en-US" sz="1200" dirty="0" smtClean="0"/>
              <a:t> changes</a:t>
            </a:r>
            <a:endParaRPr lang="en-US" altLang="en-US" sz="1200" dirty="0"/>
          </a:p>
          <a:p>
            <a:pPr lvl="2" eaLnBrk="1" hangingPunct="1">
              <a:spcBef>
                <a:spcPct val="25000"/>
              </a:spcBef>
              <a:buFont typeface="Wingdings" pitchFamily="2" charset="2"/>
              <a:buChar char="Ø"/>
            </a:pPr>
            <a:r>
              <a:rPr lang="en-US" altLang="en-US" sz="1200" dirty="0" smtClean="0"/>
              <a:t>Other …?</a:t>
            </a:r>
            <a:endParaRPr lang="en-US" altLang="en-US" sz="1200" dirty="0"/>
          </a:p>
          <a:p>
            <a:pPr lvl="2" eaLnBrk="1" hangingPunct="1">
              <a:spcBef>
                <a:spcPct val="25000"/>
              </a:spcBef>
              <a:buFont typeface="Wingdings" pitchFamily="2" charset="2"/>
              <a:buNone/>
            </a:pPr>
            <a:endParaRPr lang="en-US" altLang="en-US" sz="1200" dirty="0"/>
          </a:p>
        </p:txBody>
      </p:sp>
    </p:spTree>
    <p:extLst>
      <p:ext uri="{BB962C8B-B14F-4D97-AF65-F5344CB8AC3E}">
        <p14:creationId xmlns:p14="http://schemas.microsoft.com/office/powerpoint/2010/main" val="26295408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D55FBB26-40E7-479E-862C-406858C4EB56}" type="datetime1">
              <a:rPr lang="en-US" altLang="en-US" smtClean="0">
                <a:solidFill>
                  <a:srgbClr val="000000"/>
                </a:solidFill>
                <a:latin typeface="Arial" charset="0"/>
              </a:rPr>
              <a:pPr/>
              <a:t>9/29/2016</a:t>
            </a:fld>
            <a:endParaRPr lang="en-US" altLang="en-US" smtClean="0">
              <a:solidFill>
                <a:srgbClr val="000000"/>
              </a:solidFill>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858DE39-B1A4-4C92-9DD8-585953763D83}"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
        <p:nvSpPr>
          <p:cNvPr id="10244" name="Rectangle 2"/>
          <p:cNvSpPr>
            <a:spLocks noGrp="1" noChangeArrowheads="1"/>
          </p:cNvSpPr>
          <p:nvPr>
            <p:ph type="title"/>
          </p:nvPr>
        </p:nvSpPr>
        <p:spPr>
          <a:xfrm>
            <a:off x="1981200" y="533400"/>
            <a:ext cx="8229600" cy="914400"/>
          </a:xfrm>
        </p:spPr>
        <p:txBody>
          <a:bodyPr/>
          <a:lstStyle/>
          <a:p>
            <a:pPr eaLnBrk="1" hangingPunct="1"/>
            <a:r>
              <a:rPr lang="en-US" altLang="en-US" sz="3200"/>
              <a:t>Project Risks</a:t>
            </a:r>
          </a:p>
        </p:txBody>
      </p:sp>
      <p:sp>
        <p:nvSpPr>
          <p:cNvPr id="12293" name="Rectangle 7"/>
          <p:cNvSpPr>
            <a:spLocks noGrp="1" noChangeArrowheads="1"/>
          </p:cNvSpPr>
          <p:nvPr>
            <p:ph type="body" idx="1"/>
          </p:nvPr>
        </p:nvSpPr>
        <p:spPr/>
        <p:txBody>
          <a:bodyPr/>
          <a:lstStyle/>
          <a:p>
            <a:pPr eaLnBrk="1" hangingPunct="1">
              <a:spcBef>
                <a:spcPct val="25000"/>
              </a:spcBef>
              <a:buFont typeface="Wingdings" pitchFamily="2" charset="2"/>
              <a:buNone/>
              <a:defRPr/>
            </a:pPr>
            <a:r>
              <a:rPr lang="en-US" sz="1800" b="1" dirty="0"/>
              <a:t>Identified Risks</a:t>
            </a:r>
          </a:p>
          <a:p>
            <a:pPr lvl="1" eaLnBrk="1" hangingPunct="1">
              <a:spcBef>
                <a:spcPct val="25000"/>
              </a:spcBef>
              <a:buFont typeface="Wingdings" pitchFamily="2" charset="2"/>
              <a:buChar char="v"/>
              <a:defRPr/>
            </a:pPr>
            <a:r>
              <a:rPr lang="en-US" sz="1200" dirty="0"/>
              <a:t>Delay in SAP Releases</a:t>
            </a:r>
          </a:p>
          <a:p>
            <a:pPr lvl="1" eaLnBrk="1" hangingPunct="1">
              <a:spcBef>
                <a:spcPct val="25000"/>
              </a:spcBef>
              <a:buFont typeface="Wingdings" pitchFamily="2" charset="2"/>
              <a:buChar char="v"/>
              <a:defRPr/>
            </a:pPr>
            <a:endParaRPr lang="en-US" sz="1200" dirty="0"/>
          </a:p>
          <a:p>
            <a:pPr lvl="1" eaLnBrk="1" hangingPunct="1">
              <a:spcBef>
                <a:spcPct val="25000"/>
              </a:spcBef>
              <a:buFont typeface="Wingdings" pitchFamily="2" charset="2"/>
              <a:buChar char="v"/>
              <a:defRPr/>
            </a:pPr>
            <a:r>
              <a:rPr lang="en-US" sz="1200" dirty="0" smtClean="0"/>
              <a:t>ALM </a:t>
            </a:r>
            <a:r>
              <a:rPr lang="en-US" sz="1200" dirty="0"/>
              <a:t>Upgrade</a:t>
            </a:r>
          </a:p>
          <a:p>
            <a:pPr lvl="2" eaLnBrk="1" hangingPunct="1">
              <a:spcBef>
                <a:spcPct val="25000"/>
              </a:spcBef>
              <a:buFont typeface="Wingdings" pitchFamily="2" charset="2"/>
              <a:buChar char="v"/>
              <a:defRPr/>
            </a:pPr>
            <a:r>
              <a:rPr lang="en-US" sz="1000" dirty="0"/>
              <a:t>Application has been upgraded during the summer</a:t>
            </a:r>
          </a:p>
          <a:p>
            <a:pPr lvl="2" eaLnBrk="1" hangingPunct="1">
              <a:spcBef>
                <a:spcPct val="25000"/>
              </a:spcBef>
              <a:buFont typeface="Wingdings" pitchFamily="2" charset="2"/>
              <a:buChar char="v"/>
              <a:defRPr/>
            </a:pPr>
            <a:r>
              <a:rPr lang="en-US" sz="1000" dirty="0"/>
              <a:t>This will be the first time a lot of folks will have been in the upgraded system</a:t>
            </a:r>
          </a:p>
          <a:p>
            <a:pPr marL="909637" lvl="2" indent="0" eaLnBrk="1" hangingPunct="1">
              <a:spcBef>
                <a:spcPct val="25000"/>
              </a:spcBef>
              <a:buNone/>
              <a:defRPr/>
            </a:pPr>
            <a:endParaRPr lang="en-US" sz="1200" dirty="0"/>
          </a:p>
          <a:p>
            <a:pPr lvl="1" eaLnBrk="1" hangingPunct="1">
              <a:spcBef>
                <a:spcPct val="25000"/>
              </a:spcBef>
              <a:buFont typeface="Wingdings" pitchFamily="2" charset="2"/>
              <a:buChar char="v"/>
              <a:defRPr/>
            </a:pPr>
            <a:r>
              <a:rPr lang="en-US" sz="1200" dirty="0"/>
              <a:t>Resource availability for the project (both Business &amp; IS&amp;T)</a:t>
            </a:r>
          </a:p>
          <a:p>
            <a:pPr marL="471487" lvl="1" indent="0" eaLnBrk="1" hangingPunct="1">
              <a:spcBef>
                <a:spcPct val="25000"/>
              </a:spcBef>
              <a:buNone/>
              <a:defRPr/>
            </a:pPr>
            <a:r>
              <a:rPr lang="en-US" sz="1200" dirty="0"/>
              <a:t> </a:t>
            </a:r>
          </a:p>
          <a:p>
            <a:pPr lvl="1" eaLnBrk="1" hangingPunct="1">
              <a:spcBef>
                <a:spcPct val="25000"/>
              </a:spcBef>
              <a:buFont typeface="Wingdings" pitchFamily="2" charset="2"/>
              <a:buChar char="v"/>
              <a:defRPr/>
            </a:pPr>
            <a:r>
              <a:rPr lang="en-US" sz="1200" dirty="0"/>
              <a:t>Delay of implementation of pre-Support Pack Projects</a:t>
            </a:r>
            <a:endParaRPr lang="en-US" sz="1000" dirty="0"/>
          </a:p>
          <a:p>
            <a:pPr lvl="2" eaLnBrk="1" hangingPunct="1">
              <a:spcBef>
                <a:spcPct val="25000"/>
              </a:spcBef>
              <a:buFont typeface="Wingdings" pitchFamily="2" charset="2"/>
              <a:buChar char="Ø"/>
              <a:defRPr/>
            </a:pPr>
            <a:r>
              <a:rPr lang="en-US" sz="1000" dirty="0"/>
              <a:t>OE (scheduled for  October</a:t>
            </a:r>
            <a:r>
              <a:rPr lang="en-US" sz="1000" dirty="0" smtClean="0"/>
              <a:t>)</a:t>
            </a:r>
          </a:p>
          <a:p>
            <a:pPr lvl="2" eaLnBrk="1" hangingPunct="1">
              <a:spcBef>
                <a:spcPct val="25000"/>
              </a:spcBef>
              <a:buFont typeface="Wingdings" pitchFamily="2" charset="2"/>
              <a:buChar char="Ø"/>
              <a:defRPr/>
            </a:pPr>
            <a:r>
              <a:rPr lang="en-US" sz="1000" dirty="0" smtClean="0"/>
              <a:t>COSMOS Pilot</a:t>
            </a:r>
            <a:endParaRPr lang="en-US" sz="1000" dirty="0"/>
          </a:p>
          <a:p>
            <a:pPr lvl="1" eaLnBrk="1" hangingPunct="1">
              <a:spcBef>
                <a:spcPct val="25000"/>
              </a:spcBef>
              <a:buFont typeface="Wingdings" pitchFamily="2" charset="2"/>
              <a:buChar char="Ø"/>
              <a:defRPr/>
            </a:pPr>
            <a:r>
              <a:rPr lang="en-US" sz="1200" dirty="0"/>
              <a:t>Impacts from other requested updates</a:t>
            </a:r>
            <a:endParaRPr lang="en-US" sz="1000" dirty="0"/>
          </a:p>
          <a:p>
            <a:pPr lvl="2" eaLnBrk="1" hangingPunct="1">
              <a:spcBef>
                <a:spcPct val="25000"/>
              </a:spcBef>
              <a:buFont typeface="Wingdings" pitchFamily="2" charset="2"/>
              <a:buChar char="Ø"/>
              <a:defRPr/>
            </a:pPr>
            <a:r>
              <a:rPr lang="en-US" sz="1000" dirty="0" smtClean="0"/>
              <a:t>GAP backend updates</a:t>
            </a:r>
            <a:endParaRPr lang="en-US" sz="1000" dirty="0"/>
          </a:p>
          <a:p>
            <a:pPr lvl="2" eaLnBrk="1" hangingPunct="1">
              <a:spcBef>
                <a:spcPct val="25000"/>
              </a:spcBef>
              <a:buFont typeface="Wingdings" pitchFamily="2" charset="2"/>
              <a:buChar char="Ø"/>
              <a:defRPr/>
            </a:pPr>
            <a:r>
              <a:rPr lang="en-US" sz="1000" dirty="0"/>
              <a:t>Potential others TBD … </a:t>
            </a:r>
          </a:p>
          <a:p>
            <a:pPr marL="909637" lvl="2" indent="0" eaLnBrk="1" hangingPunct="1">
              <a:spcBef>
                <a:spcPct val="25000"/>
              </a:spcBef>
              <a:buNone/>
              <a:defRPr/>
            </a:pPr>
            <a:endParaRPr lang="en-US" sz="1000" dirty="0"/>
          </a:p>
        </p:txBody>
      </p:sp>
    </p:spTree>
    <p:extLst>
      <p:ext uri="{BB962C8B-B14F-4D97-AF65-F5344CB8AC3E}">
        <p14:creationId xmlns:p14="http://schemas.microsoft.com/office/powerpoint/2010/main" val="622256799"/>
      </p:ext>
    </p:extLst>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318</TotalTime>
  <Words>308</Words>
  <Application>Microsoft Office PowerPoint</Application>
  <PresentationFormat>Widescreen</PresentationFormat>
  <Paragraphs>170</Paragraphs>
  <Slides>12</Slides>
  <Notes>12</Notes>
  <HiddenSlides>0</HiddenSlides>
  <MMClips>0</MMClips>
  <ScaleCrop>false</ScaleCrop>
  <HeadingPairs>
    <vt:vector size="6" baseType="variant">
      <vt:variant>
        <vt:lpstr>Fonts Used</vt:lpstr>
      </vt:variant>
      <vt:variant>
        <vt:i4>6</vt:i4>
      </vt:variant>
      <vt:variant>
        <vt:lpstr>Theme</vt:lpstr>
      </vt:variant>
      <vt:variant>
        <vt:i4>11</vt:i4>
      </vt:variant>
      <vt:variant>
        <vt:lpstr>Slide Titles</vt:lpstr>
      </vt:variant>
      <vt:variant>
        <vt:i4>12</vt:i4>
      </vt:variant>
    </vt:vector>
  </HeadingPairs>
  <TitlesOfParts>
    <vt:vector size="29" baseType="lpstr">
      <vt:lpstr>Arial</vt:lpstr>
      <vt:lpstr>AvantGarde</vt:lpstr>
      <vt:lpstr>Calibri</vt:lpstr>
      <vt:lpstr>Century Gothic</vt:lpstr>
      <vt:lpstr>Times New Roman</vt:lpstr>
      <vt:lpstr>Wingdings</vt:lpstr>
      <vt:lpstr>Quadrant</vt:lpstr>
      <vt:lpstr>1_Quadrant</vt:lpstr>
      <vt:lpstr>2_Quadrant</vt:lpstr>
      <vt:lpstr>3_Quadrant</vt:lpstr>
      <vt:lpstr>4_Quadrant</vt:lpstr>
      <vt:lpstr>5_Quadrant</vt:lpstr>
      <vt:lpstr>6_Quadrant</vt:lpstr>
      <vt:lpstr>7_Quadrant</vt:lpstr>
      <vt:lpstr>8_Quadrant</vt:lpstr>
      <vt:lpstr>9_Quadrant</vt:lpstr>
      <vt:lpstr>10_Quadrant</vt:lpstr>
      <vt:lpstr>    </vt:lpstr>
      <vt:lpstr>Agenda</vt:lpstr>
      <vt:lpstr>Background </vt:lpstr>
      <vt:lpstr>Background </vt:lpstr>
      <vt:lpstr>Project Organization</vt:lpstr>
      <vt:lpstr>Project Organization</vt:lpstr>
      <vt:lpstr>Planning</vt:lpstr>
      <vt:lpstr>Other Non-SP Projects</vt:lpstr>
      <vt:lpstr>Project Risks</vt:lpstr>
      <vt:lpstr>Important Dates</vt:lpstr>
      <vt:lpstr>Next Steps</vt:lpstr>
      <vt:lpstr>Questions?</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Quern</dc:creator>
  <cp:lastModifiedBy>Frank Quern</cp:lastModifiedBy>
  <cp:revision>63</cp:revision>
  <dcterms:created xsi:type="dcterms:W3CDTF">2013-09-23T00:32:24Z</dcterms:created>
  <dcterms:modified xsi:type="dcterms:W3CDTF">2016-09-30T01:14:00Z</dcterms:modified>
</cp:coreProperties>
</file>