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804" r:id="rId12"/>
  </p:sldMasterIdLst>
  <p:notesMasterIdLst>
    <p:notesMasterId r:id="rId28"/>
  </p:notesMasterIdLst>
  <p:sldIdLst>
    <p:sldId id="284" r:id="rId13"/>
    <p:sldId id="285" r:id="rId14"/>
    <p:sldId id="258" r:id="rId15"/>
    <p:sldId id="260" r:id="rId16"/>
    <p:sldId id="262" r:id="rId17"/>
    <p:sldId id="263" r:id="rId18"/>
    <p:sldId id="264" r:id="rId19"/>
    <p:sldId id="265" r:id="rId20"/>
    <p:sldId id="266" r:id="rId21"/>
    <p:sldId id="280" r:id="rId22"/>
    <p:sldId id="279" r:id="rId23"/>
    <p:sldId id="269" r:id="rId24"/>
    <p:sldId id="286" r:id="rId25"/>
    <p:sldId id="283" r:id="rId26"/>
    <p:sldId id="27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74" d="100"/>
          <a:sy n="74" d="100"/>
        </p:scale>
        <p:origin x="53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10/2/2017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8063698-4A33-433D-856D-8CA5DBEB5FC2}" type="slidenum">
              <a:rPr lang="en-US" smtClean="0">
                <a:latin typeface="Arial" charset="0"/>
              </a:rPr>
              <a:pPr/>
              <a:t>1</a:t>
            </a:fld>
            <a:endParaRPr lang="en-US" smtClean="0">
              <a:latin typeface="Arial" charset="0"/>
            </a:endParaRPr>
          </a:p>
        </p:txBody>
      </p:sp>
    </p:spTree>
    <p:extLst>
      <p:ext uri="{BB962C8B-B14F-4D97-AF65-F5344CB8AC3E}">
        <p14:creationId xmlns:p14="http://schemas.microsoft.com/office/powerpoint/2010/main" val="1118342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96359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61497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7D66B2BA-03F6-4CDD-828E-F79CEF94D956}" type="slidenum">
              <a:rPr lang="en-US" smtClean="0">
                <a:latin typeface="Arial" charset="0"/>
              </a:rPr>
              <a:pPr/>
              <a:t>13</a:t>
            </a:fld>
            <a:endParaRPr lang="en-US" smtClean="0">
              <a:latin typeface="Arial" charset="0"/>
            </a:endParaRPr>
          </a:p>
        </p:txBody>
      </p:sp>
    </p:spTree>
    <p:extLst>
      <p:ext uri="{BB962C8B-B14F-4D97-AF65-F5344CB8AC3E}">
        <p14:creationId xmlns:p14="http://schemas.microsoft.com/office/powerpoint/2010/main" val="3954379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91E0899-7349-4486-B550-4868A7140C92}" type="slidenum">
              <a:rPr lang="en-US" smtClean="0">
                <a:latin typeface="Arial" charset="0"/>
              </a:rPr>
              <a:pPr/>
              <a:t>14</a:t>
            </a:fld>
            <a:endParaRPr lang="en-US" smtClean="0">
              <a:latin typeface="Arial" charset="0"/>
            </a:endParaRPr>
          </a:p>
        </p:txBody>
      </p:sp>
    </p:spTree>
    <p:extLst>
      <p:ext uri="{BB962C8B-B14F-4D97-AF65-F5344CB8AC3E}">
        <p14:creationId xmlns:p14="http://schemas.microsoft.com/office/powerpoint/2010/main" val="1583746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0DB76C6-1628-4F46-BDEF-8B08EE36D473}" type="slidenum">
              <a:rPr lang="en-US" smtClean="0">
                <a:latin typeface="Arial" charset="0"/>
              </a:rPr>
              <a:pPr/>
              <a:t>2</a:t>
            </a:fld>
            <a:endParaRPr lang="en-US" smtClean="0">
              <a:latin typeface="Arial" charset="0"/>
            </a:endParaRPr>
          </a:p>
        </p:txBody>
      </p:sp>
    </p:spTree>
    <p:extLst>
      <p:ext uri="{BB962C8B-B14F-4D97-AF65-F5344CB8AC3E}">
        <p14:creationId xmlns:p14="http://schemas.microsoft.com/office/powerpoint/2010/main" val="1860885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4</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060220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102662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930392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8685716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93571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3035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058353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7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7611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871128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41251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839684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3076"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3078" name="TextBox 6"/>
          <p:cNvSpPr txBox="1">
            <a:spLocks noChangeArrowheads="1"/>
          </p:cNvSpPr>
          <p:nvPr/>
        </p:nvSpPr>
        <p:spPr bwMode="auto">
          <a:xfrm>
            <a:off x="3505200" y="1981200"/>
            <a:ext cx="563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country owns the Azores?</a:t>
            </a:r>
            <a:endParaRPr lang="en-US" sz="1600" dirty="0"/>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3080" name="TextBox 9"/>
          <p:cNvSpPr txBox="1">
            <a:spLocks noChangeArrowheads="1"/>
          </p:cNvSpPr>
          <p:nvPr/>
        </p:nvSpPr>
        <p:spPr bwMode="auto">
          <a:xfrm>
            <a:off x="3505200" y="2590801"/>
            <a:ext cx="5715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Beatles album cover shows Paul walking barefoot with his eyes closed?</a:t>
            </a:r>
            <a:endParaRPr lang="en-US" sz="1600" dirty="0"/>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3082" name="TextBox 15"/>
          <p:cNvSpPr txBox="1">
            <a:spLocks noChangeArrowheads="1"/>
          </p:cNvSpPr>
          <p:nvPr/>
        </p:nvSpPr>
        <p:spPr bwMode="auto">
          <a:xfrm>
            <a:off x="3505200" y="3283149"/>
            <a:ext cx="472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What city became the U.S. federal capital in 1789</a:t>
            </a:r>
            <a:r>
              <a:rPr lang="en-US" sz="1400" i="1" dirty="0"/>
              <a:t>?</a:t>
            </a:r>
            <a:endParaRPr lang="en-US" sz="1400" dirty="0"/>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3084" name="TextBox 17"/>
          <p:cNvSpPr txBox="1">
            <a:spLocks noChangeArrowheads="1"/>
          </p:cNvSpPr>
          <p:nvPr/>
        </p:nvSpPr>
        <p:spPr bwMode="auto">
          <a:xfrm>
            <a:off x="3505200" y="3810001"/>
            <a:ext cx="647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What's the most common name in nursery rhymes?</a:t>
            </a:r>
            <a:endParaRPr lang="en-US" sz="1400" dirty="0"/>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p>
            <a:r>
              <a:rPr lang="en-US" sz="1600" dirty="0"/>
              <a:t>SN</a:t>
            </a:r>
          </a:p>
        </p:txBody>
      </p:sp>
      <p:sp>
        <p:nvSpPr>
          <p:cNvPr id="3086" name="TextBox 19"/>
          <p:cNvSpPr txBox="1">
            <a:spLocks noChangeArrowheads="1"/>
          </p:cNvSpPr>
          <p:nvPr/>
        </p:nvSpPr>
        <p:spPr bwMode="auto">
          <a:xfrm>
            <a:off x="3505200" y="4343401"/>
            <a:ext cx="5943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Which pole gets more sunlight, the North Pole or the South Pole?</a:t>
            </a:r>
            <a:endParaRPr lang="en-US" sz="1400" dirty="0"/>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3088" name="TextBox 21"/>
          <p:cNvSpPr txBox="1">
            <a:spLocks noChangeArrowheads="1"/>
          </p:cNvSpPr>
          <p:nvPr/>
        </p:nvSpPr>
        <p:spPr bwMode="auto">
          <a:xfrm>
            <a:off x="3505200" y="4953001"/>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was the first U.S. based team in the NHL?</a:t>
            </a:r>
          </a:p>
        </p:txBody>
      </p:sp>
    </p:spTree>
    <p:extLst>
      <p:ext uri="{BB962C8B-B14F-4D97-AF65-F5344CB8AC3E}">
        <p14:creationId xmlns:p14="http://schemas.microsoft.com/office/powerpoint/2010/main" val="4217428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2000" b="1" dirty="0"/>
              <a:t>Other non-support pack project work (during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800" dirty="0" smtClean="0"/>
              <a:t>Facilities: COSMOS</a:t>
            </a:r>
            <a:endParaRPr lang="en-US" altLang="en-US" sz="1800" dirty="0"/>
          </a:p>
          <a:p>
            <a:pPr lvl="1" eaLnBrk="1" hangingPunct="1">
              <a:spcBef>
                <a:spcPct val="25000"/>
              </a:spcBef>
              <a:buFont typeface="Wingdings" pitchFamily="2" charset="2"/>
              <a:buChar char="v"/>
            </a:pPr>
            <a:r>
              <a:rPr lang="en-US" altLang="en-US" sz="1800" dirty="0" smtClean="0"/>
              <a:t>HR: I-9 E-Verify</a:t>
            </a:r>
          </a:p>
          <a:p>
            <a:pPr lvl="1" eaLnBrk="1" hangingPunct="1">
              <a:spcBef>
                <a:spcPct val="25000"/>
              </a:spcBef>
              <a:buFont typeface="Wingdings" pitchFamily="2" charset="2"/>
              <a:buChar char="v"/>
            </a:pPr>
            <a:r>
              <a:rPr lang="en-US" altLang="en-US" sz="1800" dirty="0" smtClean="0"/>
              <a:t>HR: Open Enrollment</a:t>
            </a:r>
          </a:p>
          <a:p>
            <a:pPr lvl="1" eaLnBrk="1" hangingPunct="1">
              <a:spcBef>
                <a:spcPct val="25000"/>
              </a:spcBef>
              <a:buFont typeface="Wingdings" pitchFamily="2" charset="2"/>
              <a:buChar char="v"/>
            </a:pPr>
            <a:r>
              <a:rPr lang="en-US" altLang="en-US" sz="1800" dirty="0" smtClean="0"/>
              <a:t>Payroll: SM Payroll Conversion</a:t>
            </a:r>
            <a:endParaRPr lang="en-US" altLang="en-US" sz="1800" dirty="0"/>
          </a:p>
          <a:p>
            <a:pPr lvl="2" eaLnBrk="1" hangingPunct="1">
              <a:spcBef>
                <a:spcPct val="25000"/>
              </a:spcBef>
              <a:buFont typeface="Wingdings" pitchFamily="2" charset="2"/>
              <a:buChar char="v"/>
            </a:pPr>
            <a:endParaRPr lang="en-US" altLang="en-US" sz="1800" dirty="0"/>
          </a:p>
          <a:p>
            <a:pPr lvl="2" eaLnBrk="1" hangingPunct="1">
              <a:spcBef>
                <a:spcPct val="25000"/>
              </a:spcBef>
              <a:buFont typeface="Wingdings" pitchFamily="2" charset="2"/>
              <a:buChar char="v"/>
            </a:pPr>
            <a:endParaRPr lang="en-US" altLang="en-US" sz="1800" dirty="0"/>
          </a:p>
          <a:p>
            <a:pPr lvl="1" eaLnBrk="1" hangingPunct="1">
              <a:spcBef>
                <a:spcPct val="25000"/>
              </a:spcBef>
              <a:buFont typeface="Wingdings" pitchFamily="2" charset="2"/>
              <a:buChar char="v"/>
            </a:pPr>
            <a:r>
              <a:rPr lang="en-US" altLang="en-US" sz="1800" dirty="0"/>
              <a:t>Other activities</a:t>
            </a:r>
            <a:endParaRPr lang="en-US" altLang="en-US" sz="1800" b="1" dirty="0"/>
          </a:p>
          <a:p>
            <a:pPr marL="909637" lvl="2" indent="0" eaLnBrk="1" hangingPunct="1">
              <a:spcBef>
                <a:spcPct val="25000"/>
              </a:spcBef>
              <a:buNone/>
            </a:pPr>
            <a:r>
              <a:rPr lang="en-US" altLang="en-US" sz="1800" b="1" dirty="0" smtClean="0"/>
              <a:t>Hana Upgrade (pre-support packs)</a:t>
            </a:r>
          </a:p>
          <a:p>
            <a:pPr marL="909637" lvl="2" indent="0" eaLnBrk="1" hangingPunct="1">
              <a:spcBef>
                <a:spcPct val="25000"/>
              </a:spcBef>
              <a:buNone/>
            </a:pPr>
            <a:r>
              <a:rPr lang="en-US" altLang="en-US" sz="1800" b="1" dirty="0" smtClean="0"/>
              <a:t>Hana Migration to new server hardware - expanded memory (pre-support packs)</a:t>
            </a:r>
            <a:endParaRPr lang="en-US" altLang="en-US" sz="18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73705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2000" b="1" dirty="0"/>
              <a:t>Identified Risks</a:t>
            </a:r>
          </a:p>
          <a:p>
            <a:pPr lvl="1" eaLnBrk="1" hangingPunct="1">
              <a:spcBef>
                <a:spcPct val="25000"/>
              </a:spcBef>
              <a:buFont typeface="Wingdings" pitchFamily="2" charset="2"/>
              <a:buChar char="v"/>
              <a:defRPr/>
            </a:pPr>
            <a:r>
              <a:rPr lang="en-US" sz="1800" dirty="0"/>
              <a:t>Delay in SAP Releases</a:t>
            </a:r>
          </a:p>
          <a:p>
            <a:pPr marL="471487" lvl="1" indent="0" eaLnBrk="1" hangingPunct="1">
              <a:spcBef>
                <a:spcPct val="25000"/>
              </a:spcBef>
              <a:buNone/>
              <a:defRPr/>
            </a:pPr>
            <a:endParaRPr lang="en-US" sz="1800" dirty="0"/>
          </a:p>
          <a:p>
            <a:pPr lvl="1" eaLnBrk="1" hangingPunct="1">
              <a:spcBef>
                <a:spcPct val="25000"/>
              </a:spcBef>
              <a:buFont typeface="Wingdings" pitchFamily="2" charset="2"/>
              <a:buChar char="v"/>
              <a:defRPr/>
            </a:pPr>
            <a:r>
              <a:rPr lang="en-US" sz="1800" dirty="0"/>
              <a:t>Resource availability for the project (both Business &amp; IS&amp;T)</a:t>
            </a:r>
          </a:p>
          <a:p>
            <a:pPr marL="471487" lvl="1" indent="0" eaLnBrk="1" hangingPunct="1">
              <a:spcBef>
                <a:spcPct val="25000"/>
              </a:spcBef>
              <a:buNone/>
              <a:defRPr/>
            </a:pPr>
            <a:r>
              <a:rPr lang="en-US" sz="1800" dirty="0"/>
              <a:t> </a:t>
            </a:r>
          </a:p>
          <a:p>
            <a:pPr lvl="1" eaLnBrk="1" hangingPunct="1">
              <a:spcBef>
                <a:spcPct val="25000"/>
              </a:spcBef>
              <a:buFont typeface="Wingdings" pitchFamily="2" charset="2"/>
              <a:buChar char="v"/>
              <a:defRPr/>
            </a:pPr>
            <a:r>
              <a:rPr lang="en-US" sz="1800" dirty="0"/>
              <a:t>Delay of implementation of pre-Support Pack Projects</a:t>
            </a:r>
          </a:p>
          <a:p>
            <a:pPr lvl="2" eaLnBrk="1" hangingPunct="1">
              <a:spcBef>
                <a:spcPct val="25000"/>
              </a:spcBef>
              <a:buFont typeface="Wingdings" pitchFamily="2" charset="2"/>
              <a:buChar char="Ø"/>
              <a:defRPr/>
            </a:pPr>
            <a:r>
              <a:rPr lang="en-US" sz="1800" dirty="0"/>
              <a:t>OE (scheduled for  October</a:t>
            </a:r>
            <a:r>
              <a:rPr lang="en-US" sz="1800" dirty="0" smtClean="0"/>
              <a:t>)</a:t>
            </a:r>
          </a:p>
          <a:p>
            <a:pPr lvl="2" eaLnBrk="1" hangingPunct="1">
              <a:spcBef>
                <a:spcPct val="25000"/>
              </a:spcBef>
              <a:buFont typeface="Wingdings" pitchFamily="2" charset="2"/>
              <a:buChar char="Ø"/>
              <a:defRPr/>
            </a:pPr>
            <a:r>
              <a:rPr lang="en-US" sz="1800" dirty="0" smtClean="0"/>
              <a:t>COSMOS</a:t>
            </a:r>
            <a:endParaRPr lang="en-US" sz="1800" dirty="0"/>
          </a:p>
          <a:p>
            <a:pPr marL="471487" lvl="1" indent="0" eaLnBrk="1" hangingPunct="1">
              <a:spcBef>
                <a:spcPct val="25000"/>
              </a:spcBef>
              <a:buNone/>
              <a:defRPr/>
            </a:pPr>
            <a:r>
              <a:rPr lang="en-US" sz="1800" dirty="0" smtClean="0"/>
              <a:t> </a:t>
            </a:r>
            <a:endParaRPr lang="en-US" sz="1800" dirty="0"/>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2044958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3" name="Content Placeholder 2"/>
          <p:cNvPicPr>
            <a:picLocks noGrp="1" noChangeAspect="1"/>
          </p:cNvPicPr>
          <p:nvPr>
            <p:ph idx="1"/>
          </p:nvPr>
        </p:nvPicPr>
        <p:blipFill>
          <a:blip r:embed="rId3"/>
          <a:stretch>
            <a:fillRect/>
          </a:stretch>
        </p:blipFill>
        <p:spPr>
          <a:xfrm>
            <a:off x="609600" y="1806644"/>
            <a:ext cx="10273048" cy="4315804"/>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C4576A7-62B8-4285-AE39-1D43390E4BBA}" type="datetime1">
              <a:rPr lang="en-US" smtClean="0">
                <a:latin typeface="Arial" charset="0"/>
              </a:rPr>
              <a:pPr/>
              <a:t>10/2/2017</a:t>
            </a:fld>
            <a:endParaRPr lang="en-US" smtClean="0">
              <a:latin typeface="Arial" charset="0"/>
            </a:endParaRP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5E30496-CBAD-4478-BD4F-4E215AF62A36}" type="slidenum">
              <a:rPr lang="en-US" smtClean="0">
                <a:latin typeface="Arial" charset="0"/>
              </a:rPr>
              <a:pPr/>
              <a:t>13</a:t>
            </a:fld>
            <a:endParaRPr lang="en-US" smtClean="0">
              <a:latin typeface="Arial" charset="0"/>
            </a:endParaRPr>
          </a:p>
        </p:txBody>
      </p:sp>
      <p:sp>
        <p:nvSpPr>
          <p:cNvPr id="21508" name="Rectangle 2"/>
          <p:cNvSpPr>
            <a:spLocks noGrp="1" noChangeArrowheads="1"/>
          </p:cNvSpPr>
          <p:nvPr>
            <p:ph type="title"/>
          </p:nvPr>
        </p:nvSpPr>
        <p:spPr/>
        <p:txBody>
          <a:bodyPr/>
          <a:lstStyle/>
          <a:p>
            <a:pPr eaLnBrk="1" hangingPunct="1"/>
            <a:r>
              <a:rPr lang="en-US" smtClean="0"/>
              <a:t>Next Steps</a:t>
            </a:r>
          </a:p>
        </p:txBody>
      </p:sp>
      <p:sp>
        <p:nvSpPr>
          <p:cNvPr id="21509"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Char char="q"/>
            </a:pPr>
            <a:r>
              <a:rPr lang="en-US" sz="2000" dirty="0"/>
              <a:t>Your commitment to this </a:t>
            </a:r>
            <a:r>
              <a:rPr lang="en-US" sz="2000" dirty="0" smtClean="0"/>
              <a:t>plan</a:t>
            </a:r>
          </a:p>
          <a:p>
            <a:pPr lvl="1" eaLnBrk="1" hangingPunct="1">
              <a:buClr>
                <a:schemeClr val="bg2"/>
              </a:buClr>
              <a:buSzPct val="90000"/>
              <a:buFont typeface="Wingdings" pitchFamily="2" charset="2"/>
              <a:buChar char="q"/>
            </a:pPr>
            <a:r>
              <a:rPr lang="en-US" altLang="en-US" sz="2000" dirty="0"/>
              <a:t>Finish System changes currently in the </a:t>
            </a:r>
            <a:r>
              <a:rPr lang="en-US" altLang="en-US" sz="2000" dirty="0" smtClean="0"/>
              <a:t>pipeline</a:t>
            </a:r>
            <a:endParaRPr lang="en-US" sz="2000" dirty="0"/>
          </a:p>
          <a:p>
            <a:pPr lvl="1" eaLnBrk="1" hangingPunct="1">
              <a:buClr>
                <a:schemeClr val="bg2"/>
              </a:buClr>
              <a:buSzPct val="90000"/>
              <a:buFont typeface="Wingdings" pitchFamily="2" charset="2"/>
              <a:buChar char="q"/>
            </a:pPr>
            <a:r>
              <a:rPr lang="en-US" sz="2000" dirty="0"/>
              <a:t>Test Planning</a:t>
            </a:r>
          </a:p>
          <a:p>
            <a:pPr lvl="1" eaLnBrk="1" hangingPunct="1">
              <a:buClr>
                <a:schemeClr val="bg2"/>
              </a:buClr>
              <a:buSzPct val="90000"/>
              <a:buFont typeface="Wingdings" pitchFamily="2" charset="2"/>
              <a:buChar char="q"/>
            </a:pPr>
            <a:r>
              <a:rPr lang="en-US" sz="2000" dirty="0"/>
              <a:t>System </a:t>
            </a:r>
            <a:r>
              <a:rPr lang="en-US" sz="2000" dirty="0" smtClean="0"/>
              <a:t>preparation</a:t>
            </a:r>
          </a:p>
          <a:p>
            <a:pPr lvl="2" eaLnBrk="1" hangingPunct="1">
              <a:buSzPct val="90000"/>
              <a:buFont typeface="Wingdings" pitchFamily="2" charset="2"/>
              <a:buChar char="q"/>
            </a:pPr>
            <a:r>
              <a:rPr lang="en-US" altLang="en-US" sz="1800" dirty="0"/>
              <a:t>Hana DB upgrades (SF3, SF2)</a:t>
            </a:r>
          </a:p>
          <a:p>
            <a:pPr lvl="2" eaLnBrk="1" hangingPunct="1">
              <a:buSzPct val="90000"/>
              <a:buFont typeface="Wingdings" pitchFamily="2" charset="2"/>
              <a:buChar char="q"/>
            </a:pPr>
            <a:r>
              <a:rPr lang="en-US" altLang="en-US" sz="1800" dirty="0"/>
              <a:t>SF3 Refresh</a:t>
            </a:r>
          </a:p>
          <a:p>
            <a:pPr lvl="2" eaLnBrk="1" hangingPunct="1">
              <a:buSzPct val="90000"/>
              <a:buFont typeface="Wingdings" pitchFamily="2" charset="2"/>
              <a:buChar char="q"/>
            </a:pPr>
            <a:r>
              <a:rPr lang="en-US" altLang="en-US" sz="1800" dirty="0"/>
              <a:t>SH2 Hana Server and DB Upgrade</a:t>
            </a:r>
          </a:p>
          <a:p>
            <a:pPr lvl="2" eaLnBrk="1" hangingPunct="1">
              <a:buSzPct val="90000"/>
              <a:buFont typeface="Wingdings" pitchFamily="2" charset="2"/>
              <a:buChar char="q"/>
            </a:pPr>
            <a:r>
              <a:rPr lang="en-US" altLang="en-US" sz="1800" dirty="0"/>
              <a:t>PS1 Hana Server and DB Upgrade</a:t>
            </a:r>
          </a:p>
          <a:p>
            <a:pPr lvl="1" eaLnBrk="1" hangingPunct="1">
              <a:buClr>
                <a:schemeClr val="bg2"/>
              </a:buClr>
              <a:buSzPct val="90000"/>
              <a:buFont typeface="Wingdings" pitchFamily="2" charset="2"/>
              <a:buChar char="q"/>
            </a:pPr>
            <a:endParaRPr lang="en-US" sz="2000" dirty="0"/>
          </a:p>
        </p:txBody>
      </p:sp>
    </p:spTree>
    <p:extLst>
      <p:ext uri="{BB962C8B-B14F-4D97-AF65-F5344CB8AC3E}">
        <p14:creationId xmlns:p14="http://schemas.microsoft.com/office/powerpoint/2010/main" val="3140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1509">
                                            <p:txEl>
                                              <p:pRg st="4" end="4"/>
                                            </p:txEl>
                                          </p:spTgt>
                                        </p:tgtEl>
                                        <p:attrNameLst>
                                          <p:attrName>style.visibility</p:attrName>
                                        </p:attrNameLst>
                                      </p:cBhvr>
                                      <p:to>
                                        <p:strVal val="visible"/>
                                      </p:to>
                                    </p:set>
                                    <p:animEffect transition="in" filter="circle(in)">
                                      <p:cBhvr>
                                        <p:cTn id="7" dur="2000"/>
                                        <p:tgtEl>
                                          <p:spTgt spid="21509">
                                            <p:txEl>
                                              <p:pRg st="4" end="4"/>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21509">
                                            <p:txEl>
                                              <p:pRg st="5" end="5"/>
                                            </p:txEl>
                                          </p:spTgt>
                                        </p:tgtEl>
                                        <p:attrNameLst>
                                          <p:attrName>style.visibility</p:attrName>
                                        </p:attrNameLst>
                                      </p:cBhvr>
                                      <p:to>
                                        <p:strVal val="visible"/>
                                      </p:to>
                                    </p:set>
                                    <p:animEffect transition="in" filter="circle(in)">
                                      <p:cBhvr>
                                        <p:cTn id="10" dur="2000"/>
                                        <p:tgtEl>
                                          <p:spTgt spid="21509">
                                            <p:txEl>
                                              <p:pRg st="5" end="5"/>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21509">
                                            <p:txEl>
                                              <p:pRg st="6" end="6"/>
                                            </p:txEl>
                                          </p:spTgt>
                                        </p:tgtEl>
                                        <p:attrNameLst>
                                          <p:attrName>style.visibility</p:attrName>
                                        </p:attrNameLst>
                                      </p:cBhvr>
                                      <p:to>
                                        <p:strVal val="visible"/>
                                      </p:to>
                                    </p:set>
                                    <p:animEffect transition="in" filter="circle(in)">
                                      <p:cBhvr>
                                        <p:cTn id="13" dur="2000"/>
                                        <p:tgtEl>
                                          <p:spTgt spid="21509">
                                            <p:txEl>
                                              <p:pRg st="6" end="6"/>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21509">
                                            <p:txEl>
                                              <p:pRg st="7" end="7"/>
                                            </p:txEl>
                                          </p:spTgt>
                                        </p:tgtEl>
                                        <p:attrNameLst>
                                          <p:attrName>style.visibility</p:attrName>
                                        </p:attrNameLst>
                                      </p:cBhvr>
                                      <p:to>
                                        <p:strVal val="visible"/>
                                      </p:to>
                                    </p:set>
                                    <p:animEffect transition="in" filter="circle(in)">
                                      <p:cBhvr>
                                        <p:cTn id="16" dur="2000"/>
                                        <p:tgtEl>
                                          <p:spTgt spid="2150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Not-soTrivial Pursuits</a:t>
            </a:r>
          </a:p>
        </p:txBody>
      </p:sp>
      <p:sp>
        <p:nvSpPr>
          <p:cNvPr id="22531"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22532"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22533"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22534" name="TextBox 6"/>
          <p:cNvSpPr txBox="1">
            <a:spLocks noChangeArrowheads="1"/>
          </p:cNvSpPr>
          <p:nvPr/>
        </p:nvSpPr>
        <p:spPr bwMode="auto">
          <a:xfrm>
            <a:off x="3505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environment will we be testing in?</a:t>
            </a:r>
          </a:p>
        </p:txBody>
      </p:sp>
      <p:sp>
        <p:nvSpPr>
          <p:cNvPr id="22535"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22536" name="TextBox 9"/>
          <p:cNvSpPr txBox="1">
            <a:spLocks noChangeArrowheads="1"/>
          </p:cNvSpPr>
          <p:nvPr/>
        </p:nvSpPr>
        <p:spPr bwMode="auto">
          <a:xfrm>
            <a:off x="3505200" y="2590800"/>
            <a:ext cx="4419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is </a:t>
            </a:r>
            <a:r>
              <a:rPr lang="en-US" sz="1600" dirty="0" smtClean="0"/>
              <a:t>ALM?</a:t>
            </a:r>
            <a:endParaRPr lang="en-US" sz="1600" dirty="0"/>
          </a:p>
        </p:txBody>
      </p:sp>
      <p:sp>
        <p:nvSpPr>
          <p:cNvPr id="22537"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22538" name="TextBox 15"/>
          <p:cNvSpPr txBox="1">
            <a:spLocks noChangeArrowheads="1"/>
          </p:cNvSpPr>
          <p:nvPr/>
        </p:nvSpPr>
        <p:spPr bwMode="auto">
          <a:xfrm>
            <a:off x="3505200" y="3124201"/>
            <a:ext cx="472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will the last transports be moved to production before the freeze?</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22540" name="TextBox 17"/>
          <p:cNvSpPr txBox="1">
            <a:spLocks noChangeArrowheads="1"/>
          </p:cNvSpPr>
          <p:nvPr/>
        </p:nvSpPr>
        <p:spPr bwMode="auto">
          <a:xfrm>
            <a:off x="3505200" y="3581401"/>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a:p>
          <a:p>
            <a:r>
              <a:rPr lang="en-US" sz="1400"/>
              <a:t>Where can I find project related information?</a:t>
            </a:r>
          </a:p>
        </p:txBody>
      </p:sp>
      <p:sp>
        <p:nvSpPr>
          <p:cNvPr id="22541"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p>
            <a:r>
              <a:rPr lang="en-US" sz="1600" dirty="0"/>
              <a:t>SN</a:t>
            </a:r>
          </a:p>
        </p:txBody>
      </p:sp>
      <p:sp>
        <p:nvSpPr>
          <p:cNvPr id="22542" name="TextBox 19"/>
          <p:cNvSpPr txBox="1">
            <a:spLocks noChangeArrowheads="1"/>
          </p:cNvSpPr>
          <p:nvPr/>
        </p:nvSpPr>
        <p:spPr bwMode="auto">
          <a:xfrm>
            <a:off x="3505200" y="4343401"/>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are we updating?</a:t>
            </a:r>
          </a:p>
        </p:txBody>
      </p:sp>
      <p:sp>
        <p:nvSpPr>
          <p:cNvPr id="22543"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22544" name="TextBox 21"/>
          <p:cNvSpPr txBox="1">
            <a:spLocks noChangeArrowheads="1"/>
          </p:cNvSpPr>
          <p:nvPr/>
        </p:nvSpPr>
        <p:spPr bwMode="auto">
          <a:xfrm>
            <a:off x="3505200" y="4953001"/>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is go-live weekend?</a:t>
            </a:r>
          </a:p>
        </p:txBody>
      </p:sp>
    </p:spTree>
    <p:extLst>
      <p:ext uri="{BB962C8B-B14F-4D97-AF65-F5344CB8AC3E}">
        <p14:creationId xmlns:p14="http://schemas.microsoft.com/office/powerpoint/2010/main" val="4144076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
            </a:r>
            <a:br>
              <a:rPr lang="en-US" sz="4800" i="1">
                <a:latin typeface="Freestyle Script" pitchFamily="66" charset="0"/>
              </a:rPr>
            </a:br>
            <a:r>
              <a:rPr lang="en-US" sz="4800" i="1">
                <a:latin typeface="Freestyle Script"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dirty="0" smtClean="0"/>
          </a:p>
          <a:p>
            <a:endParaRPr lang="en-US" dirty="0" smtClean="0"/>
          </a:p>
        </p:txBody>
      </p:sp>
      <p:sp>
        <p:nvSpPr>
          <p:cNvPr id="4100"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4102" name="TextBox 6"/>
          <p:cNvSpPr txBox="1">
            <a:spLocks noChangeArrowheads="1"/>
          </p:cNvSpPr>
          <p:nvPr/>
        </p:nvSpPr>
        <p:spPr bwMode="auto">
          <a:xfrm>
            <a:off x="3505200" y="1981201"/>
            <a:ext cx="563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country owns the Azores? </a:t>
            </a:r>
          </a:p>
          <a:p>
            <a:r>
              <a:rPr lang="en-US" sz="1600" b="1" dirty="0"/>
              <a:t>Portugal</a:t>
            </a:r>
            <a:endParaRPr lang="en-US" sz="1600" dirty="0"/>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4104" name="TextBox 9"/>
          <p:cNvSpPr txBox="1">
            <a:spLocks noChangeArrowheads="1"/>
          </p:cNvSpPr>
          <p:nvPr/>
        </p:nvSpPr>
        <p:spPr bwMode="auto">
          <a:xfrm>
            <a:off x="3505200" y="2590801"/>
            <a:ext cx="6019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Beatles album cover shows Paul walking barefoot with his eyes closed? </a:t>
            </a:r>
          </a:p>
          <a:p>
            <a:r>
              <a:rPr lang="en-US" sz="1600" b="1" dirty="0"/>
              <a:t>Abbey Road</a:t>
            </a:r>
            <a:endParaRPr lang="en-US" sz="1600" b="1" dirty="0"/>
          </a:p>
        </p:txBody>
      </p:sp>
      <p:sp>
        <p:nvSpPr>
          <p:cNvPr id="4105" name="Oval 14"/>
          <p:cNvSpPr>
            <a:spLocks noChangeArrowheads="1"/>
          </p:cNvSpPr>
          <p:nvPr/>
        </p:nvSpPr>
        <p:spPr bwMode="auto">
          <a:xfrm>
            <a:off x="2676525" y="35052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4106" name="TextBox 15"/>
          <p:cNvSpPr txBox="1">
            <a:spLocks noChangeArrowheads="1"/>
          </p:cNvSpPr>
          <p:nvPr/>
        </p:nvSpPr>
        <p:spPr bwMode="auto">
          <a:xfrm>
            <a:off x="3505200" y="3412273"/>
            <a:ext cx="5029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What city became the U.S. federal capital in 1789</a:t>
            </a:r>
            <a:r>
              <a:rPr lang="en-US" sz="1400" i="1" dirty="0"/>
              <a:t>? </a:t>
            </a:r>
          </a:p>
          <a:p>
            <a:r>
              <a:rPr lang="en-US" sz="1400" b="1" dirty="0"/>
              <a:t>New York</a:t>
            </a:r>
            <a:endParaRPr lang="en-US" sz="1400" dirty="0"/>
          </a:p>
        </p:txBody>
      </p:sp>
      <p:sp>
        <p:nvSpPr>
          <p:cNvPr id="17" name="Oval 16"/>
          <p:cNvSpPr/>
          <p:nvPr/>
        </p:nvSpPr>
        <p:spPr bwMode="auto">
          <a:xfrm>
            <a:off x="2676525" y="40386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4108" name="TextBox 17"/>
          <p:cNvSpPr txBox="1">
            <a:spLocks noChangeArrowheads="1"/>
          </p:cNvSpPr>
          <p:nvPr/>
        </p:nvSpPr>
        <p:spPr bwMode="auto">
          <a:xfrm>
            <a:off x="3505200" y="3809523"/>
            <a:ext cx="69342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dirty="0"/>
          </a:p>
          <a:p>
            <a:r>
              <a:rPr lang="en-US" sz="1400" dirty="0"/>
              <a:t>What's the most common name in nursery rhymes? </a:t>
            </a:r>
          </a:p>
          <a:p>
            <a:r>
              <a:rPr lang="en-US" sz="1400" b="1" dirty="0"/>
              <a:t>Jack</a:t>
            </a:r>
            <a:endParaRPr lang="en-US" sz="1400" dirty="0"/>
          </a:p>
        </p:txBody>
      </p:sp>
      <p:sp>
        <p:nvSpPr>
          <p:cNvPr id="4109" name="Oval 18"/>
          <p:cNvSpPr>
            <a:spLocks noChangeArrowheads="1"/>
          </p:cNvSpPr>
          <p:nvPr/>
        </p:nvSpPr>
        <p:spPr bwMode="auto">
          <a:xfrm>
            <a:off x="2667000" y="4605337"/>
            <a:ext cx="685800" cy="381000"/>
          </a:xfrm>
          <a:prstGeom prst="ellipse">
            <a:avLst/>
          </a:prstGeom>
          <a:solidFill>
            <a:srgbClr val="00B050"/>
          </a:solidFill>
          <a:ln w="9525" algn="ctr">
            <a:solidFill>
              <a:schemeClr val="tx1"/>
            </a:solidFill>
            <a:round/>
            <a:headEnd/>
            <a:tailEnd/>
          </a:ln>
        </p:spPr>
        <p:txBody>
          <a:bodyPr/>
          <a:lstStyle/>
          <a:p>
            <a:r>
              <a:rPr lang="en-US" sz="1600" dirty="0" smtClean="0"/>
              <a:t>SN</a:t>
            </a:r>
            <a:endParaRPr lang="en-US" sz="1600" dirty="0"/>
          </a:p>
        </p:txBody>
      </p:sp>
      <p:sp>
        <p:nvSpPr>
          <p:cNvPr id="4110" name="TextBox 19"/>
          <p:cNvSpPr txBox="1">
            <a:spLocks noChangeArrowheads="1"/>
          </p:cNvSpPr>
          <p:nvPr/>
        </p:nvSpPr>
        <p:spPr bwMode="auto">
          <a:xfrm>
            <a:off x="3505200" y="4628494"/>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Which pole gets more sunlight, the North Pole or the South Pole?</a:t>
            </a:r>
          </a:p>
          <a:p>
            <a:r>
              <a:rPr lang="en-US" sz="1400" b="1" dirty="0"/>
              <a:t>The North Pole</a:t>
            </a:r>
            <a:endParaRPr lang="en-US" sz="1400" b="1" dirty="0"/>
          </a:p>
        </p:txBody>
      </p:sp>
      <p:sp>
        <p:nvSpPr>
          <p:cNvPr id="4111" name="Oval 20"/>
          <p:cNvSpPr>
            <a:spLocks noChangeArrowheads="1"/>
          </p:cNvSpPr>
          <p:nvPr/>
        </p:nvSpPr>
        <p:spPr bwMode="auto">
          <a:xfrm>
            <a:off x="2667000" y="528955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4112" name="TextBox 21"/>
          <p:cNvSpPr txBox="1">
            <a:spLocks noChangeArrowheads="1"/>
          </p:cNvSpPr>
          <p:nvPr/>
        </p:nvSpPr>
        <p:spPr bwMode="auto">
          <a:xfrm>
            <a:off x="3505200" y="5302250"/>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What was the first U.S. based team in the NHL? </a:t>
            </a:r>
            <a:endParaRPr lang="en-US" sz="1400" dirty="0"/>
          </a:p>
          <a:p>
            <a:r>
              <a:rPr lang="en-US" sz="1400" b="1" dirty="0"/>
              <a:t>The </a:t>
            </a:r>
            <a:r>
              <a:rPr lang="en-US" sz="1400" b="1" dirty="0"/>
              <a:t>Boston Bruins</a:t>
            </a:r>
            <a:endParaRPr lang="en-US" sz="1400" dirty="0"/>
          </a:p>
        </p:txBody>
      </p:sp>
    </p:spTree>
    <p:extLst>
      <p:ext uri="{BB962C8B-B14F-4D97-AF65-F5344CB8AC3E}">
        <p14:creationId xmlns:p14="http://schemas.microsoft.com/office/powerpoint/2010/main" val="229331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Effect transition="in" filter="fade">
                                      <p:cBhvr>
                                        <p:cTn id="32" dur="500"/>
                                        <p:tgtEl>
                                          <p:spTgt spid="41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October</a:t>
            </a:r>
            <a:r>
              <a:rPr lang="en-US" altLang="en-US" dirty="0" smtClean="0">
                <a:latin typeface="Century Gothic" pitchFamily="34" charset="0"/>
              </a:rPr>
              <a:t> 4, </a:t>
            </a:r>
            <a:r>
              <a:rPr lang="en-US" altLang="en-US" dirty="0" smtClean="0">
                <a:latin typeface="Century Gothic" pitchFamily="34" charset="0"/>
              </a:rPr>
              <a:t>2017</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2017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err="1" smtClean="0">
                <a:solidFill>
                  <a:srgbClr val="000000"/>
                </a:solidFill>
              </a:rPr>
              <a:t>SAPbiz</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10/2/2017</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4</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9/22</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9/28</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10/04</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https://wikis.mit.edu/confluence/display/sapscripts/2017+Year+End+SAP+Support+Pack+Project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10/2/2017</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800" dirty="0" smtClean="0"/>
          </a:p>
          <a:p>
            <a:pPr eaLnBrk="1" hangingPunct="1">
              <a:buNone/>
            </a:pPr>
            <a:r>
              <a:rPr lang="en-US" altLang="en-US" sz="1800" dirty="0" smtClean="0"/>
              <a:t>	to </a:t>
            </a:r>
            <a:r>
              <a:rPr lang="en-US" altLang="en-US" sz="1800" dirty="0"/>
              <a:t>look at the Project </a:t>
            </a:r>
            <a:r>
              <a:rPr lang="en-US" altLang="en-US" sz="1800" dirty="0" smtClean="0"/>
              <a:t>Scope</a:t>
            </a:r>
          </a:p>
          <a:p>
            <a:pPr eaLnBrk="1" hangingPunct="1">
              <a:buNone/>
            </a:pPr>
            <a:r>
              <a:rPr lang="en-US" altLang="en-US" sz="1800" dirty="0"/>
              <a:t>	</a:t>
            </a:r>
            <a:r>
              <a:rPr lang="en-US" altLang="en-US" sz="1800" dirty="0" smtClean="0"/>
              <a:t>to </a:t>
            </a:r>
            <a:r>
              <a:rPr lang="en-US" altLang="en-US" sz="1800" dirty="0"/>
              <a:t>look at the Team Roles &amp; </a:t>
            </a:r>
            <a:r>
              <a:rPr lang="en-US" altLang="en-US" sz="1800" dirty="0" smtClean="0"/>
              <a:t>Responsibilities</a:t>
            </a:r>
            <a:endParaRPr lang="en-US" altLang="en-US" sz="1800" dirty="0" smtClean="0"/>
          </a:p>
          <a:p>
            <a:pPr eaLnBrk="1" hangingPunct="1">
              <a:buNone/>
            </a:pPr>
            <a:r>
              <a:rPr lang="en-US" altLang="en-US" sz="1800" dirty="0"/>
              <a:t>	to look at the Technical </a:t>
            </a:r>
            <a:r>
              <a:rPr lang="en-US" altLang="en-US" sz="1800" dirty="0" smtClean="0"/>
              <a:t>Landscape</a:t>
            </a:r>
          </a:p>
          <a:p>
            <a:pPr eaLnBrk="1" hangingPunct="1">
              <a:buNone/>
            </a:pPr>
            <a:r>
              <a:rPr lang="en-US" altLang="en-US" sz="1800" dirty="0"/>
              <a:t>	to look at the </a:t>
            </a:r>
            <a:r>
              <a:rPr lang="en-US" altLang="en-US" sz="1800" dirty="0" smtClean="0"/>
              <a:t>Schedule</a:t>
            </a:r>
            <a:endParaRPr lang="en-US" altLang="en-US" sz="1800" dirty="0"/>
          </a:p>
          <a:p>
            <a:pPr eaLnBrk="1" hangingPunct="1">
              <a:buFont typeface="Wingdings" pitchFamily="2" charset="2"/>
              <a:buNone/>
            </a:pPr>
            <a:r>
              <a:rPr lang="en-US" altLang="en-US" sz="1800" dirty="0"/>
              <a:t>	to look at the Project Transport Management Process</a:t>
            </a:r>
          </a:p>
          <a:p>
            <a:pPr eaLnBrk="1" hangingPunct="1">
              <a:buFont typeface="Wingdings" pitchFamily="2" charset="2"/>
              <a:buNone/>
            </a:pPr>
            <a:r>
              <a:rPr lang="en-US" altLang="en-US" sz="18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https://wikis.mit.edu/confluence/display/sapscripts/2017+Year+End+SAP+Support+Pack+Project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349</TotalTime>
  <Words>531</Words>
  <Application>Microsoft Office PowerPoint</Application>
  <PresentationFormat>Widescreen</PresentationFormat>
  <Paragraphs>216</Paragraphs>
  <Slides>15</Slides>
  <Notes>15</Notes>
  <HiddenSlides>0</HiddenSlides>
  <MMClips>0</MMClips>
  <ScaleCrop>false</ScaleCrop>
  <HeadingPairs>
    <vt:vector size="6" baseType="variant">
      <vt:variant>
        <vt:lpstr>Fonts Used</vt:lpstr>
      </vt:variant>
      <vt:variant>
        <vt:i4>7</vt:i4>
      </vt:variant>
      <vt:variant>
        <vt:lpstr>Theme</vt:lpstr>
      </vt:variant>
      <vt:variant>
        <vt:i4>12</vt:i4>
      </vt:variant>
      <vt:variant>
        <vt:lpstr>Slide Titles</vt:lpstr>
      </vt:variant>
      <vt:variant>
        <vt:i4>15</vt:i4>
      </vt:variant>
    </vt:vector>
  </HeadingPairs>
  <TitlesOfParts>
    <vt:vector size="34" baseType="lpstr">
      <vt:lpstr>Arial</vt:lpstr>
      <vt:lpstr>AvantGarde</vt:lpstr>
      <vt:lpstr>Calibri</vt:lpstr>
      <vt:lpstr>Century Gothic</vt:lpstr>
      <vt:lpstr>Freestyle Script</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12_Quadrant</vt:lpstr>
      <vt:lpstr>Trivial Pursuits</vt:lpstr>
      <vt:lpstr> And the answers are …</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Not-soTrivial Pursuits</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73</cp:revision>
  <dcterms:created xsi:type="dcterms:W3CDTF">2013-09-23T00:32:24Z</dcterms:created>
  <dcterms:modified xsi:type="dcterms:W3CDTF">2017-10-03T01:12:41Z</dcterms:modified>
</cp:coreProperties>
</file>