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32" r:id="rId3"/>
    <p:sldMasterId id="2147483744" r:id="rId4"/>
    <p:sldMasterId id="2147483756" r:id="rId5"/>
    <p:sldMasterId id="2147483780" r:id="rId6"/>
  </p:sldMasterIdLst>
  <p:notesMasterIdLst>
    <p:notesMasterId r:id="rId22"/>
  </p:notesMasterIdLst>
  <p:sldIdLst>
    <p:sldId id="258" r:id="rId7"/>
    <p:sldId id="277" r:id="rId8"/>
    <p:sldId id="278" r:id="rId9"/>
    <p:sldId id="279" r:id="rId10"/>
    <p:sldId id="267" r:id="rId11"/>
    <p:sldId id="268" r:id="rId12"/>
    <p:sldId id="269" r:id="rId13"/>
    <p:sldId id="280" r:id="rId14"/>
    <p:sldId id="281" r:id="rId15"/>
    <p:sldId id="282" r:id="rId16"/>
    <p:sldId id="283" r:id="rId17"/>
    <p:sldId id="284" r:id="rId18"/>
    <p:sldId id="285" r:id="rId19"/>
    <p:sldId id="276" r:id="rId20"/>
    <p:sldId id="28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90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86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402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55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10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43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5450" y="708025"/>
            <a:ext cx="62992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31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6705622-6329-440F-9C52-AC37E3FFFDF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6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62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8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70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10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20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9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65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01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90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20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75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70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5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90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2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179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543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95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9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36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40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21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3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9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10/24/2017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7+Year+End+SAP+Support+Pack+Projec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October</a:t>
            </a:r>
            <a:r>
              <a:rPr lang="en-US" altLang="en-US" dirty="0" smtClean="0">
                <a:latin typeface="Century Gothic" pitchFamily="34" charset="0"/>
              </a:rPr>
              <a:t> 25, </a:t>
            </a:r>
            <a:r>
              <a:rPr lang="en-US" altLang="en-US" dirty="0" smtClean="0">
                <a:latin typeface="Century Gothic" pitchFamily="34" charset="0"/>
              </a:rPr>
              <a:t>2017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2017 </a:t>
            </a:r>
            <a:r>
              <a:rPr lang="en-US" altLang="en-US" sz="3200" b="1" dirty="0">
                <a:solidFill>
                  <a:srgbClr val="000000"/>
                </a:solidFill>
              </a:rPr>
              <a:t>Year End Support Pack 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Steering Committee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Where are we now?</a:t>
            </a:r>
            <a:br>
              <a:rPr lang="en-US" sz="2400" dirty="0"/>
            </a:br>
            <a:r>
              <a:rPr lang="en-US" sz="1600" dirty="0"/>
              <a:t>(continued)</a:t>
            </a:r>
            <a:endParaRPr lang="en-US" sz="2400" dirty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		</a:t>
            </a:r>
            <a:r>
              <a:rPr lang="en-US" sz="1600" dirty="0" smtClean="0"/>
              <a:t>No! Surprisingly. </a:t>
            </a:r>
            <a:r>
              <a:rPr lang="en-US" sz="1600" dirty="0"/>
              <a:t>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- let’s go to </a:t>
            </a:r>
            <a:r>
              <a:rPr lang="en-US" sz="1600" dirty="0" smtClean="0"/>
              <a:t>RT to confirm </a:t>
            </a:r>
            <a:r>
              <a:rPr lang="en-US" sz="1600" dirty="0"/>
              <a:t>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>
                <a:hlinkClick r:id="rId3"/>
              </a:rPr>
              <a:t>Request Tracker</a:t>
            </a: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5894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2017+Year+End+SAP+Support+Pack+Project</a:t>
            </a: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35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830486"/>
            <a:ext cx="9534525" cy="373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Final review of </a:t>
            </a:r>
            <a:r>
              <a:rPr lang="en-US" sz="2000" dirty="0" smtClean="0"/>
              <a:t>test </a:t>
            </a:r>
            <a:r>
              <a:rPr lang="en-US" sz="2000" dirty="0"/>
              <a:t>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Completion of application of support packs to the Test Systems (IS&amp;T</a:t>
            </a:r>
            <a:r>
              <a:rPr lang="en-US" sz="2000" dirty="0" smtClean="0"/>
              <a:t>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Unit Test (IS&amp;T)</a:t>
            </a: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SI/UA Test </a:t>
            </a:r>
            <a:r>
              <a:rPr lang="en-US" sz="2000" dirty="0"/>
              <a:t>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Prepare for go-live (All)</a:t>
            </a:r>
          </a:p>
        </p:txBody>
      </p:sp>
    </p:spTree>
    <p:extLst>
      <p:ext uri="{BB962C8B-B14F-4D97-AF65-F5344CB8AC3E}">
        <p14:creationId xmlns:p14="http://schemas.microsoft.com/office/powerpoint/2010/main" val="39140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02387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Email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Phone extension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Bob Casey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rcasey@mit.edu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x3-1844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r>
                        <a:rPr lang="en-US" baseline="0" dirty="0" smtClean="0"/>
                        <a:t> Fragala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jfragala@mit.edu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x4-6250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Lisa</a:t>
                      </a:r>
                      <a:r>
                        <a:rPr lang="en-US" baseline="0" dirty="0" smtClean="0"/>
                        <a:t> Robinson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lmrobin@mit.edu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x8-0492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Ron</a:t>
                      </a:r>
                      <a:r>
                        <a:rPr lang="en-US" baseline="0" dirty="0" smtClean="0"/>
                        <a:t> Parker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x3-1339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Frank Quern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fquern@mit.edu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x2-4512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1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057401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4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High Level Time Line </a:t>
            </a:r>
            <a:r>
              <a:rPr lang="en-US" sz="160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24523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97794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2017 SP WIKI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39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200" y="572036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</a:t>
            </a:r>
            <a:r>
              <a:rPr lang="en-US" altLang="en-US" sz="2400" dirty="0" smtClean="0"/>
              <a:t>Scope Update</a:t>
            </a:r>
            <a:endParaRPr lang="en-US" altLang="en-US" sz="2400" dirty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Preparation Upgrades 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10/21/2017</a:t>
            </a:r>
            <a:endParaRPr lang="en-US" sz="1800" b="1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ERP &amp; </a:t>
            </a:r>
            <a:r>
              <a:rPr lang="en-US" sz="1800" b="1" dirty="0" err="1" smtClean="0"/>
              <a:t>OpenText</a:t>
            </a:r>
            <a:r>
              <a:rPr lang="en-US" sz="1800" b="1" dirty="0" smtClean="0"/>
              <a:t> HANA DB </a:t>
            </a:r>
            <a:r>
              <a:rPr lang="en-US" sz="1800" b="1" dirty="0"/>
              <a:t>System </a:t>
            </a:r>
            <a:r>
              <a:rPr lang="en-US" sz="1800" b="1" dirty="0" smtClean="0"/>
              <a:t>Upgrades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Non-production HANA DB </a:t>
            </a:r>
            <a:endParaRPr lang="en-US" sz="16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Production </a:t>
            </a:r>
            <a:r>
              <a:rPr lang="en-US" sz="1600" dirty="0" smtClean="0"/>
              <a:t>HANA DB</a:t>
            </a:r>
            <a:endParaRPr lang="en-US" sz="16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endParaRPr lang="en-US" sz="900" dirty="0"/>
          </a:p>
          <a:p>
            <a:pPr marL="438150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ERP Hardware </a:t>
            </a:r>
            <a:r>
              <a:rPr lang="en-US" sz="1800" b="1" dirty="0"/>
              <a:t>Upgrade</a:t>
            </a:r>
          </a:p>
          <a:p>
            <a:pPr lvl="2" eaLnBrk="1" hangingPunct="1">
              <a:spcBef>
                <a:spcPct val="25000"/>
              </a:spcBef>
              <a:defRPr/>
            </a:pPr>
            <a:r>
              <a:rPr lang="en-US" sz="1600" dirty="0" smtClean="0"/>
              <a:t>New servers 1TB to 2TB Memory Upgrade (deferred)</a:t>
            </a:r>
            <a:endParaRPr lang="en-US" sz="16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200" b="1" dirty="0"/>
          </a:p>
          <a:p>
            <a:pPr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10/19/2017</a:t>
            </a:r>
            <a:endParaRPr lang="en-US" sz="1800" b="1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BSI </a:t>
            </a:r>
            <a:r>
              <a:rPr lang="en-US" sz="1800" b="1" dirty="0"/>
              <a:t>Upgrade</a:t>
            </a:r>
            <a:endParaRPr lang="en-US" sz="1800" b="1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err="1" smtClean="0"/>
              <a:t>TaxFactory</a:t>
            </a:r>
            <a:r>
              <a:rPr lang="en-US" sz="1600" dirty="0" smtClean="0"/>
              <a:t> version 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575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1D20C8-EF5D-47F1-8CE9-57441E4624A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4C48091-B923-4C8E-A1AC-20FE08233C5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20521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Other Non-SP Projects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Other non-support pack project work </a:t>
            </a:r>
            <a:r>
              <a:rPr lang="en-US" altLang="en-US" sz="1400" b="1" dirty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Facilities: COSMOS</a:t>
            </a:r>
            <a:endParaRPr lang="en-US" altLang="en-US" sz="14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I-9 E-Verify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Open </a:t>
            </a:r>
            <a:r>
              <a:rPr lang="en-US" altLang="en-US" sz="1400" dirty="0" smtClean="0"/>
              <a:t>Enrollment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Enriching Diversity Rollout</a:t>
            </a:r>
            <a:endParaRPr lang="en-US" altLang="en-US" sz="14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/>
              <a:t>Other activities</a:t>
            </a:r>
            <a:endParaRPr lang="en-US" altLang="en-US" sz="1200" b="1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</a:pPr>
            <a:r>
              <a:rPr lang="en-US" altLang="en-US" sz="1200" b="1" dirty="0" smtClean="0"/>
              <a:t>Hana Upgrade (pre-support packs)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q"/>
            </a:pPr>
            <a:r>
              <a:rPr lang="en-US" altLang="en-US" sz="1200" b="1" dirty="0" smtClean="0"/>
              <a:t>Hana Migration to new server hardware - expanded memory (pre-support packs)</a:t>
            </a:r>
            <a:endParaRPr lang="en-US" altLang="en-US" sz="12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295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Delay in SAP Releases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endParaRPr lang="en-US" sz="14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4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400" dirty="0"/>
              <a:t>OE (scheduled for  October</a:t>
            </a:r>
            <a:r>
              <a:rPr lang="en-US" sz="1400" dirty="0" smtClean="0"/>
              <a:t>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400" dirty="0" smtClean="0"/>
              <a:t>COSMOS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r>
              <a:rPr lang="en-US" sz="1400" dirty="0" smtClean="0"/>
              <a:t>Production Support Hardware Availability (SH1)</a:t>
            </a:r>
            <a:endParaRPr lang="en-US" sz="1400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000" dirty="0" smtClean="0"/>
              <a:t> </a:t>
            </a:r>
            <a:endParaRPr lang="en-US" sz="10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222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10/24/2017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830486"/>
            <a:ext cx="9534525" cy="373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Testing  </a:t>
            </a:r>
            <a:br>
              <a:rPr lang="en-US" sz="2400" dirty="0"/>
            </a:br>
            <a:endParaRPr lang="en-US" sz="16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System Integration – performed in SH2  by IS&amp;T and Business Testers as a combined pool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ALM – Application Lifecycle Management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Work with IS&amp;T  BA &amp; SA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Automated Testing</a:t>
            </a:r>
            <a:endParaRPr 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Approximately </a:t>
            </a:r>
            <a:r>
              <a:rPr lang="en-US" sz="1400" dirty="0" smtClean="0"/>
              <a:t>33% </a:t>
            </a:r>
            <a:r>
              <a:rPr lang="en-US" sz="1400" dirty="0"/>
              <a:t>of last year’s test cases were </a:t>
            </a:r>
            <a:r>
              <a:rPr lang="en-US" sz="1400" dirty="0" smtClean="0"/>
              <a:t>automated (540 cases)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10/24/2017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57595"/>
            <a:ext cx="10972800" cy="1143000"/>
          </a:xfrm>
        </p:spPr>
        <p:txBody>
          <a:bodyPr/>
          <a:lstStyle/>
          <a:p>
            <a:pPr eaLnBrk="1" hangingPunct="1"/>
            <a:r>
              <a:rPr lang="en-US" sz="2000"/>
              <a:t/>
            </a:r>
            <a:br>
              <a:rPr lang="en-US" sz="2000"/>
            </a:br>
            <a:r>
              <a:rPr lang="en-US" sz="2000" u="sng"/>
              <a:t>Where are we now?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132" y="1818069"/>
            <a:ext cx="795914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409</Words>
  <Application>Microsoft Office PowerPoint</Application>
  <PresentationFormat>Widescreen</PresentationFormat>
  <Paragraphs>172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3_Quadrant</vt:lpstr>
      <vt:lpstr>6_Quadrant</vt:lpstr>
      <vt:lpstr>7_Quadrant</vt:lpstr>
      <vt:lpstr>8_Quadrant</vt:lpstr>
      <vt:lpstr>10_Quadrant</vt:lpstr>
      <vt:lpstr>    </vt:lpstr>
      <vt:lpstr>Agenda</vt:lpstr>
      <vt:lpstr>Project Scope Update </vt:lpstr>
      <vt:lpstr>Project Scope Update</vt:lpstr>
      <vt:lpstr>Other Non-SP Projects</vt:lpstr>
      <vt:lpstr>Project Risks</vt:lpstr>
      <vt:lpstr>Important Dates</vt:lpstr>
      <vt:lpstr>Testing   </vt:lpstr>
      <vt:lpstr> Where are we now? Project Landscape</vt:lpstr>
      <vt:lpstr>Where are we now? (continued)</vt:lpstr>
      <vt:lpstr>Transport Management</vt:lpstr>
      <vt:lpstr>Recap of Important Dates</vt:lpstr>
      <vt:lpstr>Next Steps</vt:lpstr>
      <vt:lpstr>Questions?</vt:lpstr>
      <vt:lpstr>the wicked witch of the west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91</cp:revision>
  <dcterms:created xsi:type="dcterms:W3CDTF">2013-09-23T00:32:24Z</dcterms:created>
  <dcterms:modified xsi:type="dcterms:W3CDTF">2017-10-25T03:24:46Z</dcterms:modified>
</cp:coreProperties>
</file>