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</p:sldMasterIdLst>
  <p:notesMasterIdLst>
    <p:notesMasterId r:id="rId13"/>
  </p:notesMasterIdLst>
  <p:sldIdLst>
    <p:sldId id="521" r:id="rId2"/>
    <p:sldId id="522" r:id="rId3"/>
    <p:sldId id="519" r:id="rId4"/>
    <p:sldId id="528" r:id="rId5"/>
    <p:sldId id="527" r:id="rId6"/>
    <p:sldId id="513" r:id="rId7"/>
    <p:sldId id="523" r:id="rId8"/>
    <p:sldId id="524" r:id="rId9"/>
    <p:sldId id="525" r:id="rId10"/>
    <p:sldId id="529" r:id="rId11"/>
    <p:sldId id="501" r:id="rId12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76">
          <p15:clr>
            <a:srgbClr val="A4A3A4"/>
          </p15:clr>
        </p15:guide>
        <p15:guide id="2" pos="22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EAEAEA"/>
    <a:srgbClr val="FF9900"/>
    <a:srgbClr val="CC00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67" autoAdjust="0"/>
    <p:restoredTop sz="94816" autoAdjust="0"/>
  </p:normalViewPr>
  <p:slideViewPr>
    <p:cSldViewPr>
      <p:cViewPr varScale="1">
        <p:scale>
          <a:sx n="70" d="100"/>
          <a:sy n="70" d="100"/>
        </p:scale>
        <p:origin x="124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6840"/>
    </p:cViewPr>
  </p:sorterViewPr>
  <p:notesViewPr>
    <p:cSldViewPr>
      <p:cViewPr varScale="1">
        <p:scale>
          <a:sx n="79" d="100"/>
          <a:sy n="79" d="100"/>
        </p:scale>
        <p:origin x="-2813" y="-72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FE382D1-0605-40FD-98D4-33E2AB4DA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96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08370F8-BA7C-4D53-8D62-DFA3BD1EDD51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40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127E34B-5052-4E90-9398-B4DA57AE6674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20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662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E569B20-B404-4016-9309-D2785F8D158F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950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35386C8-31FB-4B92-A93C-499317DC95B0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248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301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0254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B8940D-6BAC-468C-8B40-5D36C547873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846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C692B-FFDC-4B0B-962F-197910E9515F}" type="datetime1">
              <a:rPr lang="en-US"/>
              <a:pPr>
                <a:defRPr/>
              </a:pPr>
              <a:t>12/3/2017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FCA3BB-3901-4A81-8F0B-C4C8F6F43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5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13F7-8B64-4BAC-91FA-5348E5C460A4}" type="datetime1">
              <a:rPr lang="en-US"/>
              <a:pPr>
                <a:defRPr/>
              </a:pPr>
              <a:t>12/3/2017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4624B-8886-4781-B1FD-87A4A3C3A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67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568A2-E895-44BA-AC15-BA74F08C686B}" type="datetime1">
              <a:rPr lang="en-US"/>
              <a:pPr>
                <a:defRPr/>
              </a:pPr>
              <a:t>12/3/2017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4545D-9046-441D-894A-C2B9BF24C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10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 with picture r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Insert page title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gray">
          <a:xfrm>
            <a:off x="4654800" y="1692000"/>
            <a:ext cx="4165200" cy="4392000"/>
          </a:xfrm>
          <a:solidFill>
            <a:schemeClr val="bg1">
              <a:lumMod val="95000"/>
            </a:schemeClr>
          </a:solidFill>
        </p:spPr>
        <p:txBody>
          <a:bodyPr vert="horz" lIns="0" tIns="1296000" rIns="0" bIns="0" rtlCol="0" anchor="t" anchorCtr="0">
            <a:noAutofit/>
          </a:bodyPr>
          <a:lstStyle>
            <a:lvl1pPr marL="0" indent="0" algn="ctr" defTabSz="685800" rtl="0" eaLnBrk="1" latinLnBrk="0" hangingPunct="1">
              <a:spcBef>
                <a:spcPts val="1215"/>
              </a:spcBef>
              <a:buClr>
                <a:schemeClr val="accent1"/>
              </a:buClr>
              <a:buSzPct val="80000"/>
              <a:buFontTx/>
              <a:buNone/>
              <a:defRPr lang="de-DE" sz="135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324000" y="1692000"/>
            <a:ext cx="4165200" cy="4392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695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E7941-DAFF-430D-A4EA-6EBC18AC07BB}" type="datetime1">
              <a:rPr lang="en-US"/>
              <a:pPr>
                <a:defRPr/>
              </a:pPr>
              <a:t>12/3/2017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654C-8D79-4EDA-AACF-51FC08157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2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B2A9-4826-4E8A-9059-F2C545A93C28}" type="datetime1">
              <a:rPr lang="en-US"/>
              <a:pPr>
                <a:defRPr/>
              </a:pPr>
              <a:t>12/3/2017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5E145-0122-49CF-8BC8-F38190781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2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F65D6-F087-42E3-98CE-3ACCFF3D4EF9}" type="datetime1">
              <a:rPr lang="en-US"/>
              <a:pPr>
                <a:defRPr/>
              </a:pPr>
              <a:t>12/3/2017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52084-D96D-4292-A792-E12F0A3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4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8031-1A08-44EB-8BF7-27DB07744AD9}" type="datetime1">
              <a:rPr lang="en-US"/>
              <a:pPr>
                <a:defRPr/>
              </a:pPr>
              <a:t>12/3/2017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1A236-9F7E-43FD-BB53-0299CDE30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9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768B8-6FDE-4648-9E73-1083A11F59BE}" type="datetime1">
              <a:rPr lang="en-US"/>
              <a:pPr>
                <a:defRPr/>
              </a:pPr>
              <a:t>12/3/2017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0032-5122-4436-8DDD-1939F71BE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0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F9372-8EFD-41FB-A908-7BBAD6F0FAB2}" type="datetime1">
              <a:rPr lang="en-US"/>
              <a:pPr>
                <a:defRPr/>
              </a:pPr>
              <a:t>12/3/2017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9BB2F-DCDC-4116-A6ED-55CCFD91A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3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8400-179C-46B6-BF0B-CE98FB6DEE91}" type="datetime1">
              <a:rPr lang="en-US"/>
              <a:pPr>
                <a:defRPr/>
              </a:pPr>
              <a:t>12/3/2017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80A6B-6CC7-4E72-A33F-F0E37A254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2F7E-B28C-417F-B8F9-61B826D109F5}" type="datetime1">
              <a:rPr lang="en-US"/>
              <a:pPr>
                <a:defRPr/>
              </a:pPr>
              <a:t>12/3/2017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4E6A-7202-410B-B0FA-422B3A205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3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001E8C49-A3BE-4805-966F-4C548AA744F2}" type="datetime1">
              <a:rPr lang="en-US"/>
              <a:pPr>
                <a:defRPr/>
              </a:pPr>
              <a:t>12/3/2017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717C8FC-535D-41E0-B7FD-BFE8F4492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78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December</a:t>
            </a:r>
            <a:r>
              <a:rPr lang="en-US" dirty="0" smtClean="0">
                <a:latin typeface="Century Gothic" pitchFamily="34" charset="0"/>
              </a:rPr>
              <a:t> 4, </a:t>
            </a:r>
            <a:r>
              <a:rPr lang="en-US" dirty="0" smtClean="0">
                <a:latin typeface="Century Gothic" pitchFamily="34" charset="0"/>
              </a:rPr>
              <a:t>2017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2017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 dirty="0" smtClean="0"/>
              <a:t>Steering Committee</a:t>
            </a:r>
            <a:r>
              <a:rPr lang="en-US" sz="3200" b="1" dirty="0" smtClean="0"/>
              <a:t> </a:t>
            </a:r>
            <a:r>
              <a:rPr lang="en-US" sz="3200" b="1" dirty="0" smtClean="0"/>
              <a:t>Update</a:t>
            </a: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dirty="0" smtClean="0"/>
              <a:t>(cutover)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3398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BDEB7A-4102-4D65-B005-F06904FE9143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12/3/2017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0B81AE-51E2-4279-9DDB-31F8F4ABE8B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100" dirty="0"/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 smtClean="0"/>
              <a:t>Please </a:t>
            </a:r>
            <a:r>
              <a:rPr lang="en-US" altLang="en-US" sz="1350" dirty="0"/>
              <a:t>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35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/>
              <a:t>	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35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/>
              <a:t>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35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838199" y="2209802"/>
          <a:ext cx="71628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7600"/>
                <a:gridCol w="2387600"/>
                <a:gridCol w="2387600"/>
              </a:tblGrid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Contact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Email 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Phone extension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Bob Casey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rcasey@mit.edu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x3-1844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Jim</a:t>
                      </a:r>
                      <a:r>
                        <a:rPr lang="en-US" sz="1400" baseline="0" dirty="0" smtClean="0"/>
                        <a:t> Fragala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jfragala@mit.edu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x4-6250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Lisa</a:t>
                      </a:r>
                      <a:r>
                        <a:rPr lang="en-US" sz="1400" baseline="0" dirty="0" smtClean="0"/>
                        <a:t> Robinson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lmrobin@mit.edu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x8-0492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Ron</a:t>
                      </a:r>
                      <a:r>
                        <a:rPr lang="en-US" sz="1400" baseline="0" dirty="0" smtClean="0"/>
                        <a:t> Parker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rep@mit.edu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x3-1339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Frank Quern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fquern@mit.edu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x2-4512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644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Support Packs are Coming</a:t>
            </a:r>
            <a:r>
              <a:rPr lang="en-US" sz="2000" dirty="0" smtClean="0"/>
              <a:t>!</a:t>
            </a:r>
            <a:r>
              <a:rPr lang="en-US" dirty="0" smtClean="0"/>
              <a:t> 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Support Packs are Coming!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12/3/2017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1600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We’re ready (are you?)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550" y="1689099"/>
            <a:ext cx="4286250" cy="4581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CD64FB6-328D-4D8A-9BBA-65CC4AE238B2}" type="datetime1">
              <a:rPr lang="en-US" smtClean="0">
                <a:latin typeface="Arial" charset="0"/>
              </a:rPr>
              <a:pPr/>
              <a:t>12/3/2017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55F3CB7-6C06-4307-A83E-717C93FD7E2D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High Level Time Line </a:t>
            </a:r>
            <a:r>
              <a:rPr lang="en-US" sz="1600" dirty="0" smtClean="0"/>
              <a:t>(&amp; where are we now?)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Testing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Issues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Cutover Plan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Next Steps	</a:t>
            </a:r>
          </a:p>
        </p:txBody>
      </p:sp>
    </p:spTree>
    <p:extLst>
      <p:ext uri="{BB962C8B-B14F-4D97-AF65-F5344CB8AC3E}">
        <p14:creationId xmlns:p14="http://schemas.microsoft.com/office/powerpoint/2010/main" val="85308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12/3/2017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/>
              <a:t>High Level Timeline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828800"/>
            <a:ext cx="8670986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74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833A8D-04C7-4B4A-8D98-2FE388073815}" type="datetime1">
              <a:rPr lang="en-US" smtClean="0">
                <a:latin typeface="Arial" charset="0"/>
              </a:rPr>
              <a:pPr/>
              <a:t>12/3/2017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430A45A-A339-45F4-864D-B121F9AFFC17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/>
            </a:r>
            <a:br>
              <a:rPr lang="en-US" sz="2000" smtClean="0"/>
            </a:br>
            <a:r>
              <a:rPr lang="en-US" sz="2000" u="sng" smtClean="0"/>
              <a:t>Where are we now?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>Project Landscape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smtClean="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3475" y="1905000"/>
            <a:ext cx="687705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44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Testing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 bwMode="gray">
          <a:xfrm>
            <a:off x="1415460" y="2222506"/>
            <a:ext cx="6585540" cy="35904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1620"/>
              </a:spcBef>
              <a:buClr>
                <a:schemeClr val="accent1"/>
              </a:buClr>
              <a:buSzPct val="8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SzPct val="100000"/>
              <a:buFont typeface="Wingdings" pitchFamily="2" charset="2"/>
              <a:buChar char="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400"/>
              </a:spcBef>
              <a:buClr>
                <a:schemeClr val="accent2"/>
              </a:buClr>
              <a:buSzPct val="100000"/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1338" indent="-180000" algn="l" defTabSz="914400" rtl="0" eaLnBrk="1" latinLnBrk="0" hangingPunct="1">
              <a:spcBef>
                <a:spcPts val="250"/>
              </a:spcBef>
              <a:buClr>
                <a:schemeClr val="accent2"/>
              </a:buClr>
              <a:buSzPct val="100000"/>
              <a:buFont typeface="Courier New" pitchFamily="49" charset="0"/>
              <a:buChar char="o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1215"/>
              </a:spcBef>
              <a:spcAft>
                <a:spcPts val="0"/>
              </a:spcAft>
              <a:buClr>
                <a:srgbClr val="F0AB00"/>
              </a:buClr>
              <a:defRPr/>
            </a:pPr>
            <a:r>
              <a:rPr lang="en-US" sz="1350" dirty="0">
                <a:solidFill>
                  <a:srgbClr val="000000"/>
                </a:solidFill>
                <a:latin typeface="Arial"/>
              </a:rPr>
              <a:t>SH2: System Integration/User Acceptance </a:t>
            </a:r>
            <a:r>
              <a:rPr lang="en-US" sz="1350" dirty="0" smtClean="0">
                <a:solidFill>
                  <a:srgbClr val="000000"/>
                </a:solidFill>
                <a:latin typeface="Arial"/>
              </a:rPr>
              <a:t>Testing:</a:t>
            </a:r>
            <a:endParaRPr lang="en-US" sz="1350" dirty="0">
              <a:solidFill>
                <a:srgbClr val="000000"/>
              </a:solidFill>
              <a:latin typeface="Arial"/>
            </a:endParaRPr>
          </a:p>
          <a:p>
            <a:pPr marL="349313" lvl="2" indent="-214313" defTabSz="685800" fontAlgn="auto">
              <a:spcBef>
                <a:spcPts val="300"/>
              </a:spcBef>
              <a:spcAft>
                <a:spcPts val="0"/>
              </a:spcAft>
              <a:buClr>
                <a:srgbClr val="F0AB00"/>
              </a:buClr>
              <a:buFont typeface="Arial" panose="020B0604020202020204" pitchFamily="34" charset="0"/>
              <a:buChar char="•"/>
              <a:defRPr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Collaborative Business and IS&amp;T integration and regression testing of Support </a:t>
            </a:r>
            <a:r>
              <a:rPr lang="en-US" sz="10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Packs </a:t>
            </a:r>
            <a:endParaRPr lang="en-US" sz="105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  <a:buClr>
                <a:srgbClr val="F0AB00"/>
              </a:buClr>
              <a:buSzPct val="100000"/>
              <a:defRPr/>
            </a:pPr>
            <a:r>
              <a:rPr lang="en-US" sz="1350" dirty="0">
                <a:solidFill>
                  <a:srgbClr val="000000"/>
                </a:solidFill>
                <a:latin typeface="Arial"/>
              </a:rPr>
              <a:t>Testing Results:</a:t>
            </a:r>
          </a:p>
          <a:p>
            <a:pPr marL="214313" indent="-214313" defTabSz="685800" fontAlgn="auto">
              <a:spcBef>
                <a:spcPts val="1215"/>
              </a:spcBef>
              <a:spcAft>
                <a:spcPts val="0"/>
              </a:spcAft>
              <a:buClr>
                <a:srgbClr val="F0AB00"/>
              </a:buClr>
              <a:buFont typeface="Arial" panose="020B0604020202020204" pitchFamily="34" charset="0"/>
              <a:buChar char="•"/>
              <a:defRPr/>
            </a:pPr>
            <a:endParaRPr lang="en-US" sz="135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491" y="2895600"/>
            <a:ext cx="6438900" cy="3276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75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68CF25B-6805-41CF-8C92-1302436B1411}" type="datetime1">
              <a:rPr lang="en-US" smtClean="0">
                <a:latin typeface="Arial" charset="0"/>
              </a:rPr>
              <a:pPr/>
              <a:t>12/3/2017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378EA2C-D7F9-48FC-8D46-76882CF78A77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Issues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870075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Is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		Well,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We can jump to RT for details: </a:t>
            </a: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https://help.mit.edu/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272091"/>
              </p:ext>
            </p:extLst>
          </p:nvPr>
        </p:nvGraphicFramePr>
        <p:xfrm>
          <a:off x="2590800" y="2743200"/>
          <a:ext cx="4297555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118"/>
                <a:gridCol w="323850"/>
                <a:gridCol w="799987"/>
                <a:gridCol w="721300"/>
                <a:gridCol w="721300"/>
              </a:tblGrid>
              <a:tr h="2381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Phases Issues were identified in …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(as of </a:t>
                      </a:r>
                      <a:r>
                        <a:rPr lang="en-US" sz="1100" u="none" strike="noStrike" dirty="0" smtClean="0">
                          <a:effectLst/>
                        </a:rPr>
                        <a:t>11/28/17)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 dirty="0">
                          <a:effectLst/>
                        </a:rPr>
                        <a:t>Issue type</a:t>
                      </a:r>
                      <a:endParaRPr lang="en-US" sz="12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Unit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SIT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SAP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MIT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000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Infrastructure Related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User/Data Error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Duplicate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Production Issue - to be addressed after SP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Totals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39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54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274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Issues </a:t>
            </a:r>
            <a:r>
              <a:rPr lang="en-US" sz="2000" smtClean="0"/>
              <a:t>(cont.)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How does it compare to prior years?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5303C30-B4C8-4CBF-BD20-D9B081135524}" type="datetime1">
              <a:rPr lang="en-US" smtClean="0">
                <a:latin typeface="Arial" charset="0"/>
              </a:rPr>
              <a:pPr/>
              <a:t>12/3/2017</a:t>
            </a:fld>
            <a:endParaRPr lang="en-US" smtClean="0">
              <a:latin typeface="Arial" charset="0"/>
            </a:endParaRP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95F56E4-C69C-4F3E-B829-AC3F7A9BFAA3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484049"/>
              </p:ext>
            </p:extLst>
          </p:nvPr>
        </p:nvGraphicFramePr>
        <p:xfrm>
          <a:off x="457202" y="2667000"/>
          <a:ext cx="7435595" cy="2936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2998"/>
                <a:gridCol w="754380"/>
                <a:gridCol w="741744"/>
                <a:gridCol w="754380"/>
                <a:gridCol w="822121"/>
                <a:gridCol w="753611"/>
                <a:gridCol w="959141"/>
                <a:gridCol w="753610"/>
                <a:gridCol w="753610"/>
              </a:tblGrid>
              <a:tr h="3709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2010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2015*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2017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3709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Issues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58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135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54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SAP</a:t>
                      </a:r>
                      <a:r>
                        <a:rPr lang="en-US" sz="1800" baseline="0" dirty="0" smtClean="0"/>
                        <a:t>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MIT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91459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Total fixes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</a:t>
                      </a:r>
                    </a:p>
                    <a:p>
                      <a:r>
                        <a:rPr lang="en-US" sz="1800" dirty="0" smtClean="0"/>
                        <a:t>* </a:t>
                      </a:r>
                      <a:r>
                        <a:rPr lang="en-US" sz="1050" dirty="0" smtClean="0"/>
                        <a:t>HEC</a:t>
                      </a:r>
                      <a:endParaRPr lang="en-US" sz="105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21</a:t>
                      </a:r>
                      <a:endParaRPr lang="en-US" sz="1800" dirty="0"/>
                    </a:p>
                  </a:txBody>
                  <a:tcPr marT="45730" marB="4573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748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12/3/2017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Next Steps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12/4/2017 </a:t>
            </a:r>
            <a:r>
              <a:rPr lang="en-US" sz="1800" dirty="0" smtClean="0"/>
              <a:t>Community notification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12/6/2017 </a:t>
            </a:r>
            <a:r>
              <a:rPr lang="en-US" sz="1800" dirty="0" err="1" smtClean="0"/>
              <a:t>SAPbiz</a:t>
            </a:r>
            <a:endParaRPr lang="en-US" sz="1800" dirty="0" smtClean="0"/>
          </a:p>
          <a:p>
            <a:pPr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B050"/>
                </a:solidFill>
              </a:rPr>
              <a:t>12/8/2017 (5:00pm) - 12/11/2017</a:t>
            </a:r>
            <a:r>
              <a:rPr lang="en-US" sz="1800" dirty="0" smtClean="0">
                <a:solidFill>
                  <a:srgbClr val="00B050"/>
                </a:solidFill>
              </a:rPr>
              <a:t> </a:t>
            </a:r>
            <a:r>
              <a:rPr lang="en-US" sz="1800" b="1" dirty="0" smtClean="0">
                <a:solidFill>
                  <a:srgbClr val="00B050"/>
                </a:solidFill>
              </a:rPr>
              <a:t>Go-live weekend!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Meaning … we’ll have to execute a cutover plan!!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30178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12/3/2017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Cutover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+mj-lt"/>
              <a:buAutoNum type="romanUcPeriod"/>
            </a:pPr>
            <a:r>
              <a:rPr lang="en-US" sz="1800" dirty="0" smtClean="0"/>
              <a:t>Preparation work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System Isolation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Support Pack Application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Post Upgrade Processes (conversions, validations) </a:t>
            </a:r>
          </a:p>
          <a:p>
            <a:pPr>
              <a:buFont typeface="+mj-lt"/>
              <a:buAutoNum type="romanUcPeriod"/>
            </a:pPr>
            <a:r>
              <a:rPr lang="en-US" sz="1800" b="1" dirty="0" smtClean="0">
                <a:solidFill>
                  <a:srgbClr val="00B050"/>
                </a:solidFill>
              </a:rPr>
              <a:t>Go-live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/>
              <a:t>Let’s jump to the project wiki’s Cutover Plan page and take a look at the plan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412205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36293</TotalTime>
  <Words>300</Words>
  <Application>Microsoft Office PowerPoint</Application>
  <PresentationFormat>On-screen Show (4:3)</PresentationFormat>
  <Paragraphs>185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AvantGarde</vt:lpstr>
      <vt:lpstr>Calibri</vt:lpstr>
      <vt:lpstr>Century Gothic</vt:lpstr>
      <vt:lpstr>Times New Roman</vt:lpstr>
      <vt:lpstr>Wingdings</vt:lpstr>
      <vt:lpstr>Quadrant</vt:lpstr>
      <vt:lpstr>    </vt:lpstr>
      <vt:lpstr>Agenda</vt:lpstr>
      <vt:lpstr>High Level Timeline</vt:lpstr>
      <vt:lpstr> Where are we now? Project Landscape</vt:lpstr>
      <vt:lpstr>Testing Status</vt:lpstr>
      <vt:lpstr>Issues</vt:lpstr>
      <vt:lpstr>Issues (cont.)</vt:lpstr>
      <vt:lpstr>Next Steps</vt:lpstr>
      <vt:lpstr>Cutover</vt:lpstr>
      <vt:lpstr>Questions?</vt:lpstr>
      <vt:lpstr>Support Packs are Coming!   Support Packs are Coming!</vt:lpstr>
    </vt:vector>
  </TitlesOfParts>
  <Company>Administrative Computing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Frank Quern</cp:lastModifiedBy>
  <cp:revision>845</cp:revision>
  <cp:lastPrinted>1601-01-01T00:00:00Z</cp:lastPrinted>
  <dcterms:created xsi:type="dcterms:W3CDTF">2004-07-29T20:09:46Z</dcterms:created>
  <dcterms:modified xsi:type="dcterms:W3CDTF">2017-12-03T17:57:03Z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