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804" r:id="rId12"/>
  </p:sldMasterIdLst>
  <p:notesMasterIdLst>
    <p:notesMasterId r:id="rId28"/>
  </p:notesMasterIdLst>
  <p:sldIdLst>
    <p:sldId id="283" r:id="rId13"/>
    <p:sldId id="284" r:id="rId14"/>
    <p:sldId id="258" r:id="rId15"/>
    <p:sldId id="260" r:id="rId16"/>
    <p:sldId id="262" r:id="rId17"/>
    <p:sldId id="263" r:id="rId18"/>
    <p:sldId id="264" r:id="rId19"/>
    <p:sldId id="265" r:id="rId20"/>
    <p:sldId id="266" r:id="rId21"/>
    <p:sldId id="280" r:id="rId22"/>
    <p:sldId id="279" r:id="rId23"/>
    <p:sldId id="269" r:id="rId24"/>
    <p:sldId id="270" r:id="rId25"/>
    <p:sldId id="275"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65" d="100"/>
          <a:sy n="65" d="100"/>
        </p:scale>
        <p:origin x="528"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1779E9A3-2D4D-4837-A471-4393C5189F05}" type="slidenum">
              <a:rPr lang="en-US" altLang="en-US">
                <a:latin typeface="Arial" panose="020B0604020202020204" pitchFamily="34" charset="0"/>
              </a:rPr>
              <a:pPr/>
              <a:t>1</a:t>
            </a:fld>
            <a:endParaRPr lang="en-US" altLang="en-US">
              <a:latin typeface="Arial" panose="020B0604020202020204" pitchFamily="34" charset="0"/>
            </a:endParaRPr>
          </a:p>
        </p:txBody>
      </p:sp>
    </p:spTree>
    <p:extLst>
      <p:ext uri="{BB962C8B-B14F-4D97-AF65-F5344CB8AC3E}">
        <p14:creationId xmlns:p14="http://schemas.microsoft.com/office/powerpoint/2010/main" val="3129954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96359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61497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r" defTabSz="947738" rtl="0" eaLnBrk="1" fontAlgn="auto" latinLnBrk="0" hangingPunct="1">
              <a:lnSpc>
                <a:spcPct val="100000"/>
              </a:lnSpc>
              <a:spcBef>
                <a:spcPts val="0"/>
              </a:spcBef>
              <a:spcAft>
                <a:spcPts val="0"/>
              </a:spcAft>
              <a:buClrTx/>
              <a:buSzTx/>
              <a:buFontTx/>
              <a:buNone/>
              <a:tabLst/>
              <a:defRPr/>
            </a:pPr>
            <a:fld id="{70EB41AC-56C9-47B6-A196-4D54009BB46A}"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47738"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11087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9/25/2018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9/25/2018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9/25/2018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9/25/2018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9/25/2018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9/25/2018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9/25/2018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8+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3078"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a:t>What’s the only U.S. state that ends with a K?</a:t>
            </a:r>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3080" name="TextBox 9"/>
          <p:cNvSpPr txBox="1">
            <a:spLocks noChangeArrowheads="1"/>
          </p:cNvSpPr>
          <p:nvPr/>
        </p:nvSpPr>
        <p:spPr bwMode="auto">
          <a:xfrm>
            <a:off x="3505200" y="2590800"/>
            <a:ext cx="5410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a:t>What singer was born Anthony Dominick Benedetto?</a:t>
            </a:r>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3082" name="TextBox 15"/>
          <p:cNvSpPr txBox="1">
            <a:spLocks noChangeArrowheads="1"/>
          </p:cNvSpPr>
          <p:nvPr/>
        </p:nvSpPr>
        <p:spPr bwMode="auto">
          <a:xfrm>
            <a:off x="3505200" y="3124201"/>
            <a:ext cx="548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a:t>What bird did Benjamin Franklin advocate as the U.S. national symbol?</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3505200" y="3581401"/>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a:p>
          <a:p>
            <a:r>
              <a:rPr lang="en-US" altLang="en-US" sz="1400"/>
              <a:t>What’s the name of Superman’s dog?</a:t>
            </a: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3086" name="TextBox 19"/>
          <p:cNvSpPr txBox="1">
            <a:spLocks noChangeArrowheads="1"/>
          </p:cNvSpPr>
          <p:nvPr/>
        </p:nvSpPr>
        <p:spPr bwMode="auto">
          <a:xfrm>
            <a:off x="3505200" y="4343401"/>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a:t>What’s a truffle?</a:t>
            </a:r>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3088" name="TextBox 21"/>
          <p:cNvSpPr txBox="1">
            <a:spLocks noChangeArrowheads="1"/>
          </p:cNvSpPr>
          <p:nvPr/>
        </p:nvSpPr>
        <p:spPr bwMode="auto">
          <a:xfrm>
            <a:off x="3505200" y="4953001"/>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a:t>What’s the score of a forfeited baseball game?</a:t>
            </a:r>
          </a:p>
        </p:txBody>
      </p:sp>
    </p:spTree>
    <p:extLst>
      <p:ext uri="{BB962C8B-B14F-4D97-AF65-F5344CB8AC3E}">
        <p14:creationId xmlns:p14="http://schemas.microsoft.com/office/powerpoint/2010/main" val="1905121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2000" b="1" dirty="0"/>
              <a:t>Other non-support pack project work (during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800" dirty="0" smtClean="0"/>
              <a:t>Facilities: </a:t>
            </a:r>
            <a:r>
              <a:rPr lang="en-US" altLang="en-US" sz="1800" dirty="0" smtClean="0"/>
              <a:t>Parking Application</a:t>
            </a:r>
            <a:endParaRPr lang="en-US" altLang="en-US" sz="1800" dirty="0"/>
          </a:p>
          <a:p>
            <a:pPr lvl="1" eaLnBrk="1" hangingPunct="1">
              <a:spcBef>
                <a:spcPct val="25000"/>
              </a:spcBef>
              <a:buFont typeface="Wingdings" pitchFamily="2" charset="2"/>
              <a:buChar char="v"/>
            </a:pPr>
            <a:r>
              <a:rPr lang="en-US" altLang="en-US" sz="1800" dirty="0" smtClean="0"/>
              <a:t>HR: </a:t>
            </a:r>
            <a:r>
              <a:rPr lang="en-US" altLang="en-US" sz="1800" dirty="0" smtClean="0"/>
              <a:t>I-9 APR Changes</a:t>
            </a:r>
          </a:p>
          <a:p>
            <a:pPr lvl="1" eaLnBrk="1" hangingPunct="1">
              <a:spcBef>
                <a:spcPct val="25000"/>
              </a:spcBef>
              <a:buFont typeface="Wingdings" pitchFamily="2" charset="2"/>
              <a:buChar char="v"/>
            </a:pPr>
            <a:r>
              <a:rPr lang="en-US" altLang="en-US" sz="1800" dirty="0" smtClean="0"/>
              <a:t>HR</a:t>
            </a:r>
            <a:r>
              <a:rPr lang="en-US" altLang="en-US" sz="1800" dirty="0" smtClean="0"/>
              <a:t>: Open Enrollment</a:t>
            </a:r>
          </a:p>
          <a:p>
            <a:pPr lvl="1" eaLnBrk="1" hangingPunct="1">
              <a:spcBef>
                <a:spcPct val="25000"/>
              </a:spcBef>
              <a:buFont typeface="Wingdings" pitchFamily="2" charset="2"/>
              <a:buChar char="v"/>
            </a:pPr>
            <a:r>
              <a:rPr lang="en-US" altLang="en-US" sz="1800" dirty="0" smtClean="0"/>
              <a:t>HR</a:t>
            </a:r>
            <a:r>
              <a:rPr lang="en-US" altLang="en-US" sz="1800" dirty="0" smtClean="0"/>
              <a:t>: CSP/CCSP</a:t>
            </a:r>
          </a:p>
          <a:p>
            <a:pPr lvl="1" eaLnBrk="1" hangingPunct="1">
              <a:spcBef>
                <a:spcPct val="25000"/>
              </a:spcBef>
              <a:buFont typeface="Wingdings" pitchFamily="2" charset="2"/>
              <a:buChar char="v"/>
            </a:pPr>
            <a:r>
              <a:rPr lang="en-US" altLang="en-US" sz="1800" dirty="0" smtClean="0"/>
              <a:t>HR: Job Reclassification</a:t>
            </a:r>
            <a:endParaRPr lang="en-US" altLang="en-US" sz="1800" dirty="0"/>
          </a:p>
          <a:p>
            <a:pPr marL="909637" lvl="2" indent="0" eaLnBrk="1" hangingPunct="1">
              <a:spcBef>
                <a:spcPct val="25000"/>
              </a:spcBef>
              <a:buNone/>
            </a:pPr>
            <a:endParaRPr lang="en-US" altLang="en-US" sz="1800" dirty="0"/>
          </a:p>
          <a:p>
            <a:pPr lvl="1" eaLnBrk="1" hangingPunct="1">
              <a:spcBef>
                <a:spcPct val="25000"/>
              </a:spcBef>
              <a:buFont typeface="Wingdings" pitchFamily="2" charset="2"/>
              <a:buChar char="v"/>
            </a:pPr>
            <a:r>
              <a:rPr lang="en-US" altLang="en-US" sz="1800" dirty="0"/>
              <a:t>Other activities</a:t>
            </a:r>
            <a:endParaRPr lang="en-US" altLang="en-US" sz="1800" b="1" dirty="0"/>
          </a:p>
          <a:p>
            <a:pPr marL="909637" lvl="2" indent="0" eaLnBrk="1" hangingPunct="1">
              <a:spcBef>
                <a:spcPct val="25000"/>
              </a:spcBef>
              <a:buNone/>
            </a:pPr>
            <a:r>
              <a:rPr lang="en-US" altLang="en-US" sz="1800" b="1" dirty="0" smtClean="0"/>
              <a:t>Hana Upgrade (pre-support packs)</a:t>
            </a:r>
          </a:p>
          <a:p>
            <a:pPr marL="909637" lvl="2" indent="0" eaLnBrk="1" hangingPunct="1">
              <a:spcBef>
                <a:spcPct val="25000"/>
              </a:spcBef>
              <a:buNone/>
            </a:pPr>
            <a:r>
              <a:rPr lang="en-US" altLang="en-US" sz="1800" b="1" dirty="0" smtClean="0"/>
              <a:t>Linux Upgrade (pre-support packs)</a:t>
            </a:r>
            <a:endParaRPr lang="en-US" altLang="en-US" sz="18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73705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2000" b="1" dirty="0"/>
              <a:t>Identified Risks</a:t>
            </a:r>
          </a:p>
          <a:p>
            <a:pPr lvl="1" eaLnBrk="1" hangingPunct="1">
              <a:spcBef>
                <a:spcPct val="25000"/>
              </a:spcBef>
              <a:buFont typeface="Wingdings" pitchFamily="2" charset="2"/>
              <a:buChar char="v"/>
              <a:defRPr/>
            </a:pPr>
            <a:r>
              <a:rPr lang="en-US" sz="1800" dirty="0"/>
              <a:t>Delay in SAP Releases</a:t>
            </a:r>
          </a:p>
          <a:p>
            <a:pPr marL="471487" lvl="1" indent="0" eaLnBrk="1" hangingPunct="1">
              <a:spcBef>
                <a:spcPct val="25000"/>
              </a:spcBef>
              <a:buNone/>
              <a:defRPr/>
            </a:pPr>
            <a:endParaRPr lang="en-US" sz="1800" dirty="0"/>
          </a:p>
          <a:p>
            <a:pPr lvl="1" eaLnBrk="1" hangingPunct="1">
              <a:spcBef>
                <a:spcPct val="25000"/>
              </a:spcBef>
              <a:buFont typeface="Wingdings" pitchFamily="2" charset="2"/>
              <a:buChar char="v"/>
              <a:defRPr/>
            </a:pPr>
            <a:r>
              <a:rPr lang="en-US" sz="1800" dirty="0"/>
              <a:t>Resource availability for the project (both Business &amp; IS&amp;T)</a:t>
            </a:r>
          </a:p>
          <a:p>
            <a:pPr marL="471487" lvl="1" indent="0" eaLnBrk="1" hangingPunct="1">
              <a:spcBef>
                <a:spcPct val="25000"/>
              </a:spcBef>
              <a:buNone/>
              <a:defRPr/>
            </a:pPr>
            <a:r>
              <a:rPr lang="en-US" sz="1800" dirty="0"/>
              <a:t> </a:t>
            </a:r>
          </a:p>
          <a:p>
            <a:pPr lvl="1" eaLnBrk="1" hangingPunct="1">
              <a:spcBef>
                <a:spcPct val="25000"/>
              </a:spcBef>
              <a:buFont typeface="Wingdings" pitchFamily="2" charset="2"/>
              <a:buChar char="v"/>
              <a:defRPr/>
            </a:pPr>
            <a:r>
              <a:rPr lang="en-US" sz="1800" dirty="0"/>
              <a:t>Delay of implementation of pre-Support Pack Projects</a:t>
            </a:r>
          </a:p>
          <a:p>
            <a:pPr lvl="2" eaLnBrk="1" hangingPunct="1">
              <a:spcBef>
                <a:spcPct val="25000"/>
              </a:spcBef>
              <a:buFont typeface="Wingdings" pitchFamily="2" charset="2"/>
              <a:buChar char="Ø"/>
              <a:defRPr/>
            </a:pPr>
            <a:r>
              <a:rPr lang="en-US" sz="1800" dirty="0"/>
              <a:t>OE (scheduled for  October</a:t>
            </a:r>
            <a:r>
              <a:rPr lang="en-US" sz="1800" dirty="0" smtClean="0"/>
              <a:t>)</a:t>
            </a:r>
            <a:endParaRPr lang="en-US" sz="1800" dirty="0"/>
          </a:p>
          <a:p>
            <a:pPr marL="471487" lvl="1" indent="0" eaLnBrk="1" hangingPunct="1">
              <a:spcBef>
                <a:spcPct val="25000"/>
              </a:spcBef>
              <a:buNone/>
              <a:defRPr/>
            </a:pPr>
            <a:r>
              <a:rPr lang="en-US" sz="1800" dirty="0" smtClean="0"/>
              <a:t> </a:t>
            </a:r>
            <a:endParaRPr lang="en-US" sz="1800" dirty="0"/>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2044958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4" name="Content Placeholder 3"/>
          <p:cNvPicPr>
            <a:picLocks noGrp="1" noChangeAspect="1"/>
          </p:cNvPicPr>
          <p:nvPr>
            <p:ph idx="1"/>
          </p:nvPr>
        </p:nvPicPr>
        <p:blipFill>
          <a:blip r:embed="rId3"/>
          <a:stretch>
            <a:fillRect/>
          </a:stretch>
        </p:blipFill>
        <p:spPr>
          <a:xfrm>
            <a:off x="1324708" y="1828800"/>
            <a:ext cx="9566030" cy="4302125"/>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a:t>
            </a:r>
            <a:r>
              <a:rPr lang="en-US" altLang="en-US" sz="2000" dirty="0" smtClean="0"/>
              <a:t>Test 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a:t>
            </a:r>
            <a:r>
              <a:rPr lang="en-US" altLang="en-US" sz="2000" dirty="0" smtClean="0"/>
              <a:t>preparation</a:t>
            </a:r>
            <a:endParaRPr lang="en-US" altLang="en-US" sz="1800" dirty="0" smtClean="0"/>
          </a:p>
          <a:p>
            <a:pPr lvl="2" eaLnBrk="1" hangingPunct="1">
              <a:buSzPct val="90000"/>
              <a:buFont typeface="Wingdings" pitchFamily="2" charset="2"/>
              <a:buChar char="q"/>
            </a:pPr>
            <a:r>
              <a:rPr lang="en-US" altLang="en-US" sz="1800" dirty="0" smtClean="0"/>
              <a:t>Hana/Linux </a:t>
            </a:r>
            <a:r>
              <a:rPr lang="en-US" altLang="en-US" sz="1800" dirty="0"/>
              <a:t>U</a:t>
            </a:r>
            <a:r>
              <a:rPr lang="en-US" altLang="en-US" sz="1800" dirty="0" smtClean="0"/>
              <a:t>pgrades </a:t>
            </a:r>
            <a:r>
              <a:rPr lang="en-US" altLang="en-US" sz="1800" dirty="0" smtClean="0"/>
              <a:t>(SF3, SF2)</a:t>
            </a:r>
          </a:p>
          <a:p>
            <a:pPr lvl="2" eaLnBrk="1" hangingPunct="1">
              <a:buSzPct val="90000"/>
              <a:buFont typeface="Wingdings" pitchFamily="2" charset="2"/>
              <a:buChar char="q"/>
            </a:pPr>
            <a:r>
              <a:rPr lang="en-US" altLang="en-US" sz="1800" dirty="0" smtClean="0"/>
              <a:t>SF3 Refresh</a:t>
            </a:r>
          </a:p>
          <a:p>
            <a:pPr lvl="2" eaLnBrk="1" hangingPunct="1">
              <a:buSzPct val="90000"/>
              <a:buFont typeface="Wingdings" pitchFamily="2" charset="2"/>
              <a:buChar char="q"/>
            </a:pPr>
            <a:r>
              <a:rPr lang="en-US" altLang="en-US" sz="1800" dirty="0" smtClean="0"/>
              <a:t>SH2 </a:t>
            </a:r>
            <a:r>
              <a:rPr lang="en-US" altLang="en-US" sz="1800" dirty="0" smtClean="0"/>
              <a:t>Hana/Linux </a:t>
            </a:r>
            <a:r>
              <a:rPr lang="en-US" altLang="en-US" sz="1800" dirty="0" smtClean="0"/>
              <a:t>Upgrade</a:t>
            </a:r>
          </a:p>
          <a:p>
            <a:pPr lvl="2" eaLnBrk="1" hangingPunct="1">
              <a:buSzPct val="90000"/>
              <a:buFont typeface="Wingdings" pitchFamily="2" charset="2"/>
              <a:buChar char="q"/>
            </a:pPr>
            <a:r>
              <a:rPr lang="en-US" altLang="en-US" sz="1800" dirty="0" smtClean="0"/>
              <a:t>PS1 </a:t>
            </a:r>
            <a:r>
              <a:rPr lang="en-US" altLang="en-US" sz="1800" dirty="0" smtClean="0"/>
              <a:t>Hana/Linux Upgrade</a:t>
            </a:r>
            <a:endParaRPr lang="en-US" altLang="en-US" sz="1800" dirty="0"/>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9/25/2018</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14</a:t>
            </a:fld>
            <a:endParaRPr lang="en-US">
              <a:solidFill>
                <a:srgbClr val="000000"/>
              </a:solidFill>
            </a:endParaRPr>
          </a:p>
        </p:txBody>
      </p:sp>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Support Pack project information? Ah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5684" y="1935788"/>
            <a:ext cx="2247900" cy="3990975"/>
          </a:xfrm>
          <a:prstGeom prst="rect">
            <a:avLst/>
          </a:prstGeom>
        </p:spPr>
      </p:pic>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extLst>
                  <a:ext uri="{0D108BD9-81ED-4DB2-BD59-A6C34878D82A}">
                    <a16:rowId xmlns:a16="http://schemas.microsoft.com/office/drawing/2014/main" val="10000"/>
                  </a:ext>
                </a:extLst>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extLst>
                  <a:ext uri="{0D108BD9-81ED-4DB2-BD59-A6C34878D82A}">
                    <a16:rowId xmlns:a16="http://schemas.microsoft.com/office/drawing/2014/main" val="10001"/>
                  </a:ext>
                </a:extLst>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extLst>
                  <a:ext uri="{0D108BD9-81ED-4DB2-BD59-A6C34878D82A}">
                    <a16:rowId xmlns:a16="http://schemas.microsoft.com/office/drawing/2014/main" val="10002"/>
                  </a:ext>
                </a:extLst>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extLst>
                  <a:ext uri="{0D108BD9-81ED-4DB2-BD59-A6C34878D82A}">
                    <a16:rowId xmlns:a16="http://schemas.microsoft.com/office/drawing/2014/main" val="10003"/>
                  </a:ext>
                </a:extLst>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extLst>
                  <a:ext uri="{0D108BD9-81ED-4DB2-BD59-A6C34878D82A}">
                    <a16:rowId xmlns:a16="http://schemas.microsoft.com/office/drawing/2014/main" val="10004"/>
                  </a:ext>
                </a:extLst>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
            </a:r>
            <a:br>
              <a:rPr lang="en-US" altLang="en-US" sz="4800" i="1">
                <a:latin typeface="Freestyle Script" panose="030804020302050B0404" pitchFamily="66" charset="0"/>
              </a:rPr>
            </a:br>
            <a:r>
              <a:rPr lang="en-US" altLang="en-US" sz="4800" i="1">
                <a:latin typeface="Freestyle Script" panose="030804020302050B0404"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endParaRPr kumimoji="0" lang="en-US" altLang="en-US" sz="3200" b="1" i="0" u="none" strike="noStrike" kern="1200" cap="none" spc="0" normalizeH="0" baseline="0" noProof="0">
              <a:ln>
                <a:noFill/>
              </a:ln>
              <a:solidFill>
                <a:srgbClr val="000000"/>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ct val="5000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endParaRPr>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rPr>
              <a:t> G</a:t>
            </a:r>
          </a:p>
        </p:txBody>
      </p:sp>
      <p:sp>
        <p:nvSpPr>
          <p:cNvPr id="4102" name="TextBox 6"/>
          <p:cNvSpPr txBox="1">
            <a:spLocks noChangeArrowheads="1"/>
          </p:cNvSpPr>
          <p:nvPr/>
        </p:nvSpPr>
        <p:spPr bwMode="auto">
          <a:xfrm>
            <a:off x="3505200" y="1981200"/>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What’s the only U.S. state that ends with a K? </a:t>
            </a:r>
            <a:endParaRPr kumimoji="0" lang="en-US" altLang="en-US" sz="1600" b="0"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1"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rPr>
              <a:t>New </a:t>
            </a:r>
            <a:r>
              <a:rPr kumimoji="0" lang="en-US" altLang="en-US" sz="16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York</a:t>
            </a:r>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rPr>
              <a:t> E</a:t>
            </a:r>
          </a:p>
        </p:txBody>
      </p:sp>
      <p:sp>
        <p:nvSpPr>
          <p:cNvPr id="4104" name="TextBox 9"/>
          <p:cNvSpPr txBox="1">
            <a:spLocks noChangeArrowheads="1"/>
          </p:cNvSpPr>
          <p:nvPr/>
        </p:nvSpPr>
        <p:spPr bwMode="auto">
          <a:xfrm>
            <a:off x="3505200" y="2590800"/>
            <a:ext cx="563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What singer was born Anthony Dominick Benedetto?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Tony Bennett</a:t>
            </a:r>
          </a:p>
        </p:txBody>
      </p:sp>
      <p:sp>
        <p:nvSpPr>
          <p:cNvPr id="4105"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rPr>
              <a:t> H</a:t>
            </a:r>
          </a:p>
        </p:txBody>
      </p:sp>
      <p:sp>
        <p:nvSpPr>
          <p:cNvPr id="4106" name="TextBox 15"/>
          <p:cNvSpPr txBox="1">
            <a:spLocks noChangeArrowheads="1"/>
          </p:cNvSpPr>
          <p:nvPr/>
        </p:nvSpPr>
        <p:spPr bwMode="auto">
          <a:xfrm>
            <a:off x="3505199" y="3200401"/>
            <a:ext cx="6385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What bird did Benjamin Franklin advocate as the U.S. national symbol</a:t>
            </a:r>
            <a:r>
              <a:rPr kumimoji="0" lang="en-US" altLang="en-US" sz="1400" b="0"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1"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rPr>
              <a:t>The </a:t>
            </a:r>
            <a:r>
              <a:rPr kumimoji="0" lang="en-US" altLang="en-US" sz="14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turkey</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antGarde"/>
                <a:ea typeface="+mn-ea"/>
                <a:cs typeface="+mn-cs"/>
              </a:rPr>
              <a:t>AL</a:t>
            </a:r>
          </a:p>
        </p:txBody>
      </p:sp>
      <p:sp>
        <p:nvSpPr>
          <p:cNvPr id="4108" name="TextBox 17"/>
          <p:cNvSpPr txBox="1">
            <a:spLocks noChangeArrowheads="1"/>
          </p:cNvSpPr>
          <p:nvPr/>
        </p:nvSpPr>
        <p:spPr bwMode="auto">
          <a:xfrm>
            <a:off x="3505200" y="3581401"/>
            <a:ext cx="6477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What’s the name of Superman’s dog? </a:t>
            </a:r>
            <a:endParaRPr kumimoji="0" lang="en-US" altLang="en-US" sz="1400" b="0"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1"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rPr>
              <a:t>Krypto</a:t>
            </a:r>
            <a:endParaRPr kumimoji="0" lang="en-US" altLang="en-US" sz="14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
        <p:nvSpPr>
          <p:cNvPr id="4109"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rPr>
              <a:t>SN</a:t>
            </a:r>
          </a:p>
        </p:txBody>
      </p:sp>
      <p:sp>
        <p:nvSpPr>
          <p:cNvPr id="4110" name="TextBox 19"/>
          <p:cNvSpPr txBox="1">
            <a:spLocks noChangeArrowheads="1"/>
          </p:cNvSpPr>
          <p:nvPr/>
        </p:nvSpPr>
        <p:spPr bwMode="auto">
          <a:xfrm>
            <a:off x="3505200" y="4419601"/>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What’s a truffle? </a:t>
            </a:r>
            <a:endParaRPr kumimoji="0" lang="en-US" altLang="en-US" sz="1400" b="0"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1"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rPr>
              <a:t>An </a:t>
            </a:r>
            <a:r>
              <a:rPr kumimoji="0" lang="en-US" altLang="en-US" sz="14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edible fungus</a:t>
            </a:r>
            <a:endPar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
        <p:nvSpPr>
          <p:cNvPr id="4111"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n-ea"/>
                <a:cs typeface="+mn-cs"/>
              </a:rPr>
              <a:t>SL</a:t>
            </a:r>
          </a:p>
        </p:txBody>
      </p:sp>
      <p:sp>
        <p:nvSpPr>
          <p:cNvPr id="4112" name="TextBox 21"/>
          <p:cNvSpPr txBox="1">
            <a:spLocks noChangeArrowheads="1"/>
          </p:cNvSpPr>
          <p:nvPr/>
        </p:nvSpPr>
        <p:spPr bwMode="auto">
          <a:xfrm>
            <a:off x="3505200" y="4953001"/>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What’s the score of a forfeited baseball game? </a:t>
            </a:r>
            <a:endParaRPr kumimoji="0" lang="en-US" altLang="en-US" sz="1400" b="0"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400" b="1" i="0" u="none" strike="noStrike" kern="1200" cap="none" spc="0" normalizeH="0" baseline="0" noProof="0" dirty="0" smtClean="0">
                <a:ln>
                  <a:noFill/>
                </a:ln>
                <a:solidFill>
                  <a:srgbClr val="000000"/>
                </a:solidFill>
                <a:effectLst/>
                <a:uLnTx/>
                <a:uFillTx/>
                <a:latin typeface="Century Gothic" panose="020B0502020202020204" pitchFamily="34" charset="0"/>
                <a:ea typeface="+mn-ea"/>
                <a:cs typeface="+mn-cs"/>
              </a:rPr>
              <a:t>9-0</a:t>
            </a:r>
            <a:endParaRPr kumimoji="0" lang="en-US" alt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90492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Effect transition="in" filter="fade">
                                      <p:cBhvr>
                                        <p:cTn id="32" dur="5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a:t>
            </a:r>
            <a:r>
              <a:rPr lang="en-US" altLang="en-US" dirty="0" smtClean="0">
                <a:latin typeface="Century Gothic" pitchFamily="34" charset="0"/>
              </a:rPr>
              <a:t>26, 2018</a:t>
            </a:r>
            <a:endParaRPr lang="en-US" altLang="en-US" dirty="0" smtClean="0">
              <a:latin typeface="Century Gothic" pitchFamily="34" charset="0"/>
            </a:endParaRP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2018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IS&amp;T</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9/25/2018</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4</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9/19</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9/26</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10/03</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a:t>
            </a:r>
            <a:r>
              <a:rPr lang="en-US" altLang="en-US" sz="1100" b="1" dirty="0" smtClean="0">
                <a:solidFill>
                  <a:srgbClr val="002060"/>
                </a:solidFill>
                <a:hlinkClick r:id="rId3"/>
              </a:rPr>
              <a:t>wikis.mit.edu/confluence/display/sapscripts/2018+Year+End+SAP+Support+Pack+Project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9/25/2018</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None/>
            </a:pPr>
            <a:r>
              <a:rPr lang="en-US" altLang="en-US" sz="1800" dirty="0" smtClean="0"/>
              <a:t>	to </a:t>
            </a:r>
            <a:r>
              <a:rPr lang="en-US" altLang="en-US" sz="1800" dirty="0"/>
              <a:t>look at the Project Scope</a:t>
            </a:r>
          </a:p>
          <a:p>
            <a:pPr eaLnBrk="1" hangingPunct="1">
              <a:buNone/>
            </a:pPr>
            <a:r>
              <a:rPr lang="en-US" altLang="en-US" sz="1800" dirty="0"/>
              <a:t>	</a:t>
            </a:r>
            <a:r>
              <a:rPr lang="en-US" altLang="en-US" sz="1800" dirty="0"/>
              <a:t>to look at the </a:t>
            </a:r>
            <a:r>
              <a:rPr lang="en-US" altLang="en-US" sz="1800" dirty="0" smtClean="0"/>
              <a:t>Schedule</a:t>
            </a:r>
            <a:endParaRPr lang="en-US" altLang="en-US" sz="1800" dirty="0" smtClean="0"/>
          </a:p>
          <a:p>
            <a:pPr eaLnBrk="1" hangingPunct="1">
              <a:buFont typeface="Wingdings" pitchFamily="2" charset="2"/>
              <a:buNone/>
            </a:pPr>
            <a:r>
              <a:rPr lang="en-US" altLang="en-US" sz="1800" dirty="0" smtClean="0"/>
              <a:t>	t</a:t>
            </a:r>
            <a:r>
              <a:rPr lang="en-US" altLang="en-US" sz="1800" dirty="0" smtClean="0"/>
              <a:t>o </a:t>
            </a:r>
            <a:r>
              <a:rPr lang="en-US" altLang="en-US" sz="1800" dirty="0"/>
              <a:t>look at the Team Roles &amp; </a:t>
            </a:r>
            <a:r>
              <a:rPr lang="en-US" altLang="en-US" sz="1800" dirty="0" smtClean="0"/>
              <a:t>Responsibilities</a:t>
            </a:r>
            <a:endParaRPr lang="en-US" altLang="en-US" sz="1800" dirty="0" smtClean="0"/>
          </a:p>
          <a:p>
            <a:pPr eaLnBrk="1" hangingPunct="1">
              <a:buNone/>
            </a:pPr>
            <a:r>
              <a:rPr lang="en-US" altLang="en-US" sz="1800" dirty="0"/>
              <a:t>	to look at the Technical </a:t>
            </a:r>
            <a:r>
              <a:rPr lang="en-US" altLang="en-US" sz="1800" dirty="0" smtClean="0"/>
              <a:t>Landscape</a:t>
            </a:r>
          </a:p>
          <a:p>
            <a:pPr eaLnBrk="1" hangingPunct="1">
              <a:buNone/>
            </a:pPr>
            <a:r>
              <a:rPr lang="en-US" altLang="en-US" sz="1800" dirty="0"/>
              <a:t>	</a:t>
            </a:r>
            <a:r>
              <a:rPr lang="en-US" altLang="en-US" sz="1800" dirty="0" smtClean="0"/>
              <a:t>to </a:t>
            </a:r>
            <a:r>
              <a:rPr lang="en-US" altLang="en-US" sz="1800" dirty="0"/>
              <a:t>look at the Project Transport Management Process</a:t>
            </a:r>
          </a:p>
          <a:p>
            <a:pPr eaLnBrk="1" hangingPunct="1">
              <a:buFont typeface="Wingdings" pitchFamily="2" charset="2"/>
              <a:buNone/>
            </a:pPr>
            <a:r>
              <a:rPr lang="en-US" altLang="en-US" sz="18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a:t>
            </a:r>
            <a:r>
              <a:rPr lang="en-US" altLang="en-US" sz="1100" b="1" dirty="0" smtClean="0">
                <a:solidFill>
                  <a:srgbClr val="002060"/>
                </a:solidFill>
                <a:hlinkClick r:id="rId3"/>
              </a:rPr>
              <a:t>wikis.mit.edu/confluence/display/sapscripts/2018+Year+End+SAP+Support+Pack+Project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337</TotalTime>
  <Words>451</Words>
  <Application>Microsoft Office PowerPoint</Application>
  <PresentationFormat>Widescreen</PresentationFormat>
  <Paragraphs>205</Paragraphs>
  <Slides>15</Slides>
  <Notes>14</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15</vt:i4>
      </vt:variant>
    </vt:vector>
  </HeadingPairs>
  <TitlesOfParts>
    <vt:vector size="34"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12_Quadrant</vt:lpstr>
      <vt:lpstr>Trivial Pursuits</vt:lpstr>
      <vt:lpstr> And the answers are …</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77</cp:revision>
  <dcterms:created xsi:type="dcterms:W3CDTF">2013-09-23T00:32:24Z</dcterms:created>
  <dcterms:modified xsi:type="dcterms:W3CDTF">2018-09-26T03:09:50Z</dcterms:modified>
</cp:coreProperties>
</file>