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6"/>
  </p:notesMasterIdLst>
  <p:sldIdLst>
    <p:sldId id="536" r:id="rId2"/>
    <p:sldId id="537" r:id="rId3"/>
    <p:sldId id="521" r:id="rId4"/>
    <p:sldId id="522" r:id="rId5"/>
    <p:sldId id="530" r:id="rId6"/>
    <p:sldId id="528" r:id="rId7"/>
    <p:sldId id="538" r:id="rId8"/>
    <p:sldId id="532" r:id="rId9"/>
    <p:sldId id="533" r:id="rId10"/>
    <p:sldId id="534" r:id="rId11"/>
    <p:sldId id="525" r:id="rId12"/>
    <p:sldId id="526" r:id="rId13"/>
    <p:sldId id="529" r:id="rId14"/>
    <p:sldId id="539" r:id="rId15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 varScale="1">
        <p:scale>
          <a:sx n="81" d="100"/>
          <a:sy n="81" d="100"/>
        </p:scale>
        <p:origin x="135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93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37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846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523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0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20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31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950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439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08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25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with picture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gray">
          <a:xfrm>
            <a:off x="4654800" y="1692000"/>
            <a:ext cx="4165200" cy="4392000"/>
          </a:xfrm>
          <a:solidFill>
            <a:schemeClr val="bg1">
              <a:lumMod val="95000"/>
            </a:schemeClr>
          </a:solidFill>
        </p:spPr>
        <p:txBody>
          <a:bodyPr vert="horz" lIns="0" tIns="1296000" rIns="0" bIns="0" rtlCol="0" anchor="t" anchorCtr="0">
            <a:noAutofit/>
          </a:bodyPr>
          <a:lstStyle>
            <a:lvl1pPr marL="0" indent="0" algn="ctr" defTabSz="685800" rtl="0" eaLnBrk="1" latinLnBrk="0" hangingPunct="1">
              <a:spcBef>
                <a:spcPts val="1215"/>
              </a:spcBef>
              <a:buClr>
                <a:schemeClr val="accent1"/>
              </a:buClr>
              <a:buSzPct val="80000"/>
              <a:buFontTx/>
              <a:buNone/>
              <a:defRPr lang="de-DE" sz="135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24000" y="1692000"/>
            <a:ext cx="4165200" cy="439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9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U.S. city had the first subway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many lords-a-leaping are there in the carol Twelve Days of Christmas?</a:t>
            </a:r>
            <a:endParaRPr lang="en-US" sz="14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Whose likeness is depicted on the Purple Heart?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is the distinction of Erle Stanley Gardner’s </a:t>
            </a:r>
            <a:r>
              <a:rPr lang="en-US" sz="1400" i="1" dirty="0"/>
              <a:t>The Case of the Terrified Typist</a:t>
            </a:r>
            <a:r>
              <a:rPr lang="en-US" sz="1400" dirty="0"/>
              <a:t>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often are brain cells replaced?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What’s the diameter of a golf hole?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0923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11/28/2018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12/05/2018 Community notification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12/07/2018 (5:00pm) - 12/10/2018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62580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11/28/2018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 smtClean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Post Upgrade Processes (conversions, validations) </a:t>
            </a:r>
          </a:p>
          <a:p>
            <a:pPr>
              <a:buFont typeface="+mj-lt"/>
              <a:buAutoNum type="romanUcPeriod"/>
            </a:pPr>
            <a:r>
              <a:rPr lang="en-US" sz="1800" b="1" dirty="0" smtClean="0">
                <a:solidFill>
                  <a:srgbClr val="00B050"/>
                </a:solidFill>
              </a:rPr>
              <a:t>Go-live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1220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981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 smtClean="0"/>
          </a:p>
          <a:p>
            <a:r>
              <a:rPr lang="en-US" sz="1600" b="1" dirty="0" smtClean="0"/>
              <a:t>Check your email; Check the project wiki.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 smtClean="0"/>
          </a:p>
          <a:p>
            <a:r>
              <a:rPr lang="en-US" sz="1600" b="1" dirty="0" smtClean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981200" y="32766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 smtClean="0"/>
          </a:p>
          <a:p>
            <a:r>
              <a:rPr lang="en-US" sz="1400" b="1" dirty="0" smtClean="0"/>
              <a:t>5:00 </a:t>
            </a:r>
            <a:r>
              <a:rPr lang="en-US" sz="1400" b="1" dirty="0"/>
              <a:t>PM Friday </a:t>
            </a:r>
            <a:r>
              <a:rPr lang="en-US" sz="1400" b="1" dirty="0" smtClean="0"/>
              <a:t>12/7/2018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 </a:t>
            </a:r>
            <a:r>
              <a:rPr lang="en-US" sz="1400" b="1" dirty="0" smtClean="0"/>
              <a:t>System (including GRC, SMP, &amp; ADS)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 smtClean="0"/>
          </a:p>
          <a:p>
            <a:r>
              <a:rPr lang="en-US" sz="1400" b="1" dirty="0" smtClean="0"/>
              <a:t>12/7 (5:00pm) -12/10/2018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522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11/28/2018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100" dirty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 smtClean="0"/>
              <a:t>Please </a:t>
            </a:r>
            <a:r>
              <a:rPr lang="en-US" altLang="en-US" sz="1350" dirty="0"/>
              <a:t>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35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838199" y="2209802"/>
          <a:ext cx="71628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Contact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Email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Phone extension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Bob Casey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rcasey@mit.edu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x3-1844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Jim</a:t>
                      </a:r>
                      <a:r>
                        <a:rPr lang="en-US" sz="1400" baseline="0" dirty="0" smtClean="0"/>
                        <a:t> Fragala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jfragala@mit.edu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x4-6250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Lisa</a:t>
                      </a:r>
                      <a:r>
                        <a:rPr lang="en-US" sz="1400" baseline="0" dirty="0" smtClean="0"/>
                        <a:t> Robinson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lmrobin@mit.edu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x8-0492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Ron</a:t>
                      </a:r>
                      <a:r>
                        <a:rPr lang="en-US" sz="1400" baseline="0" dirty="0" smtClean="0"/>
                        <a:t> Parker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x3-1339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Frank Quern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fquern@mit.edu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x2-4512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44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Verdict is in …</a:t>
            </a:r>
            <a:endParaRPr lang="en-US" dirty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11/28/2018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r>
              <a:rPr lang="en-US" dirty="0"/>
              <a:t>Support Packs are </a:t>
            </a:r>
            <a:r>
              <a:rPr lang="en-US" dirty="0" smtClean="0"/>
              <a:t>coming</a:t>
            </a:r>
            <a:r>
              <a:rPr lang="en-US" dirty="0"/>
              <a:t>!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 you?)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12" y="2895600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4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49" y="2032758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 U.S</a:t>
            </a:r>
            <a:r>
              <a:rPr lang="en-US" sz="1600" dirty="0"/>
              <a:t>. city had the first subway? </a:t>
            </a:r>
            <a:endParaRPr lang="en-US" sz="1600" dirty="0" smtClean="0"/>
          </a:p>
          <a:p>
            <a:r>
              <a:rPr lang="en-US" sz="1600" b="1" dirty="0" smtClean="0"/>
              <a:t>Boston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248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many lords-a-leaping are there in the carol Twelve Days of Christmas? </a:t>
            </a:r>
            <a:endParaRPr lang="en-US" sz="1600" b="1" dirty="0" smtClean="0"/>
          </a:p>
          <a:p>
            <a:r>
              <a:rPr lang="en-US" sz="1600" b="1" dirty="0" smtClean="0"/>
              <a:t>Ten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49" y="3426618"/>
            <a:ext cx="6772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Whose likeness is depicted on the Purple Heart? </a:t>
            </a:r>
          </a:p>
          <a:p>
            <a:r>
              <a:rPr lang="en-US" sz="1400" b="1" dirty="0" smtClean="0"/>
              <a:t>George Washington’s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is the distinction of Erle Stanley Gardner’s </a:t>
            </a:r>
            <a:r>
              <a:rPr lang="en-US" sz="1400" i="1" dirty="0" smtClean="0"/>
              <a:t>The Case of the Terrified Typist</a:t>
            </a:r>
            <a:r>
              <a:rPr lang="en-US" sz="1400" dirty="0" smtClean="0"/>
              <a:t>?</a:t>
            </a:r>
          </a:p>
          <a:p>
            <a:r>
              <a:rPr lang="en-US" sz="1400" b="1" dirty="0" smtClean="0"/>
              <a:t>Perry Mason loses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71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often are brain cells replaced?</a:t>
            </a:r>
            <a:endParaRPr lang="en-US" sz="1400" dirty="0" smtClean="0"/>
          </a:p>
          <a:p>
            <a:r>
              <a:rPr lang="en-US" sz="1400" b="1" dirty="0" smtClean="0"/>
              <a:t>Never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What’s the diameter of a golf hole?</a:t>
            </a:r>
            <a:endParaRPr lang="en-US" sz="1400" dirty="0" smtClean="0"/>
          </a:p>
          <a:p>
            <a:r>
              <a:rPr lang="en-US" sz="1400" b="1" dirty="0" smtClean="0"/>
              <a:t>Four and a quarter inches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0279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29, 2018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2018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err="1" smtClean="0"/>
              <a:t>SAPbiz</a:t>
            </a:r>
            <a:r>
              <a:rPr lang="en-US" sz="3200" b="1" dirty="0" smtClean="0"/>
              <a:t> Update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dirty="0" smtClean="0"/>
              <a:t>(cutover)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398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11/28/2018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Cutover Plan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8530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11/28/2018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High Level Timeline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27" y="1916637"/>
            <a:ext cx="8358187" cy="412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11/28/2018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475" y="1905000"/>
            <a:ext cx="68770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gray">
          <a:xfrm>
            <a:off x="1415460" y="2222506"/>
            <a:ext cx="6585540" cy="35904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SzPct val="100000"/>
              <a:buFont typeface="Wingdings" pitchFamily="2" charset="2"/>
              <a:buChar char="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400"/>
              </a:spcBef>
              <a:buClr>
                <a:schemeClr val="accent2"/>
              </a:buClr>
              <a:buSzPct val="10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0000" algn="l" defTabSz="914400" rtl="0" eaLnBrk="1" latinLnBrk="0" hangingPunct="1">
              <a:spcBef>
                <a:spcPts val="250"/>
              </a:spcBef>
              <a:buClr>
                <a:schemeClr val="accent2"/>
              </a:buClr>
              <a:buSzPct val="100000"/>
              <a:buFont typeface="Courier New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SH2: System Integration/User Acceptance </a:t>
            </a:r>
            <a:r>
              <a:rPr lang="en-US" sz="1350" dirty="0" smtClean="0">
                <a:solidFill>
                  <a:srgbClr val="000000"/>
                </a:solidFill>
                <a:latin typeface="Arial"/>
              </a:rPr>
              <a:t>Testing:</a:t>
            </a:r>
            <a:endParaRPr lang="en-US" sz="1350" dirty="0">
              <a:solidFill>
                <a:srgbClr val="000000"/>
              </a:solidFill>
              <a:latin typeface="Arial"/>
            </a:endParaRPr>
          </a:p>
          <a:p>
            <a:pPr marL="349313" lvl="2" indent="-214313" defTabSz="685800" fontAlgn="auto">
              <a:spcBef>
                <a:spcPts val="300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 Business and IS&amp;T integration and regression testing of Support </a:t>
            </a:r>
            <a:r>
              <a:rPr lang="en-US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Packs </a:t>
            </a:r>
            <a:endParaRPr lang="en-US" sz="10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buClr>
                <a:srgbClr val="F0AB00"/>
              </a:buClr>
              <a:buSzPct val="100000"/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Testing Results:</a:t>
            </a:r>
          </a:p>
          <a:p>
            <a:pPr marL="214313" indent="-214313"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endParaRPr lang="en-US" sz="135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895601"/>
            <a:ext cx="57912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7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11/28/2018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590800" y="2743200"/>
          <a:ext cx="4262000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4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1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11/28/17)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Infrastructure Related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83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11/28/2018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57200" y="2376835"/>
          <a:ext cx="8055260" cy="3206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1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5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93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86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55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92460">
                  <a:extLst>
                    <a:ext uri="{9D8B030D-6E8A-4147-A177-3AD203B41FA5}">
                      <a16:colId xmlns:a16="http://schemas.microsoft.com/office/drawing/2014/main" val="2327574532"/>
                    </a:ext>
                  </a:extLst>
                </a:gridCol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2015*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2018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135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35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</a:p>
                    <a:p>
                      <a:r>
                        <a:rPr lang="en-US" sz="1800" dirty="0" smtClean="0"/>
                        <a:t>* </a:t>
                      </a:r>
                      <a:r>
                        <a:rPr lang="en-US" sz="1050" dirty="0" smtClean="0"/>
                        <a:t>HEC</a:t>
                      </a:r>
                      <a:endParaRPr lang="en-US" sz="105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974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36258</TotalTime>
  <Words>554</Words>
  <Application>Microsoft Office PowerPoint</Application>
  <PresentationFormat>On-screen Show (4:3)</PresentationFormat>
  <Paragraphs>239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Trivial Pursuits</vt:lpstr>
      <vt:lpstr> And the answers are …</vt:lpstr>
      <vt:lpstr>    </vt:lpstr>
      <vt:lpstr>Agenda</vt:lpstr>
      <vt:lpstr>High Level Timeline</vt:lpstr>
      <vt:lpstr> Where are we now? Project Landscape</vt:lpstr>
      <vt:lpstr>Testing Status</vt:lpstr>
      <vt:lpstr>Issues</vt:lpstr>
      <vt:lpstr>Issues (cont.)</vt:lpstr>
      <vt:lpstr>Next Steps</vt:lpstr>
      <vt:lpstr>Cutover</vt:lpstr>
      <vt:lpstr>Not-soTrivial Pursuits</vt:lpstr>
      <vt:lpstr>Questions?</vt:lpstr>
      <vt:lpstr>   The Verdict is in …</vt:lpstr>
    </vt:vector>
  </TitlesOfParts>
  <Company>Administrative Computing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847</cp:revision>
  <cp:lastPrinted>1601-01-01T00:00:00Z</cp:lastPrinted>
  <dcterms:created xsi:type="dcterms:W3CDTF">2004-07-29T20:09:46Z</dcterms:created>
  <dcterms:modified xsi:type="dcterms:W3CDTF">2018-11-28T22:09:15Z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