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816" r:id="rId12"/>
  </p:sldMasterIdLst>
  <p:notesMasterIdLst>
    <p:notesMasterId r:id="rId29"/>
  </p:notesMasterIdLst>
  <p:sldIdLst>
    <p:sldId id="285" r:id="rId13"/>
    <p:sldId id="286" r:id="rId14"/>
    <p:sldId id="258" r:id="rId15"/>
    <p:sldId id="260" r:id="rId16"/>
    <p:sldId id="262" r:id="rId17"/>
    <p:sldId id="263" r:id="rId18"/>
    <p:sldId id="264" r:id="rId19"/>
    <p:sldId id="265" r:id="rId20"/>
    <p:sldId id="266" r:id="rId21"/>
    <p:sldId id="280" r:id="rId22"/>
    <p:sldId id="279" r:id="rId23"/>
    <p:sldId id="269" r:id="rId24"/>
    <p:sldId id="270" r:id="rId25"/>
    <p:sldId id="287" r:id="rId26"/>
    <p:sldId id="276" r:id="rId27"/>
    <p:sldId id="27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65" d="100"/>
          <a:sy n="65" d="100"/>
        </p:scale>
        <p:origin x="528"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10/2/2018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1212850" y="708025"/>
            <a:ext cx="4724400" cy="3543300"/>
          </a:xfrm>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28063698-4A33-433D-856D-8CA5DBEB5FC2}"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47738"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smtClean="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685438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963592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661497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425450" y="708025"/>
            <a:ext cx="6299200" cy="3543300"/>
          </a:xfrm>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91E0899-7349-4486-B550-4868A7140C92}" type="slidenum">
              <a:rPr lang="en-US" smtClean="0">
                <a:latin typeface="Arial" charset="0"/>
              </a:rPr>
              <a:pPr/>
              <a:t>14</a:t>
            </a:fld>
            <a:endParaRPr lang="en-US" smtClean="0">
              <a:latin typeface="Arial" charset="0"/>
            </a:endParaRPr>
          </a:p>
        </p:txBody>
      </p:sp>
    </p:spTree>
    <p:extLst>
      <p:ext uri="{BB962C8B-B14F-4D97-AF65-F5344CB8AC3E}">
        <p14:creationId xmlns:p14="http://schemas.microsoft.com/office/powerpoint/2010/main" val="1931328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93795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212850" y="708025"/>
            <a:ext cx="4724400" cy="3543300"/>
          </a:xfrm>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20DB76C6-1628-4F46-BDEF-8B08EE36D473}"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47738"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smtClean="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011268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4</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794055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w="12700">
            <a:noFill/>
            <a:miter lim="800000"/>
            <a:headEnd/>
            <a:tailEnd/>
          </a:ln>
          <a:effectLst/>
        </p:spPr>
        <p:txBody>
          <a:bodyPr wrap="none" anchor="ctr"/>
          <a:lstStyle/>
          <a:p>
            <a:pPr algn="ctr" eaLnBrk="1" hangingPunct="1">
              <a:defRPr/>
            </a:pPr>
            <a:endParaRPr lang="en-US" sz="2400">
              <a:latin typeface="Times New Roman" pitchFamily="18" charset="0"/>
            </a:endParaRPr>
          </a:p>
        </p:txBody>
      </p:sp>
      <p:grpSp>
        <p:nvGrpSpPr>
          <p:cNvPr id="5" name="Group 8"/>
          <p:cNvGrpSpPr>
            <a:grpSpLocks/>
          </p:cNvGrpSpPr>
          <p:nvPr/>
        </p:nvGrpSpPr>
        <p:grpSpPr bwMode="auto">
          <a:xfrm>
            <a:off x="508003"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a:effectLst/>
          </p:spPr>
          <p:txBody>
            <a:bodyPr rot="10800000" wrap="none" anchor="ctr"/>
            <a:lstStyle/>
            <a:p>
              <a:pPr algn="ctr" eaLnBrk="1" hangingPunct="1">
                <a:defRPr/>
              </a:pPr>
              <a:endParaRPr lang="en-US" sz="2400">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ffectLst/>
          </p:spPr>
          <p:txBody>
            <a:bodyPr/>
            <a:lstStyle/>
            <a:p>
              <a:pPr>
                <a:defRPr/>
              </a:pPr>
              <a:endParaRPr lang="en-US" sz="1800"/>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1A664897-3EC1-481B-BD2F-30DC15AE7926}" type="datetime1">
              <a:rPr lang="en-US"/>
              <a:pPr>
                <a:defRPr/>
              </a:pPr>
              <a:t>10/2/2018</a:t>
            </a:fld>
            <a:endParaRPr lang="en-US"/>
          </a:p>
        </p:txBody>
      </p:sp>
      <p:sp>
        <p:nvSpPr>
          <p:cNvPr id="15" name="Rectangle 6"/>
          <p:cNvSpPr>
            <a:spLocks noGrp="1" noChangeArrowheads="1"/>
          </p:cNvSpPr>
          <p:nvPr>
            <p:ph type="ftr" sz="quarter" idx="11"/>
          </p:nvPr>
        </p:nvSpPr>
        <p:spPr/>
        <p:txBody>
          <a:bodyPr/>
          <a:lstStyle>
            <a:lvl1pPr>
              <a:defRPr/>
            </a:lvl1pPr>
          </a:lstStyle>
          <a:p>
            <a:pPr>
              <a:defRPr/>
            </a:pPr>
            <a:endParaRPr lang="en-US"/>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3F91729E-C9FB-42A6-B603-F4EE7F56F971}" type="slidenum">
              <a:rPr lang="en-US"/>
              <a:pPr>
                <a:defRPr/>
              </a:pPr>
              <a:t>‹#›</a:t>
            </a:fld>
            <a:endParaRPr lang="en-US"/>
          </a:p>
        </p:txBody>
      </p:sp>
    </p:spTree>
    <p:extLst>
      <p:ext uri="{BB962C8B-B14F-4D97-AF65-F5344CB8AC3E}">
        <p14:creationId xmlns:p14="http://schemas.microsoft.com/office/powerpoint/2010/main" val="275002260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F9CEE18-64C3-4F0A-A73A-A12E995B9FE4}" type="datetime1">
              <a:rPr lang="en-US"/>
              <a:pPr>
                <a:defRPr/>
              </a:pPr>
              <a:t>10/2/2018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5005CD2-09E6-408F-9395-4541C51DB8E7}" type="slidenum">
              <a:rPr lang="en-US"/>
              <a:pPr>
                <a:defRPr/>
              </a:pPr>
              <a:t>‹#›</a:t>
            </a:fld>
            <a:endParaRPr lang="en-US"/>
          </a:p>
        </p:txBody>
      </p:sp>
    </p:spTree>
    <p:extLst>
      <p:ext uri="{BB962C8B-B14F-4D97-AF65-F5344CB8AC3E}">
        <p14:creationId xmlns:p14="http://schemas.microsoft.com/office/powerpoint/2010/main" val="316830965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4559233-934F-4980-9427-41638D74A135}" type="datetime1">
              <a:rPr lang="en-US"/>
              <a:pPr>
                <a:defRPr/>
              </a:pPr>
              <a:t>10/2/2018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9F6323-C0AA-44A5-867A-26B1C3FC22A0}" type="slidenum">
              <a:rPr lang="en-US"/>
              <a:pPr>
                <a:defRPr/>
              </a:pPr>
              <a:t>‹#›</a:t>
            </a:fld>
            <a:endParaRPr lang="en-US"/>
          </a:p>
        </p:txBody>
      </p:sp>
    </p:spTree>
    <p:extLst>
      <p:ext uri="{BB962C8B-B14F-4D97-AF65-F5344CB8AC3E}">
        <p14:creationId xmlns:p14="http://schemas.microsoft.com/office/powerpoint/2010/main" val="282804626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587727CE-C1D7-48E7-8CE2-355F9036947F}" type="datetime1">
              <a:rPr lang="en-US"/>
              <a:pPr>
                <a:defRPr/>
              </a:pPr>
              <a:t>10/2/2018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1A9EF1-D1B9-4787-A193-0F0B10074AA3}" type="slidenum">
              <a:rPr lang="en-US"/>
              <a:pPr>
                <a:defRPr/>
              </a:pPr>
              <a:t>‹#›</a:t>
            </a:fld>
            <a:endParaRPr lang="en-US"/>
          </a:p>
        </p:txBody>
      </p:sp>
    </p:spTree>
    <p:extLst>
      <p:ext uri="{BB962C8B-B14F-4D97-AF65-F5344CB8AC3E}">
        <p14:creationId xmlns:p14="http://schemas.microsoft.com/office/powerpoint/2010/main" val="184674903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A98A65CB-D7AA-4BB7-B94D-BB29AF7507D3}" type="datetime1">
              <a:rPr lang="en-US"/>
              <a:pPr>
                <a:defRPr/>
              </a:pPr>
              <a:t>10/2/2018</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59DCC2D-8DE1-4F04-A8E8-FEBE64CE9526}" type="slidenum">
              <a:rPr lang="en-US"/>
              <a:pPr>
                <a:defRPr/>
              </a:pPr>
              <a:t>‹#›</a:t>
            </a:fld>
            <a:endParaRPr lang="en-US"/>
          </a:p>
        </p:txBody>
      </p:sp>
    </p:spTree>
    <p:extLst>
      <p:ext uri="{BB962C8B-B14F-4D97-AF65-F5344CB8AC3E}">
        <p14:creationId xmlns:p14="http://schemas.microsoft.com/office/powerpoint/2010/main" val="34192696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C8D48205-1E45-4DAD-870D-BC2ED597CFC8}" type="datetime1">
              <a:rPr lang="en-US"/>
              <a:pPr>
                <a:defRPr/>
              </a:pPr>
              <a:t>10/2/2018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7D1CF0E-2DC1-46F5-BC64-153FED1CFB0A}" type="slidenum">
              <a:rPr lang="en-US"/>
              <a:pPr>
                <a:defRPr/>
              </a:pPr>
              <a:t>‹#›</a:t>
            </a:fld>
            <a:endParaRPr lang="en-US"/>
          </a:p>
        </p:txBody>
      </p:sp>
    </p:spTree>
    <p:extLst>
      <p:ext uri="{BB962C8B-B14F-4D97-AF65-F5344CB8AC3E}">
        <p14:creationId xmlns:p14="http://schemas.microsoft.com/office/powerpoint/2010/main" val="201573579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49A6AB7-5FDF-47F7-A7E2-7B31A504ACB1}" type="datetime1">
              <a:rPr lang="en-US"/>
              <a:pPr>
                <a:defRPr/>
              </a:pPr>
              <a:t>10/2/2018</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D3CE77-DF2D-4222-9CEA-04AD2C3CFADD}" type="slidenum">
              <a:rPr lang="en-US"/>
              <a:pPr>
                <a:defRPr/>
              </a:pPr>
              <a:t>‹#›</a:t>
            </a:fld>
            <a:endParaRPr lang="en-US"/>
          </a:p>
        </p:txBody>
      </p:sp>
    </p:spTree>
    <p:extLst>
      <p:ext uri="{BB962C8B-B14F-4D97-AF65-F5344CB8AC3E}">
        <p14:creationId xmlns:p14="http://schemas.microsoft.com/office/powerpoint/2010/main" val="18148109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F951DE3F-242E-4503-B6C9-F0CDF2667C99}" type="datetime1">
              <a:rPr lang="en-US"/>
              <a:pPr>
                <a:defRPr/>
              </a:pPr>
              <a:t>10/2/2018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C43F44B-EAC1-4B81-8DDE-E39014D36D19}" type="slidenum">
              <a:rPr lang="en-US"/>
              <a:pPr>
                <a:defRPr/>
              </a:pPr>
              <a:t>‹#›</a:t>
            </a:fld>
            <a:endParaRPr lang="en-US"/>
          </a:p>
        </p:txBody>
      </p:sp>
    </p:spTree>
    <p:extLst>
      <p:ext uri="{BB962C8B-B14F-4D97-AF65-F5344CB8AC3E}">
        <p14:creationId xmlns:p14="http://schemas.microsoft.com/office/powerpoint/2010/main" val="16236432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496DC03-7363-4BB5-A7D5-07BF289B0C94}" type="datetime1">
              <a:rPr lang="en-US"/>
              <a:pPr>
                <a:defRPr/>
              </a:pPr>
              <a:t>10/2/2018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AB9C1E4-5651-4218-B1EF-EC1130AE6E30}" type="slidenum">
              <a:rPr lang="en-US"/>
              <a:pPr>
                <a:defRPr/>
              </a:pPr>
              <a:t>‹#›</a:t>
            </a:fld>
            <a:endParaRPr lang="en-US"/>
          </a:p>
        </p:txBody>
      </p:sp>
    </p:spTree>
    <p:extLst>
      <p:ext uri="{BB962C8B-B14F-4D97-AF65-F5344CB8AC3E}">
        <p14:creationId xmlns:p14="http://schemas.microsoft.com/office/powerpoint/2010/main" val="381596744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490B1FA1-3B7A-4D1E-B201-970D0DA0982F}" type="datetime1">
              <a:rPr lang="en-US"/>
              <a:pPr>
                <a:defRPr/>
              </a:pPr>
              <a:t>10/2/2018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FB45BB9-BCE9-42C8-A055-B884304412EA}" type="slidenum">
              <a:rPr lang="en-US"/>
              <a:pPr>
                <a:defRPr/>
              </a:pPr>
              <a:t>‹#›</a:t>
            </a:fld>
            <a:endParaRPr lang="en-US"/>
          </a:p>
        </p:txBody>
      </p:sp>
    </p:spTree>
    <p:extLst>
      <p:ext uri="{BB962C8B-B14F-4D97-AF65-F5344CB8AC3E}">
        <p14:creationId xmlns:p14="http://schemas.microsoft.com/office/powerpoint/2010/main" val="264341454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5"/>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5"/>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A0C6C7F-9609-4007-B3BD-4DEFFCB60AEC}" type="datetime1">
              <a:rPr lang="en-US"/>
              <a:pPr>
                <a:defRPr/>
              </a:pPr>
              <a:t>10/2/2018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99C3C5-871E-4E99-88EF-98A486DC261D}" type="slidenum">
              <a:rPr lang="en-US"/>
              <a:pPr>
                <a:defRPr/>
              </a:pPr>
              <a:t>‹#›</a:t>
            </a:fld>
            <a:endParaRPr lang="en-US"/>
          </a:p>
        </p:txBody>
      </p:sp>
    </p:spTree>
    <p:extLst>
      <p:ext uri="{BB962C8B-B14F-4D97-AF65-F5344CB8AC3E}">
        <p14:creationId xmlns:p14="http://schemas.microsoft.com/office/powerpoint/2010/main" val="18872853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813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991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171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15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363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7936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886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4363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627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0511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9036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50103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4820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25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78653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91018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8690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71596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4820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14757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2570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818258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8590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901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12179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58543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70952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80761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64915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45369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657409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24215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3433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10/2/2018</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10/2/2018</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10/2/2018</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10/2/2018</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10/2/2018</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10/2/2018</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a:defRPr/>
            </a:pPr>
            <a:fld id="{606164A6-599F-4E3E-86C6-409FC4D5BC8F}" type="datetime1">
              <a:rPr lang="en-US"/>
              <a:pPr>
                <a:defRPr/>
              </a:pPr>
              <a:t>10/2/2018</a:t>
            </a:fld>
            <a:endParaRPr lang="en-US"/>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a:defRPr/>
            </a:pPr>
            <a:fld id="{858FAEC1-6FBF-4C12-BF0D-1472C92E1F58}" type="slidenum">
              <a:rPr lang="en-US"/>
              <a:pPr>
                <a:defRPr/>
              </a:pPr>
              <a:t>‹#›</a:t>
            </a:fld>
            <a:endParaRPr lang="en-US"/>
          </a:p>
        </p:txBody>
      </p:sp>
      <p:grpSp>
        <p:nvGrpSpPr>
          <p:cNvPr id="1031" name="Group 7"/>
          <p:cNvGrpSpPr>
            <a:grpSpLocks/>
          </p:cNvGrpSpPr>
          <p:nvPr/>
        </p:nvGrpSpPr>
        <p:grpSpPr bwMode="auto">
          <a:xfrm>
            <a:off x="406400" y="228600"/>
            <a:ext cx="11480800" cy="1447800"/>
            <a:chOff x="176" y="96"/>
            <a:chExt cx="5472" cy="1008"/>
          </a:xfrm>
        </p:grpSpPr>
        <p:sp>
          <p:nvSpPr>
            <p:cNvPr id="178184" name="Line 8"/>
            <p:cNvSpPr>
              <a:spLocks noChangeShapeType="1"/>
            </p:cNvSpPr>
            <p:nvPr/>
          </p:nvSpPr>
          <p:spPr bwMode="auto">
            <a:xfrm flipH="1">
              <a:off x="288" y="1104"/>
              <a:ext cx="5232" cy="0"/>
            </a:xfrm>
            <a:prstGeom prst="line">
              <a:avLst/>
            </a:prstGeom>
            <a:noFill/>
            <a:ln w="12700">
              <a:solidFill>
                <a:schemeClr val="tx1"/>
              </a:solidFill>
              <a:round/>
              <a:headEnd/>
              <a:tailEnd/>
            </a:ln>
            <a:effectLst/>
          </p:spPr>
          <p:txBody>
            <a:bodyPr/>
            <a:lstStyle/>
            <a:p>
              <a:pPr>
                <a:defRPr/>
              </a:pPr>
              <a:endParaRPr lang="en-US" sz="1800"/>
            </a:p>
          </p:txBody>
        </p:sp>
        <p:sp>
          <p:nvSpPr>
            <p:cNvPr id="178185"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6"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7"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178188"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a:effectLst/>
          </p:spPr>
          <p:txBody>
            <a:bodyPr wrap="none" anchor="ctr"/>
            <a:lstStyle/>
            <a:p>
              <a:pPr algn="ctr" eaLnBrk="1" hangingPunct="1">
                <a:defRPr/>
              </a:pPr>
              <a:endParaRPr lang="en-US" sz="2400">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8191"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ffectLst/>
        </p:spPr>
        <p:txBody>
          <a:bodyPr/>
          <a:lstStyle/>
          <a:p>
            <a:pPr>
              <a:defRPr/>
            </a:pPr>
            <a:endParaRPr lang="en-US" sz="1800"/>
          </a:p>
        </p:txBody>
      </p:sp>
    </p:spTree>
    <p:extLst>
      <p:ext uri="{BB962C8B-B14F-4D97-AF65-F5344CB8AC3E}">
        <p14:creationId xmlns:p14="http://schemas.microsoft.com/office/powerpoint/2010/main" val="3050741054"/>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13786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6049023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9002681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10/2/2018</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9.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9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hyperlink" Target="https://wikis.mit.edu/confluence/display/sapscripts/2018+Year+End+SAP+Support+Pack+Project" TargetMode="External"/><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81200" y="228600"/>
            <a:ext cx="8229600" cy="1143000"/>
          </a:xfrm>
        </p:spPr>
        <p:txBody>
          <a:bodyPr/>
          <a:lstStyle/>
          <a:p>
            <a:pPr algn="ctr"/>
            <a:r>
              <a:rPr lang="en-US" sz="4800" i="1">
                <a:latin typeface="Freestyle Script" pitchFamily="66" charset="0"/>
              </a:rPr>
              <a:t>Trivial Pursuits</a:t>
            </a:r>
          </a:p>
        </p:txBody>
      </p:sp>
      <p:sp>
        <p:nvSpPr>
          <p:cNvPr id="3075" name="Rectangle 4"/>
          <p:cNvSpPr>
            <a:spLocks noGrp="1" noChangeArrowheads="1"/>
          </p:cNvSpPr>
          <p:nvPr>
            <p:ph type="subTitle" idx="4294967295"/>
          </p:nvPr>
        </p:nvSpPr>
        <p:spPr>
          <a:xfrm>
            <a:off x="2971800" y="3810000"/>
            <a:ext cx="7696200" cy="2057400"/>
          </a:xfrm>
        </p:spPr>
        <p:txBody>
          <a:bodyPr/>
          <a:lstStyle/>
          <a:p>
            <a:endParaRPr lang="en-US" smtClean="0"/>
          </a:p>
          <a:p>
            <a:endParaRPr lang="en-US" smtClean="0"/>
          </a:p>
        </p:txBody>
      </p:sp>
      <p:sp>
        <p:nvSpPr>
          <p:cNvPr id="3076" name="Text Box 6"/>
          <p:cNvSpPr txBox="1">
            <a:spLocks noChangeArrowheads="1"/>
          </p:cNvSpPr>
          <p:nvPr/>
        </p:nvSpPr>
        <p:spPr bwMode="auto">
          <a:xfrm>
            <a:off x="3429000" y="3886205"/>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sz="3200" b="1">
              <a:solidFill>
                <a:srgbClr val="000000"/>
              </a:solidFill>
            </a:endParaRPr>
          </a:p>
          <a:p>
            <a:pPr algn="ctr" eaLnBrk="0" fontAlgn="base" hangingPunct="0">
              <a:spcBef>
                <a:spcPct val="50000"/>
              </a:spcBef>
              <a:spcAft>
                <a:spcPct val="0"/>
              </a:spcAft>
            </a:pPr>
            <a:endParaRPr lang="en-US" sz="3200">
              <a:solidFill>
                <a:srgbClr val="000000"/>
              </a:solidFill>
            </a:endParaRPr>
          </a:p>
        </p:txBody>
      </p:sp>
      <p:sp>
        <p:nvSpPr>
          <p:cNvPr id="3077"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p>
            <a:pPr eaLnBrk="0" fontAlgn="base" hangingPunct="0">
              <a:spcBef>
                <a:spcPct val="0"/>
              </a:spcBef>
              <a:spcAft>
                <a:spcPct val="0"/>
              </a:spcAft>
            </a:pPr>
            <a:r>
              <a:rPr lang="en-US">
                <a:solidFill>
                  <a:srgbClr val="000000"/>
                </a:solidFill>
                <a:latin typeface="Century Gothic" pitchFamily="34" charset="0"/>
              </a:rPr>
              <a:t> G</a:t>
            </a:r>
          </a:p>
        </p:txBody>
      </p:sp>
      <p:sp>
        <p:nvSpPr>
          <p:cNvPr id="3078" name="TextBox 6"/>
          <p:cNvSpPr txBox="1">
            <a:spLocks noChangeArrowheads="1"/>
          </p:cNvSpPr>
          <p:nvPr/>
        </p:nvSpPr>
        <p:spPr bwMode="auto">
          <a:xfrm>
            <a:off x="3505200" y="1981200"/>
            <a:ext cx="5638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a:solidFill>
                  <a:srgbClr val="000000"/>
                </a:solidFill>
              </a:rPr>
              <a:t>What country owns the Azores?</a:t>
            </a:r>
            <a:endParaRPr lang="en-US" sz="1600" dirty="0">
              <a:solidFill>
                <a:srgbClr val="000000"/>
              </a:solidFill>
            </a:endParaRPr>
          </a:p>
        </p:txBody>
      </p:sp>
      <p:sp>
        <p:nvSpPr>
          <p:cNvPr id="3079"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p>
            <a:pPr eaLnBrk="0" fontAlgn="base" hangingPunct="0">
              <a:spcBef>
                <a:spcPct val="0"/>
              </a:spcBef>
              <a:spcAft>
                <a:spcPct val="0"/>
              </a:spcAft>
            </a:pPr>
            <a:r>
              <a:rPr lang="en-US">
                <a:solidFill>
                  <a:srgbClr val="000000"/>
                </a:solidFill>
                <a:latin typeface="Century Gothic" pitchFamily="34" charset="0"/>
              </a:rPr>
              <a:t> E</a:t>
            </a:r>
          </a:p>
        </p:txBody>
      </p:sp>
      <p:sp>
        <p:nvSpPr>
          <p:cNvPr id="3080" name="TextBox 9"/>
          <p:cNvSpPr txBox="1">
            <a:spLocks noChangeArrowheads="1"/>
          </p:cNvSpPr>
          <p:nvPr/>
        </p:nvSpPr>
        <p:spPr bwMode="auto">
          <a:xfrm>
            <a:off x="3505200" y="2590805"/>
            <a:ext cx="5715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a:solidFill>
                  <a:srgbClr val="000000"/>
                </a:solidFill>
              </a:rPr>
              <a:t>What Beatles album cover shows Paul walking barefoot with his eyes closed?</a:t>
            </a:r>
            <a:endParaRPr lang="en-US" sz="1600" dirty="0">
              <a:solidFill>
                <a:srgbClr val="000000"/>
              </a:solidFill>
            </a:endParaRPr>
          </a:p>
        </p:txBody>
      </p:sp>
      <p:sp>
        <p:nvSpPr>
          <p:cNvPr id="3081"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p>
            <a:pPr eaLnBrk="0" fontAlgn="base" hangingPunct="0">
              <a:spcBef>
                <a:spcPct val="0"/>
              </a:spcBef>
              <a:spcAft>
                <a:spcPct val="0"/>
              </a:spcAft>
            </a:pPr>
            <a:r>
              <a:rPr lang="en-US">
                <a:solidFill>
                  <a:srgbClr val="000000"/>
                </a:solidFill>
                <a:latin typeface="Century Gothic" pitchFamily="34" charset="0"/>
              </a:rPr>
              <a:t> H</a:t>
            </a:r>
          </a:p>
        </p:txBody>
      </p:sp>
      <p:sp>
        <p:nvSpPr>
          <p:cNvPr id="3082" name="TextBox 15"/>
          <p:cNvSpPr txBox="1">
            <a:spLocks noChangeArrowheads="1"/>
          </p:cNvSpPr>
          <p:nvPr/>
        </p:nvSpPr>
        <p:spPr bwMode="auto">
          <a:xfrm>
            <a:off x="3505200" y="3283153"/>
            <a:ext cx="67818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a:solidFill>
                  <a:srgbClr val="000000"/>
                </a:solidFill>
              </a:rPr>
              <a:t>Whose </a:t>
            </a:r>
            <a:r>
              <a:rPr lang="en-US" sz="1400" dirty="0">
                <a:solidFill>
                  <a:srgbClr val="000000"/>
                </a:solidFill>
              </a:rPr>
              <a:t>name, apart from the </a:t>
            </a:r>
            <a:r>
              <a:rPr lang="en-US" sz="1400" dirty="0">
                <a:solidFill>
                  <a:srgbClr val="000000"/>
                </a:solidFill>
              </a:rPr>
              <a:t>astronauts‘ is </a:t>
            </a:r>
            <a:r>
              <a:rPr lang="en-US" sz="1400" dirty="0">
                <a:solidFill>
                  <a:srgbClr val="000000"/>
                </a:solidFill>
              </a:rPr>
              <a:t>on the Apollo 11 moon plaque</a:t>
            </a:r>
            <a:r>
              <a:rPr lang="en-US" sz="1400" i="1" dirty="0">
                <a:solidFill>
                  <a:srgbClr val="000000"/>
                </a:solidFill>
              </a:rPr>
              <a:t>?</a:t>
            </a:r>
            <a:endParaRPr lang="en-US" sz="1400" dirty="0">
              <a:solidFill>
                <a:srgbClr val="000000"/>
              </a:solidFill>
            </a:endParaRPr>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r>
              <a:rPr lang="en-US" dirty="0">
                <a:solidFill>
                  <a:srgbClr val="000000"/>
                </a:solidFill>
                <a:latin typeface="Century Gothic" pitchFamily="34" charset="0"/>
              </a:rPr>
              <a:t>AL</a:t>
            </a:r>
          </a:p>
        </p:txBody>
      </p:sp>
      <p:sp>
        <p:nvSpPr>
          <p:cNvPr id="3084" name="TextBox 17"/>
          <p:cNvSpPr txBox="1">
            <a:spLocks noChangeArrowheads="1"/>
          </p:cNvSpPr>
          <p:nvPr/>
        </p:nvSpPr>
        <p:spPr bwMode="auto">
          <a:xfrm>
            <a:off x="3505200" y="3810005"/>
            <a:ext cx="6477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a:solidFill>
                  <a:srgbClr val="000000"/>
                </a:solidFill>
              </a:rPr>
              <a:t>What </a:t>
            </a:r>
            <a:r>
              <a:rPr lang="en-US" sz="1400" dirty="0">
                <a:solidFill>
                  <a:srgbClr val="000000"/>
                </a:solidFill>
              </a:rPr>
              <a:t>is the Japanese word for divine wind?</a:t>
            </a:r>
          </a:p>
        </p:txBody>
      </p:sp>
      <p:sp>
        <p:nvSpPr>
          <p:cNvPr id="3085"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p>
            <a:pPr eaLnBrk="0" fontAlgn="base" hangingPunct="0">
              <a:spcBef>
                <a:spcPct val="0"/>
              </a:spcBef>
              <a:spcAft>
                <a:spcPct val="0"/>
              </a:spcAft>
            </a:pPr>
            <a:r>
              <a:rPr lang="en-US">
                <a:solidFill>
                  <a:srgbClr val="000000"/>
                </a:solidFill>
                <a:latin typeface="Century Gothic" pitchFamily="34" charset="0"/>
              </a:rPr>
              <a:t>SN</a:t>
            </a:r>
          </a:p>
        </p:txBody>
      </p:sp>
      <p:sp>
        <p:nvSpPr>
          <p:cNvPr id="3086" name="TextBox 19"/>
          <p:cNvSpPr txBox="1">
            <a:spLocks noChangeArrowheads="1"/>
          </p:cNvSpPr>
          <p:nvPr/>
        </p:nvSpPr>
        <p:spPr bwMode="auto">
          <a:xfrm>
            <a:off x="3505200" y="4343405"/>
            <a:ext cx="5943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a:solidFill>
                  <a:srgbClr val="000000"/>
                </a:solidFill>
              </a:rPr>
              <a:t>What's </a:t>
            </a:r>
            <a:r>
              <a:rPr lang="en-US" sz="1400" dirty="0">
                <a:solidFill>
                  <a:srgbClr val="000000"/>
                </a:solidFill>
              </a:rPr>
              <a:t>the largest feline?</a:t>
            </a:r>
          </a:p>
        </p:txBody>
      </p:sp>
      <p:sp>
        <p:nvSpPr>
          <p:cNvPr id="3087"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p>
            <a:pPr eaLnBrk="0" fontAlgn="base" hangingPunct="0">
              <a:spcBef>
                <a:spcPct val="0"/>
              </a:spcBef>
              <a:spcAft>
                <a:spcPct val="0"/>
              </a:spcAft>
            </a:pPr>
            <a:r>
              <a:rPr lang="en-US">
                <a:solidFill>
                  <a:srgbClr val="000000"/>
                </a:solidFill>
                <a:latin typeface="Century Gothic" pitchFamily="34" charset="0"/>
              </a:rPr>
              <a:t>SL</a:t>
            </a:r>
          </a:p>
        </p:txBody>
      </p:sp>
      <p:sp>
        <p:nvSpPr>
          <p:cNvPr id="3088" name="TextBox 21"/>
          <p:cNvSpPr txBox="1">
            <a:spLocks noChangeArrowheads="1"/>
          </p:cNvSpPr>
          <p:nvPr/>
        </p:nvSpPr>
        <p:spPr bwMode="auto">
          <a:xfrm>
            <a:off x="3505200" y="4953005"/>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a:solidFill>
                  <a:srgbClr val="000000"/>
                </a:solidFill>
              </a:rPr>
              <a:t>What's </a:t>
            </a:r>
            <a:r>
              <a:rPr lang="en-US" sz="1400" dirty="0">
                <a:solidFill>
                  <a:srgbClr val="000000"/>
                </a:solidFill>
              </a:rPr>
              <a:t>a ball that hits the foul pole called?</a:t>
            </a:r>
          </a:p>
        </p:txBody>
      </p:sp>
    </p:spTree>
    <p:extLst>
      <p:ext uri="{BB962C8B-B14F-4D97-AF65-F5344CB8AC3E}">
        <p14:creationId xmlns:p14="http://schemas.microsoft.com/office/powerpoint/2010/main" val="35522742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solidFill>
                  <a:srgbClr val="000000"/>
                </a:solidFill>
                <a:latin typeface="Arial" charset="0"/>
              </a:rPr>
              <a:pPr/>
              <a:t>10/2/2018</a:t>
            </a:fld>
            <a:endParaRPr lang="en-US" altLang="en-US" smtClean="0">
              <a:solidFill>
                <a:srgbClr val="000000"/>
              </a:solidFill>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11268" name="Rectangle 2"/>
          <p:cNvSpPr>
            <a:spLocks noGrp="1" noChangeArrowheads="1"/>
          </p:cNvSpPr>
          <p:nvPr>
            <p:ph type="title"/>
          </p:nvPr>
        </p:nvSpPr>
        <p:spPr>
          <a:xfrm>
            <a:off x="1981200" y="533400"/>
            <a:ext cx="8229600" cy="914400"/>
          </a:xfrm>
        </p:spPr>
        <p:txBody>
          <a:bodyPr/>
          <a:lstStyle/>
          <a:p>
            <a:pPr eaLnBrk="1" hangingPunct="1"/>
            <a:r>
              <a:rPr lang="en-US" altLang="en-US" sz="320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2000" b="1" dirty="0"/>
              <a:t>Other non-support pack project work (during SP project timeline)</a:t>
            </a:r>
          </a:p>
          <a:p>
            <a:pPr eaLnBrk="1" hangingPunct="1">
              <a:spcBef>
                <a:spcPct val="25000"/>
              </a:spcBef>
              <a:buFont typeface="Wingdings" pitchFamily="2" charset="2"/>
              <a:buNone/>
            </a:pPr>
            <a:r>
              <a:rPr lang="en-US" altLang="en-US" sz="1800" b="1" dirty="0"/>
              <a:t> </a:t>
            </a:r>
          </a:p>
          <a:p>
            <a:pPr lvl="1" eaLnBrk="1" hangingPunct="1">
              <a:spcBef>
                <a:spcPct val="25000"/>
              </a:spcBef>
              <a:buFont typeface="Wingdings" pitchFamily="2" charset="2"/>
              <a:buChar char="v"/>
            </a:pPr>
            <a:r>
              <a:rPr lang="en-US" altLang="en-US" sz="1800" dirty="0" smtClean="0"/>
              <a:t>Facilities: Parking Application</a:t>
            </a:r>
            <a:endParaRPr lang="en-US" altLang="en-US" sz="1800" dirty="0"/>
          </a:p>
          <a:p>
            <a:pPr lvl="1" eaLnBrk="1" hangingPunct="1">
              <a:spcBef>
                <a:spcPct val="25000"/>
              </a:spcBef>
              <a:buFont typeface="Wingdings" pitchFamily="2" charset="2"/>
              <a:buChar char="v"/>
            </a:pPr>
            <a:r>
              <a:rPr lang="en-US" altLang="en-US" sz="1800" dirty="0" smtClean="0"/>
              <a:t>HR: I-9 APR Changes</a:t>
            </a:r>
          </a:p>
          <a:p>
            <a:pPr lvl="1" eaLnBrk="1" hangingPunct="1">
              <a:spcBef>
                <a:spcPct val="25000"/>
              </a:spcBef>
              <a:buFont typeface="Wingdings" pitchFamily="2" charset="2"/>
              <a:buChar char="v"/>
            </a:pPr>
            <a:r>
              <a:rPr lang="en-US" altLang="en-US" sz="1800" dirty="0" smtClean="0"/>
              <a:t>HR: Open Enrollment</a:t>
            </a:r>
          </a:p>
          <a:p>
            <a:pPr lvl="1" eaLnBrk="1" hangingPunct="1">
              <a:spcBef>
                <a:spcPct val="25000"/>
              </a:spcBef>
              <a:buFont typeface="Wingdings" pitchFamily="2" charset="2"/>
              <a:buChar char="v"/>
            </a:pPr>
            <a:r>
              <a:rPr lang="en-US" altLang="en-US" sz="1800" dirty="0" smtClean="0"/>
              <a:t>HR: CSP/CCSP</a:t>
            </a:r>
          </a:p>
          <a:p>
            <a:pPr lvl="1" eaLnBrk="1" hangingPunct="1">
              <a:spcBef>
                <a:spcPct val="25000"/>
              </a:spcBef>
              <a:buFont typeface="Wingdings" pitchFamily="2" charset="2"/>
              <a:buChar char="v"/>
            </a:pPr>
            <a:r>
              <a:rPr lang="en-US" altLang="en-US" sz="1800" dirty="0" smtClean="0"/>
              <a:t>HR: Job Reclassification</a:t>
            </a:r>
            <a:endParaRPr lang="en-US" altLang="en-US" sz="1800" dirty="0"/>
          </a:p>
          <a:p>
            <a:pPr marL="909637" lvl="2" indent="0" eaLnBrk="1" hangingPunct="1">
              <a:spcBef>
                <a:spcPct val="25000"/>
              </a:spcBef>
              <a:buNone/>
            </a:pPr>
            <a:endParaRPr lang="en-US" altLang="en-US" sz="1800" dirty="0"/>
          </a:p>
          <a:p>
            <a:pPr lvl="1" eaLnBrk="1" hangingPunct="1">
              <a:spcBef>
                <a:spcPct val="25000"/>
              </a:spcBef>
              <a:buFont typeface="Wingdings" pitchFamily="2" charset="2"/>
              <a:buChar char="v"/>
            </a:pPr>
            <a:r>
              <a:rPr lang="en-US" altLang="en-US" sz="1800" dirty="0"/>
              <a:t>Other activities</a:t>
            </a:r>
            <a:endParaRPr lang="en-US" altLang="en-US" sz="1800" b="1" dirty="0"/>
          </a:p>
          <a:p>
            <a:pPr marL="909637" lvl="2" indent="0" eaLnBrk="1" hangingPunct="1">
              <a:spcBef>
                <a:spcPct val="25000"/>
              </a:spcBef>
              <a:buNone/>
            </a:pPr>
            <a:r>
              <a:rPr lang="en-US" altLang="en-US" sz="1800" b="1" dirty="0" smtClean="0"/>
              <a:t>Hana Upgrade (pre-support packs)</a:t>
            </a:r>
          </a:p>
          <a:p>
            <a:pPr marL="909637" lvl="2" indent="0" eaLnBrk="1" hangingPunct="1">
              <a:spcBef>
                <a:spcPct val="25000"/>
              </a:spcBef>
              <a:buNone/>
            </a:pPr>
            <a:r>
              <a:rPr lang="en-US" altLang="en-US" sz="1800" b="1" dirty="0" smtClean="0"/>
              <a:t>Linux Upgrade (pre-support packs)</a:t>
            </a:r>
            <a:endParaRPr lang="en-US" altLang="en-US" sz="1800" dirty="0"/>
          </a:p>
          <a:p>
            <a:pPr lvl="2" eaLnBrk="1" hangingPunct="1">
              <a:spcBef>
                <a:spcPct val="25000"/>
              </a:spcBef>
              <a:buFont typeface="Wingdings" pitchFamily="2" charset="2"/>
              <a:buNone/>
            </a:pPr>
            <a:endParaRPr lang="en-US" altLang="en-US" sz="1200" dirty="0"/>
          </a:p>
        </p:txBody>
      </p:sp>
    </p:spTree>
    <p:extLst>
      <p:ext uri="{BB962C8B-B14F-4D97-AF65-F5344CB8AC3E}">
        <p14:creationId xmlns:p14="http://schemas.microsoft.com/office/powerpoint/2010/main" val="2673705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10/2/2018</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981200" y="533400"/>
            <a:ext cx="82296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2000" b="1" dirty="0"/>
              <a:t>Identified Risks</a:t>
            </a:r>
          </a:p>
          <a:p>
            <a:pPr lvl="1" eaLnBrk="1" hangingPunct="1">
              <a:spcBef>
                <a:spcPct val="25000"/>
              </a:spcBef>
              <a:buFont typeface="Wingdings" pitchFamily="2" charset="2"/>
              <a:buChar char="v"/>
              <a:defRPr/>
            </a:pPr>
            <a:r>
              <a:rPr lang="en-US" sz="1800" dirty="0"/>
              <a:t>Delay in SAP Releases</a:t>
            </a:r>
          </a:p>
          <a:p>
            <a:pPr marL="471487" lvl="1" indent="0" eaLnBrk="1" hangingPunct="1">
              <a:spcBef>
                <a:spcPct val="25000"/>
              </a:spcBef>
              <a:buNone/>
              <a:defRPr/>
            </a:pPr>
            <a:endParaRPr lang="en-US" sz="1800" dirty="0"/>
          </a:p>
          <a:p>
            <a:pPr lvl="1" eaLnBrk="1" hangingPunct="1">
              <a:spcBef>
                <a:spcPct val="25000"/>
              </a:spcBef>
              <a:buFont typeface="Wingdings" pitchFamily="2" charset="2"/>
              <a:buChar char="v"/>
              <a:defRPr/>
            </a:pPr>
            <a:r>
              <a:rPr lang="en-US" sz="1800" dirty="0"/>
              <a:t>Resource availability for the project (both Business &amp; IS&amp;T)</a:t>
            </a:r>
          </a:p>
          <a:p>
            <a:pPr marL="471487" lvl="1" indent="0" eaLnBrk="1" hangingPunct="1">
              <a:spcBef>
                <a:spcPct val="25000"/>
              </a:spcBef>
              <a:buNone/>
              <a:defRPr/>
            </a:pPr>
            <a:r>
              <a:rPr lang="en-US" sz="1800" dirty="0"/>
              <a:t> </a:t>
            </a:r>
          </a:p>
          <a:p>
            <a:pPr lvl="1" eaLnBrk="1" hangingPunct="1">
              <a:spcBef>
                <a:spcPct val="25000"/>
              </a:spcBef>
              <a:buFont typeface="Wingdings" pitchFamily="2" charset="2"/>
              <a:buChar char="v"/>
              <a:defRPr/>
            </a:pPr>
            <a:r>
              <a:rPr lang="en-US" sz="1800" dirty="0"/>
              <a:t>Delay of implementation of pre-Support Pack Projects</a:t>
            </a:r>
          </a:p>
          <a:p>
            <a:pPr lvl="2" eaLnBrk="1" hangingPunct="1">
              <a:spcBef>
                <a:spcPct val="25000"/>
              </a:spcBef>
              <a:buFont typeface="Wingdings" pitchFamily="2" charset="2"/>
              <a:buChar char="Ø"/>
              <a:defRPr/>
            </a:pPr>
            <a:r>
              <a:rPr lang="en-US" sz="1800" dirty="0"/>
              <a:t>OE (scheduled for  October</a:t>
            </a:r>
            <a:r>
              <a:rPr lang="en-US" sz="1800" dirty="0" smtClean="0"/>
              <a:t>)</a:t>
            </a:r>
            <a:endParaRPr lang="en-US" sz="1800" dirty="0"/>
          </a:p>
          <a:p>
            <a:pPr marL="471487" lvl="1" indent="0" eaLnBrk="1" hangingPunct="1">
              <a:spcBef>
                <a:spcPct val="25000"/>
              </a:spcBef>
              <a:buNone/>
              <a:defRPr/>
            </a:pPr>
            <a:r>
              <a:rPr lang="en-US" sz="1800" dirty="0" smtClean="0"/>
              <a:t> </a:t>
            </a:r>
            <a:endParaRPr lang="en-US" sz="1800" dirty="0"/>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2044958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10/2/2018</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a:t>Important Dates</a:t>
            </a:r>
          </a:p>
        </p:txBody>
      </p:sp>
      <p:pic>
        <p:nvPicPr>
          <p:cNvPr id="3" name="Content Placeholder 2"/>
          <p:cNvPicPr>
            <a:picLocks noGrp="1" noChangeAspect="1"/>
          </p:cNvPicPr>
          <p:nvPr>
            <p:ph idx="1"/>
          </p:nvPr>
        </p:nvPicPr>
        <p:blipFill>
          <a:blip r:embed="rId3"/>
          <a:stretch>
            <a:fillRect/>
          </a:stretch>
        </p:blipFill>
        <p:spPr>
          <a:xfrm>
            <a:off x="1336431" y="1828800"/>
            <a:ext cx="8921261" cy="4302125"/>
          </a:xfrm>
          <a:prstGeom prst="rect">
            <a:avLst/>
          </a:prstGeom>
        </p:spPr>
      </p:pic>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10/2/2018</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dirty="0"/>
          </a:p>
          <a:p>
            <a:pPr lvl="1" eaLnBrk="1" hangingPunct="1">
              <a:buClr>
                <a:schemeClr val="bg2"/>
              </a:buClr>
              <a:buSzPct val="90000"/>
              <a:buFont typeface="Wingdings" pitchFamily="2" charset="2"/>
              <a:buChar char="q"/>
            </a:pPr>
            <a:r>
              <a:rPr lang="en-US" altLang="en-US" sz="2000" dirty="0"/>
              <a:t>Finish System changes currently in the pipeline</a:t>
            </a:r>
          </a:p>
          <a:p>
            <a:pPr lvl="1" eaLnBrk="1" hangingPunct="1">
              <a:buClr>
                <a:schemeClr val="bg2"/>
              </a:buClr>
              <a:buSzPct val="90000"/>
              <a:buFont typeface="Wingdings" pitchFamily="2" charset="2"/>
              <a:buChar char="q"/>
            </a:pPr>
            <a:r>
              <a:rPr lang="en-US" altLang="en-US" sz="2000" dirty="0"/>
              <a:t>Unit </a:t>
            </a:r>
            <a:r>
              <a:rPr lang="en-US" altLang="en-US" sz="2000" dirty="0" smtClean="0"/>
              <a:t>Test Spreadsheet</a:t>
            </a:r>
            <a:endParaRPr lang="en-US" altLang="en-US" sz="2000" dirty="0"/>
          </a:p>
          <a:p>
            <a:pPr lvl="1" eaLnBrk="1" hangingPunct="1">
              <a:buClr>
                <a:schemeClr val="bg2"/>
              </a:buClr>
              <a:buSzPct val="90000"/>
              <a:buFont typeface="Wingdings" pitchFamily="2" charset="2"/>
              <a:buChar char="q"/>
            </a:pPr>
            <a:r>
              <a:rPr lang="en-US" altLang="en-US" sz="2000" dirty="0"/>
              <a:t>Test Planning</a:t>
            </a:r>
          </a:p>
          <a:p>
            <a:pPr lvl="1" eaLnBrk="1" hangingPunct="1">
              <a:buClr>
                <a:schemeClr val="bg2"/>
              </a:buClr>
              <a:buSzPct val="90000"/>
              <a:buFont typeface="Wingdings" pitchFamily="2" charset="2"/>
              <a:buChar char="q"/>
            </a:pPr>
            <a:r>
              <a:rPr lang="en-US" altLang="en-US" sz="2000" dirty="0"/>
              <a:t>System </a:t>
            </a:r>
            <a:r>
              <a:rPr lang="en-US" altLang="en-US" sz="2000" dirty="0" smtClean="0"/>
              <a:t>preparation</a:t>
            </a:r>
            <a:endParaRPr lang="en-US" altLang="en-US" sz="1800" dirty="0" smtClean="0"/>
          </a:p>
          <a:p>
            <a:pPr lvl="2" eaLnBrk="1" hangingPunct="1">
              <a:buSzPct val="90000"/>
              <a:buFont typeface="Wingdings" pitchFamily="2" charset="2"/>
              <a:buChar char="q"/>
            </a:pPr>
            <a:r>
              <a:rPr lang="en-US" altLang="en-US" sz="1800" dirty="0" smtClean="0"/>
              <a:t>Hana/Linux </a:t>
            </a:r>
            <a:r>
              <a:rPr lang="en-US" altLang="en-US" sz="1800" dirty="0"/>
              <a:t>U</a:t>
            </a:r>
            <a:r>
              <a:rPr lang="en-US" altLang="en-US" sz="1800" dirty="0" smtClean="0"/>
              <a:t>pgrades (SF3, SF2)</a:t>
            </a:r>
          </a:p>
          <a:p>
            <a:pPr lvl="2" eaLnBrk="1" hangingPunct="1">
              <a:buSzPct val="90000"/>
              <a:buFont typeface="Wingdings" pitchFamily="2" charset="2"/>
              <a:buChar char="q"/>
            </a:pPr>
            <a:r>
              <a:rPr lang="en-US" altLang="en-US" sz="1800" dirty="0" smtClean="0"/>
              <a:t>SF3 Refresh</a:t>
            </a:r>
          </a:p>
          <a:p>
            <a:pPr lvl="2" eaLnBrk="1" hangingPunct="1">
              <a:buSzPct val="90000"/>
              <a:buFont typeface="Wingdings" pitchFamily="2" charset="2"/>
              <a:buChar char="q"/>
            </a:pPr>
            <a:r>
              <a:rPr lang="en-US" altLang="en-US" sz="1800" dirty="0" smtClean="0"/>
              <a:t>SH2 Hana/Linux Upgrade</a:t>
            </a:r>
          </a:p>
          <a:p>
            <a:pPr lvl="2" eaLnBrk="1" hangingPunct="1">
              <a:buSzPct val="90000"/>
              <a:buFont typeface="Wingdings" pitchFamily="2" charset="2"/>
              <a:buChar char="q"/>
            </a:pPr>
            <a:r>
              <a:rPr lang="en-US" altLang="en-US" sz="1800" dirty="0" smtClean="0"/>
              <a:t>PS1 Hana/Linux Upgrade</a:t>
            </a:r>
            <a:endParaRPr lang="en-US" altLang="en-US" sz="1800" dirty="0"/>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981200" y="228600"/>
            <a:ext cx="8229600" cy="1143000"/>
          </a:xfrm>
        </p:spPr>
        <p:txBody>
          <a:bodyPr/>
          <a:lstStyle/>
          <a:p>
            <a:pPr algn="ctr"/>
            <a:r>
              <a:rPr lang="en-US" sz="4800" i="1">
                <a:latin typeface="Freestyle Script" pitchFamily="66" charset="0"/>
              </a:rPr>
              <a:t>Not-soTrivial Pursuits</a:t>
            </a:r>
          </a:p>
        </p:txBody>
      </p:sp>
      <p:sp>
        <p:nvSpPr>
          <p:cNvPr id="22531" name="Rectangle 4"/>
          <p:cNvSpPr>
            <a:spLocks noGrp="1" noChangeArrowheads="1"/>
          </p:cNvSpPr>
          <p:nvPr>
            <p:ph type="subTitle" idx="4294967295"/>
          </p:nvPr>
        </p:nvSpPr>
        <p:spPr>
          <a:xfrm>
            <a:off x="2971800" y="3810000"/>
            <a:ext cx="7696200" cy="2057400"/>
          </a:xfrm>
        </p:spPr>
        <p:txBody>
          <a:bodyPr/>
          <a:lstStyle/>
          <a:p>
            <a:endParaRPr lang="en-US" smtClean="0"/>
          </a:p>
          <a:p>
            <a:endParaRPr lang="en-US" smtClean="0"/>
          </a:p>
        </p:txBody>
      </p:sp>
      <p:sp>
        <p:nvSpPr>
          <p:cNvPr id="22532" name="Text Box 6"/>
          <p:cNvSpPr txBox="1">
            <a:spLocks noChangeArrowheads="1"/>
          </p:cNvSpPr>
          <p:nvPr/>
        </p:nvSpPr>
        <p:spPr bwMode="auto">
          <a:xfrm>
            <a:off x="3429000" y="3886205"/>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a:spcBef>
                <a:spcPct val="50000"/>
              </a:spcBef>
            </a:pPr>
            <a:endParaRPr lang="en-US" sz="3200" b="1"/>
          </a:p>
          <a:p>
            <a:pPr algn="ctr">
              <a:spcBef>
                <a:spcPct val="50000"/>
              </a:spcBef>
            </a:pPr>
            <a:endParaRPr lang="en-US" sz="3200"/>
          </a:p>
        </p:txBody>
      </p:sp>
      <p:sp>
        <p:nvSpPr>
          <p:cNvPr id="22533"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p>
            <a:r>
              <a:rPr lang="en-US"/>
              <a:t> G</a:t>
            </a:r>
          </a:p>
        </p:txBody>
      </p:sp>
      <p:sp>
        <p:nvSpPr>
          <p:cNvPr id="22534" name="TextBox 6"/>
          <p:cNvSpPr txBox="1">
            <a:spLocks noChangeArrowheads="1"/>
          </p:cNvSpPr>
          <p:nvPr/>
        </p:nvSpPr>
        <p:spPr bwMode="auto">
          <a:xfrm>
            <a:off x="3505200" y="1981200"/>
            <a:ext cx="5638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a:t>What environment will we be testing in?</a:t>
            </a:r>
          </a:p>
        </p:txBody>
      </p:sp>
      <p:sp>
        <p:nvSpPr>
          <p:cNvPr id="22535"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p>
            <a:r>
              <a:rPr lang="en-US"/>
              <a:t> E</a:t>
            </a:r>
          </a:p>
        </p:txBody>
      </p:sp>
      <p:sp>
        <p:nvSpPr>
          <p:cNvPr id="22536" name="TextBox 9"/>
          <p:cNvSpPr txBox="1">
            <a:spLocks noChangeArrowheads="1"/>
          </p:cNvSpPr>
          <p:nvPr/>
        </p:nvSpPr>
        <p:spPr bwMode="auto">
          <a:xfrm>
            <a:off x="3505200" y="2590800"/>
            <a:ext cx="4419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600" dirty="0"/>
              <a:t>What is ALM(QC)?</a:t>
            </a:r>
          </a:p>
        </p:txBody>
      </p:sp>
      <p:sp>
        <p:nvSpPr>
          <p:cNvPr id="22537"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p>
            <a:r>
              <a:rPr lang="en-US"/>
              <a:t> H</a:t>
            </a:r>
          </a:p>
        </p:txBody>
      </p:sp>
      <p:sp>
        <p:nvSpPr>
          <p:cNvPr id="22538" name="TextBox 15"/>
          <p:cNvSpPr txBox="1">
            <a:spLocks noChangeArrowheads="1"/>
          </p:cNvSpPr>
          <p:nvPr/>
        </p:nvSpPr>
        <p:spPr bwMode="auto">
          <a:xfrm>
            <a:off x="3505200" y="3124205"/>
            <a:ext cx="4724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will the last transports be moved to production before the freeze?</a:t>
            </a:r>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22540" name="TextBox 17"/>
          <p:cNvSpPr txBox="1">
            <a:spLocks noChangeArrowheads="1"/>
          </p:cNvSpPr>
          <p:nvPr/>
        </p:nvSpPr>
        <p:spPr bwMode="auto">
          <a:xfrm>
            <a:off x="3505200" y="3581405"/>
            <a:ext cx="647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endParaRPr lang="en-US" sz="1400"/>
          </a:p>
          <a:p>
            <a:r>
              <a:rPr lang="en-US" sz="1400"/>
              <a:t>Where can I find project related information?</a:t>
            </a:r>
          </a:p>
        </p:txBody>
      </p:sp>
      <p:sp>
        <p:nvSpPr>
          <p:cNvPr id="22541" name="Oval 18"/>
          <p:cNvSpPr>
            <a:spLocks noChangeArrowheads="1"/>
          </p:cNvSpPr>
          <p:nvPr/>
        </p:nvSpPr>
        <p:spPr bwMode="auto">
          <a:xfrm>
            <a:off x="2657006" y="4343400"/>
            <a:ext cx="771993" cy="381000"/>
          </a:xfrm>
          <a:prstGeom prst="ellipse">
            <a:avLst/>
          </a:prstGeom>
          <a:solidFill>
            <a:srgbClr val="00B050"/>
          </a:solidFill>
          <a:ln w="9525" algn="ctr">
            <a:solidFill>
              <a:schemeClr val="tx1"/>
            </a:solidFill>
            <a:round/>
            <a:headEnd/>
            <a:tailEnd/>
          </a:ln>
        </p:spPr>
        <p:txBody>
          <a:bodyPr/>
          <a:lstStyle/>
          <a:p>
            <a:r>
              <a:rPr lang="en-US" dirty="0"/>
              <a:t>S</a:t>
            </a:r>
            <a:r>
              <a:rPr lang="en-US" dirty="0" smtClean="0"/>
              <a:t>N</a:t>
            </a:r>
            <a:endParaRPr lang="en-US" dirty="0"/>
          </a:p>
        </p:txBody>
      </p:sp>
      <p:sp>
        <p:nvSpPr>
          <p:cNvPr id="22542" name="TextBox 19"/>
          <p:cNvSpPr txBox="1">
            <a:spLocks noChangeArrowheads="1"/>
          </p:cNvSpPr>
          <p:nvPr/>
        </p:nvSpPr>
        <p:spPr bwMode="auto">
          <a:xfrm>
            <a:off x="3505200" y="4343405"/>
            <a:ext cx="594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What are we updating?</a:t>
            </a:r>
          </a:p>
        </p:txBody>
      </p:sp>
      <p:sp>
        <p:nvSpPr>
          <p:cNvPr id="22543"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p>
            <a:r>
              <a:rPr lang="en-US"/>
              <a:t>SL</a:t>
            </a:r>
          </a:p>
        </p:txBody>
      </p:sp>
      <p:sp>
        <p:nvSpPr>
          <p:cNvPr id="22544" name="TextBox 21"/>
          <p:cNvSpPr txBox="1">
            <a:spLocks noChangeArrowheads="1"/>
          </p:cNvSpPr>
          <p:nvPr/>
        </p:nvSpPr>
        <p:spPr bwMode="auto">
          <a:xfrm>
            <a:off x="3505200" y="4953005"/>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r>
              <a:rPr lang="en-US" sz="1400"/>
              <a:t>When is go-live weekend?</a:t>
            </a:r>
          </a:p>
        </p:txBody>
      </p:sp>
    </p:spTree>
    <p:extLst>
      <p:ext uri="{BB962C8B-B14F-4D97-AF65-F5344CB8AC3E}">
        <p14:creationId xmlns:p14="http://schemas.microsoft.com/office/powerpoint/2010/main" val="11497601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10/2/2018</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694602387"/>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gridCol w="2709333">
                  <a:extLst>
                    <a:ext uri="{9D8B030D-6E8A-4147-A177-3AD203B41FA5}">
                      <a16:colId xmlns:a16="http://schemas.microsoft.com/office/drawing/2014/main" val="20002"/>
                    </a:ext>
                  </a:extLst>
                </a:gridCol>
              </a:tblGrid>
              <a:tr h="370840">
                <a:tc>
                  <a:txBody>
                    <a:bodyPr/>
                    <a:lstStyle/>
                    <a:p>
                      <a:r>
                        <a:rPr lang="en-US" dirty="0" smtClean="0"/>
                        <a:t>Contact</a:t>
                      </a:r>
                      <a:endParaRPr lang="en-US" dirty="0"/>
                    </a:p>
                  </a:txBody>
                  <a:tcPr/>
                </a:tc>
                <a:tc>
                  <a:txBody>
                    <a:bodyPr/>
                    <a:lstStyle/>
                    <a:p>
                      <a:r>
                        <a:rPr lang="en-US" dirty="0" smtClean="0"/>
                        <a:t>Email </a:t>
                      </a:r>
                      <a:endParaRPr lang="en-US" dirty="0"/>
                    </a:p>
                  </a:txBody>
                  <a:tcPr/>
                </a:tc>
                <a:tc>
                  <a:txBody>
                    <a:bodyPr/>
                    <a:lstStyle/>
                    <a:p>
                      <a:r>
                        <a:rPr lang="en-US" dirty="0" smtClean="0"/>
                        <a:t>Phone extension</a:t>
                      </a:r>
                      <a:endParaRPr lang="en-US" dirty="0"/>
                    </a:p>
                  </a:txBody>
                  <a:tcPr/>
                </a:tc>
                <a:extLst>
                  <a:ext uri="{0D108BD9-81ED-4DB2-BD59-A6C34878D82A}">
                    <a16:rowId xmlns:a16="http://schemas.microsoft.com/office/drawing/2014/main" val="10000"/>
                  </a:ext>
                </a:extLst>
              </a:tr>
              <a:tr h="370840">
                <a:tc>
                  <a:txBody>
                    <a:bodyPr/>
                    <a:lstStyle/>
                    <a:p>
                      <a:r>
                        <a:rPr lang="en-US" dirty="0" smtClean="0"/>
                        <a:t>Bob Casey</a:t>
                      </a:r>
                      <a:endParaRPr lang="en-US" dirty="0"/>
                    </a:p>
                  </a:txBody>
                  <a:tcPr/>
                </a:tc>
                <a:tc>
                  <a:txBody>
                    <a:bodyPr/>
                    <a:lstStyle/>
                    <a:p>
                      <a:r>
                        <a:rPr lang="en-US" dirty="0" smtClean="0"/>
                        <a:t>rcasey@mit.edu</a:t>
                      </a:r>
                      <a:endParaRPr lang="en-US" dirty="0"/>
                    </a:p>
                  </a:txBody>
                  <a:tcPr/>
                </a:tc>
                <a:tc>
                  <a:txBody>
                    <a:bodyPr/>
                    <a:lstStyle/>
                    <a:p>
                      <a:r>
                        <a:rPr lang="en-US" dirty="0" smtClean="0"/>
                        <a:t>x3-1844</a:t>
                      </a:r>
                      <a:endParaRPr lang="en-US" dirty="0"/>
                    </a:p>
                  </a:txBody>
                  <a:tcPr/>
                </a:tc>
                <a:extLst>
                  <a:ext uri="{0D108BD9-81ED-4DB2-BD59-A6C34878D82A}">
                    <a16:rowId xmlns:a16="http://schemas.microsoft.com/office/drawing/2014/main" val="10001"/>
                  </a:ext>
                </a:extLst>
              </a:tr>
              <a:tr h="370840">
                <a:tc>
                  <a:txBody>
                    <a:bodyPr/>
                    <a:lstStyle/>
                    <a:p>
                      <a:r>
                        <a:rPr lang="en-US" dirty="0" smtClean="0"/>
                        <a:t>Jim</a:t>
                      </a:r>
                      <a:r>
                        <a:rPr lang="en-US" baseline="0" dirty="0" smtClean="0"/>
                        <a:t> Fragala</a:t>
                      </a:r>
                      <a:endParaRPr lang="en-US" dirty="0"/>
                    </a:p>
                  </a:txBody>
                  <a:tcPr/>
                </a:tc>
                <a:tc>
                  <a:txBody>
                    <a:bodyPr/>
                    <a:lstStyle/>
                    <a:p>
                      <a:r>
                        <a:rPr lang="en-US" dirty="0" smtClean="0"/>
                        <a:t>jfragala@mit.edu</a:t>
                      </a:r>
                      <a:endParaRPr lang="en-US" dirty="0"/>
                    </a:p>
                  </a:txBody>
                  <a:tcPr/>
                </a:tc>
                <a:tc>
                  <a:txBody>
                    <a:bodyPr/>
                    <a:lstStyle/>
                    <a:p>
                      <a:r>
                        <a:rPr lang="en-US" dirty="0" smtClean="0"/>
                        <a:t>x4-6250</a:t>
                      </a:r>
                      <a:endParaRPr lang="en-US" dirty="0"/>
                    </a:p>
                  </a:txBody>
                  <a:tcPr/>
                </a:tc>
                <a:extLst>
                  <a:ext uri="{0D108BD9-81ED-4DB2-BD59-A6C34878D82A}">
                    <a16:rowId xmlns:a16="http://schemas.microsoft.com/office/drawing/2014/main" val="10002"/>
                  </a:ext>
                </a:extLst>
              </a:tr>
              <a:tr h="370840">
                <a:tc>
                  <a:txBody>
                    <a:bodyPr/>
                    <a:lstStyle/>
                    <a:p>
                      <a:r>
                        <a:rPr lang="en-US" dirty="0" smtClean="0"/>
                        <a:t>Lisa</a:t>
                      </a:r>
                      <a:r>
                        <a:rPr lang="en-US" baseline="0" dirty="0" smtClean="0"/>
                        <a:t> Robinson</a:t>
                      </a:r>
                      <a:endParaRPr lang="en-US" dirty="0"/>
                    </a:p>
                  </a:txBody>
                  <a:tcPr/>
                </a:tc>
                <a:tc>
                  <a:txBody>
                    <a:bodyPr/>
                    <a:lstStyle/>
                    <a:p>
                      <a:r>
                        <a:rPr lang="en-US" dirty="0" smtClean="0"/>
                        <a:t>lmrobin@mit.edu</a:t>
                      </a:r>
                      <a:endParaRPr lang="en-US" dirty="0"/>
                    </a:p>
                  </a:txBody>
                  <a:tcPr/>
                </a:tc>
                <a:tc>
                  <a:txBody>
                    <a:bodyPr/>
                    <a:lstStyle/>
                    <a:p>
                      <a:r>
                        <a:rPr lang="en-US" dirty="0" smtClean="0"/>
                        <a:t>x8-0492</a:t>
                      </a:r>
                      <a:endParaRPr lang="en-US" dirty="0"/>
                    </a:p>
                  </a:txBody>
                  <a:tcPr/>
                </a:tc>
                <a:extLst>
                  <a:ext uri="{0D108BD9-81ED-4DB2-BD59-A6C34878D82A}">
                    <a16:rowId xmlns:a16="http://schemas.microsoft.com/office/drawing/2014/main" val="10003"/>
                  </a:ext>
                </a:extLst>
              </a:tr>
              <a:tr h="370840">
                <a:tc>
                  <a:txBody>
                    <a:bodyPr/>
                    <a:lstStyle/>
                    <a:p>
                      <a:r>
                        <a:rPr lang="en-US" dirty="0" smtClean="0"/>
                        <a:t>Ron</a:t>
                      </a:r>
                      <a:r>
                        <a:rPr lang="en-US" baseline="0" dirty="0" smtClean="0"/>
                        <a:t> Parker</a:t>
                      </a:r>
                      <a:endParaRPr lang="en-US" dirty="0"/>
                    </a:p>
                  </a:txBody>
                  <a:tcPr/>
                </a:tc>
                <a:tc>
                  <a:txBody>
                    <a:bodyPr/>
                    <a:lstStyle/>
                    <a:p>
                      <a:r>
                        <a:rPr lang="en-US" dirty="0" smtClean="0"/>
                        <a:t>rep@mit.edu</a:t>
                      </a:r>
                      <a:endParaRPr lang="en-US" dirty="0"/>
                    </a:p>
                  </a:txBody>
                  <a:tcPr/>
                </a:tc>
                <a:tc>
                  <a:txBody>
                    <a:bodyPr/>
                    <a:lstStyle/>
                    <a:p>
                      <a:r>
                        <a:rPr lang="en-US" dirty="0" smtClean="0"/>
                        <a:t>x3-1339</a:t>
                      </a:r>
                      <a:endParaRPr lang="en-US" dirty="0"/>
                    </a:p>
                  </a:txBody>
                  <a:tcPr/>
                </a:tc>
                <a:extLst>
                  <a:ext uri="{0D108BD9-81ED-4DB2-BD59-A6C34878D82A}">
                    <a16:rowId xmlns:a16="http://schemas.microsoft.com/office/drawing/2014/main" val="10004"/>
                  </a:ext>
                </a:extLst>
              </a:tr>
              <a:tr h="370840">
                <a:tc>
                  <a:txBody>
                    <a:bodyPr/>
                    <a:lstStyle/>
                    <a:p>
                      <a:r>
                        <a:rPr lang="en-US" dirty="0" smtClean="0"/>
                        <a:t>Frank Quern</a:t>
                      </a:r>
                      <a:endParaRPr lang="en-US" dirty="0"/>
                    </a:p>
                  </a:txBody>
                  <a:tcPr/>
                </a:tc>
                <a:tc>
                  <a:txBody>
                    <a:bodyPr/>
                    <a:lstStyle/>
                    <a:p>
                      <a:r>
                        <a:rPr lang="en-US" dirty="0" smtClean="0"/>
                        <a:t>fquern@mit.edu</a:t>
                      </a:r>
                      <a:endParaRPr lang="en-US" dirty="0"/>
                    </a:p>
                  </a:txBody>
                  <a:tcPr/>
                </a:tc>
                <a:tc>
                  <a:txBody>
                    <a:bodyPr/>
                    <a:lstStyle/>
                    <a:p>
                      <a:r>
                        <a:rPr lang="en-US" dirty="0" smtClean="0"/>
                        <a:t>x2-4512</a:t>
                      </a:r>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1421130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C209A20-EC32-468B-B84E-B4EF2858B592}" type="datetime1">
              <a:rPr lang="en-US" smtClean="0">
                <a:solidFill>
                  <a:srgbClr val="000000"/>
                </a:solidFill>
              </a:rPr>
              <a:pPr>
                <a:defRPr/>
              </a:pPr>
              <a:t>10/2/2018</a:t>
            </a:fld>
            <a:endParaRPr lang="en-US">
              <a:solidFill>
                <a:srgbClr val="000000"/>
              </a:solidFill>
            </a:endParaRPr>
          </a:p>
        </p:txBody>
      </p:sp>
      <p:sp>
        <p:nvSpPr>
          <p:cNvPr id="3" name="Slide Number Placeholder 2"/>
          <p:cNvSpPr>
            <a:spLocks noGrp="1"/>
          </p:cNvSpPr>
          <p:nvPr>
            <p:ph type="sldNum" sz="quarter" idx="12"/>
          </p:nvPr>
        </p:nvSpPr>
        <p:spPr/>
        <p:txBody>
          <a:bodyPr/>
          <a:lstStyle/>
          <a:p>
            <a:pPr>
              <a:defRPr/>
            </a:pPr>
            <a:fld id="{2F40828B-87A2-41D9-B74D-DEF9DDFF8928}" type="slidenum">
              <a:rPr lang="en-US" smtClean="0">
                <a:solidFill>
                  <a:srgbClr val="000000"/>
                </a:solidFill>
              </a:rPr>
              <a:pPr>
                <a:defRPr/>
              </a:pPr>
              <a:t>16</a:t>
            </a:fld>
            <a:endParaRPr lang="en-US">
              <a:solidFill>
                <a:srgbClr val="000000"/>
              </a:solidFill>
            </a:endParaRPr>
          </a:p>
        </p:txBody>
      </p:sp>
      <p:sp>
        <p:nvSpPr>
          <p:cNvPr id="5" name="TextBox 4"/>
          <p:cNvSpPr txBox="1"/>
          <p:nvPr/>
        </p:nvSpPr>
        <p:spPr>
          <a:xfrm>
            <a:off x="2628900" y="1057275"/>
            <a:ext cx="7129463" cy="369332"/>
          </a:xfrm>
          <a:prstGeom prst="rect">
            <a:avLst/>
          </a:prstGeom>
          <a:noFill/>
        </p:spPr>
        <p:txBody>
          <a:bodyPr wrap="square" rtlCol="0">
            <a:spAutoFit/>
          </a:bodyPr>
          <a:lstStyle/>
          <a:p>
            <a:r>
              <a:rPr lang="en-US" dirty="0" smtClean="0"/>
              <a:t>Support Packs? What support packs?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900" y="1899970"/>
            <a:ext cx="5764823" cy="3836228"/>
          </a:xfrm>
          <a:prstGeom prst="rect">
            <a:avLst/>
          </a:prstGeom>
        </p:spPr>
      </p:pic>
    </p:spTree>
    <p:extLst>
      <p:ext uri="{BB962C8B-B14F-4D97-AF65-F5344CB8AC3E}">
        <p14:creationId xmlns:p14="http://schemas.microsoft.com/office/powerpoint/2010/main" val="2819767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228600"/>
            <a:ext cx="8229600" cy="1143000"/>
          </a:xfrm>
        </p:spPr>
        <p:txBody>
          <a:bodyPr/>
          <a:lstStyle/>
          <a:p>
            <a:pPr algn="ctr"/>
            <a:r>
              <a:rPr lang="en-US" sz="4800" i="1">
                <a:latin typeface="Freestyle Script" pitchFamily="66" charset="0"/>
              </a:rPr>
              <a:t/>
            </a:r>
            <a:br>
              <a:rPr lang="en-US" sz="4800" i="1">
                <a:latin typeface="Freestyle Script" pitchFamily="66" charset="0"/>
              </a:rPr>
            </a:br>
            <a:r>
              <a:rPr lang="en-US" sz="4800" i="1">
                <a:latin typeface="Freestyle Script" pitchFamily="66" charset="0"/>
              </a:rPr>
              <a:t>And the answers are …</a:t>
            </a:r>
          </a:p>
        </p:txBody>
      </p:sp>
      <p:sp>
        <p:nvSpPr>
          <p:cNvPr id="4099" name="Rectangle 4"/>
          <p:cNvSpPr>
            <a:spLocks noGrp="1" noChangeArrowheads="1"/>
          </p:cNvSpPr>
          <p:nvPr>
            <p:ph type="subTitle" idx="4294967295"/>
          </p:nvPr>
        </p:nvSpPr>
        <p:spPr>
          <a:xfrm>
            <a:off x="2971800" y="3810000"/>
            <a:ext cx="7696200" cy="2057400"/>
          </a:xfrm>
        </p:spPr>
        <p:txBody>
          <a:bodyPr/>
          <a:lstStyle/>
          <a:p>
            <a:endParaRPr lang="en-US" smtClean="0"/>
          </a:p>
          <a:p>
            <a:endParaRPr lang="en-US" smtClean="0"/>
          </a:p>
        </p:txBody>
      </p:sp>
      <p:sp>
        <p:nvSpPr>
          <p:cNvPr id="4100" name="Text Box 6"/>
          <p:cNvSpPr txBox="1">
            <a:spLocks noChangeArrowheads="1"/>
          </p:cNvSpPr>
          <p:nvPr/>
        </p:nvSpPr>
        <p:spPr bwMode="auto">
          <a:xfrm>
            <a:off x="3429000" y="3886205"/>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sz="3200" b="1">
              <a:solidFill>
                <a:srgbClr val="000000"/>
              </a:solidFill>
            </a:endParaRPr>
          </a:p>
          <a:p>
            <a:pPr algn="ctr" eaLnBrk="0" fontAlgn="base" hangingPunct="0">
              <a:spcBef>
                <a:spcPct val="50000"/>
              </a:spcBef>
              <a:spcAft>
                <a:spcPct val="0"/>
              </a:spcAft>
            </a:pPr>
            <a:endParaRPr lang="en-US" sz="3200">
              <a:solidFill>
                <a:srgbClr val="000000"/>
              </a:solidFill>
            </a:endParaRPr>
          </a:p>
        </p:txBody>
      </p:sp>
      <p:sp>
        <p:nvSpPr>
          <p:cNvPr id="4101"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p>
            <a:pPr eaLnBrk="0" fontAlgn="base" hangingPunct="0">
              <a:spcBef>
                <a:spcPct val="0"/>
              </a:spcBef>
              <a:spcAft>
                <a:spcPct val="0"/>
              </a:spcAft>
            </a:pPr>
            <a:r>
              <a:rPr lang="en-US">
                <a:solidFill>
                  <a:srgbClr val="000000"/>
                </a:solidFill>
                <a:latin typeface="Century Gothic" pitchFamily="34" charset="0"/>
              </a:rPr>
              <a:t> G</a:t>
            </a:r>
          </a:p>
        </p:txBody>
      </p:sp>
      <p:sp>
        <p:nvSpPr>
          <p:cNvPr id="4102" name="TextBox 6"/>
          <p:cNvSpPr txBox="1">
            <a:spLocks noChangeArrowheads="1"/>
          </p:cNvSpPr>
          <p:nvPr/>
        </p:nvSpPr>
        <p:spPr bwMode="auto">
          <a:xfrm>
            <a:off x="3505200" y="1981205"/>
            <a:ext cx="5638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a:solidFill>
                  <a:srgbClr val="000000"/>
                </a:solidFill>
              </a:rPr>
              <a:t>What country owns the Azores? </a:t>
            </a:r>
          </a:p>
          <a:p>
            <a:pPr eaLnBrk="0" fontAlgn="base" hangingPunct="0">
              <a:spcBef>
                <a:spcPct val="0"/>
              </a:spcBef>
              <a:spcAft>
                <a:spcPct val="0"/>
              </a:spcAft>
            </a:pPr>
            <a:r>
              <a:rPr lang="en-US" sz="1600" b="1" dirty="0">
                <a:solidFill>
                  <a:srgbClr val="000000"/>
                </a:solidFill>
              </a:rPr>
              <a:t>Portugal</a:t>
            </a:r>
            <a:endParaRPr lang="en-US" sz="1600" dirty="0">
              <a:solidFill>
                <a:srgbClr val="000000"/>
              </a:solidFill>
            </a:endParaRPr>
          </a:p>
        </p:txBody>
      </p:sp>
      <p:sp>
        <p:nvSpPr>
          <p:cNvPr id="4103"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p>
            <a:pPr eaLnBrk="0" fontAlgn="base" hangingPunct="0">
              <a:spcBef>
                <a:spcPct val="0"/>
              </a:spcBef>
              <a:spcAft>
                <a:spcPct val="0"/>
              </a:spcAft>
            </a:pPr>
            <a:r>
              <a:rPr lang="en-US">
                <a:solidFill>
                  <a:srgbClr val="000000"/>
                </a:solidFill>
                <a:latin typeface="Century Gothic" pitchFamily="34" charset="0"/>
              </a:rPr>
              <a:t> E</a:t>
            </a:r>
          </a:p>
        </p:txBody>
      </p:sp>
      <p:sp>
        <p:nvSpPr>
          <p:cNvPr id="4104" name="TextBox 9"/>
          <p:cNvSpPr txBox="1">
            <a:spLocks noChangeArrowheads="1"/>
          </p:cNvSpPr>
          <p:nvPr/>
        </p:nvSpPr>
        <p:spPr bwMode="auto">
          <a:xfrm>
            <a:off x="3505200" y="2590805"/>
            <a:ext cx="6019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a:solidFill>
                  <a:srgbClr val="000000"/>
                </a:solidFill>
              </a:rPr>
              <a:t>What Beatles album cover shows Paul walking barefoot with his eyes closed? </a:t>
            </a:r>
          </a:p>
          <a:p>
            <a:pPr eaLnBrk="0" fontAlgn="base" hangingPunct="0">
              <a:spcBef>
                <a:spcPct val="0"/>
              </a:spcBef>
              <a:spcAft>
                <a:spcPct val="0"/>
              </a:spcAft>
            </a:pPr>
            <a:r>
              <a:rPr lang="en-US" sz="1600" b="1" dirty="0">
                <a:solidFill>
                  <a:srgbClr val="000000"/>
                </a:solidFill>
              </a:rPr>
              <a:t>Abbey Road</a:t>
            </a:r>
            <a:endParaRPr lang="en-US" sz="1600" b="1" dirty="0">
              <a:solidFill>
                <a:srgbClr val="000000"/>
              </a:solidFill>
            </a:endParaRPr>
          </a:p>
        </p:txBody>
      </p:sp>
      <p:sp>
        <p:nvSpPr>
          <p:cNvPr id="4105" name="Oval 14"/>
          <p:cNvSpPr>
            <a:spLocks noChangeArrowheads="1"/>
          </p:cNvSpPr>
          <p:nvPr/>
        </p:nvSpPr>
        <p:spPr bwMode="auto">
          <a:xfrm>
            <a:off x="2676525" y="3505200"/>
            <a:ext cx="685800" cy="381000"/>
          </a:xfrm>
          <a:prstGeom prst="ellipse">
            <a:avLst/>
          </a:prstGeom>
          <a:solidFill>
            <a:srgbClr val="FFFF00"/>
          </a:solidFill>
          <a:ln w="9525" algn="ctr">
            <a:solidFill>
              <a:schemeClr val="tx1"/>
            </a:solidFill>
            <a:round/>
            <a:headEnd/>
            <a:tailEnd/>
          </a:ln>
        </p:spPr>
        <p:txBody>
          <a:bodyPr/>
          <a:lstStyle/>
          <a:p>
            <a:pPr eaLnBrk="0" fontAlgn="base" hangingPunct="0">
              <a:spcBef>
                <a:spcPct val="0"/>
              </a:spcBef>
              <a:spcAft>
                <a:spcPct val="0"/>
              </a:spcAft>
            </a:pPr>
            <a:r>
              <a:rPr lang="en-US">
                <a:solidFill>
                  <a:srgbClr val="000000"/>
                </a:solidFill>
                <a:latin typeface="Century Gothic" pitchFamily="34" charset="0"/>
              </a:rPr>
              <a:t> H</a:t>
            </a:r>
          </a:p>
        </p:txBody>
      </p:sp>
      <p:sp>
        <p:nvSpPr>
          <p:cNvPr id="4106" name="TextBox 15"/>
          <p:cNvSpPr txBox="1">
            <a:spLocks noChangeArrowheads="1"/>
          </p:cNvSpPr>
          <p:nvPr/>
        </p:nvSpPr>
        <p:spPr bwMode="auto">
          <a:xfrm>
            <a:off x="3505200" y="3412274"/>
            <a:ext cx="7086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a:solidFill>
                  <a:srgbClr val="000000"/>
                </a:solidFill>
              </a:rPr>
              <a:t>Whose name, apart from the astronauts‘ is on the Apollo 11 moon plaque</a:t>
            </a:r>
            <a:r>
              <a:rPr lang="en-US" sz="1400" i="1" dirty="0">
                <a:solidFill>
                  <a:srgbClr val="000000"/>
                </a:solidFill>
              </a:rPr>
              <a:t>?</a:t>
            </a:r>
            <a:endParaRPr lang="en-US" sz="1400" dirty="0">
              <a:solidFill>
                <a:srgbClr val="000000"/>
              </a:solidFill>
            </a:endParaRPr>
          </a:p>
          <a:p>
            <a:pPr eaLnBrk="0" fontAlgn="base" hangingPunct="0">
              <a:spcBef>
                <a:spcPct val="0"/>
              </a:spcBef>
              <a:spcAft>
                <a:spcPct val="0"/>
              </a:spcAft>
            </a:pPr>
            <a:r>
              <a:rPr lang="en-US" sz="1400" b="1" dirty="0">
                <a:solidFill>
                  <a:srgbClr val="000000"/>
                </a:solidFill>
              </a:rPr>
              <a:t>Richard </a:t>
            </a:r>
            <a:r>
              <a:rPr lang="en-US" sz="1400" b="1" dirty="0">
                <a:solidFill>
                  <a:srgbClr val="000000"/>
                </a:solidFill>
              </a:rPr>
              <a:t>Nixon's</a:t>
            </a:r>
            <a:endParaRPr lang="en-US" sz="1400" dirty="0">
              <a:solidFill>
                <a:srgbClr val="000000"/>
              </a:solidFill>
            </a:endParaRPr>
          </a:p>
        </p:txBody>
      </p:sp>
      <p:sp>
        <p:nvSpPr>
          <p:cNvPr id="17" name="Oval 16"/>
          <p:cNvSpPr/>
          <p:nvPr/>
        </p:nvSpPr>
        <p:spPr bwMode="auto">
          <a:xfrm>
            <a:off x="2676525" y="40386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r>
              <a:rPr lang="en-US" dirty="0">
                <a:solidFill>
                  <a:srgbClr val="000000"/>
                </a:solidFill>
                <a:latin typeface="Century Gothic" pitchFamily="34" charset="0"/>
              </a:rPr>
              <a:t>AL</a:t>
            </a:r>
          </a:p>
        </p:txBody>
      </p:sp>
      <p:sp>
        <p:nvSpPr>
          <p:cNvPr id="4108" name="TextBox 17"/>
          <p:cNvSpPr txBox="1">
            <a:spLocks noChangeArrowheads="1"/>
          </p:cNvSpPr>
          <p:nvPr/>
        </p:nvSpPr>
        <p:spPr bwMode="auto">
          <a:xfrm>
            <a:off x="3505200" y="3809523"/>
            <a:ext cx="71628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endParaRPr lang="en-US" sz="1400" dirty="0">
              <a:solidFill>
                <a:srgbClr val="000000"/>
              </a:solidFill>
            </a:endParaRPr>
          </a:p>
          <a:p>
            <a:pPr eaLnBrk="0" fontAlgn="base" hangingPunct="0">
              <a:spcBef>
                <a:spcPct val="0"/>
              </a:spcBef>
              <a:spcAft>
                <a:spcPct val="0"/>
              </a:spcAft>
            </a:pPr>
            <a:r>
              <a:rPr lang="en-US" sz="1400" dirty="0">
                <a:solidFill>
                  <a:srgbClr val="000000"/>
                </a:solidFill>
              </a:rPr>
              <a:t>What </a:t>
            </a:r>
            <a:r>
              <a:rPr lang="en-US" sz="1400" dirty="0">
                <a:solidFill>
                  <a:srgbClr val="000000"/>
                </a:solidFill>
              </a:rPr>
              <a:t>is the Japanese word for divine wind? </a:t>
            </a:r>
            <a:endParaRPr lang="en-US" sz="1400" dirty="0">
              <a:solidFill>
                <a:srgbClr val="000000"/>
              </a:solidFill>
            </a:endParaRPr>
          </a:p>
          <a:p>
            <a:pPr eaLnBrk="0" fontAlgn="base" hangingPunct="0">
              <a:spcBef>
                <a:spcPct val="0"/>
              </a:spcBef>
              <a:spcAft>
                <a:spcPct val="0"/>
              </a:spcAft>
            </a:pPr>
            <a:r>
              <a:rPr lang="en-US" sz="1400" b="1" dirty="0">
                <a:solidFill>
                  <a:srgbClr val="000000"/>
                </a:solidFill>
              </a:rPr>
              <a:t>Kamikaze</a:t>
            </a:r>
            <a:endParaRPr lang="en-US" sz="1400" dirty="0">
              <a:solidFill>
                <a:srgbClr val="000000"/>
              </a:solidFill>
            </a:endParaRPr>
          </a:p>
        </p:txBody>
      </p:sp>
      <p:sp>
        <p:nvSpPr>
          <p:cNvPr id="4109" name="Oval 18"/>
          <p:cNvSpPr>
            <a:spLocks noChangeArrowheads="1"/>
          </p:cNvSpPr>
          <p:nvPr/>
        </p:nvSpPr>
        <p:spPr bwMode="auto">
          <a:xfrm>
            <a:off x="2667000" y="4605337"/>
            <a:ext cx="685800" cy="381000"/>
          </a:xfrm>
          <a:prstGeom prst="ellipse">
            <a:avLst/>
          </a:prstGeom>
          <a:solidFill>
            <a:srgbClr val="00B050"/>
          </a:solidFill>
          <a:ln w="9525" algn="ctr">
            <a:solidFill>
              <a:schemeClr val="tx1"/>
            </a:solidFill>
            <a:round/>
            <a:headEnd/>
            <a:tailEnd/>
          </a:ln>
        </p:spPr>
        <p:txBody>
          <a:bodyPr/>
          <a:lstStyle/>
          <a:p>
            <a:pPr eaLnBrk="0" fontAlgn="base" hangingPunct="0">
              <a:spcBef>
                <a:spcPct val="0"/>
              </a:spcBef>
              <a:spcAft>
                <a:spcPct val="0"/>
              </a:spcAft>
            </a:pPr>
            <a:r>
              <a:rPr lang="en-US" dirty="0">
                <a:solidFill>
                  <a:srgbClr val="000000"/>
                </a:solidFill>
                <a:latin typeface="Century Gothic" pitchFamily="34" charset="0"/>
              </a:rPr>
              <a:t>SN</a:t>
            </a:r>
          </a:p>
        </p:txBody>
      </p:sp>
      <p:sp>
        <p:nvSpPr>
          <p:cNvPr id="4110" name="TextBox 19"/>
          <p:cNvSpPr txBox="1">
            <a:spLocks noChangeArrowheads="1"/>
          </p:cNvSpPr>
          <p:nvPr/>
        </p:nvSpPr>
        <p:spPr bwMode="auto">
          <a:xfrm>
            <a:off x="3505200" y="4628494"/>
            <a:ext cx="5943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a:solidFill>
                  <a:srgbClr val="000000"/>
                </a:solidFill>
              </a:rPr>
              <a:t>What's </a:t>
            </a:r>
            <a:r>
              <a:rPr lang="en-US" sz="1400" dirty="0">
                <a:solidFill>
                  <a:srgbClr val="000000"/>
                </a:solidFill>
              </a:rPr>
              <a:t>the largest feline?</a:t>
            </a:r>
            <a:endParaRPr lang="en-US" sz="1400" dirty="0">
              <a:solidFill>
                <a:srgbClr val="000000"/>
              </a:solidFill>
            </a:endParaRPr>
          </a:p>
          <a:p>
            <a:pPr eaLnBrk="0" fontAlgn="base" hangingPunct="0">
              <a:spcBef>
                <a:spcPct val="0"/>
              </a:spcBef>
              <a:spcAft>
                <a:spcPct val="0"/>
              </a:spcAft>
            </a:pPr>
            <a:r>
              <a:rPr lang="en-US" sz="1400" b="1" dirty="0">
                <a:solidFill>
                  <a:srgbClr val="000000"/>
                </a:solidFill>
              </a:rPr>
              <a:t>The </a:t>
            </a:r>
            <a:r>
              <a:rPr lang="en-US" sz="1400" b="1" dirty="0">
                <a:solidFill>
                  <a:srgbClr val="000000"/>
                </a:solidFill>
              </a:rPr>
              <a:t>tiger</a:t>
            </a:r>
          </a:p>
        </p:txBody>
      </p:sp>
      <p:sp>
        <p:nvSpPr>
          <p:cNvPr id="4111" name="Oval 20"/>
          <p:cNvSpPr>
            <a:spLocks noChangeArrowheads="1"/>
          </p:cNvSpPr>
          <p:nvPr/>
        </p:nvSpPr>
        <p:spPr bwMode="auto">
          <a:xfrm>
            <a:off x="2667000" y="5289550"/>
            <a:ext cx="685800" cy="381000"/>
          </a:xfrm>
          <a:prstGeom prst="ellipse">
            <a:avLst/>
          </a:prstGeom>
          <a:solidFill>
            <a:srgbClr val="FF9900"/>
          </a:solidFill>
          <a:ln w="9525" algn="ctr">
            <a:solidFill>
              <a:schemeClr val="tx1"/>
            </a:solidFill>
            <a:round/>
            <a:headEnd/>
            <a:tailEnd/>
          </a:ln>
        </p:spPr>
        <p:txBody>
          <a:bodyPr/>
          <a:lstStyle/>
          <a:p>
            <a:pPr eaLnBrk="0" fontAlgn="base" hangingPunct="0">
              <a:spcBef>
                <a:spcPct val="0"/>
              </a:spcBef>
              <a:spcAft>
                <a:spcPct val="0"/>
              </a:spcAft>
            </a:pPr>
            <a:r>
              <a:rPr lang="en-US">
                <a:solidFill>
                  <a:srgbClr val="000000"/>
                </a:solidFill>
                <a:latin typeface="Century Gothic" pitchFamily="34" charset="0"/>
              </a:rPr>
              <a:t>SL</a:t>
            </a:r>
          </a:p>
        </p:txBody>
      </p:sp>
      <p:sp>
        <p:nvSpPr>
          <p:cNvPr id="4112" name="TextBox 21"/>
          <p:cNvSpPr txBox="1">
            <a:spLocks noChangeArrowheads="1"/>
          </p:cNvSpPr>
          <p:nvPr/>
        </p:nvSpPr>
        <p:spPr bwMode="auto">
          <a:xfrm>
            <a:off x="3505200" y="5302250"/>
            <a:ext cx="6553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a:solidFill>
                  <a:srgbClr val="000000"/>
                </a:solidFill>
              </a:rPr>
              <a:t>What's </a:t>
            </a:r>
            <a:r>
              <a:rPr lang="en-US" sz="1400" dirty="0">
                <a:solidFill>
                  <a:srgbClr val="000000"/>
                </a:solidFill>
              </a:rPr>
              <a:t>a ball that hits the foul pole called? </a:t>
            </a:r>
            <a:endParaRPr lang="en-US" sz="1400" dirty="0">
              <a:solidFill>
                <a:srgbClr val="000000"/>
              </a:solidFill>
            </a:endParaRPr>
          </a:p>
          <a:p>
            <a:pPr eaLnBrk="0" fontAlgn="base" hangingPunct="0">
              <a:spcBef>
                <a:spcPct val="0"/>
              </a:spcBef>
              <a:spcAft>
                <a:spcPct val="0"/>
              </a:spcAft>
            </a:pPr>
            <a:r>
              <a:rPr lang="en-US" sz="1400" b="1" dirty="0">
                <a:solidFill>
                  <a:srgbClr val="000000"/>
                </a:solidFill>
              </a:rPr>
              <a:t>A home run</a:t>
            </a:r>
            <a:endParaRPr lang="en-US" sz="1400" dirty="0">
              <a:solidFill>
                <a:srgbClr val="000000"/>
              </a:solidFill>
            </a:endParaRPr>
          </a:p>
        </p:txBody>
      </p:sp>
    </p:spTree>
    <p:extLst>
      <p:ext uri="{BB962C8B-B14F-4D97-AF65-F5344CB8AC3E}">
        <p14:creationId xmlns:p14="http://schemas.microsoft.com/office/powerpoint/2010/main" val="206831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2">
                                            <p:txEl>
                                              <p:pRg st="1" end="1"/>
                                            </p:txEl>
                                          </p:spTgt>
                                        </p:tgtEl>
                                        <p:attrNameLst>
                                          <p:attrName>style.visibility</p:attrName>
                                        </p:attrNameLst>
                                      </p:cBhvr>
                                      <p:to>
                                        <p:strVal val="visible"/>
                                      </p:to>
                                    </p:set>
                                    <p:animEffect transition="in" filter="fade">
                                      <p:cBhvr>
                                        <p:cTn id="7" dur="500"/>
                                        <p:tgtEl>
                                          <p:spTgt spid="410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4">
                                            <p:txEl>
                                              <p:pRg st="1" end="1"/>
                                            </p:txEl>
                                          </p:spTgt>
                                        </p:tgtEl>
                                        <p:attrNameLst>
                                          <p:attrName>style.visibility</p:attrName>
                                        </p:attrNameLst>
                                      </p:cBhvr>
                                      <p:to>
                                        <p:strVal val="visible"/>
                                      </p:to>
                                    </p:set>
                                    <p:animEffect transition="in" filter="fade">
                                      <p:cBhvr>
                                        <p:cTn id="12" dur="500"/>
                                        <p:tgtEl>
                                          <p:spTgt spid="410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06">
                                            <p:txEl>
                                              <p:pRg st="1" end="1"/>
                                            </p:txEl>
                                          </p:spTgt>
                                        </p:tgtEl>
                                        <p:attrNameLst>
                                          <p:attrName>style.visibility</p:attrName>
                                        </p:attrNameLst>
                                      </p:cBhvr>
                                      <p:to>
                                        <p:strVal val="visible"/>
                                      </p:to>
                                    </p:set>
                                    <p:animEffect transition="in" filter="fade">
                                      <p:cBhvr>
                                        <p:cTn id="17" dur="500"/>
                                        <p:tgtEl>
                                          <p:spTgt spid="410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08">
                                            <p:txEl>
                                              <p:pRg st="2" end="2"/>
                                            </p:txEl>
                                          </p:spTgt>
                                        </p:tgtEl>
                                        <p:attrNameLst>
                                          <p:attrName>style.visibility</p:attrName>
                                        </p:attrNameLst>
                                      </p:cBhvr>
                                      <p:to>
                                        <p:strVal val="visible"/>
                                      </p:to>
                                    </p:set>
                                    <p:animEffect transition="in" filter="fade">
                                      <p:cBhvr>
                                        <p:cTn id="22" dur="500"/>
                                        <p:tgtEl>
                                          <p:spTgt spid="410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10">
                                            <p:txEl>
                                              <p:pRg st="1" end="1"/>
                                            </p:txEl>
                                          </p:spTgt>
                                        </p:tgtEl>
                                        <p:attrNameLst>
                                          <p:attrName>style.visibility</p:attrName>
                                        </p:attrNameLst>
                                      </p:cBhvr>
                                      <p:to>
                                        <p:strVal val="visible"/>
                                      </p:to>
                                    </p:set>
                                    <p:animEffect transition="in" filter="fade">
                                      <p:cBhvr>
                                        <p:cTn id="27" dur="500"/>
                                        <p:tgtEl>
                                          <p:spTgt spid="4110">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childTnLst>
                                    <p:set>
                                      <p:cBhvr>
                                        <p:cTn id="31" dur="1" fill="hold">
                                          <p:stCondLst>
                                            <p:cond delay="0"/>
                                          </p:stCondLst>
                                        </p:cTn>
                                        <p:tgtEl>
                                          <p:spTgt spid="4112">
                                            <p:txEl>
                                              <p:pRg st="1" end="1"/>
                                            </p:txEl>
                                          </p:spTgt>
                                        </p:tgtEl>
                                        <p:attrNameLst>
                                          <p:attrName>style.visibility</p:attrName>
                                        </p:attrNameLst>
                                      </p:cBhvr>
                                      <p:to>
                                        <p:strVal val="visible"/>
                                      </p:to>
                                    </p:set>
                                    <p:anim calcmode="lin" valueType="num">
                                      <p:cBhvr>
                                        <p:cTn id="32" dur="1000" fill="hold"/>
                                        <p:tgtEl>
                                          <p:spTgt spid="4112">
                                            <p:txEl>
                                              <p:pRg st="1" end="1"/>
                                            </p:txEl>
                                          </p:spTgt>
                                        </p:tgtEl>
                                        <p:attrNameLst>
                                          <p:attrName>ppt_w</p:attrName>
                                        </p:attrNameLst>
                                      </p:cBhvr>
                                      <p:tavLst>
                                        <p:tav tm="0">
                                          <p:val>
                                            <p:fltVal val="0"/>
                                          </p:val>
                                        </p:tav>
                                        <p:tav tm="100000">
                                          <p:val>
                                            <p:strVal val="#ppt_w"/>
                                          </p:val>
                                        </p:tav>
                                      </p:tavLst>
                                    </p:anim>
                                    <p:anim calcmode="lin" valueType="num">
                                      <p:cBhvr>
                                        <p:cTn id="33" dur="1000" fill="hold"/>
                                        <p:tgtEl>
                                          <p:spTgt spid="4112">
                                            <p:txEl>
                                              <p:pRg st="1" end="1"/>
                                            </p:txEl>
                                          </p:spTgt>
                                        </p:tgtEl>
                                        <p:attrNameLst>
                                          <p:attrName>ppt_h</p:attrName>
                                        </p:attrNameLst>
                                      </p:cBhvr>
                                      <p:tavLst>
                                        <p:tav tm="0">
                                          <p:val>
                                            <p:fltVal val="0"/>
                                          </p:val>
                                        </p:tav>
                                        <p:tav tm="100000">
                                          <p:val>
                                            <p:strVal val="#ppt_h"/>
                                          </p:val>
                                        </p:tav>
                                      </p:tavLst>
                                    </p:anim>
                                    <p:anim calcmode="lin" valueType="num">
                                      <p:cBhvr>
                                        <p:cTn id="34" dur="1000" fill="hold"/>
                                        <p:tgtEl>
                                          <p:spTgt spid="4112">
                                            <p:txEl>
                                              <p:pRg st="1" end="1"/>
                                            </p:txEl>
                                          </p:spTgt>
                                        </p:tgtEl>
                                        <p:attrNameLst>
                                          <p:attrName>style.rotation</p:attrName>
                                        </p:attrNameLst>
                                      </p:cBhvr>
                                      <p:tavLst>
                                        <p:tav tm="0">
                                          <p:val>
                                            <p:fltVal val="90"/>
                                          </p:val>
                                        </p:tav>
                                        <p:tav tm="100000">
                                          <p:val>
                                            <p:fltVal val="0"/>
                                          </p:val>
                                        </p:tav>
                                      </p:tavLst>
                                    </p:anim>
                                    <p:animEffect transition="in" filter="fade">
                                      <p:cBhvr>
                                        <p:cTn id="35" dur="1000"/>
                                        <p:tgtEl>
                                          <p:spTgt spid="41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Octobe</a:t>
            </a:r>
            <a:r>
              <a:rPr lang="en-US" altLang="en-US" dirty="0" smtClean="0">
                <a:latin typeface="Century Gothic" pitchFamily="34" charset="0"/>
              </a:rPr>
              <a:t>r 3, </a:t>
            </a:r>
            <a:r>
              <a:rPr lang="en-US" altLang="en-US" dirty="0" smtClean="0">
                <a:latin typeface="Century Gothic" pitchFamily="34" charset="0"/>
              </a:rPr>
              <a:t>2018</a:t>
            </a:r>
          </a:p>
        </p:txBody>
      </p:sp>
      <p:sp>
        <p:nvSpPr>
          <p:cNvPr id="3076" name="Text Box 5"/>
          <p:cNvSpPr txBox="1">
            <a:spLocks noChangeArrowheads="1"/>
          </p:cNvSpPr>
          <p:nvPr/>
        </p:nvSpPr>
        <p:spPr bwMode="auto">
          <a:xfrm>
            <a:off x="2971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altLang="en-US" sz="3200" b="1" dirty="0">
              <a:solidFill>
                <a:srgbClr val="000000"/>
              </a:solidFill>
            </a:endParaRPr>
          </a:p>
          <a:p>
            <a:pPr algn="ctr" eaLnBrk="0" fontAlgn="base" hangingPunct="0">
              <a:spcBef>
                <a:spcPct val="50000"/>
              </a:spcBef>
              <a:spcAft>
                <a:spcPct val="0"/>
              </a:spcAft>
            </a:pPr>
            <a:r>
              <a:rPr lang="en-US" altLang="en-US" sz="3200" b="1" dirty="0" smtClean="0">
                <a:solidFill>
                  <a:srgbClr val="000000"/>
                </a:solidFill>
              </a:rPr>
              <a:t>2018 </a:t>
            </a:r>
            <a:r>
              <a:rPr lang="en-US" altLang="en-US" sz="3200" b="1" dirty="0">
                <a:solidFill>
                  <a:srgbClr val="000000"/>
                </a:solidFill>
              </a:rPr>
              <a:t>Year End Support Pack Project</a:t>
            </a: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err="1" smtClean="0">
                <a:solidFill>
                  <a:srgbClr val="000000"/>
                </a:solidFill>
              </a:rPr>
              <a:t>SAPbiz</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10/2/2018</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4</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a:t>Background</a:t>
            </a:r>
          </a:p>
          <a:p>
            <a:pPr eaLnBrk="1" hangingPunct="1">
              <a:lnSpc>
                <a:spcPct val="90000"/>
              </a:lnSpc>
              <a:buSzTx/>
              <a:buFontTx/>
              <a:buChar char="•"/>
            </a:pPr>
            <a:r>
              <a:rPr lang="en-US" altLang="en-US" sz="2000"/>
              <a:t>Project Organization</a:t>
            </a:r>
          </a:p>
          <a:p>
            <a:pPr eaLnBrk="1" hangingPunct="1">
              <a:lnSpc>
                <a:spcPct val="90000"/>
              </a:lnSpc>
              <a:buSzTx/>
              <a:buFontTx/>
              <a:buChar char="•"/>
            </a:pPr>
            <a:r>
              <a:rPr lang="en-US" altLang="en-US" sz="2000"/>
              <a:t>Project wiki</a:t>
            </a:r>
          </a:p>
          <a:p>
            <a:pPr eaLnBrk="1" hangingPunct="1">
              <a:lnSpc>
                <a:spcPct val="90000"/>
              </a:lnSpc>
              <a:buSzTx/>
              <a:buFontTx/>
              <a:buChar char="•"/>
            </a:pPr>
            <a:r>
              <a:rPr lang="en-US" altLang="en-US" sz="2000"/>
              <a:t>Project Risks </a:t>
            </a:r>
          </a:p>
          <a:p>
            <a:pPr eaLnBrk="1" hangingPunct="1">
              <a:lnSpc>
                <a:spcPct val="90000"/>
              </a:lnSpc>
              <a:buSzTx/>
              <a:buFontTx/>
              <a:buChar char="•"/>
            </a:pPr>
            <a:r>
              <a:rPr lang="en-US" altLang="en-US" sz="2000"/>
              <a:t>Important Dates</a:t>
            </a:r>
          </a:p>
          <a:p>
            <a:pPr eaLnBrk="1" hangingPunct="1">
              <a:lnSpc>
                <a:spcPct val="90000"/>
              </a:lnSpc>
              <a:buSzTx/>
              <a:buFontTx/>
              <a:buChar char="•"/>
            </a:pPr>
            <a:r>
              <a:rPr lang="en-US" altLang="en-US" sz="200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10/2/2018</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5125"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r>
              <a:rPr lang="en-US" altLang="en-US" sz="1800" dirty="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t> </a:t>
            </a:r>
          </a:p>
          <a:p>
            <a:pPr lvl="1" eaLnBrk="1" hangingPunct="1">
              <a:lnSpc>
                <a:spcPct val="90000"/>
              </a:lnSpc>
              <a:spcBef>
                <a:spcPct val="0"/>
              </a:spcBef>
              <a:spcAft>
                <a:spcPct val="25000"/>
              </a:spcAft>
              <a:buSzTx/>
              <a:buFont typeface="Wingdings" pitchFamily="2" charset="2"/>
              <a:buChar char="v"/>
            </a:pPr>
            <a:r>
              <a:rPr lang="en-US" altLang="en-US" sz="1800" dirty="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10/2/2018</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6149"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Ensures up to date test scripts for chosen transaction.</a:t>
            </a:r>
          </a:p>
        </p:txBody>
      </p:sp>
    </p:spTree>
    <p:extLst>
      <p:ext uri="{BB962C8B-B14F-4D97-AF65-F5344CB8AC3E}">
        <p14:creationId xmlns:p14="http://schemas.microsoft.com/office/powerpoint/2010/main" val="3735696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10/2/2018</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dirty="0" smtClean="0"/>
              <a:t>Communication</a:t>
            </a:r>
            <a:endParaRPr lang="en-US" altLang="en-US" sz="2000" b="1" dirty="0"/>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smtClean="0"/>
              <a:t>Planning</a:t>
            </a:r>
            <a:endParaRPr lang="en-US" altLang="en-US" sz="2000" b="1" dirty="0"/>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Support Pack Technical Application</a:t>
            </a:r>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Testing</a:t>
            </a:r>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a:t>Go-live</a:t>
            </a:r>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10/2/2018</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a:t>Project Organization</a:t>
            </a:r>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 </a:t>
            </a:r>
            <a:r>
              <a:rPr lang="en-US" altLang="en-US" sz="1400" dirty="0" smtClean="0"/>
              <a:t>9/19</a:t>
            </a:r>
            <a:endParaRPr lang="en-US" altLang="en-US" sz="1400" dirty="0"/>
          </a:p>
          <a:p>
            <a:pPr lvl="2" eaLnBrk="1" hangingPunct="1">
              <a:lnSpc>
                <a:spcPct val="90000"/>
              </a:lnSpc>
              <a:spcBef>
                <a:spcPct val="25000"/>
              </a:spcBef>
              <a:buFont typeface="Wingdings" pitchFamily="2" charset="2"/>
              <a:buChar char="Ø"/>
            </a:pPr>
            <a:r>
              <a:rPr lang="en-US" altLang="en-US" sz="1400" dirty="0"/>
              <a:t>IS&amp;T – Core Team &amp; Extended Team –  </a:t>
            </a:r>
            <a:r>
              <a:rPr lang="en-US" altLang="en-US" sz="1400" dirty="0" smtClean="0"/>
              <a:t>9/26</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a:t>
            </a:r>
            <a:r>
              <a:rPr lang="en-US" altLang="en-US" sz="1400" dirty="0" smtClean="0"/>
              <a:t>10/03</a:t>
            </a:r>
            <a:endParaRPr lang="en-US" altLang="en-US" sz="1400" dirty="0"/>
          </a:p>
          <a:p>
            <a:pPr lvl="1" eaLnBrk="1" hangingPunct="1">
              <a:lnSpc>
                <a:spcPct val="90000"/>
              </a:lnSpc>
              <a:spcBef>
                <a:spcPct val="25000"/>
              </a:spcBef>
              <a:buFont typeface="Wingdings" pitchFamily="2" charset="2"/>
              <a:buChar char="v"/>
            </a:pPr>
            <a:r>
              <a:rPr lang="en-US" altLang="en-US" sz="1600" dirty="0"/>
              <a:t>Monthly Meetings</a:t>
            </a:r>
          </a:p>
          <a:p>
            <a:pPr lvl="2" eaLnBrk="1" hangingPunct="1">
              <a:lnSpc>
                <a:spcPct val="90000"/>
              </a:lnSpc>
              <a:spcBef>
                <a:spcPct val="25000"/>
              </a:spcBef>
              <a:buFont typeface="Wingdings" pitchFamily="2" charset="2"/>
              <a:buChar char="Ø"/>
            </a:pPr>
            <a:r>
              <a:rPr lang="en-US" altLang="en-US" sz="1400" dirty="0"/>
              <a:t>Steering Committee</a:t>
            </a:r>
          </a:p>
          <a:p>
            <a:pPr lvl="2" eaLnBrk="1" hangingPunct="1">
              <a:lnSpc>
                <a:spcPct val="90000"/>
              </a:lnSpc>
              <a:spcBef>
                <a:spcPct val="25000"/>
              </a:spcBef>
              <a:buFont typeface="Wingdings" pitchFamily="2" charset="2"/>
              <a:buChar char="Ø"/>
            </a:pPr>
            <a:r>
              <a:rPr lang="en-US" altLang="en-US" sz="1400" dirty="0" err="1"/>
              <a:t>SAPbiz</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smtClean="0"/>
              <a:t>HEC/R3 </a:t>
            </a:r>
            <a:r>
              <a:rPr lang="en-US" altLang="en-US" sz="1400" dirty="0"/>
              <a:t>Team</a:t>
            </a:r>
          </a:p>
          <a:p>
            <a:pPr lvl="2" eaLnBrk="1" hangingPunct="1">
              <a:lnSpc>
                <a:spcPct val="90000"/>
              </a:lnSpc>
              <a:spcBef>
                <a:spcPct val="25000"/>
              </a:spcBef>
              <a:buFont typeface="Wingdings" pitchFamily="2" charset="2"/>
              <a:buChar char="Ø"/>
            </a:pPr>
            <a:r>
              <a:rPr lang="en-US" altLang="en-US" sz="1400" dirty="0"/>
              <a:t>Test </a:t>
            </a:r>
            <a:r>
              <a:rPr lang="en-US" altLang="en-US" sz="1400" dirty="0" smtClean="0"/>
              <a:t>Coordinating </a:t>
            </a:r>
            <a:r>
              <a:rPr lang="en-US" altLang="en-US" sz="1400" dirty="0"/>
              <a:t>- Business  &amp; IS&amp;T</a:t>
            </a:r>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https://wikis.mit.edu/confluence/display/sapscripts/2018+Year+End+SAP+Support+Pack+Project</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plans, test plans, 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contact </a:t>
            </a:r>
            <a:r>
              <a:rPr lang="en-US" altLang="en-US" sz="1100" b="1" dirty="0" smtClean="0">
                <a:solidFill>
                  <a:srgbClr val="002060"/>
                </a:solidFill>
              </a:rPr>
              <a:t>Frank Quern (fquern@mit.edu</a:t>
            </a:r>
            <a:r>
              <a:rPr lang="en-US" altLang="en-US" sz="1100" b="1" dirty="0">
                <a:solidFill>
                  <a:srgbClr val="002060"/>
                </a:solidFill>
              </a:rPr>
              <a:t>) </a:t>
            </a: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10/2/2018</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dirty="0" smtClean="0"/>
              <a:t>Planning</a:t>
            </a:r>
            <a:endParaRPr lang="en-US" altLang="en-US" sz="32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a:p>
          <a:p>
            <a:pPr eaLnBrk="1" hangingPunct="1">
              <a:buNone/>
            </a:pPr>
            <a:r>
              <a:rPr lang="en-US" altLang="en-US" sz="1800" dirty="0" smtClean="0"/>
              <a:t>	to </a:t>
            </a:r>
            <a:r>
              <a:rPr lang="en-US" altLang="en-US" sz="1800" dirty="0"/>
              <a:t>look at the Project Scope</a:t>
            </a:r>
          </a:p>
          <a:p>
            <a:pPr eaLnBrk="1" hangingPunct="1">
              <a:buNone/>
            </a:pPr>
            <a:r>
              <a:rPr lang="en-US" altLang="en-US" sz="1800" dirty="0"/>
              <a:t>	to look at the </a:t>
            </a:r>
            <a:r>
              <a:rPr lang="en-US" altLang="en-US" sz="1800" dirty="0" smtClean="0"/>
              <a:t>Schedule</a:t>
            </a:r>
          </a:p>
          <a:p>
            <a:pPr eaLnBrk="1" hangingPunct="1">
              <a:buFont typeface="Wingdings" pitchFamily="2" charset="2"/>
              <a:buNone/>
            </a:pPr>
            <a:r>
              <a:rPr lang="en-US" altLang="en-US" sz="1800" dirty="0" smtClean="0"/>
              <a:t>	to </a:t>
            </a:r>
            <a:r>
              <a:rPr lang="en-US" altLang="en-US" sz="1800" dirty="0"/>
              <a:t>look at the Team Roles &amp; </a:t>
            </a:r>
            <a:r>
              <a:rPr lang="en-US" altLang="en-US" sz="1800" dirty="0" smtClean="0"/>
              <a:t>Responsibilities</a:t>
            </a:r>
          </a:p>
          <a:p>
            <a:pPr eaLnBrk="1" hangingPunct="1">
              <a:buNone/>
            </a:pPr>
            <a:r>
              <a:rPr lang="en-US" altLang="en-US" sz="1800" dirty="0"/>
              <a:t>	to look at the Technical </a:t>
            </a:r>
            <a:r>
              <a:rPr lang="en-US" altLang="en-US" sz="1800" dirty="0" smtClean="0"/>
              <a:t>Landscape</a:t>
            </a:r>
          </a:p>
          <a:p>
            <a:pPr eaLnBrk="1" hangingPunct="1">
              <a:buNone/>
            </a:pPr>
            <a:r>
              <a:rPr lang="en-US" altLang="en-US" sz="1800" dirty="0"/>
              <a:t>	</a:t>
            </a:r>
            <a:r>
              <a:rPr lang="en-US" altLang="en-US" sz="1800" dirty="0" smtClean="0"/>
              <a:t>to </a:t>
            </a:r>
            <a:r>
              <a:rPr lang="en-US" altLang="en-US" sz="1800" dirty="0"/>
              <a:t>look at the Project Transport Management Process</a:t>
            </a:r>
          </a:p>
          <a:p>
            <a:pPr eaLnBrk="1" hangingPunct="1">
              <a:buFont typeface="Wingdings" pitchFamily="2" charset="2"/>
              <a:buNone/>
            </a:pPr>
            <a:r>
              <a:rPr lang="en-US" altLang="en-US" sz="1800" dirty="0"/>
              <a:t>	to look at the Project Testing Plan</a:t>
            </a:r>
          </a:p>
          <a:p>
            <a:pPr eaLnBrk="1" hangingPunct="1">
              <a:buFont typeface="Wingdings" pitchFamily="2" charset="2"/>
              <a:buNone/>
            </a:pPr>
            <a:r>
              <a:rPr lang="en-US" altLang="en-US" sz="1400" dirty="0"/>
              <a:t>	</a:t>
            </a:r>
            <a:endParaRPr lang="en-US" altLang="en-US" sz="1100" b="1" dirty="0" smtClean="0">
              <a:solidFill>
                <a:srgbClr val="002060"/>
              </a:solidFill>
            </a:endParaRPr>
          </a:p>
          <a:p>
            <a:pPr marL="469900" lvl="2" indent="-469900" eaLnBrk="1" hangingPunct="1">
              <a:buSzPct val="70000"/>
              <a:buNone/>
            </a:pPr>
            <a:r>
              <a:rPr lang="en-US" altLang="en-US" sz="1100" b="1" dirty="0" smtClean="0">
                <a:solidFill>
                  <a:srgbClr val="002060"/>
                </a:solidFill>
                <a:hlinkClick r:id="rId3"/>
              </a:rPr>
              <a:t>https://wikis.mit.edu/confluence/display/sapscripts/2018+Year+End+SAP+Support+Pack+Project</a:t>
            </a:r>
            <a:endParaRPr lang="en-US" altLang="en-US" sz="1100" b="1" dirty="0">
              <a:solidFill>
                <a:srgbClr val="002060"/>
              </a:solidFill>
            </a:endParaRPr>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365</TotalTime>
  <Words>514</Words>
  <Application>Microsoft Office PowerPoint</Application>
  <PresentationFormat>Widescreen</PresentationFormat>
  <Paragraphs>219</Paragraphs>
  <Slides>16</Slides>
  <Notes>15</Notes>
  <HiddenSlides>0</HiddenSlides>
  <MMClips>0</MMClips>
  <ScaleCrop>false</ScaleCrop>
  <HeadingPairs>
    <vt:vector size="6" baseType="variant">
      <vt:variant>
        <vt:lpstr>Fonts Used</vt:lpstr>
      </vt:variant>
      <vt:variant>
        <vt:i4>7</vt:i4>
      </vt:variant>
      <vt:variant>
        <vt:lpstr>Theme</vt:lpstr>
      </vt:variant>
      <vt:variant>
        <vt:i4>12</vt:i4>
      </vt:variant>
      <vt:variant>
        <vt:lpstr>Slide Titles</vt:lpstr>
      </vt:variant>
      <vt:variant>
        <vt:i4>16</vt:i4>
      </vt:variant>
    </vt:vector>
  </HeadingPairs>
  <TitlesOfParts>
    <vt:vector size="35" baseType="lpstr">
      <vt:lpstr>Arial</vt:lpstr>
      <vt:lpstr>AvantGarde</vt:lpstr>
      <vt:lpstr>Calibri</vt:lpstr>
      <vt:lpstr>Century Gothic</vt:lpstr>
      <vt:lpstr>Freestyle Script</vt:lpstr>
      <vt:lpstr>Times New Roman</vt:lpstr>
      <vt:lpstr>Wingdings</vt:lpstr>
      <vt:lpstr>Quadrant</vt:lpstr>
      <vt:lpstr>1_Quadrant</vt:lpstr>
      <vt:lpstr>2_Quadrant</vt:lpstr>
      <vt:lpstr>3_Quadrant</vt:lpstr>
      <vt:lpstr>4_Quadrant</vt:lpstr>
      <vt:lpstr>5_Quadrant</vt:lpstr>
      <vt:lpstr>6_Quadrant</vt:lpstr>
      <vt:lpstr>7_Quadrant</vt:lpstr>
      <vt:lpstr>8_Quadrant</vt:lpstr>
      <vt:lpstr>9_Quadrant</vt:lpstr>
      <vt:lpstr>10_Quadrant</vt:lpstr>
      <vt:lpstr>11_Quadrant</vt:lpstr>
      <vt:lpstr>Trivial Pursuits</vt:lpstr>
      <vt:lpstr> And the answers are …</vt:lpstr>
      <vt:lpstr>    </vt:lpstr>
      <vt:lpstr>Agenda</vt:lpstr>
      <vt:lpstr>Background </vt:lpstr>
      <vt:lpstr>Background </vt:lpstr>
      <vt:lpstr>Project Organization</vt:lpstr>
      <vt:lpstr>Project Organization</vt:lpstr>
      <vt:lpstr>Planning</vt:lpstr>
      <vt:lpstr>Other Non-SP Projects</vt:lpstr>
      <vt:lpstr>Project Risks</vt:lpstr>
      <vt:lpstr>Important Dates</vt:lpstr>
      <vt:lpstr>Next Steps</vt:lpstr>
      <vt:lpstr>Not-soTrivial Pursuits</vt:lpstr>
      <vt:lpstr>Questions?</vt:lpstr>
      <vt:lpstr>PowerPoint Presentation</vt:lpstr>
    </vt:vector>
  </TitlesOfParts>
  <Company>Massachusetts Institute of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82</cp:revision>
  <dcterms:created xsi:type="dcterms:W3CDTF">2013-09-23T00:32:24Z</dcterms:created>
  <dcterms:modified xsi:type="dcterms:W3CDTF">2018-10-02T05:28:31Z</dcterms:modified>
</cp:coreProperties>
</file>