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32" r:id="rId3"/>
    <p:sldMasterId id="2147483744" r:id="rId4"/>
    <p:sldMasterId id="2147483756" r:id="rId5"/>
    <p:sldMasterId id="2147483780" r:id="rId6"/>
  </p:sldMasterIdLst>
  <p:notesMasterIdLst>
    <p:notesMasterId r:id="rId24"/>
  </p:notesMasterIdLst>
  <p:sldIdLst>
    <p:sldId id="287" r:id="rId7"/>
    <p:sldId id="288" r:id="rId8"/>
    <p:sldId id="258" r:id="rId9"/>
    <p:sldId id="277" r:id="rId10"/>
    <p:sldId id="278" r:id="rId11"/>
    <p:sldId id="279" r:id="rId12"/>
    <p:sldId id="267" r:id="rId13"/>
    <p:sldId id="268" r:id="rId14"/>
    <p:sldId id="269" r:id="rId15"/>
    <p:sldId id="280" r:id="rId16"/>
    <p:sldId id="281" r:id="rId17"/>
    <p:sldId id="282" r:id="rId18"/>
    <p:sldId id="283" r:id="rId19"/>
    <p:sldId id="284" r:id="rId20"/>
    <p:sldId id="285" r:id="rId21"/>
    <p:sldId id="276" r:id="rId22"/>
    <p:sldId id="28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8" d="100"/>
          <a:sy n="88" d="100"/>
        </p:scale>
        <p:origin x="446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56E64FE3-25D5-40CA-8F5F-91054EAB8BC3}" type="slidenum">
              <a:rPr lang="en-US" altLang="en-US">
                <a:latin typeface="Arial" panose="020B0604020202020204" pitchFamily="34" charset="0"/>
              </a:rPr>
              <a:pPr/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360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8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70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90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586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402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855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52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0B0A5154-0B04-4E04-B31F-793965D676FC}" type="slidenum">
              <a:rPr lang="en-US" altLang="en-US">
                <a:latin typeface="Arial" panose="020B0604020202020204" pitchFamily="34" charset="0"/>
              </a:rPr>
              <a:pPr/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276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10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43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5450" y="708025"/>
            <a:ext cx="62992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831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6705622-6329-440F-9C52-AC37E3FFFDF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463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62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10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820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94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65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01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90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8202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75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70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258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904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129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179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543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952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7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9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369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409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21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33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90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8+Year+End+SAP+Support+Pack+Projec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8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altLang="en-US" sz="4800" i="1">
                <a:latin typeface="Freestyle Script" panose="030804020302050B0404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3200" b="1"/>
          </a:p>
          <a:p>
            <a:pPr algn="ctr">
              <a:spcBef>
                <a:spcPct val="50000"/>
              </a:spcBef>
            </a:pPr>
            <a:endParaRPr lang="en-US" alt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3505200" y="1981200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What </a:t>
            </a:r>
            <a:r>
              <a:rPr lang="en-US" altLang="en-US" sz="1600" dirty="0" smtClean="0"/>
              <a:t>city does Beacon Hill light</a:t>
            </a:r>
            <a:r>
              <a:rPr lang="en-US" altLang="en-US" sz="1600" dirty="0" smtClean="0"/>
              <a:t>?</a:t>
            </a:r>
            <a:endParaRPr lang="en-US" alt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3505200" y="2590800"/>
            <a:ext cx="5181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/>
              <a:t>Who did Lurch work for?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505200" y="3200401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 smtClean="0"/>
              <a:t>What was John F. Kennedy’s 1960 campaign song</a:t>
            </a:r>
            <a:r>
              <a:rPr lang="en-US" altLang="en-US" sz="1400" i="1" dirty="0" smtClean="0"/>
              <a:t>?</a:t>
            </a:r>
            <a:endParaRPr lang="en-US" alt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3505200" y="3810001"/>
            <a:ext cx="6477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 smtClean="0"/>
              <a:t>Who is Schroeder’s favorite composer?</a:t>
            </a:r>
            <a:endParaRPr lang="en-US" alt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2667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3505200" y="4343401"/>
            <a:ext cx="5943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What </a:t>
            </a:r>
            <a:r>
              <a:rPr lang="en-US" altLang="en-US" sz="1400" dirty="0" smtClean="0"/>
              <a:t>is by far the largest organ of the human body</a:t>
            </a:r>
            <a:r>
              <a:rPr lang="en-US" altLang="en-US" sz="1400" dirty="0" smtClean="0"/>
              <a:t>?</a:t>
            </a:r>
            <a:endParaRPr lang="en-US" alt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3505200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sz="1400" dirty="0" smtClean="0"/>
              <a:t>What college football team did </a:t>
            </a:r>
            <a:r>
              <a:rPr lang="en-US" sz="1400" dirty="0" err="1" smtClean="0"/>
              <a:t>Knute</a:t>
            </a:r>
            <a:r>
              <a:rPr lang="en-US" sz="1400" dirty="0" smtClean="0"/>
              <a:t> Rockne build into a power</a:t>
            </a:r>
            <a:r>
              <a:rPr lang="en-US" altLang="en-US" sz="1400" dirty="0" smtClean="0"/>
              <a:t>?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33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Testing  </a:t>
            </a:r>
            <a:br>
              <a:rPr lang="en-US" sz="2400" dirty="0"/>
            </a:br>
            <a:endParaRPr lang="en-US" sz="16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System Integration – performed in SH2  by </a:t>
            </a:r>
            <a:r>
              <a:rPr lang="en-US" sz="1400" dirty="0" smtClean="0"/>
              <a:t>Business Testers and IS&amp;T </a:t>
            </a:r>
            <a:r>
              <a:rPr lang="en-US" sz="1400" dirty="0"/>
              <a:t>as a combined pool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ALM – Application Lifecycle Management (Central 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Work with IS&amp;T  BA &amp; SA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Automated Testing</a:t>
            </a:r>
            <a:endParaRPr 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Approximately </a:t>
            </a:r>
            <a:r>
              <a:rPr lang="en-US" sz="1400" dirty="0" smtClean="0"/>
              <a:t>35% </a:t>
            </a:r>
            <a:r>
              <a:rPr lang="en-US" sz="1400" dirty="0"/>
              <a:t>of last year’s test cases were </a:t>
            </a:r>
            <a:r>
              <a:rPr lang="en-US" sz="1400" dirty="0" smtClean="0"/>
              <a:t>automated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smtClean="0"/>
              <a:t>Looking to </a:t>
            </a:r>
            <a:r>
              <a:rPr lang="en-US" sz="1400" dirty="0" smtClean="0"/>
              <a:t>be approximately the same this year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57595"/>
            <a:ext cx="10972800" cy="1143000"/>
          </a:xfrm>
        </p:spPr>
        <p:txBody>
          <a:bodyPr/>
          <a:lstStyle/>
          <a:p>
            <a:pPr eaLnBrk="1" hangingPunct="1"/>
            <a:r>
              <a:rPr lang="en-US" sz="2000"/>
              <a:t/>
            </a:r>
            <a:br>
              <a:rPr lang="en-US" sz="2000"/>
            </a:br>
            <a:r>
              <a:rPr lang="en-US" sz="2000" u="sng"/>
              <a:t>Where are we now?</a:t>
            </a:r>
            <a:r>
              <a:rPr lang="en-US" sz="2000"/>
              <a:t/>
            </a:r>
            <a:br>
              <a:rPr lang="en-US" sz="2000"/>
            </a:br>
            <a:r>
              <a:rPr lang="en-US" sz="200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87" y="147637"/>
            <a:ext cx="11858625" cy="656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Where are we now?</a:t>
            </a:r>
            <a:br>
              <a:rPr lang="en-US" sz="2400" dirty="0"/>
            </a:br>
            <a:r>
              <a:rPr lang="en-US" sz="1600" dirty="0"/>
              <a:t>(continued)</a:t>
            </a:r>
            <a:endParaRPr lang="en-US" sz="2400" dirty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		</a:t>
            </a:r>
            <a:r>
              <a:rPr lang="en-US" sz="1600" dirty="0" smtClean="0"/>
              <a:t>Yes, but surprisingly not many! </a:t>
            </a:r>
            <a:r>
              <a:rPr lang="en-US" sz="1600" dirty="0"/>
              <a:t>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- let’s go to </a:t>
            </a:r>
            <a:r>
              <a:rPr lang="en-US" sz="1600" dirty="0" smtClean="0"/>
              <a:t>RT to review </a:t>
            </a:r>
            <a:r>
              <a:rPr lang="en-US" sz="1600" dirty="0"/>
              <a:t>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>
                <a:hlinkClick r:id="rId3"/>
              </a:rPr>
              <a:t>Request Tracker</a:t>
            </a: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5894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2018+Year+End+SAP+Support+Pack+Project</a:t>
            </a: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35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10/30/2018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Recap of Important </a:t>
            </a:r>
            <a:r>
              <a:rPr lang="en-US" altLang="en-US" sz="2400" dirty="0"/>
              <a:t>Dates</a:t>
            </a: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41203" y="1828800"/>
            <a:ext cx="7709594" cy="43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Final review of </a:t>
            </a:r>
            <a:r>
              <a:rPr lang="en-US" sz="2000" dirty="0" smtClean="0"/>
              <a:t>test </a:t>
            </a:r>
            <a:r>
              <a:rPr lang="en-US" sz="2000" dirty="0"/>
              <a:t>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Completion of application of support packs to the Test Systems (IS&amp;T</a:t>
            </a:r>
            <a:r>
              <a:rPr lang="en-US" sz="2000" dirty="0" smtClean="0"/>
              <a:t>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Unit Test (IS&amp;T)</a:t>
            </a: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SI/UA Test </a:t>
            </a:r>
            <a:r>
              <a:rPr lang="en-US" sz="2000" dirty="0"/>
              <a:t>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Prepare for go-live (All)</a:t>
            </a:r>
          </a:p>
        </p:txBody>
      </p:sp>
    </p:spTree>
    <p:extLst>
      <p:ext uri="{BB962C8B-B14F-4D97-AF65-F5344CB8AC3E}">
        <p14:creationId xmlns:p14="http://schemas.microsoft.com/office/powerpoint/2010/main" val="39140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10/30/2018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02387"/>
              </p:ext>
            </p:extLst>
          </p:nvPr>
        </p:nvGraphicFramePr>
        <p:xfrm>
          <a:off x="1585686" y="242872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Email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Phone extension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Bob Casey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rcasey@mit.edu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x3-1844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r>
                        <a:rPr lang="en-US" baseline="0" dirty="0" smtClean="0"/>
                        <a:t> Fragala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jfragala@mit.edu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x4-6250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Lisa</a:t>
                      </a:r>
                      <a:r>
                        <a:rPr lang="en-US" baseline="0" dirty="0" smtClean="0"/>
                        <a:t> Robinson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lmrobin@mit.edu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x8-0492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Ron</a:t>
                      </a:r>
                      <a:r>
                        <a:rPr lang="en-US" baseline="0" dirty="0" smtClean="0"/>
                        <a:t> Parker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x3-1339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Frank Quern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fquern@mit.edu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x2-4512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1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Addams family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dirty="0" smtClean="0"/>
              <a:t>Happy Halloween!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362" y="1828801"/>
            <a:ext cx="48672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altLang="en-US" sz="4800" i="1">
                <a:latin typeface="Freestyle Script" panose="030804020302050B0404" pitchFamily="66" charset="0"/>
              </a:rPr>
              <a:t/>
            </a:r>
            <a:br>
              <a:rPr lang="en-US" altLang="en-US" sz="4800" i="1">
                <a:latin typeface="Freestyle Script" panose="030804020302050B0404" pitchFamily="66" charset="0"/>
              </a:rPr>
            </a:br>
            <a:r>
              <a:rPr lang="en-US" altLang="en-US" sz="4800" i="1">
                <a:latin typeface="Freestyle Script" panose="030804020302050B0404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3200" b="1"/>
          </a:p>
          <a:p>
            <a:pPr algn="ctr">
              <a:spcBef>
                <a:spcPct val="50000"/>
              </a:spcBef>
            </a:pPr>
            <a:endParaRPr lang="en-US" alt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295400" y="19050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137893" y="1981200"/>
            <a:ext cx="784430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What city does Beacon Hill light?</a:t>
            </a:r>
            <a:endParaRPr lang="en-US" altLang="en-US" sz="1600" dirty="0" smtClean="0"/>
          </a:p>
          <a:p>
            <a:r>
              <a:rPr lang="en-US" altLang="en-US" sz="1600" dirty="0" smtClean="0"/>
              <a:t> </a:t>
            </a:r>
            <a:r>
              <a:rPr lang="en-US" altLang="en-US" sz="1600" b="1" dirty="0" smtClean="0"/>
              <a:t>Boston</a:t>
            </a:r>
            <a:endParaRPr lang="en-US" altLang="en-US" sz="1600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295400" y="2569369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2137893" y="2590800"/>
            <a:ext cx="7387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Who did Lurch work for? </a:t>
            </a:r>
            <a:endParaRPr lang="en-US" altLang="en-US" sz="1600" dirty="0" smtClean="0"/>
          </a:p>
          <a:p>
            <a:r>
              <a:rPr lang="en-US" altLang="en-US" sz="1600" b="1" dirty="0" smtClean="0"/>
              <a:t>The </a:t>
            </a:r>
            <a:r>
              <a:rPr lang="en-US" altLang="en-US" sz="1600" b="1" dirty="0"/>
              <a:t>Addams family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295400" y="3203345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dirty="0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133600" y="3200401"/>
            <a:ext cx="640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What was John F. Kennedy’s 1960 campaign song</a:t>
            </a:r>
            <a:r>
              <a:rPr lang="en-US" altLang="en-US" sz="1400" i="1" dirty="0" smtClean="0"/>
              <a:t>?</a:t>
            </a:r>
            <a:endParaRPr lang="en-US" altLang="en-US" sz="1400" i="1" dirty="0" smtClean="0"/>
          </a:p>
          <a:p>
            <a:r>
              <a:rPr lang="en-US" altLang="en-US" sz="1400" i="1" dirty="0" smtClean="0"/>
              <a:t> </a:t>
            </a:r>
            <a:r>
              <a:rPr lang="en-US" altLang="en-US" sz="1400" b="1" dirty="0" smtClean="0"/>
              <a:t>High Hopes</a:t>
            </a:r>
            <a:endParaRPr lang="en-US" alt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298083" y="3771974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2174383" y="3593142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endParaRPr lang="en-US" altLang="en-US" sz="1400" dirty="0"/>
          </a:p>
          <a:p>
            <a:r>
              <a:rPr lang="en-US" altLang="en-US" sz="1400" dirty="0"/>
              <a:t>Who is Schroeder’s favorite composer? </a:t>
            </a:r>
            <a:endParaRPr lang="en-US" altLang="en-US" sz="1400" dirty="0" smtClean="0"/>
          </a:p>
          <a:p>
            <a:r>
              <a:rPr lang="en-US" altLang="en-US" sz="1400" b="1" dirty="0" smtClean="0"/>
              <a:t>Ludwig van Beethoven</a:t>
            </a:r>
            <a:endParaRPr lang="en-US" altLang="en-US" sz="1400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295400" y="4357688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dirty="0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2174383" y="4343401"/>
            <a:ext cx="771659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What is by far the largest organ of the human body?</a:t>
            </a:r>
            <a:endParaRPr lang="en-US" altLang="en-US" sz="1400" dirty="0" smtClean="0"/>
          </a:p>
          <a:p>
            <a:r>
              <a:rPr lang="en-US" altLang="en-US" sz="1400" dirty="0" smtClean="0"/>
              <a:t> </a:t>
            </a:r>
            <a:r>
              <a:rPr lang="en-US" altLang="en-US" sz="1400" b="1" dirty="0" smtClean="0"/>
              <a:t>The skin</a:t>
            </a:r>
            <a:endParaRPr lang="en-US" alt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298620" y="4914834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174383" y="4936713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sz="1400" dirty="0"/>
              <a:t>What college football team did </a:t>
            </a:r>
            <a:r>
              <a:rPr lang="en-US" sz="1400" dirty="0" err="1"/>
              <a:t>Knute</a:t>
            </a:r>
            <a:r>
              <a:rPr lang="en-US" sz="1400" dirty="0"/>
              <a:t> Rockne build into a power</a:t>
            </a:r>
            <a:r>
              <a:rPr lang="en-US" altLang="en-US" sz="1400" dirty="0" smtClean="0"/>
              <a:t>? </a:t>
            </a:r>
            <a:endParaRPr lang="en-US" altLang="en-US" sz="1400" dirty="0" smtClean="0"/>
          </a:p>
          <a:p>
            <a:r>
              <a:rPr lang="en-US" altLang="en-US" sz="1400" b="1" dirty="0" smtClean="0"/>
              <a:t>Notre Dame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1151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October 31, 2018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2018 </a:t>
            </a:r>
            <a:r>
              <a:rPr lang="en-US" altLang="en-US" sz="3200" b="1" dirty="0">
                <a:solidFill>
                  <a:srgbClr val="000000"/>
                </a:solidFill>
              </a:rPr>
              <a:t>Year End Support Pack 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err="1" smtClean="0">
                <a:solidFill>
                  <a:srgbClr val="000000"/>
                </a:solidFill>
              </a:rPr>
              <a:t>SAPbiz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Update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High Level Time Line </a:t>
            </a:r>
            <a:r>
              <a:rPr lang="en-US" sz="160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24523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10/30/2018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97794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hlinkClick r:id="rId3"/>
              </a:rPr>
              <a:t>2018 SP WIKI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39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10/30/2018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5410200" y="572036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</a:t>
            </a:r>
            <a:r>
              <a:rPr lang="en-US" altLang="en-US" sz="2400" dirty="0" smtClean="0"/>
              <a:t>Scope Update</a:t>
            </a:r>
            <a:endParaRPr lang="en-US" altLang="en-US" sz="2400" dirty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Preparation Upgrades 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10/31/2018</a:t>
            </a:r>
            <a:endParaRPr lang="en-US" sz="1800" b="1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ERP HANA DB </a:t>
            </a:r>
            <a:r>
              <a:rPr lang="en-US" sz="1800" b="1" dirty="0"/>
              <a:t>System </a:t>
            </a:r>
            <a:r>
              <a:rPr lang="en-US" sz="1800" b="1" dirty="0" smtClean="0"/>
              <a:t>Upgrades</a:t>
            </a:r>
            <a:endParaRPr lang="en-US" sz="11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Non-production HANA DB </a:t>
            </a:r>
            <a:endParaRPr lang="en-US" sz="1600" dirty="0"/>
          </a:p>
          <a:p>
            <a:pPr marL="1587" indent="0" eaLnBrk="1" hangingPunct="1">
              <a:spcBef>
                <a:spcPct val="25000"/>
              </a:spcBef>
              <a:buNone/>
              <a:defRPr/>
            </a:pPr>
            <a:r>
              <a:rPr lang="en-US" sz="1800" dirty="0" smtClean="0"/>
              <a:t>	       </a:t>
            </a:r>
            <a:r>
              <a:rPr lang="en-US" sz="1600" dirty="0" smtClean="0"/>
              <a:t>Production HANA DB (Saturday 11/10)</a:t>
            </a:r>
            <a:endParaRPr lang="en-US" sz="16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9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575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1D20C8-EF5D-47F1-8CE9-57441E4624A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10/30/2018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4C48091-B923-4C8E-A1AC-20FE08233C5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20521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Other Non-SP Projects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Other non-support pack project work </a:t>
            </a:r>
            <a:r>
              <a:rPr lang="en-US" altLang="en-US" sz="1400" b="1" dirty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 </a:t>
            </a:r>
            <a:endParaRPr lang="en-US" altLang="en-US" sz="14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CSP/CCSP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Open Enrollment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Job Reclassification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FAC: Parking Application</a:t>
            </a:r>
            <a:endParaRPr lang="en-US" altLang="en-US" sz="14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/>
              <a:t>Other activities</a:t>
            </a:r>
            <a:endParaRPr lang="en-US" altLang="en-US" sz="1200" b="1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200" dirty="0" smtClean="0"/>
              <a:t>None identified at this time</a:t>
            </a: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2954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10/30/2018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Delay in SAP Releases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endParaRPr lang="en-US" sz="14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Resource availability for the project (both Business &amp; IS&amp;T)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4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/>
              <a:t>OE (scheduled for </a:t>
            </a:r>
            <a:r>
              <a:rPr lang="en-US" sz="1600" dirty="0" smtClean="0"/>
              <a:t>October)</a:t>
            </a:r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 smtClean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Production Support Hardware Availability (SH1)</a:t>
            </a:r>
            <a:endParaRPr lang="en-US" sz="1600" dirty="0"/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000" dirty="0" smtClean="0"/>
              <a:t> </a:t>
            </a:r>
            <a:endParaRPr lang="en-US" sz="10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222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10/30/2018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Important Dates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41203" y="1828800"/>
            <a:ext cx="7709594" cy="43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513</Words>
  <Application>Microsoft Office PowerPoint</Application>
  <PresentationFormat>Widescreen</PresentationFormat>
  <Paragraphs>199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3_Quadrant</vt:lpstr>
      <vt:lpstr>6_Quadrant</vt:lpstr>
      <vt:lpstr>7_Quadrant</vt:lpstr>
      <vt:lpstr>8_Quadrant</vt:lpstr>
      <vt:lpstr>10_Quadrant</vt:lpstr>
      <vt:lpstr>Trivial Pursuits</vt:lpstr>
      <vt:lpstr> And the answers are …</vt:lpstr>
      <vt:lpstr>    </vt:lpstr>
      <vt:lpstr>Agenda</vt:lpstr>
      <vt:lpstr>Project Scope Update </vt:lpstr>
      <vt:lpstr>Project Scope Update</vt:lpstr>
      <vt:lpstr>Other Non-SP Projects</vt:lpstr>
      <vt:lpstr>Project Risks</vt:lpstr>
      <vt:lpstr>Important Dates</vt:lpstr>
      <vt:lpstr>Testing   </vt:lpstr>
      <vt:lpstr> Where are we now? Project Landscape</vt:lpstr>
      <vt:lpstr>Where are we now? (continued)</vt:lpstr>
      <vt:lpstr>Transport Management</vt:lpstr>
      <vt:lpstr>Recap of Important Dates</vt:lpstr>
      <vt:lpstr>Next Steps</vt:lpstr>
      <vt:lpstr>Questions?</vt:lpstr>
      <vt:lpstr>the Addams family</vt:lpstr>
    </vt:vector>
  </TitlesOfParts>
  <Company>Massachusetts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120</cp:revision>
  <dcterms:created xsi:type="dcterms:W3CDTF">2013-09-23T00:32:24Z</dcterms:created>
  <dcterms:modified xsi:type="dcterms:W3CDTF">2018-10-30T22:49:48Z</dcterms:modified>
</cp:coreProperties>
</file>