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 id="2147483708" r:id="rId5"/>
    <p:sldMasterId id="2147483720" r:id="rId6"/>
    <p:sldMasterId id="2147483732" r:id="rId7"/>
    <p:sldMasterId id="2147483744" r:id="rId8"/>
    <p:sldMasterId id="2147483756" r:id="rId9"/>
    <p:sldMasterId id="2147483768" r:id="rId10"/>
    <p:sldMasterId id="2147483780" r:id="rId11"/>
  </p:sldMasterIdLst>
  <p:notesMasterIdLst>
    <p:notesMasterId r:id="rId24"/>
  </p:notesMasterIdLst>
  <p:sldIdLst>
    <p:sldId id="258" r:id="rId12"/>
    <p:sldId id="260" r:id="rId13"/>
    <p:sldId id="262" r:id="rId14"/>
    <p:sldId id="263" r:id="rId15"/>
    <p:sldId id="264" r:id="rId16"/>
    <p:sldId id="265" r:id="rId17"/>
    <p:sldId id="266" r:id="rId18"/>
    <p:sldId id="267" r:id="rId19"/>
    <p:sldId id="268" r:id="rId20"/>
    <p:sldId id="269" r:id="rId21"/>
    <p:sldId id="270" r:id="rId22"/>
    <p:sldId id="276"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9" autoAdjust="0"/>
    <p:restoredTop sz="94660"/>
  </p:normalViewPr>
  <p:slideViewPr>
    <p:cSldViewPr snapToGrid="0">
      <p:cViewPr varScale="1">
        <p:scale>
          <a:sx n="65" d="100"/>
          <a:sy n="65" d="100"/>
        </p:scale>
        <p:origin x="528" y="4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0.xml"/><Relationship Id="rId7" Type="http://schemas.openxmlformats.org/officeDocument/2006/relationships/slideMaster" Target="slideMasters/slideMaster7.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5.xml"/><Relationship Id="rId20" Type="http://schemas.openxmlformats.org/officeDocument/2006/relationships/slide" Target="slides/slide9.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tableStyles" Target="tableStyles.xml"/><Relationship Id="rId10" Type="http://schemas.openxmlformats.org/officeDocument/2006/relationships/slideMaster" Target="slideMasters/slideMaster10.xml"/><Relationship Id="rId19" Type="http://schemas.openxmlformats.org/officeDocument/2006/relationships/slide" Target="slides/slide8.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A5216D4-0711-494B-A8C3-6273DFDC4641}" type="datetimeFigureOut">
              <a:rPr lang="en-US" smtClean="0"/>
              <a:t>9/19/2018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2E69E0-FF03-4434-A7B3-627DBC8D4AE2}" type="slidenum">
              <a:rPr lang="en-US" smtClean="0"/>
              <a:t>‹#›</a:t>
            </a:fld>
            <a:endParaRPr lang="en-US"/>
          </a:p>
        </p:txBody>
      </p:sp>
    </p:spTree>
    <p:extLst>
      <p:ext uri="{BB962C8B-B14F-4D97-AF65-F5344CB8AC3E}">
        <p14:creationId xmlns:p14="http://schemas.microsoft.com/office/powerpoint/2010/main" val="2578838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63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86D5325A-5725-4B6E-AD0A-0135DECE6F7D}" type="slidenum">
              <a:rPr lang="en-US" altLang="en-US" smtClean="0">
                <a:solidFill>
                  <a:srgbClr val="000000"/>
                </a:solidFill>
                <a:latin typeface="Arial" charset="0"/>
              </a:rPr>
              <a:pPr/>
              <a:t>1</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2133601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5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538D8BCF-20AE-46AD-ACB5-BE07E815A966}" type="slidenum">
              <a:rPr lang="en-US" altLang="en-US" smtClean="0">
                <a:solidFill>
                  <a:srgbClr val="000000"/>
                </a:solidFill>
                <a:latin typeface="Arial" charset="0"/>
              </a:rPr>
              <a:pPr/>
              <a:t>10</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3423910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66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422286FD-E908-413E-A439-237CD7EA1440}" type="slidenum">
              <a:rPr lang="en-US" altLang="en-US" smtClean="0">
                <a:solidFill>
                  <a:srgbClr val="000000"/>
                </a:solidFill>
                <a:latin typeface="Arial" charset="0"/>
              </a:rPr>
              <a:pPr/>
              <a:t>11</a:t>
            </a:fld>
            <a:endParaRPr lang="en-US" altLang="en-US" smtClean="0">
              <a:solidFill>
                <a:srgbClr val="000000"/>
              </a:solidFill>
              <a:latin typeface="Arial" charset="0"/>
            </a:endParaRPr>
          </a:p>
        </p:txBody>
      </p:sp>
    </p:spTree>
    <p:extLst>
      <p:ext uri="{BB962C8B-B14F-4D97-AF65-F5344CB8AC3E}">
        <p14:creationId xmlns:p14="http://schemas.microsoft.com/office/powerpoint/2010/main" val="24107269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76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4AB8940D-6BAC-468C-8B40-5D36C547873B}" type="slidenum">
              <a:rPr lang="en-US" altLang="en-US" smtClean="0">
                <a:solidFill>
                  <a:srgbClr val="000000"/>
                </a:solidFill>
                <a:latin typeface="Arial" charset="0"/>
              </a:rPr>
              <a:pPr/>
              <a:t>12</a:t>
            </a:fld>
            <a:endParaRPr lang="en-US" altLang="en-US" smtClean="0">
              <a:solidFill>
                <a:srgbClr val="000000"/>
              </a:solidFill>
              <a:latin typeface="Arial" charset="0"/>
            </a:endParaRPr>
          </a:p>
        </p:txBody>
      </p:sp>
    </p:spTree>
    <p:extLst>
      <p:ext uri="{BB962C8B-B14F-4D97-AF65-F5344CB8AC3E}">
        <p14:creationId xmlns:p14="http://schemas.microsoft.com/office/powerpoint/2010/main" val="3937952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FC759070-2D30-4930-A7A5-C792368D45FD}" type="slidenum">
              <a:rPr lang="en-US" altLang="en-US" smtClean="0">
                <a:latin typeface="Arial" charset="0"/>
              </a:rPr>
              <a:pPr/>
              <a:t>2</a:t>
            </a:fld>
            <a:endParaRPr lang="en-US" altLang="en-US" smtClean="0">
              <a:latin typeface="Arial" charset="0"/>
            </a:endParaRPr>
          </a:p>
        </p:txBody>
      </p:sp>
    </p:spTree>
    <p:extLst>
      <p:ext uri="{BB962C8B-B14F-4D97-AF65-F5344CB8AC3E}">
        <p14:creationId xmlns:p14="http://schemas.microsoft.com/office/powerpoint/2010/main" val="2535327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84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B878404A-8E70-4934-AD3B-8CDC193E9435}" type="slidenum">
              <a:rPr lang="en-US" altLang="en-US" smtClean="0">
                <a:solidFill>
                  <a:srgbClr val="000000"/>
                </a:solidFill>
                <a:latin typeface="Arial" charset="0"/>
              </a:rPr>
              <a:pPr/>
              <a:t>3</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9922202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94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BC8E6396-A774-401E-ABC4-A4D17E2E13E5}" type="slidenum">
              <a:rPr lang="en-US" altLang="en-US" smtClean="0">
                <a:solidFill>
                  <a:srgbClr val="000000"/>
                </a:solidFill>
                <a:latin typeface="Arial" charset="0"/>
              </a:rPr>
              <a:pPr/>
              <a:t>4</a:t>
            </a:fld>
            <a:endParaRPr lang="en-US" altLang="en-US" smtClean="0">
              <a:solidFill>
                <a:srgbClr val="000000"/>
              </a:solidFill>
              <a:latin typeface="Arial" charset="0"/>
            </a:endParaRPr>
          </a:p>
        </p:txBody>
      </p:sp>
    </p:spTree>
    <p:extLst>
      <p:ext uri="{BB962C8B-B14F-4D97-AF65-F5344CB8AC3E}">
        <p14:creationId xmlns:p14="http://schemas.microsoft.com/office/powerpoint/2010/main" val="7940553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04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9DDC7923-C070-475F-8861-EA819CEDBA39}" type="slidenum">
              <a:rPr lang="en-US" altLang="en-US" smtClean="0">
                <a:solidFill>
                  <a:srgbClr val="000000"/>
                </a:solidFill>
                <a:latin typeface="Arial" charset="0"/>
              </a:rPr>
              <a:pPr/>
              <a:t>5</a:t>
            </a:fld>
            <a:endParaRPr lang="en-US" altLang="en-US" smtClean="0">
              <a:solidFill>
                <a:srgbClr val="000000"/>
              </a:solidFill>
              <a:latin typeface="Arial" charset="0"/>
            </a:endParaRPr>
          </a:p>
        </p:txBody>
      </p:sp>
    </p:spTree>
    <p:extLst>
      <p:ext uri="{BB962C8B-B14F-4D97-AF65-F5344CB8AC3E}">
        <p14:creationId xmlns:p14="http://schemas.microsoft.com/office/powerpoint/2010/main" val="27497393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15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67660806-0E88-465B-8A32-85C6CD198794}" type="slidenum">
              <a:rPr lang="en-US" altLang="en-US" smtClean="0">
                <a:solidFill>
                  <a:srgbClr val="000000"/>
                </a:solidFill>
                <a:latin typeface="Arial" charset="0"/>
              </a:rPr>
              <a:pPr/>
              <a:t>6</a:t>
            </a:fld>
            <a:endParaRPr lang="en-US" altLang="en-US" smtClean="0">
              <a:solidFill>
                <a:srgbClr val="000000"/>
              </a:solidFill>
              <a:latin typeface="Arial" charset="0"/>
            </a:endParaRPr>
          </a:p>
        </p:txBody>
      </p:sp>
    </p:spTree>
    <p:extLst>
      <p:ext uri="{BB962C8B-B14F-4D97-AF65-F5344CB8AC3E}">
        <p14:creationId xmlns:p14="http://schemas.microsoft.com/office/powerpoint/2010/main" val="30771843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25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F620DD23-C04E-4EB2-A59F-40A497E07C7D}" type="slidenum">
              <a:rPr lang="en-US" altLang="en-US" smtClean="0">
                <a:solidFill>
                  <a:srgbClr val="000000"/>
                </a:solidFill>
                <a:latin typeface="Arial" charset="0"/>
              </a:rPr>
              <a:pPr/>
              <a:t>7</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4069005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45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06705622-6329-440F-9C52-AC37E3FFFDF5}" type="slidenum">
              <a:rPr lang="en-US" altLang="en-US" smtClean="0">
                <a:solidFill>
                  <a:srgbClr val="000000"/>
                </a:solidFill>
                <a:latin typeface="Arial" charset="0"/>
              </a:rPr>
              <a:pPr/>
              <a:t>8</a:t>
            </a:fld>
            <a:endParaRPr lang="en-US" altLang="en-US" smtClean="0">
              <a:solidFill>
                <a:srgbClr val="000000"/>
              </a:solidFill>
              <a:latin typeface="Arial" charset="0"/>
            </a:endParaRPr>
          </a:p>
        </p:txBody>
      </p:sp>
    </p:spTree>
    <p:extLst>
      <p:ext uri="{BB962C8B-B14F-4D97-AF65-F5344CB8AC3E}">
        <p14:creationId xmlns:p14="http://schemas.microsoft.com/office/powerpoint/2010/main" val="36214636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35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93F58943-6924-4EA4-B761-36E87689687A}" type="slidenum">
              <a:rPr lang="en-US" altLang="en-US" smtClean="0">
                <a:solidFill>
                  <a:srgbClr val="000000"/>
                </a:solidFill>
                <a:latin typeface="Arial" charset="0"/>
              </a:rPr>
              <a:pPr/>
              <a:t>9</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05946292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9/19/2018</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318755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9/19/2018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0127144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9/19/2018</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1965131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9/19/2018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29556544"/>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9/19/2018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91727093"/>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9/19/2018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61271971"/>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9/19/2018</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6542520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9/19/2018</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980963475"/>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9/19/2018</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7341280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9/19/2018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92771158"/>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9/19/2018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62202859"/>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9/19/2018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988499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9/19/2018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38599154"/>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9/19/2018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0127555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9/19/2018</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7098393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9/19/2018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04225743"/>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9/19/2018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24902086"/>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9/19/2018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55544757"/>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9/19/2018</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97195019"/>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9/19/2018</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462892902"/>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9/19/2018</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41720534"/>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9/19/2018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3992242"/>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9/19/2018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307028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9/19/2018</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47142038"/>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9/19/2018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49082201"/>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9/19/2018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852716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9/19/2018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660460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9/19/2018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0663351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9/19/2018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097870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9/19/2018</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025721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9/19/2018</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712829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9/19/2018</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945386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9/19/2018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804086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9/19/2018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432769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9/19/2018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445432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9/19/2018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624633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9/19/2018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24548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9/19/2018</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981353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9/19/2018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23699149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9/19/2018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1171194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9/19/2018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571571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9/19/2018</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036306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9/19/2018</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06793650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9/19/2018</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288625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9/19/2018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3416628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9/19/2018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2436319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9/19/2018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92627226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9/19/2018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2805116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9/19/2018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2903604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9/19/2018</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24650501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9/19/2018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0498265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9/19/2018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8930839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9/19/2018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3117603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9/19/2018</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2490076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9/19/2018</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440972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9/19/2018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113247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9/19/2018</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4598875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9/19/2018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1432486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9/19/2018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306688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9/19/2018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6327891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9/19/2018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732222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9/19/2018</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0647682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9/19/2018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3319101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9/19/2018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2229625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9/19/2018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6733321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9/19/2018</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2956838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9/19/2018</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738176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9/19/2018</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2891875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9/19/2018</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1140204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9/19/2018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5686873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9/19/2018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941294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9/19/2018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5845300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9/19/2018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8999146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9/19/2018</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322204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9/19/2018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8818727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9/19/2018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8464334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9/19/2018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460997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9/19/2018</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4021322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9/19/2018</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5998286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9/19/2018</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4498520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9/19/2018</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1459337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9/19/2018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0014375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9/19/2018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1285170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9/19/2018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8290430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9/19/2018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2449999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9/19/2018</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25501037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9/19/2018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79482070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9/19/2018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572594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9/19/2018</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171057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9/19/2018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4786535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9/19/2018</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7910185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9/19/2018</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18869063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9/19/2018</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47159666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9/19/2018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7482023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9/19/2018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8147572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9/19/2018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2257024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9/19/2018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8182585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9/19/2018</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6859048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9/19/2018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290129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9/19/2018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5221673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9/19/2018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0121797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9/19/2018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6585437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9/19/2018</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1709522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9/19/2018</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5807612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9/19/2018</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5649158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9/19/2018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30453699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9/19/2018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26574098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9/19/2018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0242150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9/19/2018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1343342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9/19/2018</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236447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9/19/2018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08665030"/>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9/19/2018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190032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9/19/2018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6635490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9/19/2018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0831261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9/19/2018</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161950373"/>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9/19/2018</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05065140"/>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9/19/2018</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169611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9/19/2018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3772431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9/19/2018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4231563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9/19/2018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39318838"/>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9/19/2018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31742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image" Target="../media/image1.jpeg"/><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 Id="rId14" Type="http://schemas.openxmlformats.org/officeDocument/2006/relationships/image" Target="../media/image2.pn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image" Target="../media/image1.jpeg"/><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2.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1.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image" Target="../media/image2.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1.jpe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image" Target="../media/image2.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1.jpe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 Id="rId14" Type="http://schemas.openxmlformats.org/officeDocument/2006/relationships/image" Target="../media/image2.pn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1.jpe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9/19/2018</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3009700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9/19/2018</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2473281159"/>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9/19/2018</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2511907590"/>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9/19/2018</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120661100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9/19/2018</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13786696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9/19/2018</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758809762"/>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9/19/2018</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61699627"/>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9/19/2018</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715103296"/>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9/19/2018</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2604902339"/>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9/19/2018</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2900268171"/>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9/19/2018</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36831548"/>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5.xml"/></Relationships>
</file>

<file path=ppt/slides/_rels/slide6.xml.rels><?xml version="1.0" encoding="UTF-8" standalone="yes"?>
<Relationships xmlns="http://schemas.openxmlformats.org/package/2006/relationships"><Relationship Id="rId3" Type="http://schemas.openxmlformats.org/officeDocument/2006/relationships/hyperlink" Target="https://wikis.mit.edu/confluence/display/sapscripts/2018+Year+End+SAP+Support+Pack+Project" TargetMode="External"/><Relationship Id="rId2" Type="http://schemas.openxmlformats.org/officeDocument/2006/relationships/notesSlide" Target="../notesSlides/notesSlide6.xml"/><Relationship Id="rId1" Type="http://schemas.openxmlformats.org/officeDocument/2006/relationships/slideLayout" Target="../slideLayouts/slideLayout46.xml"/></Relationships>
</file>

<file path=ppt/slides/_rels/slide7.xml.rels><?xml version="1.0" encoding="UTF-8" standalone="yes"?>
<Relationships xmlns="http://schemas.openxmlformats.org/package/2006/relationships"><Relationship Id="rId3" Type="http://schemas.openxmlformats.org/officeDocument/2006/relationships/hyperlink" Target="https://wikis.mit.edu/confluence/display/sapscripts/2018+Year+End+SAP+Support+Pack+Project" TargetMode="External"/><Relationship Id="rId2" Type="http://schemas.openxmlformats.org/officeDocument/2006/relationships/notesSlide" Target="../notesSlides/notesSlide7.xml"/><Relationship Id="rId1" Type="http://schemas.openxmlformats.org/officeDocument/2006/relationships/slideLayout" Target="../slideLayouts/slideLayout5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362200" y="1600200"/>
            <a:ext cx="7620000" cy="1219200"/>
          </a:xfrm>
        </p:spPr>
        <p:txBody>
          <a:bodyPr/>
          <a:lstStyle/>
          <a:p>
            <a:pPr algn="ctr" eaLnBrk="1" hangingPunct="1"/>
            <a:r>
              <a:rPr lang="en-US" altLang="en-US" sz="3200" b="1">
                <a:latin typeface="Century Gothic" pitchFamily="34" charset="0"/>
              </a:rPr>
              <a:t/>
            </a:r>
            <a:br>
              <a:rPr lang="en-US" altLang="en-US" sz="3200" b="1">
                <a:latin typeface="Century Gothic" pitchFamily="34" charset="0"/>
              </a:rPr>
            </a:br>
            <a:r>
              <a:rPr lang="en-US" altLang="en-US" sz="3200" b="1">
                <a:latin typeface="Century Gothic" pitchFamily="34" charset="0"/>
              </a:rPr>
              <a:t/>
            </a:r>
            <a:br>
              <a:rPr lang="en-US" altLang="en-US" sz="3200" b="1">
                <a:latin typeface="Century Gothic" pitchFamily="34" charset="0"/>
              </a:rPr>
            </a:br>
            <a:r>
              <a:rPr lang="en-US" altLang="en-US" sz="3200" b="1">
                <a:latin typeface="Century Gothic" pitchFamily="34" charset="0"/>
              </a:rPr>
              <a:t> </a:t>
            </a:r>
            <a:br>
              <a:rPr lang="en-US" altLang="en-US" sz="3200" b="1">
                <a:latin typeface="Century Gothic" pitchFamily="34" charset="0"/>
              </a:rPr>
            </a:br>
            <a:endParaRPr lang="en-US" altLang="en-US" sz="3200">
              <a:latin typeface="Century Gothic" pitchFamily="34" charset="0"/>
            </a:endParaRPr>
          </a:p>
        </p:txBody>
      </p:sp>
      <p:sp>
        <p:nvSpPr>
          <p:cNvPr id="3075" name="Rectangle 4"/>
          <p:cNvSpPr>
            <a:spLocks noGrp="1" noChangeArrowheads="1"/>
          </p:cNvSpPr>
          <p:nvPr>
            <p:ph type="subTitle" idx="1"/>
          </p:nvPr>
        </p:nvSpPr>
        <p:spPr>
          <a:xfrm>
            <a:off x="2362200" y="4724400"/>
            <a:ext cx="7696200" cy="1219200"/>
          </a:xfrm>
        </p:spPr>
        <p:txBody>
          <a:bodyPr/>
          <a:lstStyle/>
          <a:p>
            <a:pPr algn="r" eaLnBrk="1" hangingPunct="1"/>
            <a:endParaRPr lang="en-US" altLang="en-US" dirty="0" smtClean="0">
              <a:latin typeface="Century Gothic" pitchFamily="34" charset="0"/>
            </a:endParaRPr>
          </a:p>
          <a:p>
            <a:pPr algn="r" eaLnBrk="1" hangingPunct="1"/>
            <a:endParaRPr lang="en-US" altLang="en-US" dirty="0" smtClean="0">
              <a:latin typeface="Century Gothic" pitchFamily="34" charset="0"/>
            </a:endParaRPr>
          </a:p>
          <a:p>
            <a:pPr algn="r" eaLnBrk="1" hangingPunct="1"/>
            <a:r>
              <a:rPr lang="en-US" altLang="en-US" dirty="0" smtClean="0">
                <a:latin typeface="Century Gothic" pitchFamily="34" charset="0"/>
              </a:rPr>
              <a:t>September 19, 2018</a:t>
            </a:r>
          </a:p>
        </p:txBody>
      </p:sp>
      <p:sp>
        <p:nvSpPr>
          <p:cNvPr id="3076" name="Text Box 5"/>
          <p:cNvSpPr txBox="1">
            <a:spLocks noChangeArrowheads="1"/>
          </p:cNvSpPr>
          <p:nvPr/>
        </p:nvSpPr>
        <p:spPr bwMode="auto">
          <a:xfrm>
            <a:off x="2971800" y="1219200"/>
            <a:ext cx="6553200" cy="179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0" fontAlgn="base" hangingPunct="0">
              <a:spcBef>
                <a:spcPct val="50000"/>
              </a:spcBef>
              <a:spcAft>
                <a:spcPct val="0"/>
              </a:spcAft>
            </a:pPr>
            <a:endParaRPr lang="en-US" altLang="en-US" sz="3200" b="1" dirty="0">
              <a:solidFill>
                <a:srgbClr val="000000"/>
              </a:solidFill>
            </a:endParaRPr>
          </a:p>
          <a:p>
            <a:pPr algn="ctr" eaLnBrk="0" fontAlgn="base" hangingPunct="0">
              <a:spcBef>
                <a:spcPct val="50000"/>
              </a:spcBef>
              <a:spcAft>
                <a:spcPct val="0"/>
              </a:spcAft>
            </a:pPr>
            <a:r>
              <a:rPr lang="en-US" altLang="en-US" sz="3200" b="1" dirty="0" smtClean="0">
                <a:solidFill>
                  <a:srgbClr val="000000"/>
                </a:solidFill>
              </a:rPr>
              <a:t>2018 </a:t>
            </a:r>
            <a:r>
              <a:rPr lang="en-US" altLang="en-US" sz="3200" b="1" dirty="0">
                <a:solidFill>
                  <a:srgbClr val="000000"/>
                </a:solidFill>
              </a:rPr>
              <a:t>Year End Support Pack Project</a:t>
            </a:r>
          </a:p>
        </p:txBody>
      </p:sp>
      <p:sp>
        <p:nvSpPr>
          <p:cNvPr id="3077" name="Text Box 6"/>
          <p:cNvSpPr txBox="1">
            <a:spLocks noChangeArrowheads="1"/>
          </p:cNvSpPr>
          <p:nvPr/>
        </p:nvSpPr>
        <p:spPr bwMode="auto">
          <a:xfrm>
            <a:off x="3429000" y="3886201"/>
            <a:ext cx="5257800"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0" fontAlgn="base" hangingPunct="0">
              <a:spcBef>
                <a:spcPct val="50000"/>
              </a:spcBef>
              <a:spcAft>
                <a:spcPct val="0"/>
              </a:spcAft>
            </a:pPr>
            <a:r>
              <a:rPr lang="en-US" altLang="en-US" sz="3200" b="1" dirty="0" smtClean="0">
                <a:solidFill>
                  <a:srgbClr val="000000"/>
                </a:solidFill>
              </a:rPr>
              <a:t>Steering Committee</a:t>
            </a:r>
            <a:endParaRPr lang="en-US" altLang="en-US" sz="3200" b="1" dirty="0">
              <a:solidFill>
                <a:srgbClr val="000000"/>
              </a:solidFill>
            </a:endParaRPr>
          </a:p>
          <a:p>
            <a:pPr algn="ctr" eaLnBrk="0" fontAlgn="base" hangingPunct="0">
              <a:spcBef>
                <a:spcPct val="50000"/>
              </a:spcBef>
              <a:spcAft>
                <a:spcPct val="0"/>
              </a:spcAft>
            </a:pPr>
            <a:r>
              <a:rPr lang="en-US" altLang="en-US" sz="3200" b="1" dirty="0">
                <a:solidFill>
                  <a:srgbClr val="000000"/>
                </a:solidFill>
              </a:rPr>
              <a:t>Kickoff</a:t>
            </a:r>
          </a:p>
          <a:p>
            <a:pPr algn="ctr" eaLnBrk="0" fontAlgn="base" hangingPunct="0">
              <a:spcBef>
                <a:spcPct val="50000"/>
              </a:spcBef>
              <a:spcAft>
                <a:spcPct val="0"/>
              </a:spcAft>
            </a:pPr>
            <a:endParaRPr lang="en-US" altLang="en-US" sz="3200" dirty="0">
              <a:solidFill>
                <a:srgbClr val="000000"/>
              </a:solidFill>
            </a:endParaRPr>
          </a:p>
        </p:txBody>
      </p:sp>
    </p:spTree>
    <p:extLst>
      <p:ext uri="{BB962C8B-B14F-4D97-AF65-F5344CB8AC3E}">
        <p14:creationId xmlns:p14="http://schemas.microsoft.com/office/powerpoint/2010/main" val="21799829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18A42FE-1BA3-4176-9CD3-DC62CFC4A1EA}" type="datetime1">
              <a:rPr lang="en-US" altLang="en-US" smtClean="0">
                <a:solidFill>
                  <a:srgbClr val="000000"/>
                </a:solidFill>
                <a:latin typeface="Arial" charset="0"/>
              </a:rPr>
              <a:pPr/>
              <a:t>9/19/2018</a:t>
            </a:fld>
            <a:endParaRPr lang="en-US" altLang="en-US" smtClean="0">
              <a:solidFill>
                <a:srgbClr val="000000"/>
              </a:solidFill>
              <a:latin typeface="Arial" charset="0"/>
            </a:endParaRPr>
          </a:p>
        </p:txBody>
      </p:sp>
      <p:sp>
        <p:nvSpPr>
          <p:cNvPr id="1229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77DB82B7-3D84-4580-84C8-846E62F0AB1D}" type="slidenum">
              <a:rPr lang="en-US" altLang="en-US" smtClean="0">
                <a:solidFill>
                  <a:srgbClr val="000000"/>
                </a:solidFill>
                <a:latin typeface="Arial" charset="0"/>
              </a:rPr>
              <a:pPr/>
              <a:t>10</a:t>
            </a:fld>
            <a:endParaRPr lang="en-US" altLang="en-US" smtClean="0">
              <a:solidFill>
                <a:srgbClr val="000000"/>
              </a:solidFill>
              <a:latin typeface="Arial" charset="0"/>
            </a:endParaRPr>
          </a:p>
        </p:txBody>
      </p:sp>
      <p:sp>
        <p:nvSpPr>
          <p:cNvPr id="12292" name="Rectangle 2"/>
          <p:cNvSpPr>
            <a:spLocks noGrp="1" noChangeArrowheads="1"/>
          </p:cNvSpPr>
          <p:nvPr>
            <p:ph type="title"/>
          </p:nvPr>
        </p:nvSpPr>
        <p:spPr/>
        <p:txBody>
          <a:bodyPr/>
          <a:lstStyle/>
          <a:p>
            <a:pPr eaLnBrk="1" hangingPunct="1"/>
            <a:r>
              <a:rPr lang="en-US" altLang="en-US" sz="3200"/>
              <a:t>Important Dates</a:t>
            </a:r>
          </a:p>
        </p:txBody>
      </p:sp>
      <p:sp>
        <p:nvSpPr>
          <p:cNvPr id="2" name="Content Placeholder 1"/>
          <p:cNvSpPr>
            <a:spLocks noGrp="1"/>
          </p:cNvSpPr>
          <p:nvPr>
            <p:ph idx="1"/>
          </p:nvPr>
        </p:nvSpPr>
        <p:spPr/>
        <p:txBody>
          <a:bodyPr/>
          <a:lstStyle/>
          <a:p>
            <a:endParaRPr lang="en-US"/>
          </a:p>
        </p:txBody>
      </p:sp>
    </p:spTree>
    <p:extLst>
      <p:ext uri="{BB962C8B-B14F-4D97-AF65-F5344CB8AC3E}">
        <p14:creationId xmlns:p14="http://schemas.microsoft.com/office/powerpoint/2010/main" val="38438202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E8BE6095-4E65-4ABC-B0A6-0815E069376E}" type="datetime1">
              <a:rPr lang="en-US" altLang="en-US" smtClean="0">
                <a:solidFill>
                  <a:srgbClr val="000000"/>
                </a:solidFill>
                <a:latin typeface="Arial" charset="0"/>
              </a:rPr>
              <a:pPr/>
              <a:t>9/19/2018</a:t>
            </a:fld>
            <a:endParaRPr lang="en-US" altLang="en-US" smtClean="0">
              <a:solidFill>
                <a:srgbClr val="000000"/>
              </a:solidFill>
              <a:latin typeface="Arial" charset="0"/>
            </a:endParaRPr>
          </a:p>
        </p:txBody>
      </p:sp>
      <p:sp>
        <p:nvSpPr>
          <p:cNvPr id="1331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35C97D11-5D31-40F0-A2CA-A0285BFEAEFF}" type="slidenum">
              <a:rPr lang="en-US" altLang="en-US" smtClean="0">
                <a:solidFill>
                  <a:srgbClr val="000000"/>
                </a:solidFill>
                <a:latin typeface="Arial" charset="0"/>
              </a:rPr>
              <a:pPr/>
              <a:t>11</a:t>
            </a:fld>
            <a:endParaRPr lang="en-US" altLang="en-US" smtClean="0">
              <a:solidFill>
                <a:srgbClr val="000000"/>
              </a:solidFill>
              <a:latin typeface="Arial" charset="0"/>
            </a:endParaRPr>
          </a:p>
        </p:txBody>
      </p:sp>
      <p:sp>
        <p:nvSpPr>
          <p:cNvPr id="13316" name="Rectangle 2"/>
          <p:cNvSpPr>
            <a:spLocks noGrp="1" noChangeArrowheads="1"/>
          </p:cNvSpPr>
          <p:nvPr>
            <p:ph type="title"/>
          </p:nvPr>
        </p:nvSpPr>
        <p:spPr/>
        <p:txBody>
          <a:bodyPr/>
          <a:lstStyle/>
          <a:p>
            <a:pPr eaLnBrk="1" hangingPunct="1"/>
            <a:r>
              <a:rPr lang="en-US" altLang="en-US" smtClean="0"/>
              <a:t>Next Steps</a:t>
            </a:r>
          </a:p>
        </p:txBody>
      </p:sp>
      <p:sp>
        <p:nvSpPr>
          <p:cNvPr id="13317" name="Rectangle 3"/>
          <p:cNvSpPr>
            <a:spLocks noGrp="1" noChangeArrowheads="1"/>
          </p:cNvSpPr>
          <p:nvPr>
            <p:ph type="body" idx="1"/>
          </p:nvPr>
        </p:nvSpPr>
        <p:spPr>
          <a:xfrm>
            <a:off x="2057400" y="1752600"/>
            <a:ext cx="8001000" cy="4495800"/>
          </a:xfrm>
        </p:spPr>
        <p:txBody>
          <a:bodyPr/>
          <a:lstStyle/>
          <a:p>
            <a:pPr lvl="1" eaLnBrk="1" hangingPunct="1">
              <a:buClr>
                <a:schemeClr val="bg2"/>
              </a:buClr>
              <a:buSzPct val="90000"/>
              <a:buFont typeface="Wingdings" pitchFamily="2" charset="2"/>
              <a:buNone/>
            </a:pPr>
            <a:endParaRPr lang="en-US" altLang="en-US" sz="2000" dirty="0"/>
          </a:p>
          <a:p>
            <a:pPr lvl="1" eaLnBrk="1" hangingPunct="1">
              <a:buClr>
                <a:schemeClr val="bg2"/>
              </a:buClr>
              <a:buSzPct val="90000"/>
              <a:buFont typeface="Wingdings" pitchFamily="2" charset="2"/>
              <a:buChar char="q"/>
            </a:pPr>
            <a:r>
              <a:rPr lang="en-US" altLang="en-US" sz="2000" dirty="0"/>
              <a:t>Finish System changes currently in the pipeline</a:t>
            </a:r>
          </a:p>
          <a:p>
            <a:pPr lvl="1" eaLnBrk="1" hangingPunct="1">
              <a:buClr>
                <a:schemeClr val="bg2"/>
              </a:buClr>
              <a:buSzPct val="90000"/>
              <a:buFont typeface="Wingdings" pitchFamily="2" charset="2"/>
              <a:buChar char="q"/>
            </a:pPr>
            <a:r>
              <a:rPr lang="en-US" altLang="en-US" sz="2000" dirty="0"/>
              <a:t>Unit test </a:t>
            </a:r>
            <a:r>
              <a:rPr lang="en-US" altLang="en-US" sz="2000" dirty="0" smtClean="0"/>
              <a:t>Spreadsheet</a:t>
            </a:r>
            <a:endParaRPr lang="en-US" altLang="en-US" sz="2000" dirty="0"/>
          </a:p>
          <a:p>
            <a:pPr lvl="1" eaLnBrk="1" hangingPunct="1">
              <a:buClr>
                <a:schemeClr val="bg2"/>
              </a:buClr>
              <a:buSzPct val="90000"/>
              <a:buFont typeface="Wingdings" pitchFamily="2" charset="2"/>
              <a:buChar char="q"/>
            </a:pPr>
            <a:r>
              <a:rPr lang="en-US" altLang="en-US" sz="2000" dirty="0"/>
              <a:t>Test Planning</a:t>
            </a:r>
          </a:p>
          <a:p>
            <a:pPr lvl="1" eaLnBrk="1" hangingPunct="1">
              <a:buClr>
                <a:schemeClr val="bg2"/>
              </a:buClr>
              <a:buSzPct val="90000"/>
              <a:buFont typeface="Wingdings" pitchFamily="2" charset="2"/>
              <a:buChar char="q"/>
            </a:pPr>
            <a:r>
              <a:rPr lang="en-US" altLang="en-US" sz="2000" dirty="0"/>
              <a:t>System preparation</a:t>
            </a:r>
          </a:p>
        </p:txBody>
      </p:sp>
    </p:spTree>
    <p:extLst>
      <p:ext uri="{BB962C8B-B14F-4D97-AF65-F5344CB8AC3E}">
        <p14:creationId xmlns:p14="http://schemas.microsoft.com/office/powerpoint/2010/main" val="24969652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26BDEB7A-4102-4D65-B005-F06904FE9143}" type="datetime1">
              <a:rPr lang="en-US" altLang="en-US" smtClean="0">
                <a:solidFill>
                  <a:srgbClr val="000000"/>
                </a:solidFill>
                <a:latin typeface="Arial" charset="0"/>
              </a:rPr>
              <a:pPr/>
              <a:t>9/19/2018</a:t>
            </a:fld>
            <a:endParaRPr lang="en-US" altLang="en-US" smtClean="0">
              <a:solidFill>
                <a:srgbClr val="000000"/>
              </a:solidFill>
              <a:latin typeface="Arial" charset="0"/>
            </a:endParaRPr>
          </a:p>
        </p:txBody>
      </p:sp>
      <p:sp>
        <p:nvSpPr>
          <p:cNvPr id="1433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3C0B81AE-51E2-4279-9DDB-31F8F4ABE8B1}" type="slidenum">
              <a:rPr lang="en-US" altLang="en-US" smtClean="0">
                <a:solidFill>
                  <a:srgbClr val="000000"/>
                </a:solidFill>
                <a:latin typeface="Arial" charset="0"/>
              </a:rPr>
              <a:pPr/>
              <a:t>12</a:t>
            </a:fld>
            <a:endParaRPr lang="en-US" altLang="en-US" smtClean="0">
              <a:solidFill>
                <a:srgbClr val="000000"/>
              </a:solidFill>
              <a:latin typeface="Arial" charset="0"/>
            </a:endParaRPr>
          </a:p>
        </p:txBody>
      </p:sp>
      <p:sp>
        <p:nvSpPr>
          <p:cNvPr id="14340" name="Rectangle 2"/>
          <p:cNvSpPr>
            <a:spLocks noGrp="1" noChangeArrowheads="1"/>
          </p:cNvSpPr>
          <p:nvPr>
            <p:ph type="title"/>
          </p:nvPr>
        </p:nvSpPr>
        <p:spPr/>
        <p:txBody>
          <a:bodyPr/>
          <a:lstStyle/>
          <a:p>
            <a:pPr eaLnBrk="1" hangingPunct="1"/>
            <a:r>
              <a:rPr lang="en-US" altLang="en-US" sz="2800" dirty="0" smtClean="0"/>
              <a:t>Questions?</a:t>
            </a:r>
          </a:p>
        </p:txBody>
      </p:sp>
      <p:sp>
        <p:nvSpPr>
          <p:cNvPr id="14341" name="Rectangle 3"/>
          <p:cNvSpPr>
            <a:spLocks noGrp="1" noChangeArrowheads="1"/>
          </p:cNvSpPr>
          <p:nvPr>
            <p:ph type="body" idx="1"/>
          </p:nvPr>
        </p:nvSpPr>
        <p:spPr/>
        <p:txBody>
          <a:bodyPr/>
          <a:lstStyle/>
          <a:p>
            <a:pPr eaLnBrk="1" hangingPunct="1">
              <a:lnSpc>
                <a:spcPct val="80000"/>
              </a:lnSpc>
              <a:spcBef>
                <a:spcPct val="0"/>
              </a:spcBef>
              <a:spcAft>
                <a:spcPct val="25000"/>
              </a:spcAft>
              <a:buFont typeface="Wingdings" pitchFamily="2" charset="2"/>
              <a:buNone/>
            </a:pPr>
            <a:r>
              <a:rPr lang="en-US" altLang="en-US" sz="1800" dirty="0"/>
              <a:t>Any additional questions?  Please contact:</a:t>
            </a:r>
          </a:p>
          <a:p>
            <a:pPr eaLnBrk="1" hangingPunct="1">
              <a:lnSpc>
                <a:spcPct val="80000"/>
              </a:lnSpc>
              <a:spcBef>
                <a:spcPct val="0"/>
              </a:spcBef>
              <a:spcAft>
                <a:spcPct val="25000"/>
              </a:spcAft>
              <a:buFont typeface="Wingdings" pitchFamily="2" charset="2"/>
              <a:buNone/>
            </a:pPr>
            <a:endParaRPr lang="en-US" altLang="en-US" sz="1800" dirty="0"/>
          </a:p>
          <a:p>
            <a:pPr eaLnBrk="1" hangingPunct="1">
              <a:lnSpc>
                <a:spcPct val="80000"/>
              </a:lnSpc>
              <a:spcBef>
                <a:spcPct val="0"/>
              </a:spcBef>
              <a:spcAft>
                <a:spcPct val="25000"/>
              </a:spcAft>
              <a:buFont typeface="Wingdings" pitchFamily="2" charset="2"/>
              <a:buNone/>
            </a:pPr>
            <a:r>
              <a:rPr lang="en-US" altLang="en-US" sz="1800" dirty="0"/>
              <a:t>	</a:t>
            </a:r>
            <a:endParaRPr lang="en-US" altLang="en-US" sz="1800" dirty="0" smtClean="0"/>
          </a:p>
          <a:p>
            <a:pPr eaLnBrk="1" hangingPunct="1">
              <a:lnSpc>
                <a:spcPct val="80000"/>
              </a:lnSpc>
              <a:spcBef>
                <a:spcPct val="0"/>
              </a:spcBef>
              <a:spcAft>
                <a:spcPct val="25000"/>
              </a:spcAft>
              <a:buFont typeface="Wingdings" pitchFamily="2" charset="2"/>
              <a:buNone/>
            </a:pPr>
            <a:endParaRPr lang="en-US" altLang="en-US" sz="1800" dirty="0"/>
          </a:p>
          <a:p>
            <a:pPr eaLnBrk="1" hangingPunct="1">
              <a:lnSpc>
                <a:spcPct val="80000"/>
              </a:lnSpc>
              <a:spcBef>
                <a:spcPct val="0"/>
              </a:spcBef>
              <a:spcAft>
                <a:spcPct val="25000"/>
              </a:spcAft>
              <a:buFont typeface="Wingdings" pitchFamily="2" charset="2"/>
              <a:buNone/>
            </a:pPr>
            <a:r>
              <a:rPr lang="en-US" altLang="en-US" sz="1800" dirty="0"/>
              <a:t>				</a:t>
            </a:r>
          </a:p>
          <a:p>
            <a:pPr algn="ctr" eaLnBrk="1" hangingPunct="1">
              <a:lnSpc>
                <a:spcPct val="80000"/>
              </a:lnSpc>
              <a:buFont typeface="Wingdings" pitchFamily="2" charset="2"/>
              <a:buNone/>
            </a:pPr>
            <a:endParaRPr lang="en-US" altLang="en-US" sz="1800" dirty="0"/>
          </a:p>
        </p:txBody>
      </p:sp>
      <p:graphicFrame>
        <p:nvGraphicFramePr>
          <p:cNvPr id="2" name="Table 1"/>
          <p:cNvGraphicFramePr>
            <a:graphicFrameLocks noGrp="1"/>
          </p:cNvGraphicFramePr>
          <p:nvPr>
            <p:extLst>
              <p:ext uri="{D42A27DB-BD31-4B8C-83A1-F6EECF244321}">
                <p14:modId xmlns:p14="http://schemas.microsoft.com/office/powerpoint/2010/main" val="694602387"/>
              </p:ext>
            </p:extLst>
          </p:nvPr>
        </p:nvGraphicFramePr>
        <p:xfrm>
          <a:off x="1585686" y="2428723"/>
          <a:ext cx="8127999" cy="2225040"/>
        </p:xfrm>
        <a:graphic>
          <a:graphicData uri="http://schemas.openxmlformats.org/drawingml/2006/table">
            <a:tbl>
              <a:tblPr firstRow="1" bandRow="1">
                <a:tableStyleId>{5C22544A-7EE6-4342-B048-85BDC9FD1C3A}</a:tableStyleId>
              </a:tblPr>
              <a:tblGrid>
                <a:gridCol w="2709333">
                  <a:extLst>
                    <a:ext uri="{9D8B030D-6E8A-4147-A177-3AD203B41FA5}">
                      <a16:colId xmlns:a16="http://schemas.microsoft.com/office/drawing/2014/main" val="20000"/>
                    </a:ext>
                  </a:extLst>
                </a:gridCol>
                <a:gridCol w="2709333">
                  <a:extLst>
                    <a:ext uri="{9D8B030D-6E8A-4147-A177-3AD203B41FA5}">
                      <a16:colId xmlns:a16="http://schemas.microsoft.com/office/drawing/2014/main" val="20001"/>
                    </a:ext>
                  </a:extLst>
                </a:gridCol>
                <a:gridCol w="2709333">
                  <a:extLst>
                    <a:ext uri="{9D8B030D-6E8A-4147-A177-3AD203B41FA5}">
                      <a16:colId xmlns:a16="http://schemas.microsoft.com/office/drawing/2014/main" val="20002"/>
                    </a:ext>
                  </a:extLst>
                </a:gridCol>
              </a:tblGrid>
              <a:tr h="370840">
                <a:tc>
                  <a:txBody>
                    <a:bodyPr/>
                    <a:lstStyle/>
                    <a:p>
                      <a:r>
                        <a:rPr lang="en-US" dirty="0" smtClean="0"/>
                        <a:t>Contact</a:t>
                      </a:r>
                      <a:endParaRPr lang="en-US" dirty="0"/>
                    </a:p>
                  </a:txBody>
                  <a:tcPr/>
                </a:tc>
                <a:tc>
                  <a:txBody>
                    <a:bodyPr/>
                    <a:lstStyle/>
                    <a:p>
                      <a:r>
                        <a:rPr lang="en-US" dirty="0" smtClean="0"/>
                        <a:t>Email </a:t>
                      </a:r>
                      <a:endParaRPr lang="en-US" dirty="0"/>
                    </a:p>
                  </a:txBody>
                  <a:tcPr/>
                </a:tc>
                <a:tc>
                  <a:txBody>
                    <a:bodyPr/>
                    <a:lstStyle/>
                    <a:p>
                      <a:r>
                        <a:rPr lang="en-US" dirty="0" smtClean="0"/>
                        <a:t>Phone extension</a:t>
                      </a:r>
                      <a:endParaRPr lang="en-US" dirty="0"/>
                    </a:p>
                  </a:txBody>
                  <a:tcPr/>
                </a:tc>
                <a:extLst>
                  <a:ext uri="{0D108BD9-81ED-4DB2-BD59-A6C34878D82A}">
                    <a16:rowId xmlns:a16="http://schemas.microsoft.com/office/drawing/2014/main" val="10000"/>
                  </a:ext>
                </a:extLst>
              </a:tr>
              <a:tr h="370840">
                <a:tc>
                  <a:txBody>
                    <a:bodyPr/>
                    <a:lstStyle/>
                    <a:p>
                      <a:r>
                        <a:rPr lang="en-US" dirty="0" smtClean="0"/>
                        <a:t>Bob Casey</a:t>
                      </a:r>
                      <a:endParaRPr lang="en-US" dirty="0"/>
                    </a:p>
                  </a:txBody>
                  <a:tcPr/>
                </a:tc>
                <a:tc>
                  <a:txBody>
                    <a:bodyPr/>
                    <a:lstStyle/>
                    <a:p>
                      <a:r>
                        <a:rPr lang="en-US" dirty="0" smtClean="0"/>
                        <a:t>rcasey@mit.edu</a:t>
                      </a:r>
                      <a:endParaRPr lang="en-US" dirty="0"/>
                    </a:p>
                  </a:txBody>
                  <a:tcPr/>
                </a:tc>
                <a:tc>
                  <a:txBody>
                    <a:bodyPr/>
                    <a:lstStyle/>
                    <a:p>
                      <a:r>
                        <a:rPr lang="en-US" dirty="0" smtClean="0"/>
                        <a:t>x3-1844</a:t>
                      </a:r>
                      <a:endParaRPr lang="en-US" dirty="0"/>
                    </a:p>
                  </a:txBody>
                  <a:tcPr/>
                </a:tc>
                <a:extLst>
                  <a:ext uri="{0D108BD9-81ED-4DB2-BD59-A6C34878D82A}">
                    <a16:rowId xmlns:a16="http://schemas.microsoft.com/office/drawing/2014/main" val="10001"/>
                  </a:ext>
                </a:extLst>
              </a:tr>
              <a:tr h="370840">
                <a:tc>
                  <a:txBody>
                    <a:bodyPr/>
                    <a:lstStyle/>
                    <a:p>
                      <a:r>
                        <a:rPr lang="en-US" dirty="0" smtClean="0"/>
                        <a:t>Jim</a:t>
                      </a:r>
                      <a:r>
                        <a:rPr lang="en-US" baseline="0" dirty="0" smtClean="0"/>
                        <a:t> Fragala</a:t>
                      </a:r>
                      <a:endParaRPr lang="en-US" dirty="0"/>
                    </a:p>
                  </a:txBody>
                  <a:tcPr/>
                </a:tc>
                <a:tc>
                  <a:txBody>
                    <a:bodyPr/>
                    <a:lstStyle/>
                    <a:p>
                      <a:r>
                        <a:rPr lang="en-US" dirty="0" smtClean="0"/>
                        <a:t>jfragala@mit.edu</a:t>
                      </a:r>
                      <a:endParaRPr lang="en-US" dirty="0"/>
                    </a:p>
                  </a:txBody>
                  <a:tcPr/>
                </a:tc>
                <a:tc>
                  <a:txBody>
                    <a:bodyPr/>
                    <a:lstStyle/>
                    <a:p>
                      <a:r>
                        <a:rPr lang="en-US" dirty="0" smtClean="0"/>
                        <a:t>x4-6250</a:t>
                      </a:r>
                      <a:endParaRPr lang="en-US" dirty="0"/>
                    </a:p>
                  </a:txBody>
                  <a:tcPr/>
                </a:tc>
                <a:extLst>
                  <a:ext uri="{0D108BD9-81ED-4DB2-BD59-A6C34878D82A}">
                    <a16:rowId xmlns:a16="http://schemas.microsoft.com/office/drawing/2014/main" val="10002"/>
                  </a:ext>
                </a:extLst>
              </a:tr>
              <a:tr h="370840">
                <a:tc>
                  <a:txBody>
                    <a:bodyPr/>
                    <a:lstStyle/>
                    <a:p>
                      <a:r>
                        <a:rPr lang="en-US" dirty="0" smtClean="0"/>
                        <a:t>Lisa</a:t>
                      </a:r>
                      <a:r>
                        <a:rPr lang="en-US" baseline="0" dirty="0" smtClean="0"/>
                        <a:t> Robinson</a:t>
                      </a:r>
                      <a:endParaRPr lang="en-US" dirty="0"/>
                    </a:p>
                  </a:txBody>
                  <a:tcPr/>
                </a:tc>
                <a:tc>
                  <a:txBody>
                    <a:bodyPr/>
                    <a:lstStyle/>
                    <a:p>
                      <a:r>
                        <a:rPr lang="en-US" dirty="0" smtClean="0"/>
                        <a:t>lmrobin@mit.edu</a:t>
                      </a:r>
                      <a:endParaRPr lang="en-US" dirty="0"/>
                    </a:p>
                  </a:txBody>
                  <a:tcPr/>
                </a:tc>
                <a:tc>
                  <a:txBody>
                    <a:bodyPr/>
                    <a:lstStyle/>
                    <a:p>
                      <a:r>
                        <a:rPr lang="en-US" dirty="0" smtClean="0"/>
                        <a:t>x8-0492</a:t>
                      </a:r>
                      <a:endParaRPr lang="en-US" dirty="0"/>
                    </a:p>
                  </a:txBody>
                  <a:tcPr/>
                </a:tc>
                <a:extLst>
                  <a:ext uri="{0D108BD9-81ED-4DB2-BD59-A6C34878D82A}">
                    <a16:rowId xmlns:a16="http://schemas.microsoft.com/office/drawing/2014/main" val="10003"/>
                  </a:ext>
                </a:extLst>
              </a:tr>
              <a:tr h="370840">
                <a:tc>
                  <a:txBody>
                    <a:bodyPr/>
                    <a:lstStyle/>
                    <a:p>
                      <a:r>
                        <a:rPr lang="en-US" dirty="0" smtClean="0"/>
                        <a:t>Ron</a:t>
                      </a:r>
                      <a:r>
                        <a:rPr lang="en-US" baseline="0" dirty="0" smtClean="0"/>
                        <a:t> Parker</a:t>
                      </a:r>
                      <a:endParaRPr lang="en-US" dirty="0"/>
                    </a:p>
                  </a:txBody>
                  <a:tcPr/>
                </a:tc>
                <a:tc>
                  <a:txBody>
                    <a:bodyPr/>
                    <a:lstStyle/>
                    <a:p>
                      <a:r>
                        <a:rPr lang="en-US" dirty="0" smtClean="0"/>
                        <a:t>rep@mit.edu</a:t>
                      </a:r>
                      <a:endParaRPr lang="en-US" dirty="0"/>
                    </a:p>
                  </a:txBody>
                  <a:tcPr/>
                </a:tc>
                <a:tc>
                  <a:txBody>
                    <a:bodyPr/>
                    <a:lstStyle/>
                    <a:p>
                      <a:r>
                        <a:rPr lang="en-US" dirty="0" smtClean="0"/>
                        <a:t>x3-1339</a:t>
                      </a:r>
                      <a:endParaRPr lang="en-US" dirty="0"/>
                    </a:p>
                  </a:txBody>
                  <a:tcPr/>
                </a:tc>
                <a:extLst>
                  <a:ext uri="{0D108BD9-81ED-4DB2-BD59-A6C34878D82A}">
                    <a16:rowId xmlns:a16="http://schemas.microsoft.com/office/drawing/2014/main" val="10004"/>
                  </a:ext>
                </a:extLst>
              </a:tr>
              <a:tr h="370840">
                <a:tc>
                  <a:txBody>
                    <a:bodyPr/>
                    <a:lstStyle/>
                    <a:p>
                      <a:r>
                        <a:rPr lang="en-US" dirty="0" smtClean="0"/>
                        <a:t>Frank Quern</a:t>
                      </a:r>
                      <a:endParaRPr lang="en-US" dirty="0"/>
                    </a:p>
                  </a:txBody>
                  <a:tcPr/>
                </a:tc>
                <a:tc>
                  <a:txBody>
                    <a:bodyPr/>
                    <a:lstStyle/>
                    <a:p>
                      <a:r>
                        <a:rPr lang="en-US" dirty="0" smtClean="0"/>
                        <a:t>fquern@mit.edu</a:t>
                      </a:r>
                      <a:endParaRPr lang="en-US" dirty="0"/>
                    </a:p>
                  </a:txBody>
                  <a:tcPr/>
                </a:tc>
                <a:tc>
                  <a:txBody>
                    <a:bodyPr/>
                    <a:lstStyle/>
                    <a:p>
                      <a:r>
                        <a:rPr lang="en-US" dirty="0" smtClean="0"/>
                        <a:t>x2-4512</a:t>
                      </a:r>
                      <a:endParaRPr lang="en-US" dirty="0"/>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41421130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915D47E-CE03-494B-B042-AC4154C5B1EC}" type="datetime1">
              <a:rPr lang="en-US" altLang="en-US" smtClean="0">
                <a:latin typeface="Arial" charset="0"/>
              </a:rPr>
              <a:pPr/>
              <a:t>9/19/2018</a:t>
            </a:fld>
            <a:endParaRPr lang="en-US" altLang="en-US" smtClean="0">
              <a:latin typeface="Arial" charset="0"/>
            </a:endParaRPr>
          </a:p>
        </p:txBody>
      </p:sp>
      <p:sp>
        <p:nvSpPr>
          <p:cNvPr id="409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B57455D7-F14D-4E52-A1FC-530EEE7660C0}" type="slidenum">
              <a:rPr lang="en-US" altLang="en-US" smtClean="0">
                <a:latin typeface="Arial" charset="0"/>
              </a:rPr>
              <a:pPr/>
              <a:t>2</a:t>
            </a:fld>
            <a:endParaRPr lang="en-US" altLang="en-US" smtClean="0">
              <a:latin typeface="Arial" charset="0"/>
            </a:endParaRPr>
          </a:p>
        </p:txBody>
      </p:sp>
      <p:sp>
        <p:nvSpPr>
          <p:cNvPr id="4100" name="Rectangle 2"/>
          <p:cNvSpPr>
            <a:spLocks noGrp="1" noChangeArrowheads="1"/>
          </p:cNvSpPr>
          <p:nvPr>
            <p:ph type="title"/>
          </p:nvPr>
        </p:nvSpPr>
        <p:spPr/>
        <p:txBody>
          <a:bodyPr/>
          <a:lstStyle/>
          <a:p>
            <a:pPr eaLnBrk="1" hangingPunct="1"/>
            <a:r>
              <a:rPr lang="en-US" altLang="en-US" sz="3200"/>
              <a:t>Agenda</a:t>
            </a:r>
          </a:p>
        </p:txBody>
      </p:sp>
      <p:sp>
        <p:nvSpPr>
          <p:cNvPr id="4101" name="Rectangle 3"/>
          <p:cNvSpPr>
            <a:spLocks noGrp="1" noChangeArrowheads="1"/>
          </p:cNvSpPr>
          <p:nvPr>
            <p:ph type="body" idx="1"/>
          </p:nvPr>
        </p:nvSpPr>
        <p:spPr>
          <a:xfrm>
            <a:off x="2057400" y="1828801"/>
            <a:ext cx="8077200" cy="4302125"/>
          </a:xfrm>
        </p:spPr>
        <p:txBody>
          <a:bodyPr/>
          <a:lstStyle/>
          <a:p>
            <a:pPr eaLnBrk="1" hangingPunct="1">
              <a:lnSpc>
                <a:spcPct val="90000"/>
              </a:lnSpc>
              <a:buSzTx/>
              <a:buFontTx/>
              <a:buChar char="•"/>
            </a:pPr>
            <a:r>
              <a:rPr lang="en-US" altLang="en-US" sz="2000"/>
              <a:t>Background</a:t>
            </a:r>
          </a:p>
          <a:p>
            <a:pPr eaLnBrk="1" hangingPunct="1">
              <a:lnSpc>
                <a:spcPct val="90000"/>
              </a:lnSpc>
              <a:buSzTx/>
              <a:buFontTx/>
              <a:buChar char="•"/>
            </a:pPr>
            <a:r>
              <a:rPr lang="en-US" altLang="en-US" sz="2000"/>
              <a:t>Project Organization</a:t>
            </a:r>
          </a:p>
          <a:p>
            <a:pPr eaLnBrk="1" hangingPunct="1">
              <a:lnSpc>
                <a:spcPct val="90000"/>
              </a:lnSpc>
              <a:buSzTx/>
              <a:buFontTx/>
              <a:buChar char="•"/>
            </a:pPr>
            <a:r>
              <a:rPr lang="en-US" altLang="en-US" sz="2000"/>
              <a:t>Project wiki</a:t>
            </a:r>
          </a:p>
          <a:p>
            <a:pPr eaLnBrk="1" hangingPunct="1">
              <a:lnSpc>
                <a:spcPct val="90000"/>
              </a:lnSpc>
              <a:buSzTx/>
              <a:buFontTx/>
              <a:buChar char="•"/>
            </a:pPr>
            <a:r>
              <a:rPr lang="en-US" altLang="en-US" sz="2000"/>
              <a:t>Project Risks </a:t>
            </a:r>
          </a:p>
          <a:p>
            <a:pPr eaLnBrk="1" hangingPunct="1">
              <a:lnSpc>
                <a:spcPct val="90000"/>
              </a:lnSpc>
              <a:buSzTx/>
              <a:buFontTx/>
              <a:buChar char="•"/>
            </a:pPr>
            <a:r>
              <a:rPr lang="en-US" altLang="en-US" sz="2000"/>
              <a:t>Important Dates</a:t>
            </a:r>
          </a:p>
          <a:p>
            <a:pPr eaLnBrk="1" hangingPunct="1">
              <a:lnSpc>
                <a:spcPct val="90000"/>
              </a:lnSpc>
              <a:buSzTx/>
              <a:buFontTx/>
              <a:buChar char="•"/>
            </a:pPr>
            <a:r>
              <a:rPr lang="en-US" altLang="en-US" sz="2000"/>
              <a:t>Next Steps	</a:t>
            </a:r>
          </a:p>
        </p:txBody>
      </p:sp>
    </p:spTree>
    <p:extLst>
      <p:ext uri="{BB962C8B-B14F-4D97-AF65-F5344CB8AC3E}">
        <p14:creationId xmlns:p14="http://schemas.microsoft.com/office/powerpoint/2010/main" val="31426435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0B6E301F-7B9B-4035-8176-58C8A62756FF}" type="datetime1">
              <a:rPr lang="en-US" altLang="en-US" smtClean="0">
                <a:solidFill>
                  <a:srgbClr val="000000"/>
                </a:solidFill>
                <a:latin typeface="Arial" charset="0"/>
              </a:rPr>
              <a:pPr/>
              <a:t>9/19/2018</a:t>
            </a:fld>
            <a:endParaRPr lang="en-US" altLang="en-US" smtClean="0">
              <a:solidFill>
                <a:srgbClr val="000000"/>
              </a:solidFill>
              <a:latin typeface="Arial" charset="0"/>
            </a:endParaRPr>
          </a:p>
        </p:txBody>
      </p:sp>
      <p:sp>
        <p:nvSpPr>
          <p:cNvPr id="512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F6F85ABA-32AA-40B3-ABAF-6FFF0BAEC65E}" type="slidenum">
              <a:rPr lang="en-US" altLang="en-US" smtClean="0">
                <a:solidFill>
                  <a:srgbClr val="000000"/>
                </a:solidFill>
                <a:latin typeface="Arial" charset="0"/>
              </a:rPr>
              <a:pPr/>
              <a:t>3</a:t>
            </a:fld>
            <a:endParaRPr lang="en-US" altLang="en-US" smtClean="0">
              <a:solidFill>
                <a:srgbClr val="000000"/>
              </a:solidFill>
              <a:latin typeface="Arial" charset="0"/>
            </a:endParaRPr>
          </a:p>
        </p:txBody>
      </p:sp>
      <p:sp>
        <p:nvSpPr>
          <p:cNvPr id="5124" name="Rectangle 2"/>
          <p:cNvSpPr>
            <a:spLocks noGrp="1" noChangeArrowheads="1"/>
          </p:cNvSpPr>
          <p:nvPr>
            <p:ph type="title"/>
          </p:nvPr>
        </p:nvSpPr>
        <p:spPr>
          <a:xfrm>
            <a:off x="1981200" y="533400"/>
            <a:ext cx="8229600" cy="914400"/>
          </a:xfrm>
        </p:spPr>
        <p:txBody>
          <a:bodyPr/>
          <a:lstStyle/>
          <a:p>
            <a:pPr eaLnBrk="1" hangingPunct="1"/>
            <a:r>
              <a:rPr lang="en-US" altLang="en-US" sz="2400"/>
              <a:t>Background</a:t>
            </a:r>
            <a:r>
              <a:rPr lang="en-US" altLang="en-US" sz="3200"/>
              <a:t> </a:t>
            </a:r>
          </a:p>
        </p:txBody>
      </p:sp>
      <p:sp>
        <p:nvSpPr>
          <p:cNvPr id="5125" name="Rectangle 3"/>
          <p:cNvSpPr>
            <a:spLocks noGrp="1" noChangeArrowheads="1"/>
          </p:cNvSpPr>
          <p:nvPr>
            <p:ph type="body" idx="1"/>
          </p:nvPr>
        </p:nvSpPr>
        <p:spPr>
          <a:xfrm>
            <a:off x="2057400" y="1828801"/>
            <a:ext cx="8153400" cy="4225925"/>
          </a:xfrm>
        </p:spPr>
        <p:txBody>
          <a:bodyPr/>
          <a:lstStyle/>
          <a:p>
            <a:pPr eaLnBrk="1" hangingPunct="1">
              <a:lnSpc>
                <a:spcPct val="90000"/>
              </a:lnSpc>
              <a:spcBef>
                <a:spcPct val="0"/>
              </a:spcBef>
              <a:spcAft>
                <a:spcPct val="25000"/>
              </a:spcAft>
              <a:buSzTx/>
              <a:buFont typeface="Wingdings" pitchFamily="2" charset="2"/>
              <a:buNone/>
            </a:pPr>
            <a:r>
              <a:rPr lang="en-US" altLang="en-US" sz="2000" dirty="0"/>
              <a:t>	Support Packs</a:t>
            </a:r>
          </a:p>
          <a:p>
            <a:pPr eaLnBrk="1" hangingPunct="1">
              <a:lnSpc>
                <a:spcPct val="90000"/>
              </a:lnSpc>
              <a:spcBef>
                <a:spcPct val="0"/>
              </a:spcBef>
              <a:spcAft>
                <a:spcPct val="25000"/>
              </a:spcAft>
              <a:buSzTx/>
              <a:buFont typeface="Wingdings" pitchFamily="2" charset="2"/>
              <a:buNone/>
            </a:pPr>
            <a:endParaRPr lang="en-US" altLang="en-US" sz="2000" dirty="0"/>
          </a:p>
          <a:p>
            <a:pPr lvl="1" eaLnBrk="1" hangingPunct="1">
              <a:lnSpc>
                <a:spcPct val="90000"/>
              </a:lnSpc>
              <a:spcBef>
                <a:spcPct val="0"/>
              </a:spcBef>
              <a:spcAft>
                <a:spcPct val="25000"/>
              </a:spcAft>
              <a:buSzTx/>
              <a:buFont typeface="Wingdings" pitchFamily="2" charset="2"/>
              <a:buChar char="v"/>
            </a:pPr>
            <a:r>
              <a:rPr lang="en-US" altLang="en-US" sz="1800" dirty="0"/>
              <a:t>We all know what they are, periodic releases of system changes and corrections by SAP.</a:t>
            </a:r>
          </a:p>
          <a:p>
            <a:pPr lvl="1" eaLnBrk="1" hangingPunct="1">
              <a:lnSpc>
                <a:spcPct val="90000"/>
              </a:lnSpc>
              <a:spcBef>
                <a:spcPct val="0"/>
              </a:spcBef>
              <a:spcAft>
                <a:spcPct val="25000"/>
              </a:spcAft>
              <a:buSzTx/>
              <a:buFont typeface="Wingdings" pitchFamily="2" charset="2"/>
              <a:buNone/>
            </a:pPr>
            <a:endParaRPr lang="en-US" altLang="en-US" sz="1800" dirty="0"/>
          </a:p>
          <a:p>
            <a:pPr lvl="1" eaLnBrk="1" hangingPunct="1">
              <a:lnSpc>
                <a:spcPct val="90000"/>
              </a:lnSpc>
              <a:spcBef>
                <a:spcPct val="0"/>
              </a:spcBef>
              <a:spcAft>
                <a:spcPct val="25000"/>
              </a:spcAft>
              <a:buSzTx/>
              <a:buFont typeface="Wingdings" pitchFamily="2" charset="2"/>
              <a:buChar char="v"/>
            </a:pPr>
            <a:r>
              <a:rPr lang="en-US" altLang="en-US" sz="1800" dirty="0"/>
              <a:t>Rather than apply these support packs when released we collect the Support Packs for a single installation at year end in an effort to minimize business interruption.</a:t>
            </a:r>
          </a:p>
          <a:p>
            <a:pPr lvl="1" eaLnBrk="1" hangingPunct="1">
              <a:lnSpc>
                <a:spcPct val="90000"/>
              </a:lnSpc>
              <a:spcBef>
                <a:spcPct val="0"/>
              </a:spcBef>
              <a:spcAft>
                <a:spcPct val="25000"/>
              </a:spcAft>
              <a:buSzTx/>
              <a:buFont typeface="Wingdings" pitchFamily="2" charset="2"/>
              <a:buNone/>
            </a:pPr>
            <a:r>
              <a:rPr lang="en-US" altLang="en-US" sz="1800" dirty="0"/>
              <a:t> </a:t>
            </a:r>
          </a:p>
          <a:p>
            <a:pPr lvl="1" eaLnBrk="1" hangingPunct="1">
              <a:lnSpc>
                <a:spcPct val="90000"/>
              </a:lnSpc>
              <a:spcBef>
                <a:spcPct val="0"/>
              </a:spcBef>
              <a:spcAft>
                <a:spcPct val="25000"/>
              </a:spcAft>
              <a:buSzTx/>
              <a:buFont typeface="Wingdings" pitchFamily="2" charset="2"/>
              <a:buChar char="v"/>
            </a:pPr>
            <a:r>
              <a:rPr lang="en-US" altLang="en-US" sz="1800" dirty="0"/>
              <a:t>The timing of our process is driven by SAP’s release of its year end support pack, typically in mid-October, which contains the base level necessary for the successful execution of SAP’s delivered year end tax reporting functionality (AP and Payroll) and stages the system for regulatory changes for the upcoming calendar year.</a:t>
            </a:r>
          </a:p>
          <a:p>
            <a:pPr eaLnBrk="1" hangingPunct="1">
              <a:lnSpc>
                <a:spcPct val="90000"/>
              </a:lnSpc>
              <a:spcBef>
                <a:spcPct val="0"/>
              </a:spcBef>
              <a:spcAft>
                <a:spcPct val="25000"/>
              </a:spcAft>
              <a:buSzTx/>
              <a:buFont typeface="Wingdings" pitchFamily="2" charset="2"/>
              <a:buNone/>
            </a:pPr>
            <a:endParaRPr lang="en-US" altLang="en-US" sz="2000" dirty="0"/>
          </a:p>
        </p:txBody>
      </p:sp>
    </p:spTree>
    <p:extLst>
      <p:ext uri="{BB962C8B-B14F-4D97-AF65-F5344CB8AC3E}">
        <p14:creationId xmlns:p14="http://schemas.microsoft.com/office/powerpoint/2010/main" val="3874481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125">
                                            <p:txEl>
                                              <p:pRg st="2" end="2"/>
                                            </p:txEl>
                                          </p:spTgt>
                                        </p:tgtEl>
                                        <p:attrNameLst>
                                          <p:attrName>style.visibility</p:attrName>
                                        </p:attrNameLst>
                                      </p:cBhvr>
                                      <p:to>
                                        <p:strVal val="visible"/>
                                      </p:to>
                                    </p:set>
                                    <p:animEffect transition="in" filter="circle(in)">
                                      <p:cBhvr>
                                        <p:cTn id="7" dur="2000"/>
                                        <p:tgtEl>
                                          <p:spTgt spid="5125">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5125">
                                            <p:txEl>
                                              <p:pRg st="4" end="4"/>
                                            </p:txEl>
                                          </p:spTgt>
                                        </p:tgtEl>
                                        <p:attrNameLst>
                                          <p:attrName>style.visibility</p:attrName>
                                        </p:attrNameLst>
                                      </p:cBhvr>
                                      <p:to>
                                        <p:strVal val="visible"/>
                                      </p:to>
                                    </p:set>
                                    <p:animEffect transition="in" filter="circle(in)">
                                      <p:cBhvr>
                                        <p:cTn id="12" dur="2000"/>
                                        <p:tgtEl>
                                          <p:spTgt spid="5125">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5125">
                                            <p:txEl>
                                              <p:pRg st="6" end="6"/>
                                            </p:txEl>
                                          </p:spTgt>
                                        </p:tgtEl>
                                        <p:attrNameLst>
                                          <p:attrName>style.visibility</p:attrName>
                                        </p:attrNameLst>
                                      </p:cBhvr>
                                      <p:to>
                                        <p:strVal val="visible"/>
                                      </p:to>
                                    </p:set>
                                    <p:animEffect transition="in" filter="circle(in)">
                                      <p:cBhvr>
                                        <p:cTn id="17" dur="2000"/>
                                        <p:tgtEl>
                                          <p:spTgt spid="512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078BAEDC-3DED-4E09-ADA4-0630B0D0BFD1}" type="datetime1">
              <a:rPr lang="en-US" altLang="en-US" smtClean="0">
                <a:solidFill>
                  <a:srgbClr val="000000"/>
                </a:solidFill>
                <a:latin typeface="Arial" charset="0"/>
              </a:rPr>
              <a:pPr/>
              <a:t>9/19/2018</a:t>
            </a:fld>
            <a:endParaRPr lang="en-US" altLang="en-US" smtClean="0">
              <a:solidFill>
                <a:srgbClr val="000000"/>
              </a:solidFill>
              <a:latin typeface="Arial" charset="0"/>
            </a:endParaRPr>
          </a:p>
        </p:txBody>
      </p:sp>
      <p:sp>
        <p:nvSpPr>
          <p:cNvPr id="614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EAF8956-C038-441A-97A9-C2A3CE107735}" type="slidenum">
              <a:rPr lang="en-US" altLang="en-US" smtClean="0">
                <a:solidFill>
                  <a:srgbClr val="000000"/>
                </a:solidFill>
                <a:latin typeface="Arial" charset="0"/>
              </a:rPr>
              <a:pPr/>
              <a:t>4</a:t>
            </a:fld>
            <a:endParaRPr lang="en-US" altLang="en-US" smtClean="0">
              <a:solidFill>
                <a:srgbClr val="000000"/>
              </a:solidFill>
              <a:latin typeface="Arial" charset="0"/>
            </a:endParaRPr>
          </a:p>
        </p:txBody>
      </p:sp>
      <p:sp>
        <p:nvSpPr>
          <p:cNvPr id="6148" name="Rectangle 2"/>
          <p:cNvSpPr>
            <a:spLocks noGrp="1" noChangeArrowheads="1"/>
          </p:cNvSpPr>
          <p:nvPr>
            <p:ph type="title"/>
          </p:nvPr>
        </p:nvSpPr>
        <p:spPr>
          <a:xfrm>
            <a:off x="1981200" y="533400"/>
            <a:ext cx="8229600" cy="914400"/>
          </a:xfrm>
        </p:spPr>
        <p:txBody>
          <a:bodyPr/>
          <a:lstStyle/>
          <a:p>
            <a:pPr eaLnBrk="1" hangingPunct="1"/>
            <a:r>
              <a:rPr lang="en-US" altLang="en-US" sz="2400"/>
              <a:t>Background</a:t>
            </a:r>
            <a:r>
              <a:rPr lang="en-US" altLang="en-US" sz="3200"/>
              <a:t> </a:t>
            </a:r>
          </a:p>
        </p:txBody>
      </p:sp>
      <p:sp>
        <p:nvSpPr>
          <p:cNvPr id="6149" name="Rectangle 3"/>
          <p:cNvSpPr>
            <a:spLocks noGrp="1" noChangeArrowheads="1"/>
          </p:cNvSpPr>
          <p:nvPr>
            <p:ph type="body" idx="1"/>
          </p:nvPr>
        </p:nvSpPr>
        <p:spPr>
          <a:xfrm>
            <a:off x="2057400" y="1828801"/>
            <a:ext cx="8153400" cy="4225925"/>
          </a:xfrm>
        </p:spPr>
        <p:txBody>
          <a:bodyPr/>
          <a:lstStyle/>
          <a:p>
            <a:pPr eaLnBrk="1" hangingPunct="1">
              <a:lnSpc>
                <a:spcPct val="90000"/>
              </a:lnSpc>
              <a:spcBef>
                <a:spcPct val="0"/>
              </a:spcBef>
              <a:spcAft>
                <a:spcPct val="25000"/>
              </a:spcAft>
              <a:buSzTx/>
              <a:buFont typeface="Wingdings" pitchFamily="2" charset="2"/>
              <a:buNone/>
            </a:pPr>
            <a:r>
              <a:rPr lang="en-US" altLang="en-US" sz="2000"/>
              <a:t>	What are the benefits of applying Support Packs and the process itself?</a:t>
            </a:r>
          </a:p>
          <a:p>
            <a:pPr lvl="1" eaLnBrk="1" hangingPunct="1">
              <a:lnSpc>
                <a:spcPct val="90000"/>
              </a:lnSpc>
              <a:spcBef>
                <a:spcPct val="0"/>
              </a:spcBef>
              <a:spcAft>
                <a:spcPct val="25000"/>
              </a:spcAft>
              <a:buClr>
                <a:schemeClr val="bg2"/>
              </a:buClr>
              <a:buSzTx/>
              <a:buFont typeface="Wingdings" pitchFamily="2" charset="2"/>
              <a:buChar char="v"/>
            </a:pPr>
            <a:r>
              <a:rPr lang="en-US" altLang="en-US" sz="1600"/>
              <a:t>MIT will be able to successfully file its year end tax returns (W2s, 1099s, 1042s).</a:t>
            </a:r>
          </a:p>
          <a:p>
            <a:pPr lvl="1" eaLnBrk="1" hangingPunct="1">
              <a:lnSpc>
                <a:spcPct val="90000"/>
              </a:lnSpc>
              <a:spcBef>
                <a:spcPct val="0"/>
              </a:spcBef>
              <a:spcAft>
                <a:spcPct val="25000"/>
              </a:spcAft>
              <a:buClr>
                <a:schemeClr val="bg2"/>
              </a:buClr>
              <a:buSzTx/>
              <a:buFont typeface="Wingdings" pitchFamily="2" charset="2"/>
              <a:buNone/>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MIT will be able to apply future regulatory changes with minimal interruption.</a:t>
            </a:r>
          </a:p>
          <a:p>
            <a:pPr lvl="1" eaLnBrk="1" hangingPunct="1">
              <a:lnSpc>
                <a:spcPct val="90000"/>
              </a:lnSpc>
              <a:spcBef>
                <a:spcPct val="0"/>
              </a:spcBef>
              <a:spcAft>
                <a:spcPct val="25000"/>
              </a:spcAft>
              <a:buClr>
                <a:schemeClr val="bg2"/>
              </a:buClr>
              <a:buSzTx/>
              <a:buFont typeface="Wingdings" pitchFamily="2" charset="2"/>
              <a:buNone/>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It is an opportunity to keep all functional areas current.</a:t>
            </a:r>
          </a:p>
          <a:p>
            <a:pPr lvl="1" eaLnBrk="1" hangingPunct="1">
              <a:lnSpc>
                <a:spcPct val="90000"/>
              </a:lnSpc>
              <a:spcBef>
                <a:spcPct val="0"/>
              </a:spcBef>
              <a:spcAft>
                <a:spcPct val="25000"/>
              </a:spcAft>
              <a:buClr>
                <a:schemeClr val="bg2"/>
              </a:buClr>
              <a:buSzTx/>
              <a:buFont typeface="Wingdings" pitchFamily="2" charset="2"/>
              <a:buNone/>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It adheres to SAP’s support recommendations.</a:t>
            </a:r>
          </a:p>
          <a:p>
            <a:pPr lvl="1" eaLnBrk="1" hangingPunct="1">
              <a:lnSpc>
                <a:spcPct val="90000"/>
              </a:lnSpc>
              <a:spcBef>
                <a:spcPct val="0"/>
              </a:spcBef>
              <a:spcAft>
                <a:spcPct val="25000"/>
              </a:spcAft>
              <a:buClr>
                <a:schemeClr val="bg2"/>
              </a:buClr>
              <a:buSzTx/>
              <a:buFont typeface="Wingdings" pitchFamily="2" charset="2"/>
              <a:buChar char="v"/>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It provides a solid organizational exercise in testing.</a:t>
            </a:r>
          </a:p>
          <a:p>
            <a:pPr lvl="1" eaLnBrk="1" hangingPunct="1">
              <a:lnSpc>
                <a:spcPct val="90000"/>
              </a:lnSpc>
              <a:spcBef>
                <a:spcPct val="0"/>
              </a:spcBef>
              <a:spcAft>
                <a:spcPct val="25000"/>
              </a:spcAft>
              <a:buClr>
                <a:schemeClr val="bg2"/>
              </a:buClr>
              <a:buSzTx/>
              <a:buFont typeface="Wingdings" pitchFamily="2" charset="2"/>
              <a:buNone/>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Ensures up to date test scripts for chosen transaction.</a:t>
            </a:r>
          </a:p>
        </p:txBody>
      </p:sp>
    </p:spTree>
    <p:extLst>
      <p:ext uri="{BB962C8B-B14F-4D97-AF65-F5344CB8AC3E}">
        <p14:creationId xmlns:p14="http://schemas.microsoft.com/office/powerpoint/2010/main" val="37356960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9E5BC889-971B-47B2-89B3-42EACCB6E83B}" type="datetime1">
              <a:rPr lang="en-US" altLang="en-US" smtClean="0">
                <a:solidFill>
                  <a:srgbClr val="000000"/>
                </a:solidFill>
                <a:latin typeface="Arial" charset="0"/>
              </a:rPr>
              <a:pPr/>
              <a:t>9/19/2018</a:t>
            </a:fld>
            <a:endParaRPr lang="en-US" altLang="en-US" smtClean="0">
              <a:solidFill>
                <a:srgbClr val="000000"/>
              </a:solidFill>
              <a:latin typeface="Arial" charset="0"/>
            </a:endParaRPr>
          </a:p>
        </p:txBody>
      </p:sp>
      <p:sp>
        <p:nvSpPr>
          <p:cNvPr id="717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8E83B8C-4F87-4381-AA7B-9B4BD26969C4}" type="slidenum">
              <a:rPr lang="en-US" altLang="en-US" smtClean="0">
                <a:solidFill>
                  <a:srgbClr val="000000"/>
                </a:solidFill>
                <a:latin typeface="Arial" charset="0"/>
              </a:rPr>
              <a:pPr/>
              <a:t>5</a:t>
            </a:fld>
            <a:endParaRPr lang="en-US" altLang="en-US" smtClean="0">
              <a:solidFill>
                <a:srgbClr val="000000"/>
              </a:solidFill>
              <a:latin typeface="Arial" charset="0"/>
            </a:endParaRPr>
          </a:p>
        </p:txBody>
      </p:sp>
      <p:sp>
        <p:nvSpPr>
          <p:cNvPr id="7172" name="Rectangle 2"/>
          <p:cNvSpPr>
            <a:spLocks noGrp="1" noChangeArrowheads="1"/>
          </p:cNvSpPr>
          <p:nvPr>
            <p:ph type="title"/>
          </p:nvPr>
        </p:nvSpPr>
        <p:spPr/>
        <p:txBody>
          <a:bodyPr/>
          <a:lstStyle/>
          <a:p>
            <a:pPr eaLnBrk="1" hangingPunct="1"/>
            <a:r>
              <a:rPr lang="en-US" altLang="en-US" sz="2800"/>
              <a:t>Project Organization</a:t>
            </a:r>
          </a:p>
        </p:txBody>
      </p:sp>
      <p:sp>
        <p:nvSpPr>
          <p:cNvPr id="7173" name="Rectangle 3"/>
          <p:cNvSpPr>
            <a:spLocks noGrp="1" noChangeArrowheads="1"/>
          </p:cNvSpPr>
          <p:nvPr>
            <p:ph type="body" idx="1"/>
          </p:nvPr>
        </p:nvSpPr>
        <p:spPr/>
        <p:txBody>
          <a:bodyPr/>
          <a:lstStyle/>
          <a:p>
            <a:pPr eaLnBrk="1" hangingPunct="1">
              <a:lnSpc>
                <a:spcPct val="90000"/>
              </a:lnSpc>
              <a:spcBef>
                <a:spcPct val="25000"/>
              </a:spcBef>
              <a:buFont typeface="Wingdings" pitchFamily="2" charset="2"/>
              <a:buChar char="q"/>
            </a:pPr>
            <a:r>
              <a:rPr lang="en-US" altLang="en-US" sz="2000" b="1" dirty="0" smtClean="0"/>
              <a:t>Communication</a:t>
            </a:r>
            <a:endParaRPr lang="en-US" altLang="en-US" sz="2000" b="1" dirty="0"/>
          </a:p>
          <a:p>
            <a:pPr eaLnBrk="1" hangingPunct="1">
              <a:lnSpc>
                <a:spcPct val="90000"/>
              </a:lnSpc>
              <a:spcBef>
                <a:spcPct val="25000"/>
              </a:spcBef>
              <a:buFont typeface="Wingdings" pitchFamily="2" charset="2"/>
              <a:buChar char="q"/>
            </a:pPr>
            <a:endParaRPr lang="en-US" altLang="en-US" sz="2000" b="1" dirty="0"/>
          </a:p>
          <a:p>
            <a:pPr eaLnBrk="1" hangingPunct="1">
              <a:lnSpc>
                <a:spcPct val="90000"/>
              </a:lnSpc>
              <a:spcBef>
                <a:spcPct val="25000"/>
              </a:spcBef>
              <a:buFont typeface="Wingdings" pitchFamily="2" charset="2"/>
              <a:buChar char="q"/>
            </a:pPr>
            <a:r>
              <a:rPr lang="en-US" altLang="en-US" sz="2000" b="1" dirty="0" smtClean="0"/>
              <a:t>Planning</a:t>
            </a:r>
            <a:endParaRPr lang="en-US" altLang="en-US" sz="2000" b="1" dirty="0"/>
          </a:p>
          <a:p>
            <a:pPr eaLnBrk="1" hangingPunct="1">
              <a:lnSpc>
                <a:spcPct val="90000"/>
              </a:lnSpc>
              <a:spcBef>
                <a:spcPct val="25000"/>
              </a:spcBef>
              <a:buFont typeface="Wingdings" pitchFamily="2" charset="2"/>
              <a:buNone/>
            </a:pPr>
            <a:endParaRPr lang="en-US" altLang="en-US" sz="2000" b="1" dirty="0"/>
          </a:p>
          <a:p>
            <a:pPr eaLnBrk="1" hangingPunct="1">
              <a:lnSpc>
                <a:spcPct val="90000"/>
              </a:lnSpc>
              <a:spcBef>
                <a:spcPct val="25000"/>
              </a:spcBef>
              <a:buFont typeface="Wingdings" pitchFamily="2" charset="2"/>
              <a:buChar char="q"/>
            </a:pPr>
            <a:r>
              <a:rPr lang="en-US" altLang="en-US" sz="2000" b="1" dirty="0"/>
              <a:t>Support Pack Technical Application</a:t>
            </a:r>
          </a:p>
          <a:p>
            <a:pPr eaLnBrk="1" hangingPunct="1">
              <a:lnSpc>
                <a:spcPct val="90000"/>
              </a:lnSpc>
              <a:spcBef>
                <a:spcPct val="25000"/>
              </a:spcBef>
              <a:buFont typeface="Wingdings" pitchFamily="2" charset="2"/>
              <a:buNone/>
            </a:pPr>
            <a:endParaRPr lang="en-US" altLang="en-US" sz="2000" b="1" dirty="0"/>
          </a:p>
          <a:p>
            <a:pPr eaLnBrk="1" hangingPunct="1">
              <a:lnSpc>
                <a:spcPct val="90000"/>
              </a:lnSpc>
              <a:spcBef>
                <a:spcPct val="25000"/>
              </a:spcBef>
              <a:buFont typeface="Wingdings" pitchFamily="2" charset="2"/>
              <a:buChar char="q"/>
            </a:pPr>
            <a:r>
              <a:rPr lang="en-US" altLang="en-US" sz="2000" b="1" dirty="0"/>
              <a:t>Testing</a:t>
            </a:r>
          </a:p>
          <a:p>
            <a:pPr eaLnBrk="1" hangingPunct="1">
              <a:lnSpc>
                <a:spcPct val="90000"/>
              </a:lnSpc>
              <a:spcBef>
                <a:spcPct val="25000"/>
              </a:spcBef>
              <a:buFont typeface="Wingdings" pitchFamily="2" charset="2"/>
              <a:buChar char="q"/>
            </a:pPr>
            <a:endParaRPr lang="en-US" altLang="en-US" sz="2000" b="1" dirty="0"/>
          </a:p>
          <a:p>
            <a:pPr eaLnBrk="1" hangingPunct="1">
              <a:lnSpc>
                <a:spcPct val="90000"/>
              </a:lnSpc>
              <a:spcBef>
                <a:spcPct val="25000"/>
              </a:spcBef>
              <a:buFont typeface="Wingdings" pitchFamily="2" charset="2"/>
              <a:buChar char="q"/>
            </a:pPr>
            <a:r>
              <a:rPr lang="en-US" altLang="en-US" sz="2000" b="1" dirty="0"/>
              <a:t>Go-live</a:t>
            </a:r>
          </a:p>
          <a:p>
            <a:pPr eaLnBrk="1" hangingPunct="1">
              <a:lnSpc>
                <a:spcPct val="90000"/>
              </a:lnSpc>
              <a:spcBef>
                <a:spcPct val="25000"/>
              </a:spcBef>
              <a:buFont typeface="Wingdings" pitchFamily="2" charset="2"/>
              <a:buNone/>
            </a:pPr>
            <a:endParaRPr lang="en-US" altLang="en-US" sz="1800" b="1" dirty="0"/>
          </a:p>
          <a:p>
            <a:pPr eaLnBrk="1" hangingPunct="1">
              <a:lnSpc>
                <a:spcPct val="90000"/>
              </a:lnSpc>
              <a:spcBef>
                <a:spcPct val="25000"/>
              </a:spcBef>
              <a:buFont typeface="Wingdings" pitchFamily="2" charset="2"/>
              <a:buNone/>
            </a:pPr>
            <a:endParaRPr lang="en-US" altLang="en-US" sz="1800" b="1" dirty="0"/>
          </a:p>
          <a:p>
            <a:pPr eaLnBrk="1" hangingPunct="1">
              <a:lnSpc>
                <a:spcPct val="90000"/>
              </a:lnSpc>
              <a:spcBef>
                <a:spcPct val="25000"/>
              </a:spcBef>
              <a:buFont typeface="Wingdings" pitchFamily="2" charset="2"/>
              <a:buNone/>
            </a:pPr>
            <a:endParaRPr lang="en-US" altLang="en-US" sz="1800" b="1" dirty="0"/>
          </a:p>
        </p:txBody>
      </p:sp>
    </p:spTree>
    <p:extLst>
      <p:ext uri="{BB962C8B-B14F-4D97-AF65-F5344CB8AC3E}">
        <p14:creationId xmlns:p14="http://schemas.microsoft.com/office/powerpoint/2010/main" val="34565748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7BC5052-0AEF-45EE-BA74-03BF70B9FBF9}" type="datetime1">
              <a:rPr lang="en-US" altLang="en-US" smtClean="0">
                <a:solidFill>
                  <a:srgbClr val="000000"/>
                </a:solidFill>
                <a:latin typeface="Arial" charset="0"/>
              </a:rPr>
              <a:pPr/>
              <a:t>9/19/2018</a:t>
            </a:fld>
            <a:endParaRPr lang="en-US" altLang="en-US" smtClean="0">
              <a:solidFill>
                <a:srgbClr val="000000"/>
              </a:solidFill>
              <a:latin typeface="Arial" charset="0"/>
            </a:endParaRPr>
          </a:p>
        </p:txBody>
      </p:sp>
      <p:sp>
        <p:nvSpPr>
          <p:cNvPr id="81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9E278FC3-FF20-47E4-B5CE-35386F03F911}" type="slidenum">
              <a:rPr lang="en-US" altLang="en-US" smtClean="0">
                <a:solidFill>
                  <a:srgbClr val="000000"/>
                </a:solidFill>
                <a:latin typeface="Arial" charset="0"/>
              </a:rPr>
              <a:pPr/>
              <a:t>6</a:t>
            </a:fld>
            <a:endParaRPr lang="en-US" altLang="en-US" smtClean="0">
              <a:solidFill>
                <a:srgbClr val="000000"/>
              </a:solidFill>
              <a:latin typeface="Arial" charset="0"/>
            </a:endParaRPr>
          </a:p>
        </p:txBody>
      </p:sp>
      <p:sp>
        <p:nvSpPr>
          <p:cNvPr id="8196" name="Rectangle 2"/>
          <p:cNvSpPr>
            <a:spLocks noGrp="1" noChangeArrowheads="1"/>
          </p:cNvSpPr>
          <p:nvPr>
            <p:ph type="title"/>
          </p:nvPr>
        </p:nvSpPr>
        <p:spPr/>
        <p:txBody>
          <a:bodyPr/>
          <a:lstStyle/>
          <a:p>
            <a:pPr eaLnBrk="1" hangingPunct="1"/>
            <a:r>
              <a:rPr lang="en-US" altLang="en-US" sz="2800"/>
              <a:t>Project Organization</a:t>
            </a:r>
          </a:p>
        </p:txBody>
      </p:sp>
      <p:sp>
        <p:nvSpPr>
          <p:cNvPr id="8197" name="Rectangle 3"/>
          <p:cNvSpPr>
            <a:spLocks noGrp="1" noChangeArrowheads="1"/>
          </p:cNvSpPr>
          <p:nvPr>
            <p:ph type="body" idx="1"/>
          </p:nvPr>
        </p:nvSpPr>
        <p:spPr>
          <a:xfrm>
            <a:off x="1981200" y="1870076"/>
            <a:ext cx="8229600" cy="4302125"/>
          </a:xfrm>
        </p:spPr>
        <p:txBody>
          <a:bodyPr/>
          <a:lstStyle/>
          <a:p>
            <a:pPr eaLnBrk="1" hangingPunct="1">
              <a:lnSpc>
                <a:spcPct val="90000"/>
              </a:lnSpc>
              <a:spcBef>
                <a:spcPct val="25000"/>
              </a:spcBef>
              <a:buFont typeface="Wingdings" pitchFamily="2" charset="2"/>
              <a:buNone/>
            </a:pPr>
            <a:r>
              <a:rPr lang="en-US" altLang="en-US" sz="1800" b="1" dirty="0"/>
              <a:t>Communication</a:t>
            </a:r>
          </a:p>
          <a:p>
            <a:pPr lvl="1" eaLnBrk="1" hangingPunct="1">
              <a:lnSpc>
                <a:spcPct val="90000"/>
              </a:lnSpc>
              <a:spcBef>
                <a:spcPct val="25000"/>
              </a:spcBef>
              <a:buFont typeface="Wingdings" pitchFamily="2" charset="2"/>
              <a:buChar char="v"/>
            </a:pPr>
            <a:r>
              <a:rPr lang="en-US" altLang="en-US" sz="1600" dirty="0"/>
              <a:t>Project Kickoff Meetings</a:t>
            </a:r>
          </a:p>
          <a:p>
            <a:pPr lvl="2" eaLnBrk="1" hangingPunct="1">
              <a:lnSpc>
                <a:spcPct val="90000"/>
              </a:lnSpc>
              <a:spcBef>
                <a:spcPct val="25000"/>
              </a:spcBef>
              <a:buFont typeface="Wingdings" pitchFamily="2" charset="2"/>
              <a:buChar char="Ø"/>
            </a:pPr>
            <a:r>
              <a:rPr lang="en-US" altLang="en-US" sz="1400" dirty="0"/>
              <a:t>Steering Committee – </a:t>
            </a:r>
            <a:r>
              <a:rPr lang="en-US" altLang="en-US" sz="1400" dirty="0" smtClean="0"/>
              <a:t>9/19</a:t>
            </a:r>
            <a:endParaRPr lang="en-US" altLang="en-US" sz="1400" dirty="0"/>
          </a:p>
          <a:p>
            <a:pPr lvl="2" eaLnBrk="1" hangingPunct="1">
              <a:lnSpc>
                <a:spcPct val="90000"/>
              </a:lnSpc>
              <a:spcBef>
                <a:spcPct val="25000"/>
              </a:spcBef>
              <a:buFont typeface="Wingdings" pitchFamily="2" charset="2"/>
              <a:buChar char="Ø"/>
            </a:pPr>
            <a:r>
              <a:rPr lang="en-US" altLang="en-US" sz="1400" dirty="0"/>
              <a:t>IS&amp;T – Core Team &amp; Extended Team –  </a:t>
            </a:r>
            <a:r>
              <a:rPr lang="en-US" altLang="en-US" sz="1400" dirty="0" smtClean="0"/>
              <a:t>9/26</a:t>
            </a:r>
            <a:endParaRPr lang="en-US" altLang="en-US" sz="1400" dirty="0"/>
          </a:p>
          <a:p>
            <a:pPr lvl="2" eaLnBrk="1" hangingPunct="1">
              <a:lnSpc>
                <a:spcPct val="90000"/>
              </a:lnSpc>
              <a:spcBef>
                <a:spcPct val="25000"/>
              </a:spcBef>
              <a:buFont typeface="Wingdings" pitchFamily="2" charset="2"/>
              <a:buChar char="Ø"/>
            </a:pPr>
            <a:r>
              <a:rPr lang="en-US" altLang="en-US" sz="1400" dirty="0" err="1"/>
              <a:t>SAPbiz</a:t>
            </a:r>
            <a:r>
              <a:rPr lang="en-US" altLang="en-US" sz="1400" dirty="0"/>
              <a:t> – </a:t>
            </a:r>
            <a:r>
              <a:rPr lang="en-US" altLang="en-US" sz="1400" dirty="0" smtClean="0"/>
              <a:t>10/3</a:t>
            </a:r>
            <a:endParaRPr lang="en-US" altLang="en-US" sz="1400" dirty="0"/>
          </a:p>
          <a:p>
            <a:pPr lvl="1" eaLnBrk="1" hangingPunct="1">
              <a:lnSpc>
                <a:spcPct val="90000"/>
              </a:lnSpc>
              <a:spcBef>
                <a:spcPct val="25000"/>
              </a:spcBef>
              <a:buFont typeface="Wingdings" pitchFamily="2" charset="2"/>
              <a:buChar char="v"/>
            </a:pPr>
            <a:r>
              <a:rPr lang="en-US" altLang="en-US" sz="1600" dirty="0"/>
              <a:t>Monthly Meetings</a:t>
            </a:r>
          </a:p>
          <a:p>
            <a:pPr lvl="2" eaLnBrk="1" hangingPunct="1">
              <a:lnSpc>
                <a:spcPct val="90000"/>
              </a:lnSpc>
              <a:spcBef>
                <a:spcPct val="25000"/>
              </a:spcBef>
              <a:buFont typeface="Wingdings" pitchFamily="2" charset="2"/>
              <a:buChar char="Ø"/>
            </a:pPr>
            <a:r>
              <a:rPr lang="en-US" altLang="en-US" sz="1400" dirty="0"/>
              <a:t>Steering Committee</a:t>
            </a:r>
          </a:p>
          <a:p>
            <a:pPr lvl="2" eaLnBrk="1" hangingPunct="1">
              <a:lnSpc>
                <a:spcPct val="90000"/>
              </a:lnSpc>
              <a:spcBef>
                <a:spcPct val="25000"/>
              </a:spcBef>
              <a:buFont typeface="Wingdings" pitchFamily="2" charset="2"/>
              <a:buChar char="Ø"/>
            </a:pPr>
            <a:r>
              <a:rPr lang="en-US" altLang="en-US" sz="1400" dirty="0" err="1"/>
              <a:t>SAPbiz</a:t>
            </a:r>
            <a:endParaRPr lang="en-US" altLang="en-US" sz="1400" dirty="0"/>
          </a:p>
          <a:p>
            <a:pPr lvl="1" eaLnBrk="1" hangingPunct="1">
              <a:lnSpc>
                <a:spcPct val="90000"/>
              </a:lnSpc>
              <a:spcBef>
                <a:spcPct val="25000"/>
              </a:spcBef>
              <a:buFont typeface="Wingdings" pitchFamily="2" charset="2"/>
              <a:buChar char="v"/>
            </a:pPr>
            <a:r>
              <a:rPr lang="en-US" altLang="en-US" sz="1600" dirty="0"/>
              <a:t>Weekly Meetings</a:t>
            </a:r>
          </a:p>
          <a:p>
            <a:pPr lvl="2" eaLnBrk="1" hangingPunct="1">
              <a:lnSpc>
                <a:spcPct val="90000"/>
              </a:lnSpc>
              <a:spcBef>
                <a:spcPct val="25000"/>
              </a:spcBef>
              <a:buFont typeface="Wingdings" pitchFamily="2" charset="2"/>
              <a:buChar char="Ø"/>
            </a:pPr>
            <a:r>
              <a:rPr lang="en-US" altLang="en-US" sz="1400" dirty="0" smtClean="0"/>
              <a:t>HEC/R3 </a:t>
            </a:r>
            <a:r>
              <a:rPr lang="en-US" altLang="en-US" sz="1400" dirty="0"/>
              <a:t>Team</a:t>
            </a:r>
          </a:p>
          <a:p>
            <a:pPr lvl="2" eaLnBrk="1" hangingPunct="1">
              <a:lnSpc>
                <a:spcPct val="90000"/>
              </a:lnSpc>
              <a:spcBef>
                <a:spcPct val="25000"/>
              </a:spcBef>
              <a:buFont typeface="Wingdings" pitchFamily="2" charset="2"/>
              <a:buChar char="Ø"/>
            </a:pPr>
            <a:r>
              <a:rPr lang="en-US" altLang="en-US" sz="1400" dirty="0"/>
              <a:t>Test </a:t>
            </a:r>
            <a:r>
              <a:rPr lang="en-US" altLang="en-US" sz="1400" dirty="0" smtClean="0"/>
              <a:t>Coordinating </a:t>
            </a:r>
            <a:r>
              <a:rPr lang="en-US" altLang="en-US" sz="1400" dirty="0"/>
              <a:t>- Business  &amp; IS&amp;T</a:t>
            </a:r>
          </a:p>
          <a:p>
            <a:pPr lvl="1" eaLnBrk="1" hangingPunct="1">
              <a:lnSpc>
                <a:spcPct val="90000"/>
              </a:lnSpc>
              <a:spcBef>
                <a:spcPct val="25000"/>
              </a:spcBef>
              <a:buFont typeface="Wingdings" pitchFamily="2" charset="2"/>
              <a:buChar char="v"/>
            </a:pPr>
            <a:r>
              <a:rPr lang="en-US" altLang="en-US" sz="1600" dirty="0"/>
              <a:t>Email lists</a:t>
            </a:r>
          </a:p>
          <a:p>
            <a:pPr lvl="1" eaLnBrk="1" hangingPunct="1">
              <a:lnSpc>
                <a:spcPct val="90000"/>
              </a:lnSpc>
              <a:spcBef>
                <a:spcPct val="25000"/>
              </a:spcBef>
              <a:buFont typeface="Wingdings" pitchFamily="2" charset="2"/>
              <a:buChar char="v"/>
            </a:pPr>
            <a:r>
              <a:rPr lang="en-US" altLang="en-US" sz="1600" dirty="0"/>
              <a:t>Project </a:t>
            </a:r>
            <a:r>
              <a:rPr lang="en-US" altLang="en-US" sz="1600" dirty="0" smtClean="0"/>
              <a:t>wiki</a:t>
            </a:r>
            <a:endParaRPr lang="en-US" altLang="en-US" sz="1100" b="1" dirty="0" smtClean="0">
              <a:solidFill>
                <a:srgbClr val="002060"/>
              </a:solidFill>
            </a:endParaRPr>
          </a:p>
          <a:p>
            <a:pPr lvl="2" eaLnBrk="1" hangingPunct="1">
              <a:lnSpc>
                <a:spcPct val="90000"/>
              </a:lnSpc>
              <a:spcBef>
                <a:spcPct val="25000"/>
              </a:spcBef>
              <a:buFont typeface="Wingdings" pitchFamily="2" charset="2"/>
              <a:buChar char="Ø"/>
            </a:pPr>
            <a:r>
              <a:rPr lang="en-US" altLang="en-US" sz="1100" b="1" dirty="0" smtClean="0">
                <a:solidFill>
                  <a:srgbClr val="002060"/>
                </a:solidFill>
                <a:hlinkClick r:id="rId3"/>
              </a:rPr>
              <a:t>https://wikis.mit.edu/confluence/display/sapscripts/2018+Year+End+SAP+Support+Pack+Project</a:t>
            </a:r>
            <a:endParaRPr lang="en-US" altLang="en-US" sz="1100" b="1" dirty="0">
              <a:solidFill>
                <a:srgbClr val="002060"/>
              </a:solidFill>
            </a:endParaRPr>
          </a:p>
          <a:p>
            <a:pPr lvl="2" eaLnBrk="1" hangingPunct="1">
              <a:lnSpc>
                <a:spcPct val="90000"/>
              </a:lnSpc>
              <a:spcBef>
                <a:spcPct val="25000"/>
              </a:spcBef>
              <a:buFont typeface="Wingdings" pitchFamily="2" charset="2"/>
              <a:buChar char="Ø"/>
            </a:pPr>
            <a:r>
              <a:rPr lang="en-US" altLang="en-US" sz="1100" b="1" dirty="0">
                <a:solidFill>
                  <a:srgbClr val="002060"/>
                </a:solidFill>
              </a:rPr>
              <a:t>Contains project plans, test plans, general information, </a:t>
            </a:r>
            <a:r>
              <a:rPr lang="en-US" altLang="en-US" sz="1100" b="1" dirty="0" err="1">
                <a:solidFill>
                  <a:srgbClr val="002060"/>
                </a:solidFill>
              </a:rPr>
              <a:t>etc</a:t>
            </a:r>
            <a:r>
              <a:rPr lang="en-US" altLang="en-US" sz="1100" b="1" dirty="0">
                <a:solidFill>
                  <a:srgbClr val="002060"/>
                </a:solidFill>
              </a:rPr>
              <a:t> …; great source – use it!</a:t>
            </a:r>
          </a:p>
          <a:p>
            <a:pPr lvl="2" eaLnBrk="1" hangingPunct="1">
              <a:lnSpc>
                <a:spcPct val="90000"/>
              </a:lnSpc>
              <a:spcBef>
                <a:spcPct val="25000"/>
              </a:spcBef>
              <a:buFont typeface="Wingdings" pitchFamily="2" charset="2"/>
              <a:buChar char="Ø"/>
            </a:pPr>
            <a:r>
              <a:rPr lang="en-US" altLang="en-US" sz="1100" b="1" dirty="0">
                <a:solidFill>
                  <a:srgbClr val="002060"/>
                </a:solidFill>
              </a:rPr>
              <a:t>Don’t have access please contact </a:t>
            </a:r>
            <a:r>
              <a:rPr lang="en-US" altLang="en-US" sz="1100" b="1" dirty="0" smtClean="0">
                <a:solidFill>
                  <a:srgbClr val="002060"/>
                </a:solidFill>
              </a:rPr>
              <a:t>Frank Quern (fquern@mit.edu</a:t>
            </a:r>
            <a:r>
              <a:rPr lang="en-US" altLang="en-US" sz="1100" b="1" dirty="0">
                <a:solidFill>
                  <a:srgbClr val="002060"/>
                </a:solidFill>
              </a:rPr>
              <a:t>) </a:t>
            </a:r>
          </a:p>
        </p:txBody>
      </p:sp>
    </p:spTree>
    <p:extLst>
      <p:ext uri="{BB962C8B-B14F-4D97-AF65-F5344CB8AC3E}">
        <p14:creationId xmlns:p14="http://schemas.microsoft.com/office/powerpoint/2010/main" val="27686325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C26693E4-5C84-45DE-B20D-52744DC25A67}" type="datetime1">
              <a:rPr lang="en-US" altLang="en-US" smtClean="0">
                <a:solidFill>
                  <a:srgbClr val="000000"/>
                </a:solidFill>
                <a:latin typeface="Arial" charset="0"/>
              </a:rPr>
              <a:pPr/>
              <a:t>9/19/2018</a:t>
            </a:fld>
            <a:endParaRPr lang="en-US" altLang="en-US" smtClean="0">
              <a:solidFill>
                <a:srgbClr val="000000"/>
              </a:solidFill>
              <a:latin typeface="Arial" charset="0"/>
            </a:endParaRPr>
          </a:p>
        </p:txBody>
      </p:sp>
      <p:sp>
        <p:nvSpPr>
          <p:cNvPr id="921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21EA1AD5-DE08-4026-921E-B5C61A4F91AD}" type="slidenum">
              <a:rPr lang="en-US" altLang="en-US" smtClean="0">
                <a:solidFill>
                  <a:srgbClr val="000000"/>
                </a:solidFill>
                <a:latin typeface="Arial" charset="0"/>
              </a:rPr>
              <a:pPr/>
              <a:t>7</a:t>
            </a:fld>
            <a:endParaRPr lang="en-US" altLang="en-US" smtClean="0">
              <a:solidFill>
                <a:srgbClr val="000000"/>
              </a:solidFill>
              <a:latin typeface="Arial" charset="0"/>
            </a:endParaRPr>
          </a:p>
        </p:txBody>
      </p:sp>
      <p:sp>
        <p:nvSpPr>
          <p:cNvPr id="9220" name="Rectangle 2"/>
          <p:cNvSpPr>
            <a:spLocks noGrp="1" noChangeArrowheads="1"/>
          </p:cNvSpPr>
          <p:nvPr>
            <p:ph type="title"/>
          </p:nvPr>
        </p:nvSpPr>
        <p:spPr/>
        <p:txBody>
          <a:bodyPr/>
          <a:lstStyle/>
          <a:p>
            <a:pPr eaLnBrk="1" hangingPunct="1">
              <a:lnSpc>
                <a:spcPct val="90000"/>
              </a:lnSpc>
            </a:pPr>
            <a:r>
              <a:rPr lang="en-US" altLang="en-US" sz="3200" dirty="0" smtClean="0"/>
              <a:t>Planning</a:t>
            </a:r>
            <a:endParaRPr lang="en-US" altLang="en-US" sz="3200" dirty="0"/>
          </a:p>
        </p:txBody>
      </p:sp>
      <p:sp>
        <p:nvSpPr>
          <p:cNvPr id="9221" name="Rectangle 3"/>
          <p:cNvSpPr>
            <a:spLocks noGrp="1" noChangeArrowheads="1"/>
          </p:cNvSpPr>
          <p:nvPr>
            <p:ph type="body" idx="1"/>
          </p:nvPr>
        </p:nvSpPr>
        <p:spPr/>
        <p:txBody>
          <a:bodyPr/>
          <a:lstStyle/>
          <a:p>
            <a:pPr eaLnBrk="1" hangingPunct="1">
              <a:buFont typeface="Wingdings" pitchFamily="2" charset="2"/>
              <a:buNone/>
            </a:pPr>
            <a:r>
              <a:rPr lang="en-US" altLang="en-US" sz="2000" dirty="0"/>
              <a:t>Lets jump to the project wiki </a:t>
            </a:r>
            <a:r>
              <a:rPr lang="en-US" altLang="en-US" sz="2000" dirty="0" smtClean="0"/>
              <a:t>…</a:t>
            </a:r>
          </a:p>
          <a:p>
            <a:pPr eaLnBrk="1" hangingPunct="1">
              <a:buFont typeface="Wingdings" pitchFamily="2" charset="2"/>
              <a:buNone/>
            </a:pPr>
            <a:endParaRPr lang="en-US" altLang="en-US" sz="1400" dirty="0"/>
          </a:p>
          <a:p>
            <a:pPr eaLnBrk="1" hangingPunct="1">
              <a:buFont typeface="Wingdings" pitchFamily="2" charset="2"/>
              <a:buNone/>
            </a:pPr>
            <a:r>
              <a:rPr lang="en-US" altLang="en-US" sz="1400" dirty="0"/>
              <a:t>	to look at the Team Roles &amp; </a:t>
            </a:r>
            <a:r>
              <a:rPr lang="en-US" altLang="en-US" sz="1400" dirty="0" smtClean="0"/>
              <a:t>Responsibilities</a:t>
            </a:r>
          </a:p>
          <a:p>
            <a:pPr eaLnBrk="1" hangingPunct="1">
              <a:buNone/>
            </a:pPr>
            <a:r>
              <a:rPr lang="en-US" altLang="en-US" sz="1400" dirty="0" smtClean="0"/>
              <a:t>	to </a:t>
            </a:r>
            <a:r>
              <a:rPr lang="en-US" altLang="en-US" sz="1400" dirty="0"/>
              <a:t>look at the Project </a:t>
            </a:r>
            <a:r>
              <a:rPr lang="en-US" altLang="en-US" sz="1400" dirty="0" smtClean="0"/>
              <a:t>Scope</a:t>
            </a:r>
          </a:p>
          <a:p>
            <a:pPr eaLnBrk="1" hangingPunct="1">
              <a:buNone/>
            </a:pPr>
            <a:r>
              <a:rPr lang="en-US" altLang="en-US" sz="1400" dirty="0"/>
              <a:t>	to look at the Technical </a:t>
            </a:r>
            <a:r>
              <a:rPr lang="en-US" altLang="en-US" sz="1400" dirty="0" smtClean="0"/>
              <a:t>Landscape</a:t>
            </a:r>
          </a:p>
          <a:p>
            <a:pPr eaLnBrk="1" hangingPunct="1">
              <a:buNone/>
            </a:pPr>
            <a:r>
              <a:rPr lang="en-US" altLang="en-US" sz="1400" dirty="0"/>
              <a:t>	to look at the </a:t>
            </a:r>
            <a:r>
              <a:rPr lang="en-US" altLang="en-US" sz="1400" dirty="0" smtClean="0"/>
              <a:t>Schedule</a:t>
            </a:r>
            <a:endParaRPr lang="en-US" altLang="en-US" sz="1400" dirty="0"/>
          </a:p>
          <a:p>
            <a:pPr eaLnBrk="1" hangingPunct="1">
              <a:buFont typeface="Wingdings" pitchFamily="2" charset="2"/>
              <a:buNone/>
            </a:pPr>
            <a:r>
              <a:rPr lang="en-US" altLang="en-US" sz="1400" dirty="0"/>
              <a:t>	to look at the Project Transport Management Process</a:t>
            </a:r>
          </a:p>
          <a:p>
            <a:pPr eaLnBrk="1" hangingPunct="1">
              <a:buFont typeface="Wingdings" pitchFamily="2" charset="2"/>
              <a:buNone/>
            </a:pPr>
            <a:r>
              <a:rPr lang="en-US" altLang="en-US" sz="1400" dirty="0"/>
              <a:t>	to look at the Project Testing Plan</a:t>
            </a:r>
          </a:p>
          <a:p>
            <a:pPr eaLnBrk="1" hangingPunct="1">
              <a:buFont typeface="Wingdings" pitchFamily="2" charset="2"/>
              <a:buNone/>
            </a:pPr>
            <a:r>
              <a:rPr lang="en-US" altLang="en-US" sz="1400" dirty="0"/>
              <a:t>	</a:t>
            </a:r>
            <a:endParaRPr lang="en-US" altLang="en-US" sz="1100" b="1" dirty="0" smtClean="0">
              <a:solidFill>
                <a:srgbClr val="002060"/>
              </a:solidFill>
            </a:endParaRPr>
          </a:p>
          <a:p>
            <a:pPr marL="469900" lvl="2" indent="-469900" eaLnBrk="1" hangingPunct="1">
              <a:buSzPct val="70000"/>
              <a:buNone/>
            </a:pPr>
            <a:r>
              <a:rPr lang="en-US" altLang="en-US" sz="1100" b="1" dirty="0" smtClean="0">
                <a:solidFill>
                  <a:srgbClr val="002060"/>
                </a:solidFill>
                <a:hlinkClick r:id="rId3"/>
              </a:rPr>
              <a:t>https://wikis.mit.edu/confluence/display/sapscripts/2018+Year+End+SAP+Support+Pack+Project</a:t>
            </a:r>
            <a:endParaRPr lang="en-US" altLang="en-US" sz="1100" b="1" dirty="0">
              <a:solidFill>
                <a:srgbClr val="002060"/>
              </a:solidFill>
            </a:endParaRPr>
          </a:p>
          <a:p>
            <a:pPr eaLnBrk="1" hangingPunct="1">
              <a:buFont typeface="Wingdings" pitchFamily="2" charset="2"/>
              <a:buNone/>
            </a:pPr>
            <a:endParaRPr lang="en-US" altLang="en-US" sz="2000" dirty="0"/>
          </a:p>
          <a:p>
            <a:pPr eaLnBrk="1" hangingPunct="1">
              <a:buFont typeface="Wingdings" pitchFamily="2" charset="2"/>
              <a:buNone/>
            </a:pPr>
            <a:endParaRPr lang="en-US" altLang="en-US" sz="2000" dirty="0"/>
          </a:p>
          <a:p>
            <a:pPr eaLnBrk="1" hangingPunct="1">
              <a:buFont typeface="Wingdings" pitchFamily="2" charset="2"/>
              <a:buNone/>
            </a:pPr>
            <a:endParaRPr lang="en-US" altLang="en-US" sz="2000" dirty="0"/>
          </a:p>
        </p:txBody>
      </p:sp>
    </p:spTree>
    <p:extLst>
      <p:ext uri="{BB962C8B-B14F-4D97-AF65-F5344CB8AC3E}">
        <p14:creationId xmlns:p14="http://schemas.microsoft.com/office/powerpoint/2010/main" val="11540004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C21D20C8-EF5D-47F1-8CE9-57441E4624A6}" type="datetime1">
              <a:rPr lang="en-US" altLang="en-US" smtClean="0">
                <a:solidFill>
                  <a:srgbClr val="000000"/>
                </a:solidFill>
                <a:latin typeface="Arial" charset="0"/>
              </a:rPr>
              <a:pPr/>
              <a:t>9/19/2018</a:t>
            </a:fld>
            <a:endParaRPr lang="en-US" altLang="en-US" smtClean="0">
              <a:solidFill>
                <a:srgbClr val="000000"/>
              </a:solidFill>
              <a:latin typeface="Arial" charset="0"/>
            </a:endParaRPr>
          </a:p>
        </p:txBody>
      </p:sp>
      <p:sp>
        <p:nvSpPr>
          <p:cNvPr id="1126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4C48091-B923-4C8E-A1AC-20FE08233C54}" type="slidenum">
              <a:rPr lang="en-US" altLang="en-US" smtClean="0">
                <a:solidFill>
                  <a:srgbClr val="000000"/>
                </a:solidFill>
                <a:latin typeface="Arial" charset="0"/>
              </a:rPr>
              <a:pPr/>
              <a:t>8</a:t>
            </a:fld>
            <a:endParaRPr lang="en-US" altLang="en-US" smtClean="0">
              <a:solidFill>
                <a:srgbClr val="000000"/>
              </a:solidFill>
              <a:latin typeface="Arial" charset="0"/>
            </a:endParaRPr>
          </a:p>
        </p:txBody>
      </p:sp>
      <p:sp>
        <p:nvSpPr>
          <p:cNvPr id="11268" name="Rectangle 2"/>
          <p:cNvSpPr>
            <a:spLocks noGrp="1" noChangeArrowheads="1"/>
          </p:cNvSpPr>
          <p:nvPr>
            <p:ph type="title"/>
          </p:nvPr>
        </p:nvSpPr>
        <p:spPr>
          <a:xfrm>
            <a:off x="1981200" y="533400"/>
            <a:ext cx="8229600" cy="914400"/>
          </a:xfrm>
        </p:spPr>
        <p:txBody>
          <a:bodyPr/>
          <a:lstStyle/>
          <a:p>
            <a:pPr eaLnBrk="1" hangingPunct="1"/>
            <a:r>
              <a:rPr lang="en-US" altLang="en-US" sz="3200"/>
              <a:t>Other Non-SP Projects</a:t>
            </a:r>
          </a:p>
        </p:txBody>
      </p:sp>
      <p:sp>
        <p:nvSpPr>
          <p:cNvPr id="11269" name="Rectangle 7"/>
          <p:cNvSpPr>
            <a:spLocks noGrp="1" noChangeArrowheads="1"/>
          </p:cNvSpPr>
          <p:nvPr>
            <p:ph type="body" idx="1"/>
          </p:nvPr>
        </p:nvSpPr>
        <p:spPr/>
        <p:txBody>
          <a:bodyPr/>
          <a:lstStyle/>
          <a:p>
            <a:pPr eaLnBrk="1" hangingPunct="1">
              <a:spcBef>
                <a:spcPct val="25000"/>
              </a:spcBef>
              <a:buFont typeface="Wingdings" pitchFamily="2" charset="2"/>
              <a:buNone/>
            </a:pPr>
            <a:r>
              <a:rPr lang="en-US" altLang="en-US" sz="1800" b="1" dirty="0"/>
              <a:t>Other non-support pack project work </a:t>
            </a:r>
            <a:r>
              <a:rPr lang="en-US" altLang="en-US" sz="1400" b="1" dirty="0"/>
              <a:t>(during SP project timeline)</a:t>
            </a:r>
          </a:p>
          <a:p>
            <a:pPr eaLnBrk="1" hangingPunct="1">
              <a:spcBef>
                <a:spcPct val="25000"/>
              </a:spcBef>
              <a:buFont typeface="Wingdings" pitchFamily="2" charset="2"/>
              <a:buNone/>
            </a:pPr>
            <a:r>
              <a:rPr lang="en-US" altLang="en-US" sz="1800" b="1" dirty="0"/>
              <a:t> </a:t>
            </a:r>
          </a:p>
          <a:p>
            <a:pPr lvl="1" eaLnBrk="1" hangingPunct="1">
              <a:spcBef>
                <a:spcPct val="25000"/>
              </a:spcBef>
              <a:buFont typeface="Wingdings" pitchFamily="2" charset="2"/>
              <a:buChar char="v"/>
            </a:pPr>
            <a:r>
              <a:rPr lang="en-US" altLang="en-US" sz="1400" dirty="0" smtClean="0"/>
              <a:t>Facilities: Parking Application</a:t>
            </a:r>
            <a:endParaRPr lang="en-US" altLang="en-US" sz="1400" dirty="0"/>
          </a:p>
          <a:p>
            <a:pPr lvl="1" eaLnBrk="1" hangingPunct="1">
              <a:spcBef>
                <a:spcPct val="25000"/>
              </a:spcBef>
              <a:buFont typeface="Wingdings" pitchFamily="2" charset="2"/>
              <a:buChar char="v"/>
            </a:pPr>
            <a:r>
              <a:rPr lang="en-US" altLang="en-US" sz="1400" dirty="0" smtClean="0"/>
              <a:t>HR: I-9 Enhancements</a:t>
            </a:r>
          </a:p>
          <a:p>
            <a:pPr lvl="1" eaLnBrk="1" hangingPunct="1">
              <a:spcBef>
                <a:spcPct val="25000"/>
              </a:spcBef>
              <a:buFont typeface="Wingdings" pitchFamily="2" charset="2"/>
              <a:buChar char="v"/>
            </a:pPr>
            <a:r>
              <a:rPr lang="en-US" altLang="en-US" sz="1400" dirty="0" smtClean="0"/>
              <a:t>HR: Open </a:t>
            </a:r>
            <a:r>
              <a:rPr lang="en-US" altLang="en-US" sz="1400" dirty="0" smtClean="0"/>
              <a:t>Enrollment</a:t>
            </a:r>
          </a:p>
          <a:p>
            <a:pPr lvl="1" eaLnBrk="1" hangingPunct="1">
              <a:spcBef>
                <a:spcPct val="25000"/>
              </a:spcBef>
              <a:buFont typeface="Wingdings" pitchFamily="2" charset="2"/>
              <a:buChar char="v"/>
            </a:pPr>
            <a:r>
              <a:rPr lang="en-US" altLang="en-US" sz="1400" dirty="0" smtClean="0"/>
              <a:t>HR: Job Reclassification</a:t>
            </a:r>
            <a:endParaRPr lang="en-US" altLang="en-US" sz="1400" dirty="0" smtClean="0"/>
          </a:p>
          <a:p>
            <a:pPr lvl="1" eaLnBrk="1" hangingPunct="1">
              <a:spcBef>
                <a:spcPct val="25000"/>
              </a:spcBef>
              <a:buFont typeface="Wingdings" pitchFamily="2" charset="2"/>
              <a:buChar char="v"/>
            </a:pPr>
            <a:r>
              <a:rPr lang="en-US" altLang="en-US" sz="1400" dirty="0" smtClean="0"/>
              <a:t>HR: CSP/CCSP</a:t>
            </a:r>
            <a:endParaRPr lang="en-US" altLang="en-US" sz="1400" dirty="0"/>
          </a:p>
          <a:p>
            <a:pPr lvl="2" eaLnBrk="1" hangingPunct="1">
              <a:spcBef>
                <a:spcPct val="25000"/>
              </a:spcBef>
              <a:buFont typeface="Wingdings" pitchFamily="2" charset="2"/>
              <a:buChar char="v"/>
            </a:pPr>
            <a:endParaRPr lang="en-US" altLang="en-US" sz="1000" dirty="0"/>
          </a:p>
          <a:p>
            <a:pPr lvl="2" eaLnBrk="1" hangingPunct="1">
              <a:spcBef>
                <a:spcPct val="25000"/>
              </a:spcBef>
              <a:buFont typeface="Wingdings" pitchFamily="2" charset="2"/>
              <a:buChar char="v"/>
            </a:pPr>
            <a:endParaRPr lang="en-US" altLang="en-US" sz="1000" dirty="0"/>
          </a:p>
          <a:p>
            <a:pPr lvl="1" eaLnBrk="1" hangingPunct="1">
              <a:spcBef>
                <a:spcPct val="25000"/>
              </a:spcBef>
              <a:buFont typeface="Wingdings" pitchFamily="2" charset="2"/>
              <a:buChar char="v"/>
            </a:pPr>
            <a:r>
              <a:rPr lang="en-US" altLang="en-US" sz="1400"/>
              <a:t>Other </a:t>
            </a:r>
            <a:r>
              <a:rPr lang="en-US" altLang="en-US" sz="1400" smtClean="0"/>
              <a:t>activities</a:t>
            </a:r>
            <a:endParaRPr lang="en-US" altLang="en-US" sz="1200" b="1" dirty="0" smtClean="0"/>
          </a:p>
          <a:p>
            <a:pPr marL="909637" lvl="2" indent="0" eaLnBrk="1" hangingPunct="1">
              <a:spcBef>
                <a:spcPct val="25000"/>
              </a:spcBef>
              <a:buNone/>
            </a:pPr>
            <a:r>
              <a:rPr lang="en-US" altLang="en-US" sz="1200" b="1" dirty="0" smtClean="0"/>
              <a:t>BSI (pre-support packs</a:t>
            </a:r>
            <a:r>
              <a:rPr lang="en-US" altLang="en-US" sz="1200" b="1" dirty="0" smtClean="0"/>
              <a:t>)</a:t>
            </a:r>
          </a:p>
          <a:p>
            <a:pPr marL="909637" lvl="2" indent="0" eaLnBrk="1" hangingPunct="1">
              <a:spcBef>
                <a:spcPct val="25000"/>
              </a:spcBef>
              <a:buNone/>
            </a:pPr>
            <a:r>
              <a:rPr lang="en-US" altLang="en-US" sz="1200" b="1" dirty="0"/>
              <a:t>Hana Upgrade (pre-support packs</a:t>
            </a:r>
            <a:r>
              <a:rPr lang="en-US" altLang="en-US" sz="1200" b="1" dirty="0" smtClean="0"/>
              <a:t>)</a:t>
            </a:r>
            <a:endParaRPr lang="en-US" altLang="en-US" sz="1200" b="1" dirty="0" smtClean="0"/>
          </a:p>
          <a:p>
            <a:pPr marL="909637" lvl="2" indent="0" eaLnBrk="1" hangingPunct="1">
              <a:spcBef>
                <a:spcPct val="25000"/>
              </a:spcBef>
              <a:buNone/>
            </a:pPr>
            <a:r>
              <a:rPr lang="en-US" altLang="en-US" sz="1200" b="1" dirty="0" smtClean="0"/>
              <a:t>SAP Kernel (pre-support packs)</a:t>
            </a:r>
            <a:endParaRPr lang="en-US" altLang="en-US" sz="1200" dirty="0"/>
          </a:p>
          <a:p>
            <a:pPr lvl="2" eaLnBrk="1" hangingPunct="1">
              <a:spcBef>
                <a:spcPct val="25000"/>
              </a:spcBef>
              <a:buFont typeface="Wingdings" pitchFamily="2" charset="2"/>
              <a:buNone/>
            </a:pPr>
            <a:endParaRPr lang="en-US" altLang="en-US" sz="1200" dirty="0"/>
          </a:p>
        </p:txBody>
      </p:sp>
    </p:spTree>
    <p:extLst>
      <p:ext uri="{BB962C8B-B14F-4D97-AF65-F5344CB8AC3E}">
        <p14:creationId xmlns:p14="http://schemas.microsoft.com/office/powerpoint/2010/main" val="26295408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D55FBB26-40E7-479E-862C-406858C4EB56}" type="datetime1">
              <a:rPr lang="en-US" altLang="en-US" smtClean="0">
                <a:solidFill>
                  <a:srgbClr val="000000"/>
                </a:solidFill>
                <a:latin typeface="Arial" charset="0"/>
              </a:rPr>
              <a:pPr/>
              <a:t>9/19/2018</a:t>
            </a:fld>
            <a:endParaRPr lang="en-US" altLang="en-US" smtClean="0">
              <a:solidFill>
                <a:srgbClr val="000000"/>
              </a:solidFill>
              <a:latin typeface="Arial" charset="0"/>
            </a:endParaRPr>
          </a:p>
        </p:txBody>
      </p:sp>
      <p:sp>
        <p:nvSpPr>
          <p:cNvPr id="1024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7858DE39-B1A4-4C92-9DD8-585953763D83}" type="slidenum">
              <a:rPr lang="en-US" altLang="en-US" smtClean="0">
                <a:solidFill>
                  <a:srgbClr val="000000"/>
                </a:solidFill>
                <a:latin typeface="Arial" charset="0"/>
              </a:rPr>
              <a:pPr/>
              <a:t>9</a:t>
            </a:fld>
            <a:endParaRPr lang="en-US" altLang="en-US" smtClean="0">
              <a:solidFill>
                <a:srgbClr val="000000"/>
              </a:solidFill>
              <a:latin typeface="Arial" charset="0"/>
            </a:endParaRPr>
          </a:p>
        </p:txBody>
      </p:sp>
      <p:sp>
        <p:nvSpPr>
          <p:cNvPr id="10244" name="Rectangle 2"/>
          <p:cNvSpPr>
            <a:spLocks noGrp="1" noChangeArrowheads="1"/>
          </p:cNvSpPr>
          <p:nvPr>
            <p:ph type="title"/>
          </p:nvPr>
        </p:nvSpPr>
        <p:spPr>
          <a:xfrm>
            <a:off x="1981200" y="533400"/>
            <a:ext cx="8229600" cy="914400"/>
          </a:xfrm>
        </p:spPr>
        <p:txBody>
          <a:bodyPr/>
          <a:lstStyle/>
          <a:p>
            <a:pPr eaLnBrk="1" hangingPunct="1"/>
            <a:r>
              <a:rPr lang="en-US" altLang="en-US" sz="3200"/>
              <a:t>Project Risks</a:t>
            </a:r>
          </a:p>
        </p:txBody>
      </p:sp>
      <p:sp>
        <p:nvSpPr>
          <p:cNvPr id="12293" name="Rectangle 7"/>
          <p:cNvSpPr>
            <a:spLocks noGrp="1" noChangeArrowheads="1"/>
          </p:cNvSpPr>
          <p:nvPr>
            <p:ph type="body" idx="1"/>
          </p:nvPr>
        </p:nvSpPr>
        <p:spPr/>
        <p:txBody>
          <a:bodyPr/>
          <a:lstStyle/>
          <a:p>
            <a:pPr eaLnBrk="1" hangingPunct="1">
              <a:spcBef>
                <a:spcPct val="25000"/>
              </a:spcBef>
              <a:buFont typeface="Wingdings" pitchFamily="2" charset="2"/>
              <a:buNone/>
              <a:defRPr/>
            </a:pPr>
            <a:r>
              <a:rPr lang="en-US" sz="1800" b="1" dirty="0"/>
              <a:t>Identified Risks</a:t>
            </a:r>
          </a:p>
          <a:p>
            <a:pPr lvl="1" eaLnBrk="1" hangingPunct="1">
              <a:spcBef>
                <a:spcPct val="25000"/>
              </a:spcBef>
              <a:buFont typeface="Wingdings" pitchFamily="2" charset="2"/>
              <a:buChar char="v"/>
              <a:defRPr/>
            </a:pPr>
            <a:r>
              <a:rPr lang="en-US" sz="1200" dirty="0"/>
              <a:t>Delay in SAP Releases</a:t>
            </a:r>
          </a:p>
          <a:p>
            <a:pPr marL="471487" lvl="1" indent="0" eaLnBrk="1" hangingPunct="1">
              <a:spcBef>
                <a:spcPct val="25000"/>
              </a:spcBef>
              <a:buNone/>
              <a:defRPr/>
            </a:pPr>
            <a:endParaRPr lang="en-US" sz="1200" dirty="0"/>
          </a:p>
          <a:p>
            <a:pPr lvl="1" eaLnBrk="1" hangingPunct="1">
              <a:spcBef>
                <a:spcPct val="25000"/>
              </a:spcBef>
              <a:buFont typeface="Wingdings" pitchFamily="2" charset="2"/>
              <a:buChar char="v"/>
              <a:defRPr/>
            </a:pPr>
            <a:r>
              <a:rPr lang="en-US" sz="1200" dirty="0"/>
              <a:t>Resource availability for the project (both Business &amp; IS&amp;T)</a:t>
            </a:r>
          </a:p>
          <a:p>
            <a:pPr marL="471487" lvl="1" indent="0" eaLnBrk="1" hangingPunct="1">
              <a:spcBef>
                <a:spcPct val="25000"/>
              </a:spcBef>
              <a:buNone/>
              <a:defRPr/>
            </a:pPr>
            <a:r>
              <a:rPr lang="en-US" sz="1200" dirty="0"/>
              <a:t> </a:t>
            </a:r>
          </a:p>
          <a:p>
            <a:pPr lvl="1" eaLnBrk="1" hangingPunct="1">
              <a:spcBef>
                <a:spcPct val="25000"/>
              </a:spcBef>
              <a:buFont typeface="Wingdings" pitchFamily="2" charset="2"/>
              <a:buChar char="v"/>
              <a:defRPr/>
            </a:pPr>
            <a:r>
              <a:rPr lang="en-US" sz="1200" dirty="0"/>
              <a:t>Delay of implementation of pre-Support Pack Projects</a:t>
            </a:r>
            <a:endParaRPr lang="en-US" sz="1000" dirty="0"/>
          </a:p>
          <a:p>
            <a:pPr lvl="2" eaLnBrk="1" hangingPunct="1">
              <a:spcBef>
                <a:spcPct val="25000"/>
              </a:spcBef>
              <a:buFont typeface="Wingdings" pitchFamily="2" charset="2"/>
              <a:buChar char="Ø"/>
              <a:defRPr/>
            </a:pPr>
            <a:r>
              <a:rPr lang="en-US" sz="1000" dirty="0"/>
              <a:t>OE (scheduled for  October</a:t>
            </a:r>
            <a:r>
              <a:rPr lang="en-US" sz="1000" dirty="0" smtClean="0"/>
              <a:t>)</a:t>
            </a:r>
          </a:p>
          <a:p>
            <a:pPr lvl="2" eaLnBrk="1" hangingPunct="1">
              <a:spcBef>
                <a:spcPct val="25000"/>
              </a:spcBef>
              <a:buFont typeface="Wingdings" pitchFamily="2" charset="2"/>
              <a:buChar char="Ø"/>
              <a:defRPr/>
            </a:pPr>
            <a:endParaRPr lang="en-US" sz="1000" dirty="0"/>
          </a:p>
          <a:p>
            <a:pPr marL="471487" lvl="1" indent="0" eaLnBrk="1" hangingPunct="1">
              <a:spcBef>
                <a:spcPct val="25000"/>
              </a:spcBef>
              <a:buNone/>
              <a:defRPr/>
            </a:pPr>
            <a:r>
              <a:rPr lang="en-US" sz="1000" dirty="0" smtClean="0"/>
              <a:t> </a:t>
            </a:r>
            <a:endParaRPr lang="en-US" sz="1000" dirty="0"/>
          </a:p>
          <a:p>
            <a:pPr marL="909637" lvl="2" indent="0" eaLnBrk="1" hangingPunct="1">
              <a:spcBef>
                <a:spcPct val="25000"/>
              </a:spcBef>
              <a:buNone/>
              <a:defRPr/>
            </a:pPr>
            <a:endParaRPr lang="en-US" sz="1000" dirty="0"/>
          </a:p>
        </p:txBody>
      </p:sp>
    </p:spTree>
    <p:extLst>
      <p:ext uri="{BB962C8B-B14F-4D97-AF65-F5344CB8AC3E}">
        <p14:creationId xmlns:p14="http://schemas.microsoft.com/office/powerpoint/2010/main" val="622256799"/>
      </p:ext>
    </p:extLst>
  </p:cSld>
  <p:clrMapOvr>
    <a:masterClrMapping/>
  </p:clrMapOvr>
  <p:timing>
    <p:tnLst>
      <p:par>
        <p:cTn id="1" dur="indefinite" restart="never" nodeType="tmRoot"/>
      </p:par>
    </p:tnLst>
  </p:timing>
</p:sld>
</file>

<file path=ppt/theme/theme1.xml><?xml version="1.0" encoding="utf-8"?>
<a:theme xmlns:a="http://schemas.openxmlformats.org/drawingml/2006/main" name="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9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10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6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7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8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344</TotalTime>
  <Words>289</Words>
  <Application>Microsoft Office PowerPoint</Application>
  <PresentationFormat>Widescreen</PresentationFormat>
  <Paragraphs>165</Paragraphs>
  <Slides>12</Slides>
  <Notes>12</Notes>
  <HiddenSlides>0</HiddenSlides>
  <MMClips>0</MMClips>
  <ScaleCrop>false</ScaleCrop>
  <HeadingPairs>
    <vt:vector size="6" baseType="variant">
      <vt:variant>
        <vt:lpstr>Fonts Used</vt:lpstr>
      </vt:variant>
      <vt:variant>
        <vt:i4>6</vt:i4>
      </vt:variant>
      <vt:variant>
        <vt:lpstr>Theme</vt:lpstr>
      </vt:variant>
      <vt:variant>
        <vt:i4>11</vt:i4>
      </vt:variant>
      <vt:variant>
        <vt:lpstr>Slide Titles</vt:lpstr>
      </vt:variant>
      <vt:variant>
        <vt:i4>12</vt:i4>
      </vt:variant>
    </vt:vector>
  </HeadingPairs>
  <TitlesOfParts>
    <vt:vector size="29" baseType="lpstr">
      <vt:lpstr>Arial</vt:lpstr>
      <vt:lpstr>AvantGarde</vt:lpstr>
      <vt:lpstr>Calibri</vt:lpstr>
      <vt:lpstr>Century Gothic</vt:lpstr>
      <vt:lpstr>Times New Roman</vt:lpstr>
      <vt:lpstr>Wingdings</vt:lpstr>
      <vt:lpstr>Quadrant</vt:lpstr>
      <vt:lpstr>1_Quadrant</vt:lpstr>
      <vt:lpstr>2_Quadrant</vt:lpstr>
      <vt:lpstr>3_Quadrant</vt:lpstr>
      <vt:lpstr>4_Quadrant</vt:lpstr>
      <vt:lpstr>5_Quadrant</vt:lpstr>
      <vt:lpstr>6_Quadrant</vt:lpstr>
      <vt:lpstr>7_Quadrant</vt:lpstr>
      <vt:lpstr>8_Quadrant</vt:lpstr>
      <vt:lpstr>9_Quadrant</vt:lpstr>
      <vt:lpstr>10_Quadrant</vt:lpstr>
      <vt:lpstr>    </vt:lpstr>
      <vt:lpstr>Agenda</vt:lpstr>
      <vt:lpstr>Background </vt:lpstr>
      <vt:lpstr>Background </vt:lpstr>
      <vt:lpstr>Project Organization</vt:lpstr>
      <vt:lpstr>Project Organization</vt:lpstr>
      <vt:lpstr>Planning</vt:lpstr>
      <vt:lpstr>Other Non-SP Projects</vt:lpstr>
      <vt:lpstr>Project Risks</vt:lpstr>
      <vt:lpstr>Important Dates</vt:lpstr>
      <vt:lpstr>Next Steps</vt:lpstr>
      <vt:lpstr>Questions?</vt:lpstr>
    </vt:vector>
  </TitlesOfParts>
  <Company>Massachusetts Institute of Technology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Frank Quern</dc:creator>
  <cp:lastModifiedBy>Frank Quern</cp:lastModifiedBy>
  <cp:revision>73</cp:revision>
  <dcterms:created xsi:type="dcterms:W3CDTF">2013-09-23T00:32:24Z</dcterms:created>
  <dcterms:modified xsi:type="dcterms:W3CDTF">2018-09-19T18:48:51Z</dcterms:modified>
</cp:coreProperties>
</file>