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13"/>
  </p:notesMasterIdLst>
  <p:sldIdLst>
    <p:sldId id="521" r:id="rId2"/>
    <p:sldId id="522" r:id="rId3"/>
    <p:sldId id="519" r:id="rId4"/>
    <p:sldId id="528" r:id="rId5"/>
    <p:sldId id="527" r:id="rId6"/>
    <p:sldId id="513" r:id="rId7"/>
    <p:sldId id="523" r:id="rId8"/>
    <p:sldId id="524" r:id="rId9"/>
    <p:sldId id="525" r:id="rId10"/>
    <p:sldId id="529" r:id="rId11"/>
    <p:sldId id="501" r:id="rId12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6">
          <p15:clr>
            <a:srgbClr val="A4A3A4"/>
          </p15:clr>
        </p15:guide>
        <p15:guide id="2" pos="22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7" autoAdjust="0"/>
    <p:restoredTop sz="94816" autoAdjust="0"/>
  </p:normalViewPr>
  <p:slideViewPr>
    <p:cSldViewPr>
      <p:cViewPr varScale="1">
        <p:scale>
          <a:sx n="81" d="100"/>
          <a:sy n="81" d="100"/>
        </p:scale>
        <p:origin x="135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FE382D1-0605-40FD-98D4-33E2AB4DA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96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08370F8-BA7C-4D53-8D62-DFA3BD1EDD51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0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20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662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950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5386C8-31FB-4B92-A93C-499317DC95B0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248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301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0254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846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10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 with picture r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Insert page title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gray">
          <a:xfrm>
            <a:off x="4654800" y="1692000"/>
            <a:ext cx="4165200" cy="4392000"/>
          </a:xfrm>
          <a:solidFill>
            <a:schemeClr val="bg1">
              <a:lumMod val="95000"/>
            </a:schemeClr>
          </a:solidFill>
        </p:spPr>
        <p:txBody>
          <a:bodyPr vert="horz" lIns="0" tIns="1296000" rIns="0" bIns="0" rtlCol="0" anchor="t" anchorCtr="0">
            <a:noAutofit/>
          </a:bodyPr>
          <a:lstStyle>
            <a:lvl1pPr marL="0" indent="0" algn="ctr" defTabSz="685800" rtl="0" eaLnBrk="1" latinLnBrk="0" hangingPunct="1">
              <a:spcBef>
                <a:spcPts val="1215"/>
              </a:spcBef>
              <a:buClr>
                <a:schemeClr val="accent1"/>
              </a:buClr>
              <a:buSzPct val="80000"/>
              <a:buFontTx/>
              <a:buNone/>
              <a:defRPr lang="de-DE" sz="135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324000" y="1692000"/>
            <a:ext cx="4165200" cy="4392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695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2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4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9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3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3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001E8C49-A3BE-4805-966F-4C548AA744F2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717C8FC-535D-41E0-B7FD-BFE8F4492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78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November 27, 2018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2018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 dirty="0" smtClean="0"/>
              <a:t>Steering Committee Update</a:t>
            </a: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dirty="0" smtClean="0"/>
              <a:t>(cutover)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3398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11/26/2018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100" dirty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 smtClean="0"/>
              <a:t>Please </a:t>
            </a:r>
            <a:r>
              <a:rPr lang="en-US" altLang="en-US" sz="1350" dirty="0"/>
              <a:t>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35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/>
              <a:t>	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35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/>
              <a:t>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35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838199" y="2209802"/>
          <a:ext cx="71628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7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Contact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Email 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Phone extension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Bob Casey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rcasey@mit.edu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x3-1844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Jim</a:t>
                      </a:r>
                      <a:r>
                        <a:rPr lang="en-US" sz="1400" baseline="0" dirty="0" smtClean="0"/>
                        <a:t> Fragala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jfragala@mit.edu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x4-6250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Lisa</a:t>
                      </a:r>
                      <a:r>
                        <a:rPr lang="en-US" sz="1400" baseline="0" dirty="0" smtClean="0"/>
                        <a:t> Robinson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lmrobin@mit.edu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x8-0492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Ron</a:t>
                      </a:r>
                      <a:r>
                        <a:rPr lang="en-US" sz="1400" baseline="0" dirty="0" smtClean="0"/>
                        <a:t> Parker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rep@mit.edu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x3-1339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Frank Quern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fquern@mit.edu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x2-4512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644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Support Packs are Coming</a:t>
            </a:r>
            <a:r>
              <a:rPr lang="en-US" sz="2000" dirty="0" smtClean="0"/>
              <a:t>!</a:t>
            </a:r>
            <a:r>
              <a:rPr lang="en-US" dirty="0" smtClean="0"/>
              <a:t> 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Support Packs are Coming!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11/26/2018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1600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We’re ready (are you?)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50" y="1689099"/>
            <a:ext cx="4286250" cy="4581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11/26/2018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High Level Time Line </a:t>
            </a:r>
            <a:r>
              <a:rPr lang="en-US" sz="1600" dirty="0" smtClean="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Issues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Cutover Plan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85308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11/26/2018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High Level Timeline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427" y="1916637"/>
            <a:ext cx="8358187" cy="412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74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11/26/2018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/>
            </a:r>
            <a:br>
              <a:rPr lang="en-US" sz="2000" smtClean="0"/>
            </a:br>
            <a:r>
              <a:rPr lang="en-US" sz="2000" u="sng" smtClean="0"/>
              <a:t>Where are we now?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smtClean="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475" y="1905000"/>
            <a:ext cx="687705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44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Testing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 bwMode="gray">
          <a:xfrm>
            <a:off x="1415460" y="2222506"/>
            <a:ext cx="6585540" cy="35904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1620"/>
              </a:spcBef>
              <a:buClr>
                <a:schemeClr val="accent1"/>
              </a:buClr>
              <a:buSzPct val="8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SzPct val="100000"/>
              <a:buFont typeface="Wingdings" pitchFamily="2" charset="2"/>
              <a:buChar char="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400"/>
              </a:spcBef>
              <a:buClr>
                <a:schemeClr val="accent2"/>
              </a:buClr>
              <a:buSzPct val="100000"/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1338" indent="-180000" algn="l" defTabSz="914400" rtl="0" eaLnBrk="1" latinLnBrk="0" hangingPunct="1">
              <a:spcBef>
                <a:spcPts val="250"/>
              </a:spcBef>
              <a:buClr>
                <a:schemeClr val="accent2"/>
              </a:buClr>
              <a:buSzPct val="100000"/>
              <a:buFont typeface="Courier New" pitchFamily="49" charset="0"/>
              <a:buChar char="o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1215"/>
              </a:spcBef>
              <a:spcAft>
                <a:spcPts val="0"/>
              </a:spcAft>
              <a:buClr>
                <a:srgbClr val="F0AB00"/>
              </a:buClr>
              <a:defRPr/>
            </a:pPr>
            <a:r>
              <a:rPr lang="en-US" sz="1350" dirty="0">
                <a:solidFill>
                  <a:srgbClr val="000000"/>
                </a:solidFill>
                <a:latin typeface="Arial"/>
              </a:rPr>
              <a:t>SH2: System Integration/User Acceptance </a:t>
            </a:r>
            <a:r>
              <a:rPr lang="en-US" sz="1350" dirty="0" smtClean="0">
                <a:solidFill>
                  <a:srgbClr val="000000"/>
                </a:solidFill>
                <a:latin typeface="Arial"/>
              </a:rPr>
              <a:t>Testing:</a:t>
            </a:r>
            <a:endParaRPr lang="en-US" sz="1350" dirty="0">
              <a:solidFill>
                <a:srgbClr val="000000"/>
              </a:solidFill>
              <a:latin typeface="Arial"/>
            </a:endParaRPr>
          </a:p>
          <a:p>
            <a:pPr marL="349313" lvl="2" indent="-214313" defTabSz="685800" fontAlgn="auto">
              <a:spcBef>
                <a:spcPts val="300"/>
              </a:spcBef>
              <a:spcAft>
                <a:spcPts val="0"/>
              </a:spcAft>
              <a:buClr>
                <a:srgbClr val="F0AB00"/>
              </a:buClr>
              <a:buFont typeface="Arial" panose="020B0604020202020204" pitchFamily="34" charset="0"/>
              <a:buChar char="•"/>
              <a:defRPr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Collaborative Business and IS&amp;T integration and regression testing of Support </a:t>
            </a:r>
            <a:r>
              <a:rPr lang="en-US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Packs </a:t>
            </a:r>
            <a:endParaRPr lang="en-US" sz="10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  <a:buClr>
                <a:srgbClr val="F0AB00"/>
              </a:buClr>
              <a:buSzPct val="100000"/>
              <a:defRPr/>
            </a:pPr>
            <a:r>
              <a:rPr lang="en-US" sz="1350" dirty="0">
                <a:solidFill>
                  <a:srgbClr val="000000"/>
                </a:solidFill>
                <a:latin typeface="Arial"/>
              </a:rPr>
              <a:t>Testing Results:</a:t>
            </a:r>
          </a:p>
          <a:p>
            <a:pPr marL="214313" indent="-214313" defTabSz="685800" fontAlgn="auto">
              <a:spcBef>
                <a:spcPts val="1215"/>
              </a:spcBef>
              <a:spcAft>
                <a:spcPts val="0"/>
              </a:spcAft>
              <a:buClr>
                <a:srgbClr val="F0AB00"/>
              </a:buClr>
              <a:buFont typeface="Arial" panose="020B0604020202020204" pitchFamily="34" charset="0"/>
              <a:buChar char="•"/>
              <a:defRPr/>
            </a:pPr>
            <a:endParaRPr lang="en-US" sz="135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60" y="2895600"/>
            <a:ext cx="6496050" cy="33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75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F25B-6805-41CF-8C92-1302436B1411}" type="datetime1">
              <a:rPr lang="en-US" smtClean="0">
                <a:latin typeface="Arial" charset="0"/>
              </a:rPr>
              <a:pPr/>
              <a:t>11/26/2018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378EA2C-D7F9-48FC-8D46-76882CF78A77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Issues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Is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Well,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We can jump to RT for details: </a:t>
            </a: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https://help.mit.edu/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050446"/>
              </p:ext>
            </p:extLst>
          </p:nvPr>
        </p:nvGraphicFramePr>
        <p:xfrm>
          <a:off x="2590800" y="2743200"/>
          <a:ext cx="4262000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44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1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1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Phases Issues were identified in …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(as of </a:t>
                      </a:r>
                      <a:r>
                        <a:rPr lang="en-US" sz="1100" u="none" strike="noStrike" dirty="0" smtClean="0">
                          <a:effectLst/>
                        </a:rPr>
                        <a:t>11/28/17)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 dirty="0">
                          <a:effectLst/>
                        </a:rPr>
                        <a:t>Issue type</a:t>
                      </a:r>
                      <a:endParaRPr lang="en-US" sz="12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Unit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SIT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SAP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MIT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Infrastructure Related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User/Data Error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Duplicate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Production Issue - to be addressed after SP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Totals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74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Issues </a:t>
            </a:r>
            <a:r>
              <a:rPr lang="en-US" sz="2000" smtClean="0"/>
              <a:t>(cont.)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How does it compare to prior years?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303C30-B4C8-4CBF-BD20-D9B081135524}" type="datetime1">
              <a:rPr lang="en-US" smtClean="0">
                <a:latin typeface="Arial" charset="0"/>
              </a:rPr>
              <a:pPr/>
              <a:t>11/26/2018</a:t>
            </a:fld>
            <a:endParaRPr lang="en-US" smtClean="0">
              <a:latin typeface="Arial" charset="0"/>
            </a:endParaRP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95F56E4-C69C-4F3E-B829-AC3F7A9BFAA3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255212"/>
              </p:ext>
            </p:extLst>
          </p:nvPr>
        </p:nvGraphicFramePr>
        <p:xfrm>
          <a:off x="457200" y="2376835"/>
          <a:ext cx="8055260" cy="3206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17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95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93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86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55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92460">
                  <a:extLst>
                    <a:ext uri="{9D8B030D-6E8A-4147-A177-3AD203B41FA5}">
                      <a16:colId xmlns:a16="http://schemas.microsoft.com/office/drawing/2014/main" val="2327574532"/>
                    </a:ext>
                  </a:extLst>
                </a:gridCol>
              </a:tblGrid>
              <a:tr h="3709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2015*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2018</a:t>
                      </a:r>
                      <a:endParaRPr lang="en-US" sz="18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9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Issues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135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35</a:t>
                      </a:r>
                      <a:endParaRPr lang="en-US" sz="18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SAP</a:t>
                      </a:r>
                      <a:r>
                        <a:rPr lang="en-US" sz="1800" baseline="0" dirty="0" smtClean="0"/>
                        <a:t>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MIT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</a:t>
                      </a:r>
                      <a:endParaRPr lang="en-US" sz="18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459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 fixes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</a:p>
                    <a:p>
                      <a:r>
                        <a:rPr lang="en-US" sz="1800" dirty="0" smtClean="0"/>
                        <a:t>* </a:t>
                      </a:r>
                      <a:r>
                        <a:rPr lang="en-US" sz="1050" dirty="0" smtClean="0"/>
                        <a:t>HEC</a:t>
                      </a:r>
                      <a:endParaRPr lang="en-US" sz="105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</a:t>
                      </a:r>
                      <a:endParaRPr lang="en-US" sz="18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748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11/26/2018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Next Steps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>
              <a:buFont typeface="Wingdings" pitchFamily="2" charset="2"/>
              <a:buChar char="q"/>
            </a:pPr>
            <a:r>
              <a:rPr lang="en-US" sz="1800" smtClean="0"/>
              <a:t>11/29/2018 </a:t>
            </a:r>
            <a:r>
              <a:rPr lang="en-US" sz="1800" dirty="0" err="1" smtClean="0"/>
              <a:t>SAPbiz</a:t>
            </a:r>
            <a:endParaRPr lang="en-US" sz="1800" dirty="0" smtClean="0"/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12/05/2018 Community notification</a:t>
            </a:r>
          </a:p>
          <a:p>
            <a:pP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B050"/>
                </a:solidFill>
              </a:rPr>
              <a:t>12/07/2018 (5:00pm) - 12/10/2018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</a:rPr>
              <a:t>Go-live weekend!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Meaning … we’ll have to execute a cutover plan!!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30178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11/26/2018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Cutover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+mj-lt"/>
              <a:buAutoNum type="romanUcPeriod"/>
            </a:pPr>
            <a:r>
              <a:rPr lang="en-US" sz="1800" dirty="0" smtClean="0"/>
              <a:t>Preparation work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System Isolation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Support Pack Application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Post Upgrade Processes (conversions, validations) </a:t>
            </a:r>
          </a:p>
          <a:p>
            <a:pPr>
              <a:buFont typeface="+mj-lt"/>
              <a:buAutoNum type="romanUcPeriod"/>
            </a:pPr>
            <a:r>
              <a:rPr lang="en-US" sz="1800" b="1" dirty="0" smtClean="0">
                <a:solidFill>
                  <a:srgbClr val="00B050"/>
                </a:solidFill>
              </a:rPr>
              <a:t>Go-live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/>
              <a:t>Let’s jump to the project wiki’s Cutover Plan page and take a look at the plan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12205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36324</TotalTime>
  <Words>298</Words>
  <Application>Microsoft Office PowerPoint</Application>
  <PresentationFormat>On-screen Show (4:3)</PresentationFormat>
  <Paragraphs>183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AvantGarde</vt:lpstr>
      <vt:lpstr>Calibri</vt:lpstr>
      <vt:lpstr>Century Gothic</vt:lpstr>
      <vt:lpstr>Times New Roman</vt:lpstr>
      <vt:lpstr>Wingdings</vt:lpstr>
      <vt:lpstr>Quadrant</vt:lpstr>
      <vt:lpstr>    </vt:lpstr>
      <vt:lpstr>Agenda</vt:lpstr>
      <vt:lpstr>High Level Timeline</vt:lpstr>
      <vt:lpstr> Where are we now? Project Landscape</vt:lpstr>
      <vt:lpstr>Testing Status</vt:lpstr>
      <vt:lpstr>Issues</vt:lpstr>
      <vt:lpstr>Issues (cont.)</vt:lpstr>
      <vt:lpstr>Next Steps</vt:lpstr>
      <vt:lpstr>Cutover</vt:lpstr>
      <vt:lpstr>Questions?</vt:lpstr>
      <vt:lpstr>Support Packs are Coming!   Support Packs are Coming!</vt:lpstr>
    </vt:vector>
  </TitlesOfParts>
  <Company>Administrative Computing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Frank Quern</cp:lastModifiedBy>
  <cp:revision>855</cp:revision>
  <cp:lastPrinted>1601-01-01T00:00:00Z</cp:lastPrinted>
  <dcterms:created xsi:type="dcterms:W3CDTF">2004-07-29T20:09:46Z</dcterms:created>
  <dcterms:modified xsi:type="dcterms:W3CDTF">2018-11-26T21:47:17Z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