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5" r:id="rId2"/>
    <p:sldId id="268" r:id="rId3"/>
    <p:sldId id="256" r:id="rId4"/>
    <p:sldId id="257" r:id="rId5"/>
    <p:sldId id="267" r:id="rId6"/>
    <p:sldId id="259" r:id="rId7"/>
    <p:sldId id="264" r:id="rId8"/>
    <p:sldId id="266" r:id="rId9"/>
    <p:sldId id="269" r:id="rId10"/>
    <p:sldId id="270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82" autoAdjust="0"/>
  </p:normalViewPr>
  <p:slideViewPr>
    <p:cSldViewPr>
      <p:cViewPr varScale="1">
        <p:scale>
          <a:sx n="84" d="100"/>
          <a:sy n="84" d="100"/>
        </p:scale>
        <p:origin x="-4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E1A37-4CF5-44DA-868C-783BC0D5B796}" type="datetimeFigureOut">
              <a:rPr lang="en-US" smtClean="0"/>
              <a:pPr/>
              <a:t>8/13/2008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10BE6-DAEF-4D5F-B791-5DB31C636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1D08A-3338-4CB3-8690-BB3B9A24DB31}" type="datetimeFigureOut">
              <a:rPr lang="en-US" smtClean="0"/>
              <a:pPr/>
              <a:t>8/13/2008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0CA8-634E-4DBE-81C1-387D6B6BF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60CA8-634E-4DBE-81C1-387D6B6BF54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02FC0-ECD5-42DF-AA54-8063C5D9F219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5AE9C-9440-4B04-B4C2-126AA1093BAB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65DA2-ECD2-47D1-A4CE-490486FC5509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2F96-C6A3-4560-AF50-C5D4662578CD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D38A-DCD8-4944-AEC8-9D9EBAB7A0E1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A9E5-B512-4883-93C9-E69B18EC7C0D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826-9DF2-4432-8903-06B19EA9C961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7104-1A23-4A0D-BF87-AFD8519AFF71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076-57C5-4AAC-8A57-460F6DF937E4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3058-0BA6-4F5D-B318-653524F21124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68C7-DFE3-4D79-85CE-7C8A2D437332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E6B39-EAE4-4064-898C-681E74F4B059}" type="datetime1">
              <a:rPr lang="en-US" smtClean="0"/>
              <a:pPr/>
              <a:t>8/13/2008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Colatat - 080608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6B8DF-9F1B-409D-AD03-7712030BD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Introductory 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Experience curves </a:t>
            </a:r>
            <a:endParaRPr lang="en-US" dirty="0" smtClean="0"/>
          </a:p>
          <a:p>
            <a:r>
              <a:rPr lang="en-US" dirty="0" smtClean="0"/>
              <a:t>are </a:t>
            </a:r>
            <a:r>
              <a:rPr lang="en-US" dirty="0" smtClean="0"/>
              <a:t>used to predict the rate of cost reduction in PV</a:t>
            </a:r>
          </a:p>
          <a:p>
            <a:r>
              <a:rPr lang="en-US" dirty="0" smtClean="0"/>
              <a:t>require </a:t>
            </a:r>
            <a:r>
              <a:rPr lang="en-US" dirty="0" smtClean="0"/>
              <a:t>little data to construct, and seem to fit empirical data well</a:t>
            </a:r>
          </a:p>
          <a:p>
            <a:r>
              <a:rPr lang="en-US" dirty="0" smtClean="0"/>
              <a:t>Conceptualizes </a:t>
            </a:r>
            <a:r>
              <a:rPr lang="en-US" dirty="0" smtClean="0"/>
              <a:t>experience </a:t>
            </a:r>
            <a:r>
              <a:rPr lang="en-US" dirty="0" smtClean="0"/>
              <a:t>as </a:t>
            </a:r>
            <a:r>
              <a:rPr lang="en-US" dirty="0" smtClean="0"/>
              <a:t>the sole </a:t>
            </a:r>
            <a:r>
              <a:rPr lang="en-US" dirty="0" smtClean="0"/>
              <a:t>driver of cost </a:t>
            </a:r>
            <a:r>
              <a:rPr lang="en-US" dirty="0" smtClean="0"/>
              <a:t>reduction; experience is </a:t>
            </a:r>
            <a:r>
              <a:rPr lang="en-US" dirty="0" err="1" smtClean="0"/>
              <a:t>operationalized</a:t>
            </a:r>
            <a:r>
              <a:rPr lang="en-US" dirty="0" smtClean="0"/>
              <a:t> as cumulative output</a:t>
            </a:r>
          </a:p>
          <a:p>
            <a:r>
              <a:rPr lang="en-US" dirty="0" smtClean="0"/>
              <a:t>Despite a number of limitations, experience curves are frequently invoked in predicting future PV costs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Required Investment to Reach a Cost Target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1181894" y="3771900"/>
            <a:ext cx="480139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0" y="57150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71800" y="6096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Cumulative output (log scale)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691634" y="3206234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Price/Cost (log scale)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66800" y="4722812"/>
            <a:ext cx="7086600" cy="1588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19200" y="1524000"/>
            <a:ext cx="6400800" cy="35052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76600" y="23622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Learning curve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0" y="434181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Cost target</a:t>
            </a:r>
            <a:endParaRPr lang="en-US" sz="1400" b="1" dirty="0"/>
          </a:p>
        </p:txBody>
      </p:sp>
      <p:sp>
        <p:nvSpPr>
          <p:cNvPr id="17" name="Isosceles Triangle 16"/>
          <p:cNvSpPr/>
          <p:nvPr/>
        </p:nvSpPr>
        <p:spPr>
          <a:xfrm>
            <a:off x="1238864" y="1541208"/>
            <a:ext cx="5771536" cy="3153696"/>
          </a:xfrm>
          <a:prstGeom prst="triangle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urved Connector 18"/>
          <p:cNvCxnSpPr/>
          <p:nvPr/>
        </p:nvCxnSpPr>
        <p:spPr>
          <a:xfrm rot="10800000" flipV="1">
            <a:off x="3581400" y="2362200"/>
            <a:ext cx="3276600" cy="14478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34200" y="19050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Necessary investment </a:t>
            </a:r>
          </a:p>
          <a:p>
            <a:r>
              <a:rPr lang="en-US" sz="1200" b="1" dirty="0" smtClean="0"/>
              <a:t>(price x quantity)</a:t>
            </a:r>
            <a:endParaRPr lang="en-US" sz="1200" b="1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3299" b="16495"/>
          <a:stretch>
            <a:fillRect/>
          </a:stretch>
        </p:blipFill>
        <p:spPr bwMode="auto">
          <a:xfrm>
            <a:off x="0" y="533400"/>
            <a:ext cx="955923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5410200"/>
            <a:ext cx="4800600" cy="95410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Progress Ratio (</a:t>
            </a:r>
            <a:r>
              <a:rPr lang="en-US" b="1" dirty="0" err="1" smtClean="0">
                <a:solidFill>
                  <a:schemeClr val="tx1"/>
                </a:solidFill>
              </a:rPr>
              <a:t>Maycock</a:t>
            </a:r>
            <a:r>
              <a:rPr lang="en-US" b="1" dirty="0" smtClean="0">
                <a:solidFill>
                  <a:schemeClr val="tx1"/>
                </a:solidFill>
              </a:rPr>
              <a:t>) = 0.74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Progress Ratio (Strategies Unlimited) = 0.83</a:t>
            </a:r>
          </a:p>
          <a:p>
            <a:r>
              <a:rPr lang="en-US" sz="1000" b="1" dirty="0" err="1" smtClean="0">
                <a:solidFill>
                  <a:schemeClr val="tx1"/>
                </a:solidFill>
              </a:rPr>
              <a:t>Maycock</a:t>
            </a:r>
            <a:r>
              <a:rPr lang="en-US" sz="1000" b="1" dirty="0" smtClean="0">
                <a:solidFill>
                  <a:schemeClr val="tx1"/>
                </a:solidFill>
              </a:rPr>
              <a:t> is 1975-2001</a:t>
            </a:r>
          </a:p>
          <a:p>
            <a:r>
              <a:rPr lang="en-US" sz="1000" b="1" dirty="0" smtClean="0">
                <a:solidFill>
                  <a:schemeClr val="tx1"/>
                </a:solidFill>
              </a:rPr>
              <a:t>Strategies Unlimited is 1976-2001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4800600"/>
            <a:ext cx="5181600" cy="30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00" dirty="0" smtClean="0"/>
              <a:t>Source: </a:t>
            </a:r>
            <a:r>
              <a:rPr lang="en-US" sz="900" dirty="0" err="1" smtClean="0"/>
              <a:t>Nemet</a:t>
            </a:r>
            <a:r>
              <a:rPr lang="en-US" sz="900" dirty="0" smtClean="0"/>
              <a:t> G.  (2006) Beyond the Learning Curve.  Energy Policy, 34, 3218-3232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876800"/>
            <a:ext cx="2209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486400" y="5338227"/>
            <a:ext cx="1798320" cy="11387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Curve updated through 2007</a:t>
            </a:r>
          </a:p>
          <a:p>
            <a:r>
              <a:rPr lang="en-US" sz="1200" dirty="0" smtClean="0"/>
              <a:t>Note the recent discontinuity, likely due to shortage of </a:t>
            </a:r>
            <a:r>
              <a:rPr lang="en-US" sz="1200" dirty="0" err="1" smtClean="0"/>
              <a:t>polysilicon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81800" y="5562600"/>
            <a:ext cx="3810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410200" y="4800600"/>
            <a:ext cx="38862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Experience Curves in PV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2949575"/>
            <a:ext cx="4267200" cy="708025"/>
          </a:xfrm>
        </p:spPr>
        <p:txBody>
          <a:bodyPr>
            <a:noAutofit/>
          </a:bodyPr>
          <a:lstStyle/>
          <a:p>
            <a:pPr algn="l"/>
            <a:r>
              <a:rPr lang="en-US" sz="1100" dirty="0" smtClean="0"/>
              <a:t>Source: </a:t>
            </a:r>
            <a:r>
              <a:rPr lang="en-US" sz="1100" dirty="0" err="1" smtClean="0"/>
              <a:t>Nemet</a:t>
            </a:r>
            <a:r>
              <a:rPr lang="en-US" sz="1100" dirty="0" smtClean="0"/>
              <a:t> G.  (2006) Beyond the Learning Curve.  Energy Policy, 34, 3218-3232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Cost of PV Electricity Approaching the Cost of Traditional Electricity?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511539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254715"/>
            <a:ext cx="4062413" cy="246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78515"/>
            <a:ext cx="4329113" cy="26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9600" y="3429000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Required Investment (“Buy</a:t>
            </a:r>
            <a:r>
              <a:rPr kumimoji="0" lang="en-US" sz="20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Down”)</a:t>
            </a: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Reach a Cost Target</a:t>
            </a:r>
            <a:endParaRPr kumimoji="0" lang="en-US" sz="2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3934" y="3809999"/>
            <a:ext cx="8847666" cy="299155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Mathematical Form of Experience Curves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762000" y="1295400"/>
          <a:ext cx="2362200" cy="1979613"/>
        </p:xfrm>
        <a:graphic>
          <a:graphicData uri="http://schemas.openxmlformats.org/presentationml/2006/ole">
            <p:oleObj spid="_x0000_s1026" name="Equation" r:id="rId4" imgW="863280" imgH="7236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38600" y="1143000"/>
            <a:ext cx="487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/>
          </a:p>
          <a:p>
            <a:r>
              <a:rPr lang="en-US" dirty="0" smtClean="0"/>
              <a:t>C 	unit cost</a:t>
            </a:r>
          </a:p>
          <a:p>
            <a:r>
              <a:rPr lang="en-US" dirty="0" smtClean="0"/>
              <a:t>q 	cumulative output</a:t>
            </a:r>
          </a:p>
          <a:p>
            <a:r>
              <a:rPr lang="en-US" dirty="0" smtClean="0"/>
              <a:t>b	learning coefficient</a:t>
            </a:r>
          </a:p>
          <a:p>
            <a:r>
              <a:rPr lang="en-US" dirty="0" smtClean="0"/>
              <a:t>PR	progress ratio – for every doubling of </a:t>
            </a:r>
          </a:p>
          <a:p>
            <a:r>
              <a:rPr lang="en-US" dirty="0" smtClean="0"/>
              <a:t>	cumulative output, the cost decreases 	to PR</a:t>
            </a:r>
          </a:p>
          <a:p>
            <a:r>
              <a:rPr lang="en-US" dirty="0" err="1" smtClean="0"/>
              <a:t>LR</a:t>
            </a:r>
            <a:r>
              <a:rPr lang="en-US" dirty="0"/>
              <a:t>	</a:t>
            </a:r>
            <a:r>
              <a:rPr lang="en-US" dirty="0" smtClean="0"/>
              <a:t>learning ratio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191000"/>
            <a:ext cx="800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Q: Why </a:t>
            </a:r>
            <a:r>
              <a:rPr lang="en-US" sz="2000" dirty="0" smtClean="0"/>
              <a:t>theorized as a </a:t>
            </a:r>
            <a:r>
              <a:rPr lang="en-US" sz="2000" dirty="0" smtClean="0"/>
              <a:t>logarithmic relationship?</a:t>
            </a:r>
          </a:p>
          <a:p>
            <a:r>
              <a:rPr lang="en-US" sz="2000" dirty="0" smtClean="0"/>
              <a:t>A: Estimate of b does not depend on starting point – costs can always decrease</a:t>
            </a:r>
          </a:p>
          <a:p>
            <a:endParaRPr lang="en-US" sz="2000" dirty="0" smtClean="0"/>
          </a:p>
          <a:p>
            <a:r>
              <a:rPr lang="en-US" sz="2000" dirty="0" smtClean="0"/>
              <a:t>Q: How is b estimated?</a:t>
            </a:r>
          </a:p>
          <a:p>
            <a:r>
              <a:rPr lang="en-US" sz="2000" dirty="0" smtClean="0"/>
              <a:t>A: b is estimated by linear regression (after log transformation)</a:t>
            </a:r>
            <a:endParaRPr lang="en-US" sz="2000" dirty="0"/>
          </a:p>
        </p:txBody>
      </p:sp>
      <p:graphicFrame>
        <p:nvGraphicFramePr>
          <p:cNvPr id="1028" name="Content Placeholder 3"/>
          <p:cNvGraphicFramePr>
            <a:graphicFrameLocks noChangeAspect="1"/>
          </p:cNvGraphicFramePr>
          <p:nvPr/>
        </p:nvGraphicFramePr>
        <p:xfrm>
          <a:off x="2819400" y="6199072"/>
          <a:ext cx="3276600" cy="506527"/>
        </p:xfrm>
        <a:graphic>
          <a:graphicData uri="http://schemas.openxmlformats.org/presentationml/2006/ole">
            <p:oleObj spid="_x0000_s1028" name="Equation" r:id="rId5" imgW="1562040" imgH="2412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4038600"/>
            <a:ext cx="8686800" cy="266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365125"/>
          </a:xfrm>
        </p:spPr>
        <p:txBody>
          <a:bodyPr/>
          <a:lstStyle/>
          <a:p>
            <a:r>
              <a:rPr lang="en-US" dirty="0" smtClean="0"/>
              <a:t>Colatat - 080608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Possible mechanisms behind the experience curve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149975"/>
            <a:ext cx="6400800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References: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Lester. </a:t>
            </a:r>
            <a:r>
              <a:rPr lang="en-US" sz="1200" dirty="0" smtClean="0">
                <a:latin typeface="+mj-lt"/>
                <a:ea typeface="+mj-ea"/>
                <a:cs typeface="+mj-cs"/>
              </a:rPr>
              <a:t>(2007).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Lecture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20. Applications of Technology in Energy and the Environment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Woerlen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lang="en-US" sz="1200" dirty="0" smtClean="0">
                <a:latin typeface="+mj-lt"/>
                <a:ea typeface="+mj-ea"/>
                <a:cs typeface="+mj-cs"/>
              </a:rPr>
              <a:t> (2004).  Experience Curves for Energy Technologies.  Encyclopedia of Energy </a:t>
            </a:r>
            <a:r>
              <a:rPr lang="en-US" sz="1200" dirty="0" err="1" smtClean="0">
                <a:latin typeface="+mj-lt"/>
                <a:ea typeface="+mj-ea"/>
                <a:cs typeface="+mj-cs"/>
              </a:rPr>
              <a:t>vol</a:t>
            </a:r>
            <a:r>
              <a:rPr lang="en-US" sz="1200" dirty="0" smtClean="0">
                <a:latin typeface="+mj-lt"/>
                <a:ea typeface="+mj-ea"/>
                <a:cs typeface="+mj-cs"/>
              </a:rPr>
              <a:t> 2.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133600"/>
          <a:ext cx="83058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7311"/>
                <a:gridCol w="4358489"/>
              </a:tblGrid>
              <a:tr h="5334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1) Learning-by-doing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“more is cheaper”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US" dirty="0" smtClean="0"/>
                        <a:t>2) Economies of scale in production 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Economies</a:t>
                      </a:r>
                      <a:r>
                        <a:rPr lang="en-US" baseline="0" dirty="0" smtClean="0"/>
                        <a:t> of scale in </a:t>
                      </a:r>
                      <a:r>
                        <a:rPr lang="en-US" dirty="0" smtClean="0"/>
                        <a:t>input factors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“bigger is cheaper”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817880">
                <a:tc>
                  <a:txBody>
                    <a:bodyPr/>
                    <a:lstStyle/>
                    <a:p>
                      <a:r>
                        <a:rPr lang="en-US" dirty="0" smtClean="0"/>
                        <a:t>3) Increased efficiency/usefulness of   </a:t>
                      </a:r>
                    </a:p>
                    <a:p>
                      <a:r>
                        <a:rPr lang="en-US" dirty="0" smtClean="0"/>
                        <a:t>    product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e.g. more efficient</a:t>
                      </a:r>
                      <a:r>
                        <a:rPr lang="en-US" baseline="0" dirty="0" smtClean="0"/>
                        <a:t> PV modules</a:t>
                      </a:r>
                    </a:p>
                    <a:p>
                      <a:r>
                        <a:rPr lang="en-US" baseline="0" dirty="0" smtClean="0"/>
                        <a:t>e.g. tracking </a:t>
                      </a:r>
                      <a:r>
                        <a:rPr lang="en-US" baseline="0" dirty="0" err="1" smtClean="0"/>
                        <a:t>vs</a:t>
                      </a:r>
                      <a:r>
                        <a:rPr lang="en-US" baseline="0" dirty="0" smtClean="0"/>
                        <a:t> fixed PV systems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r>
                        <a:rPr lang="en-US" dirty="0" smtClean="0"/>
                        <a:t>4) Diffusion &amp; standardization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reduces overhead and cost from compatibility issues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5181600"/>
            <a:ext cx="83058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Other mechanisms which may impact cost: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 Competitive </a:t>
            </a:r>
            <a:r>
              <a:rPr lang="en-US" dirty="0" err="1" smtClean="0"/>
              <a:t>vs</a:t>
            </a:r>
            <a:r>
              <a:rPr lang="en-US" dirty="0" smtClean="0"/>
              <a:t> monopolistic/oligopolistic market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 smtClean="0"/>
              <a:t>   Conditions in input factor markets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1197114"/>
            <a:ext cx="8153400" cy="70788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i="1" dirty="0" smtClean="0"/>
              <a:t>Experience curves are a black box, but seem to be discussed as if a Rorschach blot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2057400"/>
            <a:ext cx="8305800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Experience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Experience curves </a:t>
            </a:r>
            <a:r>
              <a:rPr lang="en-US" dirty="0" err="1" smtClean="0"/>
              <a:t>vs</a:t>
            </a:r>
            <a:r>
              <a:rPr lang="en-US" dirty="0" smtClean="0"/>
              <a:t> learning curves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Estimates of learning rates are sensitive to data quality and uncertainty </a:t>
            </a:r>
          </a:p>
          <a:p>
            <a:pPr marL="971550" lvl="1" indent="-514350"/>
            <a:r>
              <a:rPr lang="en-US" dirty="0" smtClean="0"/>
              <a:t>Time and size of buy down investment  to reach cost target is highly sensitive to learning rate</a:t>
            </a:r>
          </a:p>
          <a:p>
            <a:pPr marL="971550" lvl="1" indent="-514350"/>
            <a:r>
              <a:rPr lang="en-US" dirty="0" smtClean="0"/>
              <a:t>E.g. For a target of $0.30/W, extrapolation of </a:t>
            </a:r>
            <a:r>
              <a:rPr lang="en-US" dirty="0" err="1" smtClean="0"/>
              <a:t>Maycock</a:t>
            </a:r>
            <a:r>
              <a:rPr lang="en-US" dirty="0" smtClean="0"/>
              <a:t> predicts breakeven at 2039 while extrapolation of Strategies Unlimited predicts breakeven at 2067  </a:t>
            </a:r>
            <a:r>
              <a:rPr lang="en-US" sz="2300" dirty="0" smtClean="0"/>
              <a:t>(</a:t>
            </a:r>
            <a:r>
              <a:rPr lang="en-US" sz="2300" dirty="0" err="1" smtClean="0"/>
              <a:t>Nemet</a:t>
            </a:r>
            <a:r>
              <a:rPr lang="en-US" sz="2300" dirty="0" smtClean="0"/>
              <a:t>, 2006)</a:t>
            </a:r>
            <a:endParaRPr lang="en-US" dirty="0" smtClean="0"/>
          </a:p>
          <a:p>
            <a:pPr marL="971550" lvl="1" indent="-514350"/>
            <a:r>
              <a:rPr lang="en-US" dirty="0" smtClean="0"/>
              <a:t>E.g. For a target of $0.10/</a:t>
            </a:r>
            <a:r>
              <a:rPr lang="en-US" dirty="0" err="1" smtClean="0"/>
              <a:t>kwh</a:t>
            </a:r>
            <a:r>
              <a:rPr lang="en-US" dirty="0" smtClean="0"/>
              <a:t> and a PR of 0.75, requires 48 </a:t>
            </a:r>
            <a:r>
              <a:rPr lang="en-US" dirty="0" err="1" smtClean="0"/>
              <a:t>GW</a:t>
            </a:r>
            <a:r>
              <a:rPr lang="en-US" dirty="0" smtClean="0"/>
              <a:t> of production.  But with a PR of 0.85, requires 957 </a:t>
            </a:r>
            <a:r>
              <a:rPr lang="en-US" dirty="0" err="1" smtClean="0"/>
              <a:t>GW</a:t>
            </a:r>
            <a:r>
              <a:rPr lang="en-US" dirty="0" smtClean="0"/>
              <a:t> </a:t>
            </a:r>
            <a:r>
              <a:rPr lang="en-US" sz="2100" dirty="0" smtClean="0"/>
              <a:t>(Farmer and </a:t>
            </a:r>
            <a:r>
              <a:rPr lang="en-US" sz="2100" dirty="0" err="1" smtClean="0"/>
              <a:t>Trancik</a:t>
            </a:r>
            <a:r>
              <a:rPr lang="en-US" sz="2100" dirty="0" smtClean="0"/>
              <a:t> 2007)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Cannot predict discontinuities in curve </a:t>
            </a:r>
          </a:p>
          <a:p>
            <a:pPr marL="914400" lvl="1" indent="-514350"/>
            <a:r>
              <a:rPr lang="en-US" dirty="0" smtClean="0"/>
              <a:t>e.g. recent shortage of silicon supply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Does not consider constraints like theoretical efficiency limits of specific PV technologies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Considers experience as the only determinant of cost reduction; lacks control variables</a:t>
            </a:r>
          </a:p>
          <a:p>
            <a:pPr marL="914400" lvl="1" indent="-514350"/>
            <a:r>
              <a:rPr lang="en-US" dirty="0" smtClean="0"/>
              <a:t>e.g. ignores level of investment in R&amp;D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119336"/>
            <a:ext cx="762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Primary source: </a:t>
            </a:r>
            <a:r>
              <a:rPr lang="en-US" sz="1400" dirty="0" err="1" smtClean="0"/>
              <a:t>Nemet</a:t>
            </a:r>
            <a:r>
              <a:rPr lang="en-US" sz="1400" dirty="0" smtClean="0"/>
              <a:t> G.  (2006) Beyond the Learning Curve.  Energy Policy, 34, 3218-3232</a:t>
            </a:r>
          </a:p>
          <a:p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(More) Issues with Experience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Considers cost reduction as the only outcome of interest </a:t>
            </a:r>
          </a:p>
          <a:p>
            <a:pPr marL="914400" lvl="1" indent="-514350"/>
            <a:r>
              <a:rPr lang="en-US" dirty="0" smtClean="0"/>
              <a:t>e.g. ignores reliability, potential for new applications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Observed goodness-of-fit of curves to empirical data may be the result of sampling bias (e.g. Model T, nuclear)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Ideally requires cost data, but often uses price data</a:t>
            </a:r>
          </a:p>
          <a:p>
            <a:pPr marL="914400" lvl="1" indent="-514350"/>
            <a:r>
              <a:rPr lang="en-US" dirty="0" smtClean="0"/>
              <a:t>Requires assumption of unchanged market structure </a:t>
            </a:r>
          </a:p>
          <a:p>
            <a:pPr marL="914400" lvl="1" indent="-514350"/>
            <a:r>
              <a:rPr lang="en-US" dirty="0" smtClean="0"/>
              <a:t>e.g. level of PV subsidy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Ignores spillover effects from related industries </a:t>
            </a:r>
          </a:p>
          <a:p>
            <a:pPr marL="914400" lvl="1" indent="-514350"/>
            <a:r>
              <a:rPr lang="en-US" dirty="0" smtClean="0"/>
              <a:t>progress in semiconductors </a:t>
            </a:r>
            <a:r>
              <a:rPr lang="en-US" dirty="0" err="1" smtClean="0"/>
              <a:t>vs</a:t>
            </a:r>
            <a:r>
              <a:rPr lang="en-US" dirty="0" smtClean="0"/>
              <a:t> progress in PV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err="1" smtClean="0"/>
              <a:t>DV</a:t>
            </a:r>
            <a:r>
              <a:rPr lang="en-US" dirty="0" smtClean="0"/>
              <a:t> is non-cumulative, IV is cumulative  -&gt; autocorrelation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Must consider the level of analysis where learning occurs </a:t>
            </a:r>
          </a:p>
          <a:p>
            <a:pPr marL="914400" lvl="1" indent="-514350"/>
            <a:r>
              <a:rPr lang="en-US" dirty="0" smtClean="0"/>
              <a:t>PV modules – global</a:t>
            </a:r>
          </a:p>
          <a:p>
            <a:pPr marL="914400" lvl="1" indent="-514350"/>
            <a:r>
              <a:rPr lang="en-US" dirty="0" smtClean="0"/>
              <a:t>PV installation – National?  State?  Local?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curve in aircraft production (Wright 1938)</a:t>
            </a:r>
          </a:p>
          <a:p>
            <a:r>
              <a:rPr lang="en-US" dirty="0" smtClean="0"/>
              <a:t>Arrow (1962) brings learning curve concept into macroeconomic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Required Investment to Reach a Cost Target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1181894" y="3771900"/>
            <a:ext cx="480139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0" y="5715000"/>
            <a:ext cx="7391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71800" y="6096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Cumulative output (log scale)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691634" y="3206234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Price/Cost (log scale)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66800" y="4722812"/>
            <a:ext cx="7086600" cy="1588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19200" y="1524000"/>
            <a:ext cx="6400800" cy="35052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76600" y="23622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Learning curve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0" y="4341812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Cost target</a:t>
            </a:r>
            <a:endParaRPr lang="en-US" sz="14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B8DF-9F1B-409D-AD03-7712030BDC0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Colatat - 080608</a:t>
            </a:r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743</Words>
  <Application>Microsoft Office PowerPoint</Application>
  <PresentationFormat>On-screen Show (4:3)</PresentationFormat>
  <Paragraphs>114</Paragraphs>
  <Slides>10</Slides>
  <Notes>1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Introductory Points</vt:lpstr>
      <vt:lpstr>Experience Curves in PV</vt:lpstr>
      <vt:lpstr>Source: Nemet G.  (2006) Beyond the Learning Curve.  Energy Policy, 34, 3218-3232</vt:lpstr>
      <vt:lpstr>Mathematical Form of Experience Curves</vt:lpstr>
      <vt:lpstr>Possible mechanisms behind the experience curve</vt:lpstr>
      <vt:lpstr>Issues with Experience Curves</vt:lpstr>
      <vt:lpstr>(More) Issues with Experience Curves</vt:lpstr>
      <vt:lpstr>History</vt:lpstr>
      <vt:lpstr>Required Investment to Reach a Cost Target</vt:lpstr>
      <vt:lpstr>Required Investment to Reach a Cost Target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</dc:title>
  <dc:creator>PColatat</dc:creator>
  <cp:lastModifiedBy>PColatat</cp:lastModifiedBy>
  <cp:revision>9</cp:revision>
  <dcterms:created xsi:type="dcterms:W3CDTF">2008-07-29T20:40:52Z</dcterms:created>
  <dcterms:modified xsi:type="dcterms:W3CDTF">2008-08-13T23:06:14Z</dcterms:modified>
</cp:coreProperties>
</file>