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6" r:id="rId3"/>
    <p:sldId id="270" r:id="rId4"/>
    <p:sldId id="260" r:id="rId5"/>
    <p:sldId id="267" r:id="rId6"/>
    <p:sldId id="262" r:id="rId7"/>
    <p:sldId id="268" r:id="rId8"/>
    <p:sldId id="269" r:id="rId9"/>
    <p:sldId id="264" r:id="rId10"/>
    <p:sldId id="257" r:id="rId11"/>
    <p:sldId id="259" r:id="rId12"/>
    <p:sldId id="265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45" autoAdjust="0"/>
  </p:normalViewPr>
  <p:slideViewPr>
    <p:cSldViewPr>
      <p:cViewPr varScale="1">
        <p:scale>
          <a:sx n="90" d="100"/>
          <a:sy n="90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CFD85-9AC9-4AA2-862A-70C49630B3C0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41FEC-CA36-4677-91B1-EB162A854C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82D66-9E25-49D1-99B7-4F5AC004B065}" type="datetimeFigureOut">
              <a:rPr lang="en-US" smtClean="0"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3020B-E68D-4C53-99E9-1F87DE90F6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elticsolar.blogspot.com/2007/11/first-day-of-solar-install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Notes on PV Installation Labor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integration &amp; installation work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General education of benefits of solar – to develop interest in requesting a proposal</a:t>
            </a:r>
          </a:p>
          <a:p>
            <a:r>
              <a:rPr lang="en-US" dirty="0" smtClean="0"/>
              <a:t>Then, once someone expresses interest</a:t>
            </a:r>
          </a:p>
          <a:p>
            <a:pPr lvl="1"/>
            <a:r>
              <a:rPr lang="en-US" dirty="0" smtClean="0"/>
              <a:t>Analysis of customer electricity usage/bill</a:t>
            </a:r>
          </a:p>
          <a:p>
            <a:pPr lvl="1"/>
            <a:r>
              <a:rPr lang="en-US" dirty="0" smtClean="0"/>
              <a:t>System design: e.g. which panels, inverters?  Where to mount?  Number of panels/size of string?</a:t>
            </a:r>
          </a:p>
          <a:p>
            <a:pPr lvl="1"/>
            <a:r>
              <a:rPr lang="en-US" dirty="0" smtClean="0"/>
              <a:t>Presentation of proposal to customer: explain impact to electricity usage, environmental impact, discuss financing mechanisms</a:t>
            </a:r>
          </a:p>
          <a:p>
            <a:r>
              <a:rPr lang="en-US" dirty="0" smtClean="0"/>
              <a:t>Then, once the customer says yes</a:t>
            </a:r>
          </a:p>
          <a:p>
            <a:pPr lvl="1"/>
            <a:r>
              <a:rPr lang="en-US" dirty="0" smtClean="0"/>
              <a:t>Before construction: Sign contracts, apply for building permits, make reservations for state rebates, apply for interconnection with utility </a:t>
            </a:r>
          </a:p>
          <a:p>
            <a:pPr lvl="1"/>
            <a:r>
              <a:rPr lang="en-US" dirty="0" smtClean="0"/>
              <a:t>Secure materials &amp; construction</a:t>
            </a:r>
          </a:p>
          <a:p>
            <a:pPr lvl="1"/>
            <a:r>
              <a:rPr lang="en-US" dirty="0" smtClean="0"/>
              <a:t>After construction: municipality to sign off permit, utility performs interconnection, final rebate inspection from state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0"/>
            <a:ext cx="82296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Many tasks are not part of direct labor (construction)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 Required for an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From interview with Sunlight Electric (installer)</a:t>
            </a:r>
          </a:p>
          <a:p>
            <a:pPr lvl="1"/>
            <a:r>
              <a:rPr lang="en-US" dirty="0" smtClean="0"/>
              <a:t>“80% of the installation work is not specific to solar….requires basic construction skills”</a:t>
            </a:r>
          </a:p>
          <a:p>
            <a:pPr lvl="1"/>
            <a:r>
              <a:rPr lang="en-US" dirty="0" smtClean="0"/>
              <a:t>E.g. on a ground-mounted system</a:t>
            </a:r>
          </a:p>
          <a:p>
            <a:pPr lvl="2"/>
            <a:r>
              <a:rPr lang="en-US" dirty="0" smtClean="0"/>
              <a:t>to install posts, you dig holes &amp; fill them with concrete</a:t>
            </a:r>
          </a:p>
          <a:p>
            <a:pPr lvl="2"/>
            <a:r>
              <a:rPr lang="en-US" dirty="0" smtClean="0"/>
              <a:t>To run wiring, you dig trenches</a:t>
            </a:r>
          </a:p>
          <a:p>
            <a:pPr lvl="2"/>
            <a:r>
              <a:rPr lang="en-US" dirty="0" smtClean="0"/>
              <a:t>You attach modules to the rails (which anyone who can operate a screwdriver or wrench can do)</a:t>
            </a:r>
          </a:p>
          <a:p>
            <a:r>
              <a:rPr lang="en-US" dirty="0" smtClean="0"/>
              <a:t>Installer requirements</a:t>
            </a:r>
          </a:p>
          <a:p>
            <a:pPr lvl="1"/>
            <a:r>
              <a:rPr lang="en-US" dirty="0" smtClean="0"/>
              <a:t>General contractors’ license, or electricians’ license, </a:t>
            </a:r>
            <a:r>
              <a:rPr lang="en-US" b="1" i="1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[only in CA] a solar contractors’ license</a:t>
            </a:r>
          </a:p>
          <a:p>
            <a:pPr lvl="1"/>
            <a:r>
              <a:rPr lang="en-US" dirty="0" smtClean="0"/>
              <a:t>Some states require </a:t>
            </a:r>
          </a:p>
          <a:p>
            <a:pPr lvl="2"/>
            <a:r>
              <a:rPr lang="en-US" dirty="0" smtClean="0"/>
              <a:t>that installers be certified by </a:t>
            </a:r>
            <a:r>
              <a:rPr lang="en-US" dirty="0" err="1" smtClean="0"/>
              <a:t>NABCEP</a:t>
            </a:r>
            <a:r>
              <a:rPr lang="en-US" dirty="0" smtClean="0"/>
              <a:t> (North American Board of Certified Energy Professionals), or</a:t>
            </a:r>
          </a:p>
          <a:p>
            <a:pPr lvl="2"/>
            <a:r>
              <a:rPr lang="en-US" dirty="0" smtClean="0"/>
              <a:t>that installers have some minimum amount of solar experience, or</a:t>
            </a:r>
          </a:p>
          <a:p>
            <a:pPr lvl="2"/>
            <a:r>
              <a:rPr lang="en-US" dirty="0" smtClean="0"/>
              <a:t>go through some formal training on solar installation</a:t>
            </a:r>
          </a:p>
          <a:p>
            <a:r>
              <a:rPr lang="en-US" dirty="0" smtClean="0"/>
              <a:t>Work specific to solar</a:t>
            </a:r>
          </a:p>
          <a:p>
            <a:pPr lvl="1"/>
            <a:r>
              <a:rPr lang="en-US" dirty="0" smtClean="0"/>
              <a:t>Direct: Installing inverters</a:t>
            </a:r>
          </a:p>
          <a:p>
            <a:pPr lvl="1"/>
            <a:r>
              <a:rPr lang="en-US" dirty="0" smtClean="0"/>
              <a:t>Indirect: Sales, system design, applications/permits for rebate and interconnection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in the Direct Installation of a PV System </a:t>
            </a:r>
            <a:r>
              <a:rPr lang="en-US" sz="2700" dirty="0" smtClean="0"/>
              <a:t>(roof-mounted, grid-connected)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16760"/>
          <a:ext cx="82296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472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Construction</a:t>
                      </a:r>
                      <a:r>
                        <a:rPr lang="en-US" baseline="0" dirty="0" smtClean="0"/>
                        <a:t> 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Mount rails on roof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 mounting panels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Mount PV panels on rails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 generating electricity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 inverter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convert DC to AC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 DC disconnect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disconnect system when</a:t>
                      </a:r>
                      <a:r>
                        <a:rPr lang="en-US" baseline="0" dirty="0" smtClean="0"/>
                        <a:t> performing repair/replacement of system components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 AC meter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measure the electricity output of the system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Pull wire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connect various system components &amp; to ground the system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 junction box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 combine wiring from panels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6248400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 nice description, with pictures, can be found here:</a:t>
            </a:r>
          </a:p>
          <a:p>
            <a:r>
              <a:rPr lang="en-US" sz="1200" dirty="0" smtClean="0">
                <a:hlinkClick r:id="rId2"/>
              </a:rPr>
              <a:t>http://celticsolar.blogspot.com/2007/11/first-day-of-solar-install.html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estimate </a:t>
            </a:r>
            <a:r>
              <a:rPr lang="en-US" dirty="0" smtClean="0">
                <a:solidFill>
                  <a:srgbClr val="FF0000"/>
                </a:solidFill>
              </a:rPr>
              <a:t>8-10 labor hours/kilowatt (DC)</a:t>
            </a:r>
          </a:p>
          <a:p>
            <a:pPr lvl="1"/>
            <a:r>
              <a:rPr lang="en-US" dirty="0" smtClean="0"/>
              <a:t>Consistent with estimate from Renewable energy Policy Project (2001):  8 labor hours/kilowatt</a:t>
            </a:r>
          </a:p>
          <a:p>
            <a:pPr lvl="1"/>
            <a:r>
              <a:rPr lang="en-US" dirty="0" smtClean="0"/>
              <a:t>But this is still a preliminary estimate</a:t>
            </a:r>
          </a:p>
          <a:p>
            <a:r>
              <a:rPr lang="en-US" dirty="0" smtClean="0"/>
              <a:t>Relevant occupations: electricians and general construction contractors </a:t>
            </a:r>
            <a:endParaRPr lang="en-US" dirty="0" smtClean="0"/>
          </a:p>
          <a:p>
            <a:r>
              <a:rPr lang="en-US" dirty="0" smtClean="0"/>
              <a:t>Must distinguish direct labor for installation from indirect labor/overhead; my estimate is for direct labor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labor / kW based on two “real” projects</a:t>
            </a:r>
          </a:p>
          <a:p>
            <a:r>
              <a:rPr lang="en-US" dirty="0" smtClean="0"/>
              <a:t>Compare with estimates from my own bottom-up analysis</a:t>
            </a:r>
          </a:p>
          <a:p>
            <a:r>
              <a:rPr lang="en-US" dirty="0" smtClean="0"/>
              <a:t>Compare with </a:t>
            </a:r>
            <a:r>
              <a:rPr lang="en-US" dirty="0" err="1" smtClean="0"/>
              <a:t>REPP</a:t>
            </a:r>
            <a:r>
              <a:rPr lang="en-US" dirty="0" smtClean="0"/>
              <a:t> (2001) data</a:t>
            </a:r>
          </a:p>
          <a:p>
            <a:r>
              <a:rPr lang="en-US" dirty="0" smtClean="0"/>
              <a:t>Explain potential deviations from my estimate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example from Sunlight Electric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System size (CEC-AC): 146 </a:t>
            </a:r>
            <a:r>
              <a:rPr lang="en-US" dirty="0" err="1" smtClean="0"/>
              <a:t>kw</a:t>
            </a:r>
            <a:endParaRPr lang="en-US" dirty="0" smtClean="0"/>
          </a:p>
          <a:p>
            <a:r>
              <a:rPr lang="en-US" dirty="0" smtClean="0"/>
              <a:t>System cost: $1.25 million</a:t>
            </a:r>
          </a:p>
          <a:p>
            <a:r>
              <a:rPr lang="en-US" dirty="0" smtClean="0"/>
              <a:t>Sunlight Electric paid a contractor $</a:t>
            </a:r>
            <a:r>
              <a:rPr lang="en-US" dirty="0" err="1" smtClean="0"/>
              <a:t>150k</a:t>
            </a:r>
            <a:r>
              <a:rPr lang="en-US" dirty="0" smtClean="0"/>
              <a:t> for the installation work </a:t>
            </a:r>
            <a:r>
              <a:rPr lang="en-US" sz="2600" dirty="0" smtClean="0"/>
              <a:t>(and kept about $</a:t>
            </a:r>
            <a:r>
              <a:rPr lang="en-US" sz="2600" dirty="0" err="1" smtClean="0"/>
              <a:t>150k</a:t>
            </a:r>
            <a:r>
              <a:rPr lang="en-US" sz="2600" dirty="0" smtClean="0"/>
              <a:t> for its own costs/profit)</a:t>
            </a:r>
            <a:endParaRPr lang="en-US" dirty="0" smtClean="0"/>
          </a:p>
          <a:p>
            <a:r>
              <a:rPr lang="en-US" dirty="0" smtClean="0"/>
              <a:t>Sunlight Electric founder, Rob </a:t>
            </a:r>
            <a:r>
              <a:rPr lang="en-US" dirty="0" err="1" smtClean="0"/>
              <a:t>Erlichman</a:t>
            </a:r>
            <a:r>
              <a:rPr lang="en-US" dirty="0" smtClean="0"/>
              <a:t>, estimated the costs of the contractor:</a:t>
            </a:r>
          </a:p>
          <a:p>
            <a:pPr lvl="1"/>
            <a:r>
              <a:rPr lang="en-US" dirty="0" smtClean="0"/>
              <a:t>Construction took 8 weeks for a crew of 4 =&gt; 1280 labor hours in total</a:t>
            </a:r>
          </a:p>
          <a:p>
            <a:pPr lvl="1"/>
            <a:r>
              <a:rPr lang="en-US" dirty="0" smtClean="0"/>
              <a:t>Use a weighted average hourly rate per person of $25/hour =&gt; $</a:t>
            </a:r>
            <a:r>
              <a:rPr lang="en-US" dirty="0" err="1" smtClean="0"/>
              <a:t>32k</a:t>
            </a:r>
            <a:r>
              <a:rPr lang="en-US" dirty="0" smtClean="0"/>
              <a:t> in labor cost</a:t>
            </a:r>
          </a:p>
          <a:p>
            <a:pPr lvl="1"/>
            <a:r>
              <a:rPr lang="en-US" dirty="0" smtClean="0"/>
              <a:t>Estimate another $</a:t>
            </a:r>
            <a:r>
              <a:rPr lang="en-US" dirty="0" err="1" smtClean="0"/>
              <a:t>32k</a:t>
            </a:r>
            <a:r>
              <a:rPr lang="en-US" dirty="0" smtClean="0"/>
              <a:t> for equipment &amp; insurance</a:t>
            </a:r>
          </a:p>
          <a:p>
            <a:pPr lvl="1"/>
            <a:r>
              <a:rPr lang="en-US" dirty="0" smtClean="0"/>
              <a:t>The rest ($</a:t>
            </a:r>
            <a:r>
              <a:rPr lang="en-US" dirty="0" err="1" smtClean="0"/>
              <a:t>150k</a:t>
            </a:r>
            <a:r>
              <a:rPr lang="en-US" dirty="0" smtClean="0"/>
              <a:t>-$</a:t>
            </a:r>
            <a:r>
              <a:rPr lang="en-US" dirty="0" err="1" smtClean="0"/>
              <a:t>32k</a:t>
            </a:r>
            <a:r>
              <a:rPr lang="en-US" dirty="0" smtClean="0"/>
              <a:t>-$</a:t>
            </a:r>
            <a:r>
              <a:rPr lang="en-US" dirty="0" err="1" smtClean="0"/>
              <a:t>32k</a:t>
            </a:r>
            <a:r>
              <a:rPr lang="en-US" dirty="0" smtClean="0"/>
              <a:t> = $</a:t>
            </a:r>
            <a:r>
              <a:rPr lang="en-US" dirty="0" err="1" smtClean="0"/>
              <a:t>86k</a:t>
            </a:r>
            <a:r>
              <a:rPr lang="en-US" dirty="0" smtClean="0"/>
              <a:t>) is profit for the installer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8.76 labor-hours per kW (CEC-AC) 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or    about 10.3-11.0 labor-hours per kW (DC)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24-30 labor hours for a </a:t>
            </a:r>
            <a:r>
              <a:rPr lang="en-US" sz="2400" dirty="0" err="1" smtClean="0"/>
              <a:t>2.87kW</a:t>
            </a:r>
            <a:r>
              <a:rPr lang="en-US" sz="2400" dirty="0" smtClean="0"/>
              <a:t> (DC) system: </a:t>
            </a:r>
            <a:r>
              <a:rPr lang="en-US" sz="1100" dirty="0" smtClean="0"/>
              <a:t>(www.patrickchapman.com/solar.htm) </a:t>
            </a:r>
            <a:r>
              <a:rPr lang="en-US" sz="2400" b="1" dirty="0" smtClean="0">
                <a:solidFill>
                  <a:srgbClr val="FF0000"/>
                </a:solidFill>
              </a:rPr>
              <a:t>8.4-10.5 labor hours per kW (DC)</a:t>
            </a:r>
          </a:p>
          <a:p>
            <a:r>
              <a:rPr lang="en-US" sz="2400" dirty="0" smtClean="0"/>
              <a:t>My own estimate for a 3.96 kW (DC) system,  based </a:t>
            </a:r>
            <a:r>
              <a:rPr lang="en-US" sz="2000" dirty="0" smtClean="0"/>
              <a:t>on</a:t>
            </a:r>
            <a:r>
              <a:rPr lang="en-US" sz="2400" dirty="0" smtClean="0"/>
              <a:t> RS Means Data:</a:t>
            </a:r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3200400"/>
          <a:ext cx="7239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2004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 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Labor</a:t>
                      </a:r>
                      <a:r>
                        <a:rPr lang="en-US" baseline="0" dirty="0" smtClean="0"/>
                        <a:t> per Unit (from RS Means)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Hours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Mounting rails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labor hours for 6 panels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PV Panels: 22 </a:t>
                      </a:r>
                      <a:r>
                        <a:rPr lang="en-US" sz="1400" dirty="0" err="1" smtClean="0"/>
                        <a:t>180W</a:t>
                      </a:r>
                      <a:r>
                        <a:rPr lang="en-US" sz="1400" baseline="0" dirty="0" smtClean="0"/>
                        <a:t> panels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labor hour per panel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Inverter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 labor hours per inverter, 1 labor hour for conduit box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DC disconnect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labor hour per unit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Readout Panel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labor hours per </a:t>
                      </a:r>
                      <a:r>
                        <a:rPr lang="en-US" sz="1400" dirty="0" smtClean="0"/>
                        <a:t>unit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37.3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Line Callout 2 4"/>
          <p:cNvSpPr/>
          <p:nvPr/>
        </p:nvSpPr>
        <p:spPr>
          <a:xfrm>
            <a:off x="6934200" y="4800600"/>
            <a:ext cx="2133600" cy="1066800"/>
          </a:xfrm>
          <a:prstGeom prst="borderCallout2">
            <a:avLst>
              <a:gd name="adj1" fmla="val 102266"/>
              <a:gd name="adj2" fmla="val 49644"/>
              <a:gd name="adj3" fmla="val 141168"/>
              <a:gd name="adj4" fmla="val 35373"/>
              <a:gd name="adj5" fmla="val 102501"/>
              <a:gd name="adj6" fmla="val -284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37.3 labor hours / 3.96 </a:t>
            </a:r>
            <a:r>
              <a:rPr lang="en-US" sz="1400" dirty="0" err="1" smtClean="0">
                <a:solidFill>
                  <a:schemeClr val="tx1"/>
                </a:solidFill>
              </a:rPr>
              <a:t>kw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9.4 labor hours / </a:t>
            </a:r>
            <a:r>
              <a:rPr lang="en-US" sz="1400" b="1" dirty="0" err="1" smtClean="0">
                <a:solidFill>
                  <a:srgbClr val="FF0000"/>
                </a:solidFill>
              </a:rPr>
              <a:t>kw</a:t>
            </a:r>
            <a:r>
              <a:rPr lang="en-US" sz="1400" b="1" dirty="0" smtClean="0">
                <a:solidFill>
                  <a:srgbClr val="FF0000"/>
                </a:solidFill>
              </a:rPr>
              <a:t> (DC) 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6868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Labor Estimates for Work Across the Value Chain</a:t>
            </a:r>
            <a:br>
              <a:rPr lang="en-US" sz="3200" dirty="0" smtClean="0"/>
            </a:br>
            <a:r>
              <a:rPr lang="en-US" sz="2000" dirty="0" smtClean="0"/>
              <a:t>Data from Renewable Energy Policy Project (2001)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7010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4542692"/>
            <a:ext cx="7315200" cy="304800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164015"/>
            <a:ext cx="7315200" cy="205154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ne Callout 2 6"/>
          <p:cNvSpPr/>
          <p:nvPr/>
        </p:nvSpPr>
        <p:spPr>
          <a:xfrm>
            <a:off x="7162800" y="2743200"/>
            <a:ext cx="1828800" cy="1371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4894"/>
              <a:gd name="adj6" fmla="val -8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8000 hours per MW =&gt; 8 hours per KW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0" y="6027003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smtClean="0"/>
              <a:t>“The Work that Goes into</a:t>
            </a:r>
          </a:p>
          <a:p>
            <a:r>
              <a:rPr lang="en-US" sz="1200" dirty="0" smtClean="0"/>
              <a:t>Renewable Energy”</a:t>
            </a:r>
          </a:p>
          <a:p>
            <a:r>
              <a:rPr lang="en-US" sz="1200" dirty="0" smtClean="0"/>
              <a:t>2001, </a:t>
            </a:r>
            <a:r>
              <a:rPr lang="en-US" sz="1200" dirty="0" smtClean="0"/>
              <a:t>Singh &amp; </a:t>
            </a:r>
            <a:r>
              <a:rPr lang="en-US" sz="1200" dirty="0" err="1" smtClean="0"/>
              <a:t>Fehrs</a:t>
            </a:r>
            <a:r>
              <a:rPr lang="en-US" sz="1200" dirty="0"/>
              <a:t> </a:t>
            </a:r>
            <a:r>
              <a:rPr lang="en-US" sz="1200" dirty="0" smtClean="0"/>
              <a:t>(Renewable </a:t>
            </a:r>
            <a:r>
              <a:rPr lang="en-US" sz="1200" dirty="0"/>
              <a:t>Energy </a:t>
            </a:r>
            <a:r>
              <a:rPr lang="en-US" sz="1200" dirty="0" smtClean="0"/>
              <a:t>Policy Project)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estimates and why we should be careful with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5410200" cy="4800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Energybible.com </a:t>
            </a:r>
          </a:p>
          <a:p>
            <a:pPr lvl="1"/>
            <a:r>
              <a:rPr lang="en-US" sz="1400" dirty="0" smtClean="0"/>
              <a:t> Total labor cost seems reasonable ($1.33 per Watt) </a:t>
            </a:r>
          </a:p>
          <a:p>
            <a:pPr lvl="1"/>
            <a:r>
              <a:rPr lang="en-US" sz="1400" dirty="0" smtClean="0"/>
              <a:t>But the labor hours seem high (48 hrs x 3 people = 144), and is not based on actual projects or estimates from an installer</a:t>
            </a:r>
          </a:p>
          <a:p>
            <a:pPr lvl="1"/>
            <a:r>
              <a:rPr lang="en-US" sz="1400" dirty="0" smtClean="0"/>
              <a:t>Does not consider overhead and profit of installer</a:t>
            </a:r>
            <a:endParaRPr lang="en-US" sz="1800" dirty="0"/>
          </a:p>
          <a:p>
            <a:r>
              <a:rPr lang="en-US" sz="1800" dirty="0" smtClean="0"/>
              <a:t>Photon Consulting report </a:t>
            </a:r>
          </a:p>
          <a:p>
            <a:pPr lvl="1"/>
            <a:r>
              <a:rPr lang="en-US" sz="1400" dirty="0" smtClean="0"/>
              <a:t>Says installation labor cost per MW = $400,000</a:t>
            </a:r>
          </a:p>
          <a:p>
            <a:pPr lvl="2"/>
            <a:r>
              <a:rPr lang="en-US" sz="1000" dirty="0" smtClean="0"/>
              <a:t>@ $40/hr =&gt;</a:t>
            </a:r>
            <a:r>
              <a:rPr lang="en-US" sz="1000" dirty="0" smtClean="0">
                <a:solidFill>
                  <a:srgbClr val="FF0000"/>
                </a:solidFill>
              </a:rPr>
              <a:t>10 labor-hrs / kW</a:t>
            </a:r>
          </a:p>
          <a:p>
            <a:pPr lvl="2"/>
            <a:r>
              <a:rPr lang="en-US" sz="1000" dirty="0" smtClean="0"/>
              <a:t>@ $25/hr =&gt;</a:t>
            </a:r>
            <a:r>
              <a:rPr lang="en-US" sz="1000" dirty="0" smtClean="0">
                <a:solidFill>
                  <a:srgbClr val="FF0000"/>
                </a:solidFill>
              </a:rPr>
              <a:t> 16 labor-hrs /kW</a:t>
            </a:r>
          </a:p>
          <a:p>
            <a:pPr lvl="1"/>
            <a:r>
              <a:rPr lang="en-US" sz="1400" dirty="0" smtClean="0"/>
              <a:t>But it does not specify the type of labor – e.g. does this include system design?  Does this include permitting?  </a:t>
            </a:r>
          </a:p>
          <a:p>
            <a:pPr lvl="1"/>
            <a:r>
              <a:rPr lang="en-US" sz="1400" dirty="0" smtClean="0"/>
              <a:t>Likely to be upwardly biased</a:t>
            </a:r>
          </a:p>
          <a:p>
            <a:r>
              <a:rPr lang="en-US" sz="1800" dirty="0" smtClean="0"/>
              <a:t>Celtic Solar Blog</a:t>
            </a:r>
          </a:p>
          <a:p>
            <a:pPr lvl="1"/>
            <a:r>
              <a:rPr lang="en-US" sz="1400" dirty="0" smtClean="0"/>
              <a:t>62 labor hours to install </a:t>
            </a:r>
            <a:r>
              <a:rPr lang="en-US" sz="1400" dirty="0" err="1" smtClean="0"/>
              <a:t>4kW</a:t>
            </a:r>
            <a:r>
              <a:rPr lang="en-US" sz="1400" dirty="0" smtClean="0"/>
              <a:t> system =&gt; </a:t>
            </a:r>
            <a:r>
              <a:rPr lang="en-US" sz="1400" dirty="0" smtClean="0">
                <a:solidFill>
                  <a:srgbClr val="FF0000"/>
                </a:solidFill>
              </a:rPr>
              <a:t>15.5 labor-hrs / kW</a:t>
            </a:r>
          </a:p>
          <a:p>
            <a:pPr lvl="1"/>
            <a:r>
              <a:rPr lang="en-US" sz="1400" dirty="0" smtClean="0"/>
              <a:t>But a reading of the work activities suggests that this also includes design activities.  </a:t>
            </a:r>
          </a:p>
          <a:p>
            <a:pPr lvl="1"/>
            <a:r>
              <a:rPr lang="en-US" sz="1400" dirty="0" smtClean="0"/>
              <a:t>Likely to be upwardly biased</a:t>
            </a:r>
            <a:endParaRPr lang="en-US" sz="14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371600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5704582"/>
            <a:ext cx="861060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If we include direct labor and indirect labor/overhead, I estimate an upper bound would be approximately double my estimate of 8-10 labor hrs / kW = &gt; 16-20 labor hrs / kW.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Based on interview with Sunlight Electric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Consistent with </a:t>
            </a:r>
            <a:r>
              <a:rPr lang="en-US" sz="1400" dirty="0" err="1" smtClean="0"/>
              <a:t>REPP</a:t>
            </a:r>
            <a:r>
              <a:rPr lang="en-US" sz="1400" dirty="0" smtClean="0"/>
              <a:t> (2001) data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 of labor to install a PV System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990600" y="5407223"/>
            <a:ext cx="7772400" cy="297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-5400000">
            <a:off x="547391" y="3948409"/>
            <a:ext cx="1943784" cy="6001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Provide potential customers general </a:t>
            </a:r>
            <a:r>
              <a:rPr lang="en-US" sz="1100" dirty="0"/>
              <a:t>e</a:t>
            </a:r>
            <a:r>
              <a:rPr lang="en-US" sz="1100" dirty="0" smtClean="0"/>
              <a:t>ducation on benefits of solar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 rot="-5400000">
            <a:off x="2007633" y="4012166"/>
            <a:ext cx="1902022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Analysis of customer electricity usage/bill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 rot="-5400000">
            <a:off x="2541033" y="4096805"/>
            <a:ext cx="1902022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Site visit, system design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 rot="-5400000">
            <a:off x="3074433" y="4096805"/>
            <a:ext cx="1902022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Present proposal to customer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 rot="-5400000">
            <a:off x="4331361" y="4096805"/>
            <a:ext cx="1902022" cy="261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Sign contracts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 rot="-5400000">
            <a:off x="4970251" y="3845867"/>
            <a:ext cx="1902022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Apply for permits from municipality, rebate from state, interconnection from utility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 rot="-5400000">
            <a:off x="5944344" y="1904255"/>
            <a:ext cx="1831777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Collect materials, system construction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-5400000">
            <a:off x="6902307" y="3930505"/>
            <a:ext cx="1902022" cy="6001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Municipality signs off, utility interconnection, final inspection for rebate</a:t>
            </a:r>
            <a:endParaRPr lang="en-US" sz="1100" dirty="0"/>
          </a:p>
        </p:txBody>
      </p:sp>
      <p:sp>
        <p:nvSpPr>
          <p:cNvPr id="14" name="4-Point Star 13"/>
          <p:cNvSpPr/>
          <p:nvPr/>
        </p:nvSpPr>
        <p:spPr>
          <a:xfrm>
            <a:off x="1828800" y="5559623"/>
            <a:ext cx="457200" cy="381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/>
          <p:cNvSpPr/>
          <p:nvPr/>
        </p:nvSpPr>
        <p:spPr>
          <a:xfrm>
            <a:off x="4572000" y="5559623"/>
            <a:ext cx="457200" cy="381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4-Point Star 15"/>
          <p:cNvSpPr/>
          <p:nvPr/>
        </p:nvSpPr>
        <p:spPr>
          <a:xfrm>
            <a:off x="8001000" y="5559623"/>
            <a:ext cx="457200" cy="381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71600" y="5950803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Customer asks for proposal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114800" y="5864423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Customer accepts proposal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0" y="586442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Solar system fully operational</a:t>
            </a:r>
            <a:endParaRPr lang="en-US" sz="1400" dirty="0"/>
          </a:p>
        </p:txBody>
      </p:sp>
      <p:sp>
        <p:nvSpPr>
          <p:cNvPr id="20" name="Right Brace 19"/>
          <p:cNvSpPr/>
          <p:nvPr/>
        </p:nvSpPr>
        <p:spPr>
          <a:xfrm rot="5400000">
            <a:off x="6667500" y="4533900"/>
            <a:ext cx="381000" cy="3962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943600" y="6629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~2 months to 2 years</a:t>
            </a:r>
            <a:endParaRPr lang="en-US" sz="140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Timeline of a Typical Installation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-5400000">
            <a:off x="-506580" y="3894549"/>
            <a:ext cx="194378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Systems Integrator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 rot="-5400000">
            <a:off x="-328909" y="2029136"/>
            <a:ext cx="186758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Installer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1049</Words>
  <Application>Microsoft Office PowerPoint</Application>
  <PresentationFormat>On-screen Show (4:3)</PresentationFormat>
  <Paragraphs>135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Notes on PV Installation Labor</vt:lpstr>
      <vt:lpstr>Key Points</vt:lpstr>
      <vt:lpstr>Methodology</vt:lpstr>
      <vt:lpstr>Project example from Sunlight Electric</vt:lpstr>
      <vt:lpstr>Other calculations</vt:lpstr>
      <vt:lpstr>Labor Estimates for Work Across the Value Chain Data from Renewable Energy Policy Project (2001)</vt:lpstr>
      <vt:lpstr>Other estimates and why we should be careful with them</vt:lpstr>
      <vt:lpstr>Type of labor to install a PV System</vt:lpstr>
      <vt:lpstr>Timeline of a Typical Installation</vt:lpstr>
      <vt:lpstr>Systems integration &amp; installation work activities</vt:lpstr>
      <vt:lpstr>Skills Required for an Installation</vt:lpstr>
      <vt:lpstr>Activities in the Direct Installation of a PV System (roof-mounted, grid-connected)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on PV Installation Labor</dc:title>
  <dc:creator>PColatat</dc:creator>
  <cp:lastModifiedBy>PColatat</cp:lastModifiedBy>
  <cp:revision>10</cp:revision>
  <dcterms:created xsi:type="dcterms:W3CDTF">2008-07-11T05:21:06Z</dcterms:created>
  <dcterms:modified xsi:type="dcterms:W3CDTF">2008-07-11T21:19:10Z</dcterms:modified>
</cp:coreProperties>
</file>