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8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12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5"/>
  </p:notesMasterIdLst>
  <p:sldIdLst>
    <p:sldId id="303" r:id="rId2"/>
    <p:sldId id="304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</p:sldIdLst>
  <p:sldSz cx="9144000" cy="5143500" type="screen16x9"/>
  <p:notesSz cx="6858000" cy="9144000"/>
  <p:embeddedFontLst>
    <p:embeddedFont>
      <p:font typeface="Helvetica Neue" panose="020B0604020202020204" charset="0"/>
      <p:regular r:id="rId16"/>
      <p:bold r:id="rId17"/>
      <p:italic r:id="rId18"/>
      <p:boldItalic r:id="rId19"/>
    </p:embeddedFont>
    <p:embeddedFont>
      <p:font typeface="Open Sans" panose="020B0606030504020204" pitchFamily="34" charset="0"/>
      <p:regular r:id="rId20"/>
      <p:bold r:id="rId21"/>
      <p:italic r:id="rId22"/>
      <p:boldItalic r:id="rId23"/>
    </p:embeddedFont>
    <p:embeddedFont>
      <p:font typeface="Open Sans Medium" panose="020B060402020202020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04" roundtripDataSignature="AMtx7mjsNppuMNBIfbLBHABdevfBTY19C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hn H Ansley" initials="" lastIdx="1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91E768E-926C-42BC-88E7-5AFB062F1255}">
  <a:tblStyle styleId="{A91E768E-926C-42BC-88E7-5AFB062F1255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4660"/>
  </p:normalViewPr>
  <p:slideViewPr>
    <p:cSldViewPr snapToGrid="0">
      <p:cViewPr varScale="1">
        <p:scale>
          <a:sx n="96" d="100"/>
          <a:sy n="96" d="100"/>
        </p:scale>
        <p:origin x="43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10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104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10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0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105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3-11-07T19:39:33.358" idx="8">
    <p:pos x="2884" y="689"/>
    <p:text>I'm worried about the aluminum sticking. Usually you don't use aluminum-on-aluminum for sliding connections because aluminum is soft and has a tendency to "gall" (deform and stick together). The next iteration of the design should include some kind of guide rail (these are often made of a hard plastic or harder metal)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BMvARho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3-11-07T21:12:25.921" idx="9">
    <p:pos x="2906" y="680"/>
    <p:text>Can I get an exploded view? For a complex mechanism, just showing the top and bottom is unhelpful for seeing what's going on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BMtNAig8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3-11-07T21:14:55.562" idx="12">
    <p:pos x="0" y="3616"/>
    <p:text>Also you have in^2 for PLA density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BMtNAigs"/>
      </p:ext>
    </p:extLst>
  </p:cm>
  <p:cm authorId="0" dt="2023-11-07T22:05:27.183" idx="10">
    <p:pos x="0" y="3616"/>
    <p:text>It doesn't look like you included friction, which is the biggest part of the force pushing against the servo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BMvARhow"/>
      </p:ext>
    </p:extLst>
  </p:cm>
  <p:cm authorId="0" dt="2023-11-07T22:05:27.183" idx="11">
    <p:pos x="0" y="3616"/>
    <p:text>Label your variables, also what's going on here? We need to have a discussion about materials choices I think.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BMtNAigo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3-11-07T21:24:35.475" idx="13">
    <p:pos x="6000" y="0"/>
    <p:text>We don't need this yet. Integration procedures will be a part of CDR once we have more finalized designs.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BMvARho4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3-11-07T21:25:27.086" idx="14">
    <p:pos x="196" y="725"/>
    <p:text>I promise they cannot all be printed, you might be able to get away with some of the internals being printed though.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BMvARhoo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eknic.com/products/brushless-servo-motors/hudson-motors-ready-ship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ee.ic.ac.uk/pcheung/teaching/DE1_EE/stores/sg90_datasheet.pdf" TargetMode="External"/><Relationship Id="rId4" Type="http://schemas.openxmlformats.org/officeDocument/2006/relationships/hyperlink" Target="https://teknic.com/hudson-model/M-3432S-LN-08D/?model_voltage=300" TargetMode="Externa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6" name="Google Shape;846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Google Shape;925;p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6" name="Google Shape;926;p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Google Shape;932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3" name="Google Shape;933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Google Shape;944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5" name="Google Shape;945;p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2" name="Google Shape;952;p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Google Shape;851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2" name="Google Shape;852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2" name="Google Shape;862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9" name="Google Shape;869;p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8" name="Google Shape;878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6" name="Google Shape;886;p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4" name="Google Shape;894;p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2" name="Google Shape;902;p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https://teknic.com/products/brushless-servo-motors/hudson-motors-ready-ship/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https://teknic.com/hudson-model/M-3432S-LN-08D/?model_voltage=300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u="sng">
                <a:solidFill>
                  <a:srgbClr val="0097A7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http://www.ee.ic.ac.uk/pcheung/teaching/DE1_EE/stores/sg90_datasheet.pdf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6" name="Google Shape;916;p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Helvetica Neue"/>
              <a:buNone/>
              <a:defRPr b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Open Sans Medium"/>
              <a:buChar char="●"/>
              <a:defRPr sz="2000">
                <a:solidFill>
                  <a:srgbClr val="434343"/>
                </a:solidFill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○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■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●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○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■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●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○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 sz="1600"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8" name="Google Shape;18;p8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89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200"/>
              <a:buFont typeface="Helvetica Neue"/>
              <a:buNone/>
              <a:defRPr sz="4200" b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" name="Google Shape;21;p8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9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Helvetica Neue"/>
              <a:buNone/>
              <a:defRPr b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9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 Medium"/>
              <a:buChar char="●"/>
              <a:defRPr sz="1600">
                <a:solidFill>
                  <a:srgbClr val="434343"/>
                </a:solidFill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25" name="Google Shape;25;p9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 Medium"/>
              <a:buChar char="●"/>
              <a:defRPr sz="1600"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26" name="Google Shape;26;p9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Helvetica Neue"/>
              <a:buNone/>
              <a:defRPr b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9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9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Helvetica Neue"/>
              <a:buNone/>
              <a:defRPr sz="2400" b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92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Open Sans Medium"/>
              <a:buChar char="●"/>
              <a:defRPr sz="1200">
                <a:solidFill>
                  <a:srgbClr val="434343"/>
                </a:solidFill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○"/>
              <a:defRPr sz="1200"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■"/>
              <a:defRPr sz="1200"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●"/>
              <a:defRPr sz="1200"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○"/>
              <a:defRPr sz="1200"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■"/>
              <a:defRPr sz="1200"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●"/>
              <a:defRPr sz="1200"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○"/>
              <a:defRPr sz="1200"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■"/>
              <a:defRPr sz="1200"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33" name="Google Shape;33;p9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Helvetica Neue"/>
              <a:buNone/>
              <a:defRPr sz="4800" b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6" name="Google Shape;36;p9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4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94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200"/>
              <a:buFont typeface="Helvetica Neue"/>
              <a:buNone/>
              <a:defRPr sz="4200" b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0" name="Google Shape;40;p94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Open Sans"/>
              <a:buNone/>
              <a:defRPr sz="2100" i="1"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1" name="Google Shape;41;p9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 Medium"/>
              <a:buChar char="●"/>
              <a:defRPr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42" name="Google Shape;42;p9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5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None/>
              <a:defRPr i="1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endParaRPr/>
          </a:p>
        </p:txBody>
      </p:sp>
      <p:sp>
        <p:nvSpPr>
          <p:cNvPr id="45" name="Google Shape;45;p9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6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0"/>
              <a:buFont typeface="Helvetica Neue"/>
              <a:buNone/>
              <a:defRPr sz="12000" b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9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55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 Medium"/>
              <a:buChar char="●"/>
              <a:defRPr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marL="914400" lvl="1" indent="-330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30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30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30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30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30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30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30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49" name="Google Shape;49;p9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Helvetica Neue"/>
              <a:buNone/>
              <a:defRPr sz="28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8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Open Sans Medium"/>
              <a:buChar char="●"/>
              <a:defRPr sz="2000" b="0" i="0" u="none" strike="noStrike" cap="none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8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9;p86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69000" y="4556830"/>
            <a:ext cx="548700" cy="49999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comments" Target="../comments/commen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Google Shape;848;p48"/>
          <p:cNvSpPr txBox="1">
            <a:spLocks noGrp="1"/>
          </p:cNvSpPr>
          <p:nvPr>
            <p:ph type="title"/>
          </p:nvPr>
        </p:nvSpPr>
        <p:spPr>
          <a:xfrm>
            <a:off x="311700" y="198150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 b="1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Air Brakes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49" name="Google Shape;849;p4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Google Shape;928;p5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>
                <a:solidFill>
                  <a:srgbClr val="AF1F39"/>
                </a:solidFill>
              </a:rPr>
              <a:t>Air Brakes Mass Breakdown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929" name="Google Shape;929;p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graphicFrame>
        <p:nvGraphicFramePr>
          <p:cNvPr id="930" name="Google Shape;930;p57"/>
          <p:cNvGraphicFramePr/>
          <p:nvPr/>
        </p:nvGraphicFramePr>
        <p:xfrm>
          <a:off x="311700" y="1076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{A91E768E-926C-42BC-88E7-5AFB062F1255}</a:tableStyleId>
              </a:tblPr>
              <a:tblGrid>
                <a:gridCol w="1369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9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9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9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9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90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5800">
                <a:tc row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Booster</a:t>
                      </a:r>
                      <a:endParaRPr sz="12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Part</a:t>
                      </a:r>
                      <a:endParaRPr sz="12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Mass (lbs)</a:t>
                      </a:r>
                      <a:endParaRPr sz="12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/>
                </a:tc>
                <a:tc row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Sustainer</a:t>
                      </a:r>
                      <a:endParaRPr sz="12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Part</a:t>
                      </a:r>
                      <a:endParaRPr sz="12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Mass (lbs)</a:t>
                      </a:r>
                      <a:endParaRPr sz="12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Servo</a:t>
                      </a:r>
                      <a:endParaRPr sz="12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0.032</a:t>
                      </a:r>
                      <a:endParaRPr sz="12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Servo</a:t>
                      </a:r>
                      <a:endParaRPr sz="12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0.032</a:t>
                      </a:r>
                      <a:endParaRPr sz="12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Leaf (x4)</a:t>
                      </a:r>
                      <a:endParaRPr sz="12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0.044 (0.176)</a:t>
                      </a:r>
                      <a:endParaRPr sz="12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Leaf (x4)</a:t>
                      </a:r>
                      <a:endParaRPr sz="12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0.044 (0.176)</a:t>
                      </a:r>
                      <a:endParaRPr sz="12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3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Base plate</a:t>
                      </a:r>
                      <a:endParaRPr sz="12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0.088</a:t>
                      </a:r>
                      <a:endParaRPr sz="12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Base plate</a:t>
                      </a:r>
                      <a:endParaRPr sz="12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0.088</a:t>
                      </a:r>
                      <a:endParaRPr sz="12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5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Total:</a:t>
                      </a:r>
                      <a:endParaRPr sz="12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b="1" u="none" strike="noStrike" cap="none"/>
                        <a:t>0.296</a:t>
                      </a:r>
                      <a:endParaRPr sz="1200" b="1" u="none" strike="noStrike" cap="none"/>
                    </a:p>
                  </a:txBody>
                  <a:tcPr marL="91425" marR="91425" marT="91425" marB="914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Total:</a:t>
                      </a:r>
                      <a:endParaRPr sz="12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b="1" u="none" strike="noStrike" cap="none"/>
                        <a:t>0.296</a:t>
                      </a:r>
                      <a:endParaRPr sz="12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5800"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b="1" u="none" strike="noStrike" cap="none">
                          <a:solidFill>
                            <a:srgbClr val="AF1F39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Total:</a:t>
                      </a:r>
                      <a:endParaRPr sz="1200" b="1" u="none" strike="noStrike" cap="none">
                        <a:solidFill>
                          <a:srgbClr val="AF1F39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b="1" u="none" strike="noStrike" cap="none">
                          <a:solidFill>
                            <a:srgbClr val="AF1F39"/>
                          </a:solidFill>
                        </a:rPr>
                        <a:t>0.592</a:t>
                      </a:r>
                      <a:endParaRPr sz="120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Google Shape;935;p5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Integration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36" name="Google Shape;936;p5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pic>
        <p:nvPicPr>
          <p:cNvPr id="937" name="Google Shape;937;p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22714" y="1170125"/>
            <a:ext cx="7109589" cy="3820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38" name="Google Shape;938;p58"/>
          <p:cNvCxnSpPr/>
          <p:nvPr/>
        </p:nvCxnSpPr>
        <p:spPr>
          <a:xfrm>
            <a:off x="1823250" y="2340550"/>
            <a:ext cx="430200" cy="4203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939" name="Google Shape;939;p58"/>
          <p:cNvCxnSpPr/>
          <p:nvPr/>
        </p:nvCxnSpPr>
        <p:spPr>
          <a:xfrm>
            <a:off x="3714500" y="2065475"/>
            <a:ext cx="300300" cy="290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940" name="Google Shape;940;p58"/>
          <p:cNvCxnSpPr/>
          <p:nvPr/>
        </p:nvCxnSpPr>
        <p:spPr>
          <a:xfrm flipH="1">
            <a:off x="6516475" y="1995400"/>
            <a:ext cx="200100" cy="340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941" name="Google Shape;941;p58"/>
          <p:cNvCxnSpPr/>
          <p:nvPr/>
        </p:nvCxnSpPr>
        <p:spPr>
          <a:xfrm flipH="1">
            <a:off x="8267625" y="2356650"/>
            <a:ext cx="310200" cy="430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942" name="Google Shape;942;p58"/>
          <p:cNvSpPr txBox="1"/>
          <p:nvPr/>
        </p:nvSpPr>
        <p:spPr>
          <a:xfrm>
            <a:off x="232150" y="1274875"/>
            <a:ext cx="1330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AF1F39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8-32 screws</a:t>
            </a:r>
            <a:endParaRPr sz="1400" b="0" i="0" u="none" strike="noStrike" cap="none">
              <a:solidFill>
                <a:srgbClr val="AF1F39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Google Shape;947;p5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>
                <a:solidFill>
                  <a:srgbClr val="AF1F39"/>
                </a:solidFill>
              </a:rPr>
              <a:t>Manufacturing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948" name="Google Shape;948;p5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en">
                <a:solidFill>
                  <a:srgbClr val="000000"/>
                </a:solidFill>
              </a:rPr>
              <a:t>Tests will be done to determine necessary materials and if all components can be 3D printed</a:t>
            </a:r>
            <a:endParaRPr>
              <a:solidFill>
                <a:srgbClr val="000000"/>
              </a:solidFill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en">
                <a:solidFill>
                  <a:srgbClr val="000000"/>
                </a:solidFill>
              </a:rPr>
              <a:t>If needed almost all components can be machined out of aluminum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949" name="Google Shape;949;p5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" name="Google Shape;954;p6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solidFill>
                  <a:srgbClr val="AF1F39"/>
                </a:solidFill>
              </a:rPr>
              <a:t>Possible Failure Modes</a:t>
            </a:r>
            <a:endParaRPr/>
          </a:p>
        </p:txBody>
      </p:sp>
      <p:sp>
        <p:nvSpPr>
          <p:cNvPr id="955" name="Google Shape;955;p6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graphicFrame>
        <p:nvGraphicFramePr>
          <p:cNvPr id="956" name="Google Shape;956;p60"/>
          <p:cNvGraphicFramePr/>
          <p:nvPr/>
        </p:nvGraphicFramePr>
        <p:xfrm>
          <a:off x="800100" y="1009650"/>
          <a:ext cx="7239000" cy="4010258"/>
        </p:xfrm>
        <a:graphic>
          <a:graphicData uri="http://schemas.openxmlformats.org/drawingml/2006/table">
            <a:tbl>
              <a:tblPr>
                <a:noFill/>
                <a:tableStyleId>{A91E768E-926C-42BC-88E7-5AFB062F1255}</a:tableStyleId>
              </a:tblPr>
              <a:tblGrid>
                <a:gridCol w="1757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1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3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25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Failure Mode</a:t>
                      </a:r>
                      <a:endParaRPr sz="14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Probability</a:t>
                      </a:r>
                      <a:endParaRPr sz="14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Severity</a:t>
                      </a:r>
                      <a:endParaRPr sz="14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Mitigation</a:t>
                      </a:r>
                      <a:endParaRPr sz="14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Air brakes fail to deploy (sustainer)</a:t>
                      </a:r>
                      <a:endParaRPr sz="14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 sz="14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 sz="14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Choose servo with sufficient torque</a:t>
                      </a:r>
                      <a:endParaRPr sz="14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Air brakes fail to deploy (booster)</a:t>
                      </a:r>
                      <a:endParaRPr sz="14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 sz="14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 sz="14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Choose servo with sufficient torque</a:t>
                      </a:r>
                      <a:endParaRPr sz="14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Deformation or structural failure of plates</a:t>
                      </a:r>
                      <a:endParaRPr sz="14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 sz="14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 sz="14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Choose material and thickness to withstand sufficient bending stress</a:t>
                      </a:r>
                      <a:endParaRPr sz="14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Structural failure of mission package tube at air brakes</a:t>
                      </a:r>
                      <a:endParaRPr sz="14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 sz="14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 sz="14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Choose sufficient thickness of material within mission package tube and size of screws</a:t>
                      </a:r>
                      <a:endParaRPr sz="14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p4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>
                <a:solidFill>
                  <a:srgbClr val="AF1F39"/>
                </a:solidFill>
              </a:rPr>
              <a:t>What are Air Brakes?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55" name="Google Shape;855;p49"/>
          <p:cNvSpPr txBox="1">
            <a:spLocks noGrp="1"/>
          </p:cNvSpPr>
          <p:nvPr>
            <p:ph type="body" idx="1"/>
          </p:nvPr>
        </p:nvSpPr>
        <p:spPr>
          <a:xfrm>
            <a:off x="311700" y="1034625"/>
            <a:ext cx="8163300" cy="33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 mechanism that upon actuation, creates a large amount of drag to slow down the rocket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Suddenly creates a large amount of area outside the rocket which creates drag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Applications: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○"/>
            </a:pPr>
            <a:r>
              <a:rPr lang="en">
                <a:solidFill>
                  <a:srgbClr val="000000"/>
                </a:solidFill>
              </a:rPr>
              <a:t>Reaching target altitude with accuracy</a:t>
            </a:r>
            <a:endParaRPr>
              <a:solidFill>
                <a:srgbClr val="000000"/>
              </a:solidFill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lang="en">
                <a:solidFill>
                  <a:srgbClr val="000000"/>
                </a:solidFill>
              </a:rPr>
              <a:t>Drag separation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856" name="Google Shape;856;p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pic>
        <p:nvPicPr>
          <p:cNvPr id="857" name="Google Shape;857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39000" y="2959025"/>
            <a:ext cx="2452976" cy="1744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58" name="Google Shape;858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21875" y="3019100"/>
            <a:ext cx="2773627" cy="174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9" name="Google Shape;859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63350" y="3019100"/>
            <a:ext cx="2266624" cy="1744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oogle Shape;864;p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Functional Requirements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65" name="Google Shape;865;p50"/>
          <p:cNvSpPr txBox="1">
            <a:spLocks noGrp="1"/>
          </p:cNvSpPr>
          <p:nvPr>
            <p:ph type="body" idx="1"/>
          </p:nvPr>
        </p:nvSpPr>
        <p:spPr>
          <a:xfrm>
            <a:off x="311700" y="1034625"/>
            <a:ext cx="8736300" cy="33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lang="en" sz="16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Actuation Time: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Transition from fully retracted to fully extended within 0.5 seconds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lang="en" sz="16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Predictability: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Produce a </a:t>
            </a:r>
            <a:r>
              <a:rPr lang="en" sz="16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predictable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amount of drag when fully extended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lang="en" sz="16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Purpose on Booster: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Cause drag separation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lang="en" sz="16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Purpose on Sustainer: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Reach target altitude with accuracy (prevent overshooting)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○"/>
            </a:pPr>
            <a:r>
              <a:rPr lang="en">
                <a:solidFill>
                  <a:srgbClr val="000000"/>
                </a:solidFill>
              </a:rPr>
              <a:t>Note: Avionics will be creating a feedback control loop to determine when to extend air brakes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66" name="Google Shape;866;p5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p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CAD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72" name="Google Shape;872;p5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873" name="Google Shape;873;p51"/>
          <p:cNvPicPr preferRelativeResize="0"/>
          <p:nvPr/>
        </p:nvPicPr>
        <p:blipFill rotWithShape="1">
          <a:blip r:embed="rId3">
            <a:alphaModFix/>
          </a:blip>
          <a:srcRect l="14091" r="13794"/>
          <a:stretch/>
        </p:blipFill>
        <p:spPr>
          <a:xfrm>
            <a:off x="769500" y="1352063"/>
            <a:ext cx="3122376" cy="243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4" name="Google Shape;874;p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14725" y="661250"/>
            <a:ext cx="3054422" cy="3820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75" name="Google Shape;875;p51"/>
          <p:cNvPicPr preferRelativeResize="0"/>
          <p:nvPr/>
        </p:nvPicPr>
        <p:blipFill rotWithShape="1">
          <a:blip r:embed="rId5">
            <a:alphaModFix/>
          </a:blip>
          <a:srcRect l="27540" t="17736" r="39047" b="10455"/>
          <a:stretch/>
        </p:blipFill>
        <p:spPr>
          <a:xfrm>
            <a:off x="4640250" y="661250"/>
            <a:ext cx="3303748" cy="388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5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CAD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81" name="Google Shape;881;p5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882" name="Google Shape;882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1700" y="1017721"/>
            <a:ext cx="3976074" cy="317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3" name="Google Shape;883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9644" y="1093925"/>
            <a:ext cx="4374656" cy="317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53"/>
          <p:cNvSpPr txBox="1">
            <a:spLocks noGrp="1"/>
          </p:cNvSpPr>
          <p:nvPr>
            <p:ph type="title"/>
          </p:nvPr>
        </p:nvSpPr>
        <p:spPr>
          <a:xfrm>
            <a:off x="311700" y="1719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Design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89" name="Google Shape;889;p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890" name="Google Shape;890;p53"/>
          <p:cNvPicPr preferRelativeResize="0"/>
          <p:nvPr/>
        </p:nvPicPr>
        <p:blipFill rotWithShape="1">
          <a:blip r:embed="rId3">
            <a:alphaModFix/>
          </a:blip>
          <a:srcRect l="5025" t="26192" r="2935" b="22996"/>
          <a:stretch/>
        </p:blipFill>
        <p:spPr>
          <a:xfrm>
            <a:off x="431425" y="928717"/>
            <a:ext cx="4140575" cy="3286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1" name="Google Shape;891;p53"/>
          <p:cNvPicPr preferRelativeResize="0"/>
          <p:nvPr/>
        </p:nvPicPr>
        <p:blipFill rotWithShape="1">
          <a:blip r:embed="rId4">
            <a:alphaModFix/>
          </a:blip>
          <a:srcRect l="2894" t="13579" r="2837" b="4960"/>
          <a:stretch/>
        </p:blipFill>
        <p:spPr>
          <a:xfrm>
            <a:off x="4572000" y="-86675"/>
            <a:ext cx="4140574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5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CAD </a:t>
            </a:r>
            <a:r>
              <a:rPr lang="en">
                <a:solidFill>
                  <a:srgbClr val="AF1F39"/>
                </a:solidFill>
              </a:rPr>
              <a:t>Pt. 2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97" name="Google Shape;897;p5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898" name="Google Shape;898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1700" y="1080050"/>
            <a:ext cx="3943575" cy="289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9" name="Google Shape;899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14625" y="1080050"/>
            <a:ext cx="3943575" cy="289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55"/>
          <p:cNvSpPr txBox="1">
            <a:spLocks noGrp="1"/>
          </p:cNvSpPr>
          <p:nvPr>
            <p:ph type="title"/>
          </p:nvPr>
        </p:nvSpPr>
        <p:spPr>
          <a:xfrm>
            <a:off x="311700" y="1705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Torque Calcs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05" name="Google Shape;905;p5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906" name="Google Shape;906;p55"/>
          <p:cNvPicPr preferRelativeResize="0"/>
          <p:nvPr/>
        </p:nvPicPr>
        <p:blipFill rotWithShape="1">
          <a:blip r:embed="rId3">
            <a:alphaModFix/>
          </a:blip>
          <a:srcRect b="76059"/>
          <a:stretch/>
        </p:blipFill>
        <p:spPr>
          <a:xfrm>
            <a:off x="0" y="5741779"/>
            <a:ext cx="6659025" cy="206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7" name="Google Shape;907;p55"/>
          <p:cNvPicPr preferRelativeResize="0"/>
          <p:nvPr/>
        </p:nvPicPr>
        <p:blipFill rotWithShape="1">
          <a:blip r:embed="rId4">
            <a:alphaModFix/>
          </a:blip>
          <a:srcRect t="8668" r="29208" b="55422"/>
          <a:stretch/>
        </p:blipFill>
        <p:spPr>
          <a:xfrm>
            <a:off x="125275" y="1352875"/>
            <a:ext cx="4345724" cy="2850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8" name="Google Shape;908;p55"/>
          <p:cNvPicPr preferRelativeResize="0"/>
          <p:nvPr/>
        </p:nvPicPr>
        <p:blipFill rotWithShape="1">
          <a:blip r:embed="rId5">
            <a:alphaModFix/>
          </a:blip>
          <a:srcRect l="10403" t="36387" r="42647" b="57223"/>
          <a:stretch/>
        </p:blipFill>
        <p:spPr>
          <a:xfrm>
            <a:off x="750525" y="4222200"/>
            <a:ext cx="2984177" cy="525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09" name="Google Shape;909;p55"/>
          <p:cNvPicPr preferRelativeResize="0"/>
          <p:nvPr/>
        </p:nvPicPr>
        <p:blipFill rotWithShape="1">
          <a:blip r:embed="rId4">
            <a:alphaModFix/>
          </a:blip>
          <a:srcRect l="50293" t="40657" b="26681"/>
          <a:stretch/>
        </p:blipFill>
        <p:spPr>
          <a:xfrm>
            <a:off x="8407800" y="1219888"/>
            <a:ext cx="3492150" cy="2966723"/>
          </a:xfrm>
          <a:prstGeom prst="rect">
            <a:avLst/>
          </a:prstGeom>
          <a:noFill/>
          <a:ln>
            <a:noFill/>
          </a:ln>
        </p:spPr>
      </p:pic>
      <p:sp>
        <p:nvSpPr>
          <p:cNvPr id="910" name="Google Shape;910;p55"/>
          <p:cNvSpPr txBox="1">
            <a:spLocks noGrp="1"/>
          </p:cNvSpPr>
          <p:nvPr>
            <p:ph type="body" idx="1"/>
          </p:nvPr>
        </p:nvSpPr>
        <p:spPr>
          <a:xfrm>
            <a:off x="3749125" y="4150225"/>
            <a:ext cx="3708600" cy="103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 sz="14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Possible Servo:</a:t>
            </a:r>
            <a:endParaRPr sz="14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Torque: 1435 oz-in</a:t>
            </a:r>
            <a:endParaRPr sz="14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Size (LxW): 4.26 x 3.42 in</a:t>
            </a:r>
            <a:endParaRPr sz="14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11" name="Google Shape;911;p55"/>
          <p:cNvSpPr txBox="1">
            <a:spLocks noGrp="1"/>
          </p:cNvSpPr>
          <p:nvPr>
            <p:ph type="body" idx="1"/>
          </p:nvPr>
        </p:nvSpPr>
        <p:spPr>
          <a:xfrm>
            <a:off x="226200" y="667075"/>
            <a:ext cx="8376000" cy="7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Plate experiences </a:t>
            </a:r>
            <a:r>
              <a:rPr lang="en" sz="14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resistance 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to moving outward (deployment) due to </a:t>
            </a:r>
            <a:r>
              <a:rPr lang="en" sz="14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friction 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with opening (</a:t>
            </a:r>
            <a:r>
              <a:rPr lang="en" sz="14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drag force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= normal force)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12" name="Google Shape;912;p55"/>
          <p:cNvSpPr txBox="1">
            <a:spLocks noGrp="1"/>
          </p:cNvSpPr>
          <p:nvPr>
            <p:ph type="body" idx="1"/>
          </p:nvPr>
        </p:nvSpPr>
        <p:spPr>
          <a:xfrm>
            <a:off x="4616575" y="1091625"/>
            <a:ext cx="3994200" cy="313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 sz="14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Inputs</a:t>
            </a:r>
            <a:endParaRPr sz="14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Mass of plate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Distance extended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Time to extend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Coefficient of friction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Air density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Coefficient of drag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Velocity at deployment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Area of plate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Length of servo arms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Distance airbrake is extended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 sz="1400" b="1">
                <a:solidFill>
                  <a:schemeClr val="dk1"/>
                </a:solidFill>
                <a:highlight>
                  <a:srgbClr val="F4CCCC"/>
                </a:highlight>
                <a:latin typeface="Open Sans"/>
                <a:ea typeface="Open Sans"/>
                <a:cs typeface="Open Sans"/>
                <a:sym typeface="Open Sans"/>
              </a:rPr>
              <a:t>Results: 9.5 Nm = 1345 oz-in</a:t>
            </a:r>
            <a:endParaRPr sz="1400">
              <a:solidFill>
                <a:srgbClr val="000000"/>
              </a:solidFill>
              <a:highlight>
                <a:srgbClr val="F4CCCC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13" name="Google Shape;913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570947" y="4150223"/>
            <a:ext cx="1655376" cy="92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5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Material</a:t>
            </a:r>
            <a:r>
              <a:rPr lang="en">
                <a:solidFill>
                  <a:srgbClr val="AF1F39"/>
                </a:solidFill>
              </a:rPr>
              <a:t> Selection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19" name="Google Shape;919;p56"/>
          <p:cNvSpPr txBox="1">
            <a:spLocks noGrp="1"/>
          </p:cNvSpPr>
          <p:nvPr>
            <p:ph type="body" idx="1"/>
          </p:nvPr>
        </p:nvSpPr>
        <p:spPr>
          <a:xfrm>
            <a:off x="5547700" y="1399575"/>
            <a:ext cx="3708600" cy="27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Inputs: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Coefficient of Drag (plate): 1.9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Air Density: 0.0765 lb/ft^3 (sea level)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Velocity at Deployment: 400 ft/s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Length of Plate: 3in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Thickness of Plate: 0.25in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Results</a:t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</a:pPr>
            <a:r>
              <a:rPr lang="en" sz="1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Bending Stress: 7.9 MPa</a:t>
            </a:r>
            <a:endParaRPr sz="14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Yield Strength of Materials:</a:t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</a:pPr>
            <a:r>
              <a:rPr lang="en" sz="1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Aluminum 6061-T6: 241 MPa</a:t>
            </a:r>
            <a:endParaRPr sz="14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PLA: 26 MPa (homogenous)</a:t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0" name="Google Shape;920;p5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921" name="Google Shape;921;p56"/>
          <p:cNvPicPr preferRelativeResize="0"/>
          <p:nvPr/>
        </p:nvPicPr>
        <p:blipFill rotWithShape="1">
          <a:blip r:embed="rId3">
            <a:alphaModFix/>
          </a:blip>
          <a:srcRect t="23464" b="44575"/>
          <a:stretch/>
        </p:blipFill>
        <p:spPr>
          <a:xfrm>
            <a:off x="9767838" y="1501495"/>
            <a:ext cx="7137374" cy="2953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2" name="Google Shape;922;p56"/>
          <p:cNvPicPr preferRelativeResize="0"/>
          <p:nvPr/>
        </p:nvPicPr>
        <p:blipFill rotWithShape="1">
          <a:blip r:embed="rId4">
            <a:alphaModFix/>
          </a:blip>
          <a:srcRect t="15546"/>
          <a:stretch/>
        </p:blipFill>
        <p:spPr>
          <a:xfrm>
            <a:off x="419100" y="1425300"/>
            <a:ext cx="5128601" cy="25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923" name="Google Shape;923;p56"/>
          <p:cNvSpPr txBox="1"/>
          <p:nvPr/>
        </p:nvSpPr>
        <p:spPr>
          <a:xfrm>
            <a:off x="235500" y="867750"/>
            <a:ext cx="8336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●"/>
            </a:pPr>
            <a:r>
              <a:rPr lang="en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Finding the </a:t>
            </a:r>
            <a:r>
              <a:rPr lang="en" sz="14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Bending Stress</a:t>
            </a:r>
            <a:r>
              <a:rPr lang="en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the plate due to </a:t>
            </a:r>
            <a:r>
              <a:rPr lang="en" sz="14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Drag Force</a:t>
            </a:r>
            <a:r>
              <a:rPr lang="en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when plate is fully extended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501</Words>
  <Application>Microsoft Office PowerPoint</Application>
  <PresentationFormat>On-screen Show (16:9)</PresentationFormat>
  <Paragraphs>114</Paragraphs>
  <Slides>13</Slides>
  <Notes>13</Notes>
  <HiddenSlides>4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Open Sans</vt:lpstr>
      <vt:lpstr>Times New Roman</vt:lpstr>
      <vt:lpstr>Open Sans Medium</vt:lpstr>
      <vt:lpstr>Arial</vt:lpstr>
      <vt:lpstr>Helvetica Neue</vt:lpstr>
      <vt:lpstr>Simple Light</vt:lpstr>
      <vt:lpstr>Air Brakes</vt:lpstr>
      <vt:lpstr>What are Air Brakes?</vt:lpstr>
      <vt:lpstr>Functional Requirements</vt:lpstr>
      <vt:lpstr>CAD</vt:lpstr>
      <vt:lpstr>CAD</vt:lpstr>
      <vt:lpstr>Design</vt:lpstr>
      <vt:lpstr>CAD Pt. 2</vt:lpstr>
      <vt:lpstr>Torque Calcs</vt:lpstr>
      <vt:lpstr>Material Selection</vt:lpstr>
      <vt:lpstr>Air Brakes Mass Breakdown</vt:lpstr>
      <vt:lpstr>Integration</vt:lpstr>
      <vt:lpstr>Manufacturing</vt:lpstr>
      <vt:lpstr>Possible Failure Modes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 Brakes</dc:title>
  <cp:lastModifiedBy>Enrique E Hernandez</cp:lastModifiedBy>
  <cp:revision>1</cp:revision>
  <dcterms:modified xsi:type="dcterms:W3CDTF">2024-05-05T19:24:09Z</dcterms:modified>
</cp:coreProperties>
</file>