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5143500" cx="9144000"/>
  <p:notesSz cx="6858000" cy="9144000"/>
  <p:embeddedFontLst>
    <p:embeddedFont>
      <p:font typeface="DM Sans Medium"/>
      <p:regular r:id="rId27"/>
      <p:bold r:id="rId28"/>
      <p:italic r:id="rId29"/>
      <p:boldItalic r:id="rId30"/>
    </p:embeddedFont>
    <p:embeddedFont>
      <p:font typeface="DM Sans ExtraBold"/>
      <p:bold r:id="rId31"/>
      <p:boldItalic r:id="rId32"/>
    </p:embeddedFont>
    <p:embeddedFont>
      <p:font typeface="DM Sans Black"/>
      <p:bold r:id="rId33"/>
      <p:boldItalic r:id="rId34"/>
    </p:embeddedFont>
    <p:embeddedFont>
      <p:font typeface="DM Sans Light"/>
      <p:regular r:id="rId35"/>
      <p:bold r:id="rId36"/>
      <p:italic r:id="rId37"/>
      <p:boldItalic r:id="rId38"/>
    </p:embeddedFont>
    <p:embeddedFont>
      <p:font typeface="DM Sans"/>
      <p:regular r:id="rId39"/>
      <p:bold r:id="rId40"/>
      <p:italic r:id="rId41"/>
      <p:boldItalic r:id="rId42"/>
    </p:embeddedFont>
    <p:embeddedFont>
      <p:font typeface="Calistoga"/>
      <p:regular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DMSans-bold.fntdata"/><Relationship Id="rId20" Type="http://schemas.openxmlformats.org/officeDocument/2006/relationships/slide" Target="slides/slide15.xml"/><Relationship Id="rId42" Type="http://schemas.openxmlformats.org/officeDocument/2006/relationships/font" Target="fonts/DMSans-boldItalic.fntdata"/><Relationship Id="rId41" Type="http://schemas.openxmlformats.org/officeDocument/2006/relationships/font" Target="fonts/DMSans-italic.fntdata"/><Relationship Id="rId22" Type="http://schemas.openxmlformats.org/officeDocument/2006/relationships/slide" Target="slides/slide17.xml"/><Relationship Id="rId21" Type="http://schemas.openxmlformats.org/officeDocument/2006/relationships/slide" Target="slides/slide16.xml"/><Relationship Id="rId43" Type="http://schemas.openxmlformats.org/officeDocument/2006/relationships/font" Target="fonts/Calistoga-regular.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DMSansMedium-bold.fntdata"/><Relationship Id="rId27" Type="http://schemas.openxmlformats.org/officeDocument/2006/relationships/font" Target="fonts/DMSansMedium-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DMSansMedium-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DMSansExtraBold-bold.fntdata"/><Relationship Id="rId30" Type="http://schemas.openxmlformats.org/officeDocument/2006/relationships/font" Target="fonts/DMSansMedium-boldItalic.fntdata"/><Relationship Id="rId11" Type="http://schemas.openxmlformats.org/officeDocument/2006/relationships/slide" Target="slides/slide6.xml"/><Relationship Id="rId33" Type="http://schemas.openxmlformats.org/officeDocument/2006/relationships/font" Target="fonts/DMSansBlack-bold.fntdata"/><Relationship Id="rId10" Type="http://schemas.openxmlformats.org/officeDocument/2006/relationships/slide" Target="slides/slide5.xml"/><Relationship Id="rId32" Type="http://schemas.openxmlformats.org/officeDocument/2006/relationships/font" Target="fonts/DMSansExtraBold-boldItalic.fntdata"/><Relationship Id="rId13" Type="http://schemas.openxmlformats.org/officeDocument/2006/relationships/slide" Target="slides/slide8.xml"/><Relationship Id="rId35" Type="http://schemas.openxmlformats.org/officeDocument/2006/relationships/font" Target="fonts/DMSansLight-regular.fntdata"/><Relationship Id="rId12" Type="http://schemas.openxmlformats.org/officeDocument/2006/relationships/slide" Target="slides/slide7.xml"/><Relationship Id="rId34" Type="http://schemas.openxmlformats.org/officeDocument/2006/relationships/font" Target="fonts/DMSansBlack-boldItalic.fntdata"/><Relationship Id="rId15" Type="http://schemas.openxmlformats.org/officeDocument/2006/relationships/slide" Target="slides/slide10.xml"/><Relationship Id="rId37" Type="http://schemas.openxmlformats.org/officeDocument/2006/relationships/font" Target="fonts/DMSansLight-italic.fntdata"/><Relationship Id="rId14" Type="http://schemas.openxmlformats.org/officeDocument/2006/relationships/slide" Target="slides/slide9.xml"/><Relationship Id="rId36" Type="http://schemas.openxmlformats.org/officeDocument/2006/relationships/font" Target="fonts/DMSansLight-bold.fntdata"/><Relationship Id="rId17" Type="http://schemas.openxmlformats.org/officeDocument/2006/relationships/slide" Target="slides/slide12.xml"/><Relationship Id="rId39" Type="http://schemas.openxmlformats.org/officeDocument/2006/relationships/font" Target="fonts/DMSans-regular.fntdata"/><Relationship Id="rId16" Type="http://schemas.openxmlformats.org/officeDocument/2006/relationships/slide" Target="slides/slide11.xml"/><Relationship Id="rId38" Type="http://schemas.openxmlformats.org/officeDocument/2006/relationships/font" Target="fonts/DMSansLight-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o.3playmedia.com/rs-student" TargetMode="External"/><Relationship Id="rId3" Type="http://schemas.openxmlformats.org/officeDocument/2006/relationships/hyperlink" Target="https://go.3playmedia.com/usfsp-captions-transcripts-study"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119d9e5e41_3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119d9e5e41_3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e1fbf4bf9b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e1fbf4bf9b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161290" lvl="0" marL="228600" rtl="0" algn="l">
              <a:spcBef>
                <a:spcPts val="0"/>
              </a:spcBef>
              <a:spcAft>
                <a:spcPts val="0"/>
              </a:spcAft>
              <a:buSzPts val="1100"/>
              <a:buChar char="●"/>
            </a:pPr>
            <a:r>
              <a:rPr lang="en"/>
              <a:t>definition/importance</a:t>
            </a:r>
            <a:endParaRPr/>
          </a:p>
          <a:p>
            <a:pPr indent="-161290" lvl="1" marL="548640" rtl="0" algn="l">
              <a:spcBef>
                <a:spcPts val="0"/>
              </a:spcBef>
              <a:spcAft>
                <a:spcPts val="0"/>
              </a:spcAft>
              <a:buSzPts val="1100"/>
              <a:buChar char="○"/>
            </a:pPr>
            <a:r>
              <a:rPr i="1" lang="en"/>
              <a:t>define:</a:t>
            </a:r>
            <a:r>
              <a:rPr lang="en"/>
              <a:t> narration of the relevant visual information in media content, used as an accommodation for blind/low-vision viewers</a:t>
            </a:r>
            <a:endParaRPr/>
          </a:p>
          <a:p>
            <a:pPr indent="-161290" lvl="1" marL="548640" rtl="0" algn="l">
              <a:spcBef>
                <a:spcPts val="0"/>
              </a:spcBef>
              <a:spcAft>
                <a:spcPts val="0"/>
              </a:spcAft>
              <a:buSzPts val="1100"/>
              <a:buChar char="○"/>
            </a:pPr>
            <a:r>
              <a:rPr i="1" lang="en"/>
              <a:t>example: </a:t>
            </a:r>
            <a:r>
              <a:rPr lang="en"/>
              <a:t>sports announcer narrating the visual action of a game over the radio </a:t>
            </a:r>
            <a:endParaRPr/>
          </a:p>
          <a:p>
            <a:pPr indent="-161290" lvl="2" marL="777240" rtl="0" algn="l">
              <a:spcBef>
                <a:spcPts val="0"/>
              </a:spcBef>
              <a:spcAft>
                <a:spcPts val="0"/>
              </a:spcAft>
              <a:buSzPts val="1100"/>
              <a:buChar char="■"/>
            </a:pPr>
            <a:r>
              <a:rPr lang="en"/>
              <a:t>function similar to captions for a hearing impaired audience; intended to convey the same experience through audio that a sighted user would get visually </a:t>
            </a:r>
            <a:endParaRPr/>
          </a:p>
          <a:p>
            <a:pPr indent="-161290" lvl="0" marL="228600" rtl="0" algn="l">
              <a:spcBef>
                <a:spcPts val="0"/>
              </a:spcBef>
              <a:spcAft>
                <a:spcPts val="0"/>
              </a:spcAft>
              <a:buSzPts val="1100"/>
              <a:buChar char="●"/>
            </a:pPr>
            <a:r>
              <a:rPr lang="en"/>
              <a:t>quality standards and regulations </a:t>
            </a:r>
            <a:endParaRPr/>
          </a:p>
          <a:p>
            <a:pPr indent="-161290" lvl="1" marL="548640" rtl="0" algn="l">
              <a:spcBef>
                <a:spcPts val="0"/>
              </a:spcBef>
              <a:spcAft>
                <a:spcPts val="0"/>
              </a:spcAft>
              <a:buSzPts val="1100"/>
              <a:buChar char="○"/>
            </a:pPr>
            <a:r>
              <a:rPr lang="en"/>
              <a:t>AD requirements not as explicit as captioning requirements </a:t>
            </a:r>
            <a:endParaRPr/>
          </a:p>
          <a:p>
            <a:pPr indent="-161290" lvl="2" marL="777240" rtl="0" algn="l">
              <a:spcBef>
                <a:spcPts val="0"/>
              </a:spcBef>
              <a:spcAft>
                <a:spcPts val="0"/>
              </a:spcAft>
              <a:buSzPts val="1100"/>
              <a:buChar char="■"/>
            </a:pPr>
            <a:r>
              <a:rPr lang="en"/>
              <a:t>“you should have AD” but no technical guidance; WCAG remains the standard for this </a:t>
            </a:r>
            <a:r>
              <a:rPr lang="en"/>
              <a:t>information</a:t>
            </a:r>
            <a:r>
              <a:rPr lang="en"/>
              <a:t> </a:t>
            </a:r>
            <a:endParaRPr/>
          </a:p>
          <a:p>
            <a:pPr indent="-161290" lvl="1" marL="548640" rtl="0" algn="l">
              <a:spcBef>
                <a:spcPts val="0"/>
              </a:spcBef>
              <a:spcAft>
                <a:spcPts val="0"/>
              </a:spcAft>
              <a:buSzPts val="1100"/>
              <a:buChar char="○"/>
            </a:pPr>
            <a:r>
              <a:rPr lang="en"/>
              <a:t>FCC continues rolling compliance deadlines – </a:t>
            </a:r>
            <a:r>
              <a:rPr i="1" lang="en"/>
              <a:t>based on content volume </a:t>
            </a:r>
            <a:endParaRPr i="1"/>
          </a:p>
          <a:p>
            <a:pPr indent="-161290" lvl="1" marL="548640" rtl="0" algn="l">
              <a:spcBef>
                <a:spcPts val="0"/>
              </a:spcBef>
              <a:spcAft>
                <a:spcPts val="0"/>
              </a:spcAft>
              <a:buSzPts val="1100"/>
              <a:buChar char="○"/>
            </a:pPr>
            <a:r>
              <a:rPr lang="en"/>
              <a:t>There’s nuance in what you actually need</a:t>
            </a:r>
            <a:r>
              <a:rPr lang="en"/>
              <a:t> – </a:t>
            </a:r>
            <a:r>
              <a:rPr i="1" lang="en"/>
              <a:t>based on content type </a:t>
            </a:r>
            <a:endParaRPr i="1"/>
          </a:p>
          <a:p>
            <a:pPr indent="-161290" lvl="0" marL="228600" rtl="0" algn="l">
              <a:spcBef>
                <a:spcPts val="0"/>
              </a:spcBef>
              <a:spcAft>
                <a:spcPts val="0"/>
              </a:spcAft>
              <a:buSzPts val="1100"/>
              <a:buChar char="●"/>
            </a:pPr>
            <a:r>
              <a:rPr lang="en"/>
              <a:t>best practices</a:t>
            </a:r>
            <a:endParaRPr/>
          </a:p>
          <a:p>
            <a:pPr indent="-161290" lvl="1" marL="548640" rtl="0" algn="l">
              <a:spcBef>
                <a:spcPts val="0"/>
              </a:spcBef>
              <a:spcAft>
                <a:spcPts val="0"/>
              </a:spcAft>
              <a:buSzPts val="1100"/>
              <a:buChar char="○"/>
            </a:pPr>
            <a:r>
              <a:rPr lang="en"/>
              <a:t>standard vs. extended </a:t>
            </a:r>
            <a:endParaRPr/>
          </a:p>
          <a:p>
            <a:pPr indent="-161290" lvl="2" marL="777240" rtl="0" algn="l">
              <a:spcBef>
                <a:spcPts val="0"/>
              </a:spcBef>
              <a:spcAft>
                <a:spcPts val="0"/>
              </a:spcAft>
              <a:buSzPts val="1100"/>
              <a:buChar char="■"/>
            </a:pPr>
            <a:r>
              <a:rPr lang="en"/>
              <a:t>standard = fits description within natural pauses of source content </a:t>
            </a:r>
            <a:endParaRPr/>
          </a:p>
          <a:p>
            <a:pPr indent="-161290" lvl="2" marL="777240" rtl="0" algn="l">
              <a:spcBef>
                <a:spcPts val="0"/>
              </a:spcBef>
              <a:spcAft>
                <a:spcPts val="0"/>
              </a:spcAft>
              <a:buSzPts val="1100"/>
              <a:buChar char="■"/>
            </a:pPr>
            <a:r>
              <a:rPr lang="en"/>
              <a:t>extended = pauses source content to make room for description</a:t>
            </a:r>
            <a:endParaRPr/>
          </a:p>
          <a:p>
            <a:pPr indent="-161289" lvl="3" marL="1005839" rtl="0" algn="l">
              <a:spcBef>
                <a:spcPts val="0"/>
              </a:spcBef>
              <a:spcAft>
                <a:spcPts val="0"/>
              </a:spcAft>
              <a:buSzPts val="1100"/>
              <a:buChar char="●"/>
            </a:pPr>
            <a:r>
              <a:rPr lang="en"/>
              <a:t>often used for lectures, presentations, and training content </a:t>
            </a:r>
            <a:endParaRPr/>
          </a:p>
          <a:p>
            <a:pPr indent="-161290" lvl="1" marL="548640" rtl="0" algn="l">
              <a:spcBef>
                <a:spcPts val="0"/>
              </a:spcBef>
              <a:spcAft>
                <a:spcPts val="0"/>
              </a:spcAft>
              <a:buSzPts val="1100"/>
              <a:buChar char="○"/>
            </a:pPr>
            <a:r>
              <a:rPr lang="en"/>
              <a:t>synthesized</a:t>
            </a:r>
            <a:r>
              <a:rPr lang="en"/>
              <a:t> speech vs. VAAD </a:t>
            </a:r>
            <a:endParaRPr/>
          </a:p>
          <a:p>
            <a:pPr indent="-161290" lvl="2" marL="777240" rtl="0" algn="l">
              <a:spcBef>
                <a:spcPts val="0"/>
              </a:spcBef>
              <a:spcAft>
                <a:spcPts val="0"/>
              </a:spcAft>
              <a:buSzPts val="1100"/>
              <a:buChar char="■"/>
            </a:pPr>
            <a:r>
              <a:rPr lang="en"/>
              <a:t>synthesized = produced by machine technology; scalable at lower cost BUT may not align with content tone</a:t>
            </a:r>
            <a:endParaRPr/>
          </a:p>
          <a:p>
            <a:pPr indent="-161290" lvl="2" marL="777240" rtl="0" algn="l">
              <a:spcBef>
                <a:spcPts val="0"/>
              </a:spcBef>
              <a:spcAft>
                <a:spcPts val="0"/>
              </a:spcAft>
              <a:buSzPts val="1100"/>
              <a:buChar char="■"/>
            </a:pPr>
            <a:r>
              <a:rPr lang="en"/>
              <a:t>VAAD = produced by voice artists; more create and authentic speech patterns/tone</a:t>
            </a:r>
            <a:endParaRPr/>
          </a:p>
          <a:p>
            <a:pPr indent="-161289" lvl="3" marL="1005839" rtl="0" algn="l">
              <a:spcBef>
                <a:spcPts val="0"/>
              </a:spcBef>
              <a:spcAft>
                <a:spcPts val="0"/>
              </a:spcAft>
              <a:buSzPts val="1100"/>
              <a:buChar char="●"/>
            </a:pPr>
            <a:r>
              <a:rPr lang="en"/>
              <a:t>often a distinguishing factor for broadcast/production content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e1fbf4bf9b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2e1fbf4bf9b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161290" lvl="0" marL="228600" rtl="0" algn="l">
              <a:spcBef>
                <a:spcPts val="0"/>
              </a:spcBef>
              <a:spcAft>
                <a:spcPts val="0"/>
              </a:spcAft>
              <a:buSzPts val="1100"/>
              <a:buChar char="●"/>
            </a:pPr>
            <a:r>
              <a:rPr lang="en"/>
              <a:t>definition/importance</a:t>
            </a:r>
            <a:endParaRPr/>
          </a:p>
          <a:p>
            <a:pPr indent="-161290" lvl="1" marL="548640" rtl="0" algn="l">
              <a:spcBef>
                <a:spcPts val="0"/>
              </a:spcBef>
              <a:spcAft>
                <a:spcPts val="0"/>
              </a:spcAft>
              <a:buSzPts val="1100"/>
              <a:buChar char="○"/>
            </a:pPr>
            <a:r>
              <a:rPr i="1" lang="en"/>
              <a:t>define:</a:t>
            </a:r>
            <a:r>
              <a:rPr lang="en"/>
              <a:t> timed text solution that translates the </a:t>
            </a:r>
            <a:r>
              <a:rPr lang="en"/>
              <a:t>spoken</a:t>
            </a:r>
            <a:r>
              <a:rPr lang="en"/>
              <a:t> dialogue; assumes the audience can </a:t>
            </a:r>
            <a:r>
              <a:rPr lang="en"/>
              <a:t>physically</a:t>
            </a:r>
            <a:r>
              <a:rPr lang="en"/>
              <a:t> hear the audio but can’t understand the language </a:t>
            </a:r>
            <a:endParaRPr/>
          </a:p>
          <a:p>
            <a:pPr indent="-161290" lvl="1" marL="548640" rtl="0" algn="l">
              <a:spcBef>
                <a:spcPts val="0"/>
              </a:spcBef>
              <a:spcAft>
                <a:spcPts val="0"/>
              </a:spcAft>
              <a:buSzPts val="1100"/>
              <a:buChar char="○"/>
            </a:pPr>
            <a:r>
              <a:rPr i="1" lang="en"/>
              <a:t>example:</a:t>
            </a:r>
            <a:r>
              <a:rPr lang="en"/>
              <a:t> historically used in film, television, and other recorded/produced media </a:t>
            </a:r>
            <a:endParaRPr/>
          </a:p>
          <a:p>
            <a:pPr indent="-161290" lvl="0" marL="228600" rtl="0" algn="l">
              <a:spcBef>
                <a:spcPts val="0"/>
              </a:spcBef>
              <a:spcAft>
                <a:spcPts val="0"/>
              </a:spcAft>
              <a:buSzPts val="1100"/>
              <a:buChar char="●"/>
            </a:pPr>
            <a:r>
              <a:rPr lang="en"/>
              <a:t>quality </a:t>
            </a:r>
            <a:r>
              <a:rPr lang="en"/>
              <a:t>standards </a:t>
            </a:r>
            <a:endParaRPr/>
          </a:p>
          <a:p>
            <a:pPr indent="-161290" lvl="1" marL="548640" rtl="0" algn="l">
              <a:spcBef>
                <a:spcPts val="0"/>
              </a:spcBef>
              <a:spcAft>
                <a:spcPts val="0"/>
              </a:spcAft>
              <a:buSzPts val="1100"/>
              <a:buChar char="○"/>
            </a:pPr>
            <a:r>
              <a:rPr lang="en"/>
              <a:t>don’t have the same technical requirements as closed captions, but could be included in the argument for providing access to all (i.e. ESOL students) </a:t>
            </a:r>
            <a:endParaRPr/>
          </a:p>
          <a:p>
            <a:pPr indent="-161290" lvl="1" marL="548640" rtl="0" algn="l">
              <a:spcBef>
                <a:spcPts val="0"/>
              </a:spcBef>
              <a:spcAft>
                <a:spcPts val="0"/>
              </a:spcAft>
              <a:buSzPts val="1100"/>
              <a:buChar char="○"/>
            </a:pPr>
            <a:r>
              <a:rPr lang="en"/>
              <a:t>Accessibility for Ontarians with Disabilities Act (AODA) </a:t>
            </a:r>
            <a:endParaRPr/>
          </a:p>
          <a:p>
            <a:pPr indent="-161290" lvl="2" marL="777240" rtl="0" algn="l">
              <a:spcBef>
                <a:spcPts val="0"/>
              </a:spcBef>
              <a:spcAft>
                <a:spcPts val="0"/>
              </a:spcAft>
              <a:buSzPts val="1100"/>
              <a:buChar char="■"/>
            </a:pPr>
            <a:r>
              <a:rPr lang="en"/>
              <a:t>most progressive accessibility law in the world</a:t>
            </a:r>
            <a:endParaRPr/>
          </a:p>
          <a:p>
            <a:pPr indent="-161290" lvl="2" marL="777240" rtl="0" algn="l">
              <a:spcBef>
                <a:spcPts val="0"/>
              </a:spcBef>
              <a:spcAft>
                <a:spcPts val="0"/>
              </a:spcAft>
              <a:buSzPts val="1100"/>
              <a:buChar char="■"/>
            </a:pPr>
            <a:r>
              <a:rPr lang="en"/>
              <a:t>includes rolling compliance deadlines until 2025</a:t>
            </a:r>
            <a:endParaRPr/>
          </a:p>
          <a:p>
            <a:pPr indent="-161290" lvl="2" marL="777240" rtl="0" algn="l">
              <a:spcBef>
                <a:spcPts val="0"/>
              </a:spcBef>
              <a:spcAft>
                <a:spcPts val="0"/>
              </a:spcAft>
              <a:buSzPts val="1100"/>
              <a:buChar char="■"/>
            </a:pPr>
            <a:r>
              <a:rPr lang="en"/>
              <a:t>example of where “providing access” necessarily includes a bilingual audience </a:t>
            </a:r>
            <a:endParaRPr/>
          </a:p>
          <a:p>
            <a:pPr indent="-161290" lvl="0" marL="228600" rtl="0" algn="l">
              <a:spcBef>
                <a:spcPts val="0"/>
              </a:spcBef>
              <a:spcAft>
                <a:spcPts val="0"/>
              </a:spcAft>
              <a:buSzPts val="1100"/>
              <a:buChar char="●"/>
            </a:pPr>
            <a:r>
              <a:rPr lang="en"/>
              <a:t>best practices</a:t>
            </a:r>
            <a:endParaRPr/>
          </a:p>
          <a:p>
            <a:pPr indent="-161290" lvl="1" marL="548640" rtl="0" algn="l">
              <a:spcBef>
                <a:spcPts val="0"/>
              </a:spcBef>
              <a:spcAft>
                <a:spcPts val="0"/>
              </a:spcAft>
              <a:buSzPts val="1100"/>
              <a:buChar char="○"/>
            </a:pPr>
            <a:r>
              <a:rPr lang="en"/>
              <a:t>SDH, non-SDH</a:t>
            </a:r>
            <a:endParaRPr/>
          </a:p>
          <a:p>
            <a:pPr indent="-161290" lvl="1" marL="548640" rtl="0" algn="l">
              <a:spcBef>
                <a:spcPts val="0"/>
              </a:spcBef>
              <a:spcAft>
                <a:spcPts val="0"/>
              </a:spcAft>
              <a:buSzPts val="1100"/>
              <a:buChar char="○"/>
            </a:pPr>
            <a:r>
              <a:rPr lang="en"/>
              <a:t>Forced Narrative = clarify pertinent information </a:t>
            </a:r>
            <a:r>
              <a:rPr lang="en"/>
              <a:t>that is not otherwise explained or easily understood by the viewer</a:t>
            </a:r>
            <a:endParaRPr/>
          </a:p>
          <a:p>
            <a:pPr indent="-161290" lvl="1" marL="548640" rtl="0" algn="l">
              <a:spcBef>
                <a:spcPts val="0"/>
              </a:spcBef>
              <a:spcAft>
                <a:spcPts val="0"/>
              </a:spcAft>
              <a:buSzPts val="1100"/>
              <a:buChar char="○"/>
            </a:pPr>
            <a:r>
              <a:rPr lang="en"/>
              <a:t>placement = centered, not blocking any visual elements or on-screen text </a:t>
            </a:r>
            <a:endParaRPr/>
          </a:p>
          <a:p>
            <a:pPr indent="-161290" lvl="1" marL="548640" rtl="0" algn="l">
              <a:spcBef>
                <a:spcPts val="0"/>
              </a:spcBef>
              <a:spcAft>
                <a:spcPts val="0"/>
              </a:spcAft>
              <a:buSzPts val="1100"/>
              <a:buChar char="○"/>
            </a:pPr>
            <a:r>
              <a:rPr lang="en"/>
              <a:t>line limits + timing = commonly support 42 characters</a:t>
            </a:r>
            <a:endParaRPr/>
          </a:p>
          <a:p>
            <a:pPr indent="-161290" lvl="2" marL="777240" rtl="0" algn="l">
              <a:spcBef>
                <a:spcPts val="0"/>
              </a:spcBef>
              <a:spcAft>
                <a:spcPts val="0"/>
              </a:spcAft>
              <a:buSzPts val="1100"/>
              <a:buChar char="■"/>
            </a:pPr>
            <a:r>
              <a:rPr lang="en"/>
              <a:t>more flexibility in formatting </a:t>
            </a:r>
            <a:endParaRPr/>
          </a:p>
          <a:p>
            <a:pPr indent="-161290" lvl="2" marL="777240" rtl="0" algn="l">
              <a:spcBef>
                <a:spcPts val="0"/>
              </a:spcBef>
              <a:spcAft>
                <a:spcPts val="0"/>
              </a:spcAft>
              <a:buSzPts val="1100"/>
              <a:buChar char="■"/>
            </a:pPr>
            <a:r>
              <a:rPr lang="en"/>
              <a:t>more tightly time-coded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e284e79fa1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e284e79fa1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e3610991ee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e3610991e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implementation at MIT is easier than you might think, because we’re already working with you! </a:t>
            </a:r>
            <a:endParaRPr/>
          </a:p>
          <a:p>
            <a:pPr indent="0" lvl="0" marL="0" rtl="0" algn="l">
              <a:spcBef>
                <a:spcPts val="0"/>
              </a:spcBef>
              <a:spcAft>
                <a:spcPts val="0"/>
              </a:spcAft>
              <a:buNone/>
            </a:pPr>
            <a:r>
              <a:rPr lang="en"/>
              <a:t>I took a look at a few accounts and wanted to show you what </a:t>
            </a:r>
            <a:r>
              <a:rPr lang="en"/>
              <a:t>implementation actually looks like.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our integration with YouTube is definitely the most </a:t>
            </a:r>
            <a:r>
              <a:rPr lang="en"/>
              <a:t>popular</a:t>
            </a:r>
            <a:r>
              <a:rPr lang="en"/>
              <a:t> method of processing content, so I pulled an example from MITOCW. </a:t>
            </a:r>
            <a:endParaRPr/>
          </a:p>
          <a:p>
            <a:pPr indent="-161290" lvl="0" marL="228600" rtl="0" algn="l">
              <a:spcBef>
                <a:spcPts val="0"/>
              </a:spcBef>
              <a:spcAft>
                <a:spcPts val="0"/>
              </a:spcAft>
              <a:buSzPts val="1100"/>
              <a:buChar char="-"/>
            </a:pPr>
            <a:r>
              <a:rPr lang="en"/>
              <a:t>this is what captions look like to your target audience </a:t>
            </a:r>
            <a:endParaRPr/>
          </a:p>
          <a:p>
            <a:pPr indent="-161290" lvl="0" marL="228600" rtl="0" algn="l">
              <a:spcBef>
                <a:spcPts val="0"/>
              </a:spcBef>
              <a:spcAft>
                <a:spcPts val="0"/>
              </a:spcAft>
              <a:buSzPts val="1100"/>
              <a:buChar char="-"/>
            </a:pPr>
            <a:r>
              <a:rPr lang="en"/>
              <a:t>automatic pushback delivery </a:t>
            </a:r>
            <a:endParaRPr/>
          </a:p>
          <a:p>
            <a:pPr indent="-161290" lvl="0" marL="228600" rtl="0" algn="l">
              <a:spcBef>
                <a:spcPts val="0"/>
              </a:spcBef>
              <a:spcAft>
                <a:spcPts val="0"/>
              </a:spcAft>
              <a:buSzPts val="1100"/>
              <a:buChar char="-"/>
            </a:pPr>
            <a:r>
              <a:rPr lang="en"/>
              <a:t>much easier to scale + eliminates manual intervention</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119d9e5e41_3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2119d9e5e41_3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peek behind the curtain</a:t>
            </a:r>
            <a:endParaRPr/>
          </a:p>
          <a:p>
            <a:pPr indent="-161290" lvl="0" marL="228600" rtl="0" algn="l">
              <a:spcBef>
                <a:spcPts val="0"/>
              </a:spcBef>
              <a:spcAft>
                <a:spcPts val="0"/>
              </a:spcAft>
              <a:buSzPts val="1100"/>
              <a:buChar char="-"/>
            </a:pPr>
            <a:r>
              <a:rPr lang="en"/>
              <a:t>completed transcript is editable </a:t>
            </a:r>
            <a:endParaRPr/>
          </a:p>
          <a:p>
            <a:pPr indent="-161290" lvl="0" marL="228600" rtl="0" algn="l">
              <a:spcBef>
                <a:spcPts val="0"/>
              </a:spcBef>
              <a:spcAft>
                <a:spcPts val="0"/>
              </a:spcAft>
              <a:buSzPts val="1100"/>
              <a:buChar char="-"/>
            </a:pPr>
            <a:r>
              <a:rPr lang="en"/>
              <a:t>order instructions can be used for names, proper nouns </a:t>
            </a:r>
            <a:endParaRPr/>
          </a:p>
          <a:p>
            <a:pPr indent="-161290" lvl="0" marL="228600" rtl="0" algn="l">
              <a:spcBef>
                <a:spcPts val="0"/>
              </a:spcBef>
              <a:spcAft>
                <a:spcPts val="0"/>
              </a:spcAft>
              <a:buSzPts val="1100"/>
              <a:buChar char="-"/>
            </a:pPr>
            <a:r>
              <a:rPr lang="en"/>
              <a:t>expedited turnaround here (2 days); varies from 10 days to 2 hours </a:t>
            </a:r>
            <a:endParaRPr/>
          </a:p>
          <a:p>
            <a:pPr indent="-161290" lvl="0" marL="228600" rtl="0" algn="l">
              <a:spcBef>
                <a:spcPts val="0"/>
              </a:spcBef>
              <a:spcAft>
                <a:spcPts val="0"/>
              </a:spcAft>
              <a:buSzPts val="1100"/>
              <a:buChar char="-"/>
            </a:pPr>
            <a:r>
              <a:rPr lang="en"/>
              <a:t>access to more services like alignment + placement services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e3610991ee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e3610991e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duality of user experience</a:t>
            </a:r>
            <a:endParaRPr/>
          </a:p>
          <a:p>
            <a:pPr indent="-161290" lvl="0" marL="228600" rtl="0" algn="l">
              <a:spcBef>
                <a:spcPts val="0"/>
              </a:spcBef>
              <a:spcAft>
                <a:spcPts val="0"/>
              </a:spcAft>
              <a:buSzPts val="1100"/>
              <a:buChar char="-"/>
            </a:pPr>
            <a:r>
              <a:rPr lang="en"/>
              <a:t>this = end user experience for the target audience </a:t>
            </a:r>
            <a:r>
              <a:rPr lang="en"/>
              <a:t>consuming</a:t>
            </a:r>
            <a:r>
              <a:rPr lang="en"/>
              <a:t> this content</a:t>
            </a:r>
            <a:endParaRPr/>
          </a:p>
          <a:p>
            <a:pPr indent="-161290" lvl="0" marL="228600" rtl="0" algn="l">
              <a:spcBef>
                <a:spcPts val="0"/>
              </a:spcBef>
              <a:spcAft>
                <a:spcPts val="0"/>
              </a:spcAft>
              <a:buSzPts val="1100"/>
              <a:buChar char="-"/>
            </a:pPr>
            <a:r>
              <a:rPr lang="en"/>
              <a:t>previous slide = UX from perspective of party responsible for procuring </a:t>
            </a:r>
            <a:r>
              <a:rPr lang="en"/>
              <a:t>services</a:t>
            </a:r>
            <a:r>
              <a:rPr lang="en"/>
              <a:t> and </a:t>
            </a:r>
            <a:r>
              <a:rPr lang="en"/>
              <a:t>making</a:t>
            </a:r>
            <a:r>
              <a:rPr lang="en"/>
              <a:t> content </a:t>
            </a:r>
            <a:r>
              <a:rPr lang="en"/>
              <a:t>accessible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e3069981c3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e3069981c3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161290" lvl="0" marL="228600" rtl="0" algn="l">
              <a:spcBef>
                <a:spcPts val="0"/>
              </a:spcBef>
              <a:spcAft>
                <a:spcPts val="0"/>
              </a:spcAft>
              <a:buClr>
                <a:schemeClr val="dk1"/>
              </a:buClr>
              <a:buSzPts val="1100"/>
              <a:buChar char="●"/>
            </a:pPr>
            <a:r>
              <a:rPr lang="en">
                <a:solidFill>
                  <a:schemeClr val="dk1"/>
                </a:solidFill>
              </a:rPr>
              <a:t>quality control</a:t>
            </a:r>
            <a:endParaRPr>
              <a:solidFill>
                <a:schemeClr val="dk1"/>
              </a:solidFill>
            </a:endParaRPr>
          </a:p>
          <a:p>
            <a:pPr indent="-161290" lvl="1" marL="548640" rtl="0" algn="l">
              <a:spcBef>
                <a:spcPts val="0"/>
              </a:spcBef>
              <a:spcAft>
                <a:spcPts val="0"/>
              </a:spcAft>
              <a:buClr>
                <a:schemeClr val="dk1"/>
              </a:buClr>
              <a:buSzPts val="1100"/>
              <a:buChar char="○"/>
            </a:pPr>
            <a:r>
              <a:rPr lang="en">
                <a:solidFill>
                  <a:schemeClr val="dk1"/>
                </a:solidFill>
              </a:rPr>
              <a:t>understanding what the different accuracy rates actually mean</a:t>
            </a:r>
            <a:endParaRPr>
              <a:solidFill>
                <a:schemeClr val="dk1"/>
              </a:solidFill>
            </a:endParaRPr>
          </a:p>
          <a:p>
            <a:pPr indent="-161290" lvl="2" marL="777240" rtl="0" algn="l">
              <a:spcBef>
                <a:spcPts val="0"/>
              </a:spcBef>
              <a:spcAft>
                <a:spcPts val="0"/>
              </a:spcAft>
              <a:buClr>
                <a:schemeClr val="dk1"/>
              </a:buClr>
              <a:buSzPts val="1100"/>
              <a:buChar char="■"/>
            </a:pPr>
            <a:r>
              <a:rPr lang="en">
                <a:solidFill>
                  <a:schemeClr val="dk1"/>
                </a:solidFill>
              </a:rPr>
              <a:t>NER = Number, Edition, and Recognition Error</a:t>
            </a:r>
            <a:endParaRPr>
              <a:solidFill>
                <a:schemeClr val="dk1"/>
              </a:solidFill>
            </a:endParaRPr>
          </a:p>
          <a:p>
            <a:pPr indent="-161289" lvl="3" marL="1005839" rtl="0" algn="l">
              <a:spcBef>
                <a:spcPts val="0"/>
              </a:spcBef>
              <a:spcAft>
                <a:spcPts val="0"/>
              </a:spcAft>
              <a:buClr>
                <a:schemeClr val="dk1"/>
              </a:buClr>
              <a:buSzPts val="1100"/>
              <a:buChar char="●"/>
            </a:pPr>
            <a:r>
              <a:rPr lang="en">
                <a:solidFill>
                  <a:schemeClr val="dk1"/>
                </a:solidFill>
              </a:rPr>
              <a:t>often used in Canada</a:t>
            </a:r>
            <a:endParaRPr>
              <a:solidFill>
                <a:schemeClr val="dk1"/>
              </a:solidFill>
            </a:endParaRPr>
          </a:p>
          <a:p>
            <a:pPr indent="-161289" lvl="3" marL="1005839" rtl="0" algn="l">
              <a:spcBef>
                <a:spcPts val="0"/>
              </a:spcBef>
              <a:spcAft>
                <a:spcPts val="0"/>
              </a:spcAft>
              <a:buClr>
                <a:schemeClr val="dk1"/>
              </a:buClr>
              <a:buSzPts val="1100"/>
              <a:buChar char="●"/>
            </a:pPr>
            <a:r>
              <a:rPr lang="en">
                <a:solidFill>
                  <a:schemeClr val="dk1"/>
                </a:solidFill>
              </a:rPr>
              <a:t>emphasize meaning and how accurately ideas are captured in captions</a:t>
            </a:r>
            <a:endParaRPr>
              <a:solidFill>
                <a:schemeClr val="dk1"/>
              </a:solidFill>
            </a:endParaRPr>
          </a:p>
          <a:p>
            <a:pPr indent="-161289" lvl="3" marL="1005839" rtl="0" algn="l">
              <a:spcBef>
                <a:spcPts val="0"/>
              </a:spcBef>
              <a:spcAft>
                <a:spcPts val="0"/>
              </a:spcAft>
              <a:buClr>
                <a:schemeClr val="dk1"/>
              </a:buClr>
              <a:buSzPts val="1100"/>
              <a:buChar char="●"/>
            </a:pPr>
            <a:r>
              <a:rPr lang="en">
                <a:solidFill>
                  <a:schemeClr val="dk1"/>
                </a:solidFill>
              </a:rPr>
              <a:t>makes this extremely subjective and legally risky measurement model </a:t>
            </a:r>
            <a:endParaRPr>
              <a:solidFill>
                <a:schemeClr val="dk1"/>
              </a:solidFill>
            </a:endParaRPr>
          </a:p>
          <a:p>
            <a:pPr indent="-161290" lvl="1" marL="548640" rtl="0" algn="l">
              <a:spcBef>
                <a:spcPts val="0"/>
              </a:spcBef>
              <a:spcAft>
                <a:spcPts val="0"/>
              </a:spcAft>
              <a:buClr>
                <a:schemeClr val="dk1"/>
              </a:buClr>
              <a:buSzPts val="1100"/>
              <a:buChar char="○"/>
            </a:pPr>
            <a:r>
              <a:rPr lang="en">
                <a:solidFill>
                  <a:schemeClr val="dk1"/>
                </a:solidFill>
              </a:rPr>
              <a:t>FCC quality standards more rigorous than NER model; WER vs. FER more commonly used</a:t>
            </a:r>
            <a:endParaRPr>
              <a:solidFill>
                <a:schemeClr val="dk1"/>
              </a:solidFill>
            </a:endParaRPr>
          </a:p>
          <a:p>
            <a:pPr indent="-161290" lvl="2" marL="777240" rtl="0" algn="l">
              <a:spcBef>
                <a:spcPts val="0"/>
              </a:spcBef>
              <a:spcAft>
                <a:spcPts val="0"/>
              </a:spcAft>
              <a:buClr>
                <a:schemeClr val="dk1"/>
              </a:buClr>
              <a:buSzPts val="1100"/>
              <a:buChar char="■"/>
            </a:pPr>
            <a:r>
              <a:rPr lang="en">
                <a:solidFill>
                  <a:schemeClr val="dk1"/>
                </a:solidFill>
              </a:rPr>
              <a:t>Word Error Rate = standard measure of transcription accuracy; considers number of inaccurate words vs. total number of words </a:t>
            </a:r>
            <a:endParaRPr>
              <a:solidFill>
                <a:schemeClr val="dk1"/>
              </a:solidFill>
            </a:endParaRPr>
          </a:p>
          <a:p>
            <a:pPr indent="-161290" lvl="2" marL="777240" rtl="0" algn="l">
              <a:spcBef>
                <a:spcPts val="0"/>
              </a:spcBef>
              <a:spcAft>
                <a:spcPts val="0"/>
              </a:spcAft>
              <a:buClr>
                <a:schemeClr val="dk1"/>
              </a:buClr>
              <a:buSzPts val="1100"/>
              <a:buChar char="■"/>
            </a:pPr>
            <a:r>
              <a:rPr lang="en">
                <a:solidFill>
                  <a:schemeClr val="dk1"/>
                </a:solidFill>
              </a:rPr>
              <a:t>Formatted Error Rate = percentage of word errors in formatting elements like punctuation, grammar, speaker IDs, non-speech elements, capitalization, and other notations </a:t>
            </a:r>
            <a:endParaRPr>
              <a:solidFill>
                <a:schemeClr val="dk1"/>
              </a:solidFill>
            </a:endParaRPr>
          </a:p>
          <a:p>
            <a:pPr indent="-161290" lvl="0" marL="228600" rtl="0" algn="l">
              <a:spcBef>
                <a:spcPts val="0"/>
              </a:spcBef>
              <a:spcAft>
                <a:spcPts val="0"/>
              </a:spcAft>
              <a:buClr>
                <a:schemeClr val="dk1"/>
              </a:buClr>
              <a:buSzPts val="1100"/>
              <a:buChar char="●"/>
            </a:pPr>
            <a:r>
              <a:rPr lang="en">
                <a:solidFill>
                  <a:schemeClr val="dk1"/>
                </a:solidFill>
              </a:rPr>
              <a:t>DIY vs. professional solutions </a:t>
            </a:r>
            <a:endParaRPr>
              <a:solidFill>
                <a:schemeClr val="dk1"/>
              </a:solidFill>
            </a:endParaRPr>
          </a:p>
          <a:p>
            <a:pPr indent="-161290" lvl="1" marL="548640" rtl="0" algn="l">
              <a:spcBef>
                <a:spcPts val="0"/>
              </a:spcBef>
              <a:spcAft>
                <a:spcPts val="0"/>
              </a:spcAft>
              <a:buClr>
                <a:schemeClr val="dk1"/>
              </a:buClr>
              <a:buSzPts val="1100"/>
              <a:buChar char="○"/>
            </a:pPr>
            <a:r>
              <a:rPr lang="en">
                <a:solidFill>
                  <a:schemeClr val="dk1"/>
                </a:solidFill>
              </a:rPr>
              <a:t>biggest distinction = TIME SAVED </a:t>
            </a:r>
            <a:endParaRPr>
              <a:solidFill>
                <a:schemeClr val="dk1"/>
              </a:solidFill>
            </a:endParaRPr>
          </a:p>
          <a:p>
            <a:pPr indent="-161290" lvl="2" marL="777240" rtl="0" algn="l">
              <a:spcBef>
                <a:spcPts val="0"/>
              </a:spcBef>
              <a:spcAft>
                <a:spcPts val="0"/>
              </a:spcAft>
              <a:buClr>
                <a:schemeClr val="dk1"/>
              </a:buClr>
              <a:buSzPts val="1100"/>
              <a:buChar char="■"/>
            </a:pPr>
            <a:r>
              <a:rPr lang="en">
                <a:solidFill>
                  <a:schemeClr val="dk1"/>
                </a:solidFill>
              </a:rPr>
              <a:t>to manually transcribe captions, typically takes anywhere from 5-10x content duration</a:t>
            </a:r>
            <a:endParaRPr>
              <a:solidFill>
                <a:schemeClr val="dk1"/>
              </a:solidFill>
            </a:endParaRPr>
          </a:p>
          <a:p>
            <a:pPr indent="-161290" lvl="2" marL="777240" rtl="0" algn="l">
              <a:spcBef>
                <a:spcPts val="0"/>
              </a:spcBef>
              <a:spcAft>
                <a:spcPts val="0"/>
              </a:spcAft>
              <a:buClr>
                <a:schemeClr val="dk1"/>
              </a:buClr>
              <a:buSzPts val="1100"/>
              <a:buChar char="■"/>
            </a:pPr>
            <a:r>
              <a:rPr lang="en">
                <a:solidFill>
                  <a:schemeClr val="dk1"/>
                </a:solidFill>
              </a:rPr>
              <a:t>we’ve noticed our transcriptionists will usually take around 4-5 hours to complete a 1 hour video – using our earlier estimation, it would take a first-timer at least double that just to </a:t>
            </a:r>
            <a:r>
              <a:rPr i="1" lang="en">
                <a:solidFill>
                  <a:schemeClr val="dk1"/>
                </a:solidFill>
              </a:rPr>
              <a:t>write</a:t>
            </a:r>
            <a:r>
              <a:rPr lang="en">
                <a:solidFill>
                  <a:schemeClr val="dk1"/>
                </a:solidFill>
              </a:rPr>
              <a:t> the captions (let alone time-synchronizing them)</a:t>
            </a: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e1fbf4bf9b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e1fbf4bf9b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thinking about the role professionals like you play in procurement. </a:t>
            </a:r>
            <a:endParaRPr/>
          </a:p>
          <a:p>
            <a:pPr indent="0" lvl="0" marL="0" rtl="0" algn="l">
              <a:spcBef>
                <a:spcPts val="0"/>
              </a:spcBef>
              <a:spcAft>
                <a:spcPts val="0"/>
              </a:spcAft>
              <a:buNone/>
            </a:pPr>
            <a:r>
              <a:rPr lang="en"/>
              <a:t>disadvantage to ignore the utility of AI/automation.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incredibly useful for scaling accessibility, but despite recent advancements, AI/ASR still cannot be independently relied upon for fully compliant + accessible closed captioning. </a:t>
            </a:r>
            <a:endParaRPr/>
          </a:p>
          <a:p>
            <a:pPr indent="-161290" lvl="0" marL="228600" rtl="0" algn="l">
              <a:spcBef>
                <a:spcPts val="0"/>
              </a:spcBef>
              <a:spcAft>
                <a:spcPts val="0"/>
              </a:spcAft>
              <a:buClr>
                <a:schemeClr val="dk1"/>
              </a:buClr>
              <a:buSzPts val="1100"/>
              <a:buChar char="●"/>
            </a:pPr>
            <a:r>
              <a:rPr lang="en">
                <a:solidFill>
                  <a:schemeClr val="dk1"/>
                </a:solidFill>
              </a:rPr>
              <a:t>our preferred approach = human-in-the-loop </a:t>
            </a:r>
            <a:endParaRPr>
              <a:solidFill>
                <a:schemeClr val="dk1"/>
              </a:solidFill>
            </a:endParaRPr>
          </a:p>
          <a:p>
            <a:pPr indent="-161290" lvl="1" marL="548640" rtl="0" algn="l">
              <a:spcBef>
                <a:spcPts val="0"/>
              </a:spcBef>
              <a:spcAft>
                <a:spcPts val="0"/>
              </a:spcAft>
              <a:buClr>
                <a:schemeClr val="dk1"/>
              </a:buClr>
              <a:buSzPts val="1100"/>
              <a:buChar char="○"/>
            </a:pPr>
            <a:r>
              <a:rPr lang="en">
                <a:solidFill>
                  <a:schemeClr val="dk1"/>
                </a:solidFill>
              </a:rPr>
              <a:t>professional human expertise is still the best way to ensure top-quality output </a:t>
            </a:r>
            <a:endParaRPr/>
          </a:p>
          <a:p>
            <a:pPr indent="-261873" lvl="0" marL="329184" rtl="0" algn="l">
              <a:spcBef>
                <a:spcPts val="0"/>
              </a:spcBef>
              <a:spcAft>
                <a:spcPts val="0"/>
              </a:spcAft>
              <a:buSzPts val="1100"/>
              <a:buChar char="●"/>
            </a:pPr>
            <a:r>
              <a:rPr lang="en"/>
              <a:t>machine technology lacks the same capacity for logic or contextualization as humans; some errors more common</a:t>
            </a:r>
            <a:endParaRPr/>
          </a:p>
          <a:p>
            <a:pPr indent="-261873" lvl="0" marL="329184" rtl="0" algn="l">
              <a:spcBef>
                <a:spcPts val="0"/>
              </a:spcBef>
              <a:spcAft>
                <a:spcPts val="0"/>
              </a:spcAft>
              <a:buSzPts val="1100"/>
              <a:buChar char="●"/>
            </a:pPr>
            <a:r>
              <a:rPr lang="en"/>
              <a:t>State of ASR Report researches how the top ASR engines perform captioning &amp; transcription across various use cases (edu, sports, etc) </a:t>
            </a:r>
            <a:endParaRPr/>
          </a:p>
          <a:p>
            <a:pPr indent="-161290" lvl="1" marL="777240" rtl="0" algn="l">
              <a:spcBef>
                <a:spcPts val="0"/>
              </a:spcBef>
              <a:spcAft>
                <a:spcPts val="0"/>
              </a:spcAft>
              <a:buSzPts val="1100"/>
              <a:buChar char="○"/>
            </a:pPr>
            <a:r>
              <a:rPr lang="en"/>
              <a:t>hallucinations = text that has no basis in the audio </a:t>
            </a:r>
            <a:endParaRPr/>
          </a:p>
          <a:p>
            <a:pPr indent="-161290" lvl="1" marL="777240" rtl="0" algn="l">
              <a:spcBef>
                <a:spcPts val="0"/>
              </a:spcBef>
              <a:spcAft>
                <a:spcPts val="0"/>
              </a:spcAft>
              <a:buSzPts val="1100"/>
              <a:buChar char="○"/>
            </a:pPr>
            <a:r>
              <a:rPr lang="en"/>
              <a:t>highlights the generative nature of AI, which is (to a certain extent) creating text based on their understanding of speech patterns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e284e79fa1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2e284e79fa1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e13e955190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e13e95519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161290" lvl="0" marL="228600" rtl="0" algn="l">
              <a:spcBef>
                <a:spcPts val="0"/>
              </a:spcBef>
              <a:spcAft>
                <a:spcPts val="0"/>
              </a:spcAft>
              <a:buSzPts val="1100"/>
              <a:buChar char="●"/>
            </a:pPr>
            <a:r>
              <a:rPr lang="en"/>
              <a:t>background</a:t>
            </a:r>
            <a:endParaRPr/>
          </a:p>
          <a:p>
            <a:pPr indent="-161290" lvl="1" marL="548640" rtl="0" algn="l">
              <a:spcBef>
                <a:spcPts val="0"/>
              </a:spcBef>
              <a:spcAft>
                <a:spcPts val="0"/>
              </a:spcAft>
              <a:buSzPts val="1100"/>
              <a:buChar char="○"/>
            </a:pPr>
            <a:r>
              <a:rPr lang="en"/>
              <a:t>MIT’s 150th </a:t>
            </a:r>
            <a:r>
              <a:rPr lang="en"/>
              <a:t>anniversary, Infinite History Project = curated an online video archive of hundreds of interviews with individuals who have made extraordinary contributions to their fields of study and to MIT</a:t>
            </a:r>
            <a:endParaRPr/>
          </a:p>
          <a:p>
            <a:pPr indent="-161290" lvl="1" marL="548640" rtl="0" algn="l">
              <a:spcBef>
                <a:spcPts val="0"/>
              </a:spcBef>
              <a:spcAft>
                <a:spcPts val="0"/>
              </a:spcAft>
              <a:buSzPts val="1100"/>
              <a:buChar char="○"/>
            </a:pPr>
            <a:r>
              <a:rPr lang="en"/>
              <a:t>MIT Video Productions needed to make their content accessible, searchable, and engaging</a:t>
            </a:r>
            <a:endParaRPr/>
          </a:p>
          <a:p>
            <a:pPr indent="-161290" lvl="0" marL="228600" rtl="0" algn="l">
              <a:spcBef>
                <a:spcPts val="0"/>
              </a:spcBef>
              <a:spcAft>
                <a:spcPts val="0"/>
              </a:spcAft>
              <a:buSzPts val="1100"/>
              <a:buChar char="●"/>
            </a:pPr>
            <a:r>
              <a:rPr lang="en"/>
              <a:t>outcome</a:t>
            </a:r>
            <a:endParaRPr/>
          </a:p>
          <a:p>
            <a:pPr indent="-207009" lvl="1" marL="594360" rtl="0" algn="l">
              <a:spcBef>
                <a:spcPts val="0"/>
              </a:spcBef>
              <a:spcAft>
                <a:spcPts val="0"/>
              </a:spcAft>
              <a:buSzPts val="1100"/>
              <a:buChar char="○"/>
            </a:pPr>
            <a:r>
              <a:rPr lang="en"/>
              <a:t>We transcribed the library and worked with MIT to implement a more interactive user experience, encouraging viewers to explore the collection and engage with the video through time-coded transcripts.</a:t>
            </a:r>
            <a:endParaRPr/>
          </a:p>
          <a:p>
            <a:pPr indent="-161290" lvl="2" marL="777240" rtl="0" algn="l">
              <a:spcBef>
                <a:spcPts val="0"/>
              </a:spcBef>
              <a:spcAft>
                <a:spcPts val="0"/>
              </a:spcAft>
              <a:buSzPts val="1100"/>
              <a:buChar char="■"/>
            </a:pPr>
            <a:r>
              <a:rPr lang="en"/>
              <a:t>watch interview videos, search accompanying transcripts, and click on any word to play the video from that exact point. users can even search all videos in the archive based on transcript keywords, so this is a perfect example of how the inclusion of captions inherently makes your content easier to search &amp; discover. </a:t>
            </a:r>
            <a:endParaRPr/>
          </a:p>
          <a:p>
            <a:pPr indent="-161290" lvl="2" marL="777240" rtl="0" algn="l">
              <a:spcBef>
                <a:spcPts val="0"/>
              </a:spcBef>
              <a:spcAft>
                <a:spcPts val="0"/>
              </a:spcAft>
              <a:buSzPts val="1100"/>
              <a:buChar char="■"/>
            </a:pPr>
            <a:r>
              <a:rPr lang="en"/>
              <a:t>we’re talking about a specific application within a curated video library, but these benefits apply on a macro level when we think about something like search engine optimization – your video will be easier for search engines to serve to a user when a keyword included in the transcript matches a search query.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d150d68e1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d150d68e1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started as content marketing - learning a lot &amp; creating thought leadership content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 more campaign-focused &amp; data driven - using content as one piece of the puzzle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always happy to share what I’ve learned about accessibility</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e3069981c3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e3069981c3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161290" lvl="0" marL="228600" rtl="0" algn="l">
              <a:spcBef>
                <a:spcPts val="0"/>
              </a:spcBef>
              <a:spcAft>
                <a:spcPts val="0"/>
              </a:spcAft>
              <a:buSzPts val="1100"/>
              <a:buChar char="●"/>
            </a:pPr>
            <a:r>
              <a:rPr lang="en"/>
              <a:t>background</a:t>
            </a:r>
            <a:endParaRPr/>
          </a:p>
          <a:p>
            <a:pPr indent="-161290" lvl="1" marL="548640" rtl="0" algn="l">
              <a:spcBef>
                <a:spcPts val="0"/>
              </a:spcBef>
              <a:spcAft>
                <a:spcPts val="0"/>
              </a:spcAft>
              <a:buSzPts val="1100"/>
              <a:buChar char="○"/>
            </a:pPr>
            <a:r>
              <a:rPr lang="en"/>
              <a:t>MIT OpenCourseWare employs 3Play’s interactive transcripts and captions across video lecture content </a:t>
            </a:r>
            <a:endParaRPr/>
          </a:p>
          <a:p>
            <a:pPr indent="-161290" lvl="1" marL="548640" rtl="0" algn="l">
              <a:spcBef>
                <a:spcPts val="0"/>
              </a:spcBef>
              <a:spcAft>
                <a:spcPts val="0"/>
              </a:spcAft>
              <a:buSzPts val="1100"/>
              <a:buChar char="○"/>
            </a:pPr>
            <a:r>
              <a:rPr lang="en"/>
              <a:t>177 students surveyed on the utility of our features in video lecture courses</a:t>
            </a:r>
            <a:endParaRPr/>
          </a:p>
          <a:p>
            <a:pPr indent="-161290" lvl="0" marL="228600" rtl="0" algn="l">
              <a:spcBef>
                <a:spcPts val="0"/>
              </a:spcBef>
              <a:spcAft>
                <a:spcPts val="0"/>
              </a:spcAft>
              <a:buSzPts val="1100"/>
              <a:buChar char="●"/>
            </a:pPr>
            <a:r>
              <a:rPr lang="en"/>
              <a:t>outcome</a:t>
            </a:r>
            <a:endParaRPr/>
          </a:p>
          <a:p>
            <a:pPr indent="-161290" lvl="1" marL="548640" rtl="0" algn="l">
              <a:spcBef>
                <a:spcPts val="0"/>
              </a:spcBef>
              <a:spcAft>
                <a:spcPts val="0"/>
              </a:spcAft>
              <a:buSzPts val="1100"/>
              <a:buChar char="○"/>
            </a:pPr>
            <a:r>
              <a:rPr lang="en"/>
              <a:t>97% survey respondents found the addition of interactive transcripts enhances their online learning experience</a:t>
            </a:r>
            <a:endParaRPr/>
          </a:p>
          <a:p>
            <a:pPr indent="-161290" lvl="1" marL="548640" rtl="0" algn="l">
              <a:spcBef>
                <a:spcPts val="0"/>
              </a:spcBef>
              <a:spcAft>
                <a:spcPts val="0"/>
              </a:spcAft>
              <a:buSzPts val="1100"/>
              <a:buChar char="○"/>
            </a:pPr>
            <a:r>
              <a:rPr lang="en"/>
              <a:t>top benefits:</a:t>
            </a:r>
            <a:endParaRPr/>
          </a:p>
          <a:p>
            <a:pPr indent="-161290" lvl="2" marL="777240" rtl="0" algn="l">
              <a:spcBef>
                <a:spcPts val="0"/>
              </a:spcBef>
              <a:spcAft>
                <a:spcPts val="0"/>
              </a:spcAft>
              <a:buSzPts val="1100"/>
              <a:buChar char="■"/>
            </a:pPr>
            <a:r>
              <a:rPr lang="en"/>
              <a:t>students can move at their own pace </a:t>
            </a:r>
            <a:endParaRPr/>
          </a:p>
          <a:p>
            <a:pPr indent="-161290" lvl="2" marL="777240" rtl="0" algn="l">
              <a:spcBef>
                <a:spcPts val="0"/>
              </a:spcBef>
              <a:spcAft>
                <a:spcPts val="0"/>
              </a:spcAft>
              <a:buSzPts val="1100"/>
              <a:buChar char="■"/>
            </a:pPr>
            <a:r>
              <a:rPr lang="en"/>
              <a:t>multi-sensory </a:t>
            </a:r>
            <a:r>
              <a:rPr lang="en"/>
              <a:t>learning</a:t>
            </a:r>
            <a:r>
              <a:rPr lang="en"/>
              <a:t> </a:t>
            </a:r>
            <a:endParaRPr/>
          </a:p>
          <a:p>
            <a:pPr indent="-161290" lvl="2" marL="777240" rtl="0" algn="l">
              <a:spcBef>
                <a:spcPts val="0"/>
              </a:spcBef>
              <a:spcAft>
                <a:spcPts val="0"/>
              </a:spcAft>
              <a:buSzPts val="1100"/>
              <a:buChar char="■"/>
            </a:pPr>
            <a:r>
              <a:rPr lang="en"/>
              <a:t>study guides + derivative content </a:t>
            </a:r>
            <a:endParaRPr/>
          </a:p>
          <a:p>
            <a:pPr indent="-161290" lvl="2" marL="777240" rtl="0" algn="l">
              <a:spcBef>
                <a:spcPts val="0"/>
              </a:spcBef>
              <a:spcAft>
                <a:spcPts val="0"/>
              </a:spcAft>
              <a:buSzPts val="1100"/>
              <a:buChar char="■"/>
            </a:pPr>
            <a:r>
              <a:rPr lang="en"/>
              <a:t>comprehension aid for </a:t>
            </a:r>
            <a:r>
              <a:rPr lang="en"/>
              <a:t>complex</a:t>
            </a:r>
            <a:r>
              <a:rPr lang="en"/>
              <a:t> topics </a:t>
            </a:r>
            <a:endParaRPr/>
          </a:p>
          <a:p>
            <a:pPr indent="-161290" lvl="2" marL="777240" rtl="0" algn="l">
              <a:spcBef>
                <a:spcPts val="0"/>
              </a:spcBef>
              <a:spcAft>
                <a:spcPts val="0"/>
              </a:spcAft>
              <a:buSzPts val="1100"/>
              <a:buChar char="■"/>
            </a:pPr>
            <a:r>
              <a:rPr lang="en"/>
              <a:t>ESOL learners </a:t>
            </a:r>
            <a:endParaRPr/>
          </a:p>
          <a:p>
            <a:pPr indent="-161290" lvl="2" marL="777240" rtl="0" algn="l">
              <a:spcBef>
                <a:spcPts val="0"/>
              </a:spcBef>
              <a:spcAft>
                <a:spcPts val="0"/>
              </a:spcAft>
              <a:buSzPts val="1100"/>
              <a:buChar char="■"/>
            </a:pPr>
            <a:r>
              <a:rPr lang="en"/>
              <a:t>stay focused on long lecture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2e3069981c3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2e3069981c3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e284e79fa1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e284e79fa1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basics of accessibility requirements, legal and ethical </a:t>
            </a:r>
            <a:endParaRPr/>
          </a:p>
          <a:p>
            <a:pPr indent="-298450" lvl="0" marL="457200" rtl="0" algn="l">
              <a:spcBef>
                <a:spcPts val="0"/>
              </a:spcBef>
              <a:spcAft>
                <a:spcPts val="0"/>
              </a:spcAft>
              <a:buSzPts val="1100"/>
              <a:buChar char="-"/>
            </a:pPr>
            <a:r>
              <a:rPr lang="en"/>
              <a:t>best practices for recorded content by accommodation type</a:t>
            </a:r>
            <a:endParaRPr/>
          </a:p>
          <a:p>
            <a:pPr indent="-298450" lvl="0" marL="457200" rtl="0" algn="l">
              <a:spcBef>
                <a:spcPts val="0"/>
              </a:spcBef>
              <a:spcAft>
                <a:spcPts val="0"/>
              </a:spcAft>
              <a:buSzPts val="1100"/>
              <a:buChar char="-"/>
            </a:pPr>
            <a:r>
              <a:rPr lang="en"/>
              <a:t>tips for practical implementation</a:t>
            </a:r>
            <a:endParaRPr/>
          </a:p>
          <a:p>
            <a:pPr indent="-298450" lvl="0" marL="457200" rtl="0" algn="l">
              <a:spcBef>
                <a:spcPts val="0"/>
              </a:spcBef>
              <a:spcAft>
                <a:spcPts val="0"/>
              </a:spcAft>
              <a:buSzPts val="1100"/>
              <a:buChar char="-"/>
            </a:pPr>
            <a:r>
              <a:rPr lang="en"/>
              <a:t>case studies of successful ways 3Play has worked with MIT in the past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e284e79fa1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e284e79fa1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e284e79fa1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e284e79fa1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key legislation overview</a:t>
            </a:r>
            <a:endParaRPr b="1"/>
          </a:p>
          <a:p>
            <a:pPr indent="0" lvl="0" marL="0" rtl="0" algn="l">
              <a:spcBef>
                <a:spcPts val="0"/>
              </a:spcBef>
              <a:spcAft>
                <a:spcPts val="0"/>
              </a:spcAft>
              <a:buNone/>
            </a:pPr>
            <a:r>
              <a:rPr lang="en"/>
              <a:t>“big 3”</a:t>
            </a:r>
            <a:endParaRPr/>
          </a:p>
          <a:p>
            <a:pPr indent="-161290" lvl="0" marL="182880" rtl="0" algn="l">
              <a:spcBef>
                <a:spcPts val="0"/>
              </a:spcBef>
              <a:spcAft>
                <a:spcPts val="0"/>
              </a:spcAft>
              <a:buSzPts val="1100"/>
              <a:buChar char="●"/>
            </a:pPr>
            <a:r>
              <a:rPr lang="en"/>
              <a:t>ADA</a:t>
            </a:r>
            <a:endParaRPr/>
          </a:p>
          <a:p>
            <a:pPr indent="-161290" lvl="1" marL="320040" rtl="0" algn="l">
              <a:spcBef>
                <a:spcPts val="0"/>
              </a:spcBef>
              <a:spcAft>
                <a:spcPts val="0"/>
              </a:spcAft>
              <a:buSzPts val="1100"/>
              <a:buChar char="○"/>
            </a:pPr>
            <a:r>
              <a:rPr lang="en"/>
              <a:t>broad anti-discrimination law enacted in 1990 </a:t>
            </a:r>
            <a:endParaRPr/>
          </a:p>
          <a:p>
            <a:pPr indent="-161290" lvl="1" marL="320040" rtl="0" algn="l">
              <a:spcBef>
                <a:spcPts val="0"/>
              </a:spcBef>
              <a:spcAft>
                <a:spcPts val="0"/>
              </a:spcAft>
              <a:buSzPts val="1100"/>
              <a:buChar char="○"/>
            </a:pPr>
            <a:r>
              <a:rPr lang="en"/>
              <a:t>July 2023, Notice of Proposed Rulemaking (NPRM) = proposes more specific technical standard + reqs for web and mobile app accessibility as part of Title II </a:t>
            </a:r>
            <a:endParaRPr/>
          </a:p>
          <a:p>
            <a:pPr indent="-161290" lvl="2" marL="548640" rtl="0" algn="l">
              <a:spcBef>
                <a:spcPts val="0"/>
              </a:spcBef>
              <a:spcAft>
                <a:spcPts val="0"/>
              </a:spcAft>
              <a:buSzPts val="1100"/>
              <a:buChar char="■"/>
            </a:pPr>
            <a:r>
              <a:rPr lang="en"/>
              <a:t>Title II = applies to state/local gov’ts; includes public education, public transit, offices like the DMV, food stamp renewal, etc. </a:t>
            </a:r>
            <a:endParaRPr/>
          </a:p>
          <a:p>
            <a:pPr indent="-161290" lvl="0" marL="182880" rtl="0" algn="l">
              <a:spcBef>
                <a:spcPts val="0"/>
              </a:spcBef>
              <a:spcAft>
                <a:spcPts val="0"/>
              </a:spcAft>
              <a:buSzPts val="1100"/>
              <a:buChar char="●"/>
            </a:pPr>
            <a:r>
              <a:rPr lang="en"/>
              <a:t>Sections 504 + 508</a:t>
            </a:r>
            <a:endParaRPr/>
          </a:p>
          <a:p>
            <a:pPr indent="-161290" lvl="1" marL="320040" rtl="0" algn="l">
              <a:spcBef>
                <a:spcPts val="0"/>
              </a:spcBef>
              <a:spcAft>
                <a:spcPts val="0"/>
              </a:spcAft>
              <a:buSzPts val="1100"/>
              <a:buChar char="○"/>
            </a:pPr>
            <a:r>
              <a:rPr lang="en"/>
              <a:t>applies to federal gov’t and federally funded programs</a:t>
            </a:r>
            <a:endParaRPr/>
          </a:p>
          <a:p>
            <a:pPr indent="-161290" lvl="1" marL="320040" rtl="0" algn="l">
              <a:spcBef>
                <a:spcPts val="0"/>
              </a:spcBef>
              <a:spcAft>
                <a:spcPts val="0"/>
              </a:spcAft>
              <a:buSzPts val="1100"/>
              <a:buChar char="○"/>
            </a:pPr>
            <a:r>
              <a:rPr lang="en"/>
              <a:t>Rehabilitation Act </a:t>
            </a:r>
            <a:r>
              <a:rPr lang="en"/>
              <a:t>originally emphasized equal employment practices, reasonable accommodations, and federally subsidized programming – these sections were added to include electronic and information technologies with the advent of the Internet </a:t>
            </a:r>
            <a:endParaRPr/>
          </a:p>
          <a:p>
            <a:pPr indent="-161290" lvl="1" marL="320040" rtl="0" algn="l">
              <a:spcBef>
                <a:spcPts val="0"/>
              </a:spcBef>
              <a:spcAft>
                <a:spcPts val="0"/>
              </a:spcAft>
              <a:buSzPts val="1100"/>
              <a:buChar char="○"/>
            </a:pPr>
            <a:r>
              <a:rPr lang="en"/>
              <a:t>“little 508s” to extend requirements at state level </a:t>
            </a:r>
            <a:endParaRPr/>
          </a:p>
          <a:p>
            <a:pPr indent="-161290" lvl="0" marL="182880" rtl="0" algn="l">
              <a:spcBef>
                <a:spcPts val="0"/>
              </a:spcBef>
              <a:spcAft>
                <a:spcPts val="0"/>
              </a:spcAft>
              <a:buSzPts val="1100"/>
              <a:buChar char="●"/>
            </a:pPr>
            <a:r>
              <a:rPr lang="en"/>
              <a:t>WCAG </a:t>
            </a:r>
            <a:endParaRPr/>
          </a:p>
          <a:p>
            <a:pPr indent="-161290" lvl="1" marL="320040" rtl="0" algn="l">
              <a:spcBef>
                <a:spcPts val="0"/>
              </a:spcBef>
              <a:spcAft>
                <a:spcPts val="0"/>
              </a:spcAft>
              <a:buSzPts val="1100"/>
              <a:buChar char="○"/>
            </a:pPr>
            <a:r>
              <a:rPr lang="en"/>
              <a:t>not required by law, but referenced by law</a:t>
            </a:r>
            <a:endParaRPr/>
          </a:p>
          <a:p>
            <a:pPr indent="-161290" lvl="1" marL="320040" rtl="0" algn="l">
              <a:spcBef>
                <a:spcPts val="0"/>
              </a:spcBef>
              <a:spcAft>
                <a:spcPts val="0"/>
              </a:spcAft>
              <a:buSzPts val="1100"/>
              <a:buChar char="○"/>
            </a:pPr>
            <a:r>
              <a:rPr lang="en"/>
              <a:t>industry standard, more dense and technical guidance for implementation </a:t>
            </a:r>
            <a:endParaRPr/>
          </a:p>
          <a:p>
            <a:pPr indent="-161290" lvl="1" marL="320040" rtl="0" algn="l">
              <a:spcBef>
                <a:spcPts val="0"/>
              </a:spcBef>
              <a:spcAft>
                <a:spcPts val="0"/>
              </a:spcAft>
              <a:buSzPts val="1100"/>
              <a:buChar char="○"/>
            </a:pPr>
            <a:r>
              <a:rPr lang="en"/>
              <a:t>POUR principle = perceivable, operable, understandable, and robust </a:t>
            </a:r>
            <a:endParaRPr/>
          </a:p>
          <a:p>
            <a:pPr indent="0" lvl="0" marL="0" rtl="0" algn="l">
              <a:spcBef>
                <a:spcPts val="0"/>
              </a:spcBef>
              <a:spcAft>
                <a:spcPts val="0"/>
              </a:spcAft>
              <a:buNone/>
            </a:pPr>
            <a:r>
              <a:rPr lang="en"/>
              <a:t>compliance is necessarily top of mind, but it doesn’t end there…</a:t>
            </a:r>
            <a:endParaRPr/>
          </a:p>
          <a:p>
            <a:pPr indent="0" lvl="0" marL="0" rtl="0" algn="l">
              <a:spcBef>
                <a:spcPts val="0"/>
              </a:spcBef>
              <a:spcAft>
                <a:spcPts val="0"/>
              </a:spcAft>
              <a:buNone/>
            </a:pPr>
            <a:r>
              <a:rPr lang="en">
                <a:solidFill>
                  <a:schemeClr val="dk1"/>
                </a:solidFill>
              </a:rPr>
              <a:t>accessibility is an ethical responsibility to foster an environment where everyone has the opportunity to succeed</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e1fbf4bf9b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e1fbf4bf9b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recently hosted a webinar featuring Rita Inman, AD of the DRC at UF, </a:t>
            </a:r>
            <a:r>
              <a:rPr lang="en"/>
              <a:t>who</a:t>
            </a:r>
            <a:r>
              <a:rPr lang="en"/>
              <a:t> summed it up perfectly: </a:t>
            </a:r>
            <a:endParaRPr/>
          </a:p>
          <a:p>
            <a:pPr indent="0" lvl="0" marL="0" rtl="0" algn="l">
              <a:spcBef>
                <a:spcPts val="0"/>
              </a:spcBef>
              <a:spcAft>
                <a:spcPts val="0"/>
              </a:spcAft>
              <a:buNone/>
            </a:pPr>
            <a:r>
              <a:rPr i="1" lang="en"/>
              <a:t>“Equal access doesn’t look the same for everyone.” </a:t>
            </a:r>
            <a:endParaRPr i="1"/>
          </a:p>
          <a:p>
            <a:pPr indent="0" lvl="0" marL="0" rtl="0" algn="l">
              <a:spcBef>
                <a:spcPts val="0"/>
              </a:spcBef>
              <a:spcAft>
                <a:spcPts val="0"/>
              </a:spcAft>
              <a:buNone/>
            </a:pPr>
            <a:r>
              <a:rPr lang="en"/>
              <a:t>even two people with the same disability may not want the same accommodation – braille vs. AD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imperative to provide equal access to information, but the ways in which we do that / the accommodations we provide will vary. </a:t>
            </a:r>
            <a:endParaRPr/>
          </a:p>
          <a:p>
            <a:pPr indent="-161290" lvl="0" marL="228600" rtl="0" algn="l">
              <a:spcBef>
                <a:spcPts val="0"/>
              </a:spcBef>
              <a:spcAft>
                <a:spcPts val="0"/>
              </a:spcAft>
              <a:buSzPts val="1100"/>
              <a:buChar char="●"/>
            </a:pPr>
            <a:r>
              <a:rPr lang="en"/>
              <a:t>accessibility is not one size fits all; liquid takes the shape of the container its in, access takes the form of the situation you’re in </a:t>
            </a:r>
            <a:endParaRPr/>
          </a:p>
          <a:p>
            <a:pPr indent="-161290" lvl="0" marL="228600" rtl="0" algn="l">
              <a:spcBef>
                <a:spcPts val="0"/>
              </a:spcBef>
              <a:spcAft>
                <a:spcPts val="0"/>
              </a:spcAft>
              <a:buSzPts val="1100"/>
              <a:buChar char="●"/>
            </a:pPr>
            <a:r>
              <a:rPr lang="en"/>
              <a:t>continues to evolve – as technology advances, it’s important to keep access in mind</a:t>
            </a:r>
            <a:endParaRPr/>
          </a:p>
          <a:p>
            <a:pPr indent="-161290" lvl="1" marL="548640" rtl="0" algn="l">
              <a:spcBef>
                <a:spcPts val="0"/>
              </a:spcBef>
              <a:spcAft>
                <a:spcPts val="0"/>
              </a:spcAft>
              <a:buSzPts val="1100"/>
              <a:buChar char="○"/>
            </a:pPr>
            <a:r>
              <a:rPr lang="en"/>
              <a:t>ACCESS 2024 session Privacy, Security and Ethical AI – fireside chat with </a:t>
            </a:r>
            <a:r>
              <a:rPr lang="en">
                <a:solidFill>
                  <a:schemeClr val="dk1"/>
                </a:solidFill>
              </a:rPr>
              <a:t>the co-founder of Global Accessibility Awareness Day,</a:t>
            </a:r>
            <a:r>
              <a:rPr lang="en"/>
              <a:t> the Head of Accessibility Innovations at Fable, and the Director of Global Public Policy at AT&amp;T (who is blind herself)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e284e79fa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e284e79fa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ethical considerations + importance of accessibility</a:t>
            </a:r>
            <a:endParaRPr>
              <a:solidFill>
                <a:schemeClr val="dk1"/>
              </a:solidFill>
            </a:endParaRPr>
          </a:p>
          <a:p>
            <a:pPr indent="-161290" lvl="0" marL="228600" rtl="0" algn="l">
              <a:spcBef>
                <a:spcPts val="0"/>
              </a:spcBef>
              <a:spcAft>
                <a:spcPts val="0"/>
              </a:spcAft>
              <a:buClr>
                <a:schemeClr val="dk1"/>
              </a:buClr>
              <a:buSzPts val="1100"/>
              <a:buChar char="●"/>
            </a:pPr>
            <a:r>
              <a:rPr lang="en">
                <a:solidFill>
                  <a:schemeClr val="dk1"/>
                </a:solidFill>
              </a:rPr>
              <a:t>simultaneously support diverse learning needs while enhancing the overall experience for everyone</a:t>
            </a:r>
            <a:endParaRPr>
              <a:solidFill>
                <a:schemeClr val="dk1"/>
              </a:solidFill>
            </a:endParaRPr>
          </a:p>
          <a:p>
            <a:pPr indent="-161290" lvl="1" marL="548640" rtl="0" algn="l">
              <a:spcBef>
                <a:spcPts val="0"/>
              </a:spcBef>
              <a:spcAft>
                <a:spcPts val="0"/>
              </a:spcAft>
              <a:buClr>
                <a:schemeClr val="dk1"/>
              </a:buClr>
              <a:buSzPts val="1100"/>
              <a:buChar char="○"/>
            </a:pPr>
            <a:r>
              <a:rPr i="1" lang="en">
                <a:solidFill>
                  <a:schemeClr val="dk1"/>
                </a:solidFill>
              </a:rPr>
              <a:t>define:</a:t>
            </a:r>
            <a:r>
              <a:rPr lang="en">
                <a:solidFill>
                  <a:schemeClr val="dk1"/>
                </a:solidFill>
              </a:rPr>
              <a:t> Universal Design for Learning </a:t>
            </a:r>
            <a:endParaRPr>
              <a:solidFill>
                <a:schemeClr val="dk1"/>
              </a:solidFill>
            </a:endParaRPr>
          </a:p>
          <a:p>
            <a:pPr indent="-161290" lvl="1" marL="548640" rtl="0" algn="l">
              <a:spcBef>
                <a:spcPts val="0"/>
              </a:spcBef>
              <a:spcAft>
                <a:spcPts val="0"/>
              </a:spcAft>
              <a:buClr>
                <a:schemeClr val="dk1"/>
              </a:buClr>
              <a:buSzPts val="1100"/>
              <a:buChar char="○"/>
            </a:pPr>
            <a:r>
              <a:rPr i="1" lang="en">
                <a:solidFill>
                  <a:schemeClr val="dk1"/>
                </a:solidFill>
              </a:rPr>
              <a:t>example:</a:t>
            </a:r>
            <a:r>
              <a:rPr lang="en">
                <a:solidFill>
                  <a:schemeClr val="dk1"/>
                </a:solidFill>
              </a:rPr>
              <a:t> captions may be used as an accommodation for those with learning disabilities or hearing impairments. however, 71% of students without disabilities report a preference for using captions – </a:t>
            </a:r>
            <a:r>
              <a:rPr lang="en" u="sng">
                <a:solidFill>
                  <a:schemeClr val="hlink"/>
                </a:solidFill>
                <a:hlinkClick r:id="rId2"/>
              </a:rPr>
              <a:t>OSU eCampus study</a:t>
            </a:r>
            <a:endParaRPr>
              <a:solidFill>
                <a:schemeClr val="dk1"/>
              </a:solidFill>
            </a:endParaRPr>
          </a:p>
          <a:p>
            <a:pPr indent="-161290" lvl="0" marL="228600" rtl="0" algn="l">
              <a:spcBef>
                <a:spcPts val="0"/>
              </a:spcBef>
              <a:spcAft>
                <a:spcPts val="0"/>
              </a:spcAft>
              <a:buClr>
                <a:schemeClr val="dk1"/>
              </a:buClr>
              <a:buSzPts val="1100"/>
              <a:buChar char="●"/>
            </a:pPr>
            <a:r>
              <a:rPr lang="en">
                <a:solidFill>
                  <a:schemeClr val="dk1"/>
                </a:solidFill>
              </a:rPr>
              <a:t>leads to tangible student impact…</a:t>
            </a:r>
            <a:endParaRPr>
              <a:solidFill>
                <a:schemeClr val="dk1"/>
              </a:solidFill>
            </a:endParaRPr>
          </a:p>
          <a:p>
            <a:pPr indent="-161290" lvl="1" marL="548640" rtl="0" algn="l">
              <a:spcBef>
                <a:spcPts val="0"/>
              </a:spcBef>
              <a:spcAft>
                <a:spcPts val="0"/>
              </a:spcAft>
              <a:buClr>
                <a:schemeClr val="dk1"/>
              </a:buClr>
              <a:buSzPts val="1100"/>
              <a:buChar char="○"/>
            </a:pPr>
            <a:r>
              <a:rPr lang="en">
                <a:solidFill>
                  <a:schemeClr val="dk1"/>
                </a:solidFill>
              </a:rPr>
              <a:t>boosted test scores – </a:t>
            </a:r>
            <a:r>
              <a:rPr lang="en" u="sng">
                <a:solidFill>
                  <a:schemeClr val="hlink"/>
                </a:solidFill>
                <a:hlinkClick r:id="rId3"/>
              </a:rPr>
              <a:t>USFSP</a:t>
            </a:r>
            <a:endParaRPr>
              <a:solidFill>
                <a:schemeClr val="dk1"/>
              </a:solidFill>
            </a:endParaRPr>
          </a:p>
          <a:p>
            <a:pPr indent="-161290" lvl="1" marL="548640" rtl="0" algn="l">
              <a:spcBef>
                <a:spcPts val="0"/>
              </a:spcBef>
              <a:spcAft>
                <a:spcPts val="0"/>
              </a:spcAft>
              <a:buClr>
                <a:schemeClr val="dk1"/>
              </a:buClr>
              <a:buSzPts val="1100"/>
              <a:buChar char="○"/>
            </a:pPr>
            <a:r>
              <a:rPr lang="en">
                <a:solidFill>
                  <a:schemeClr val="dk1"/>
                </a:solidFill>
              </a:rPr>
              <a:t>improved comprehension – OSU</a:t>
            </a:r>
            <a:endParaRPr>
              <a:solidFill>
                <a:schemeClr val="dk1"/>
              </a:solidFill>
            </a:endParaRPr>
          </a:p>
          <a:p>
            <a:pPr indent="-161290" lvl="1" marL="548640" rtl="0" algn="l">
              <a:spcBef>
                <a:spcPts val="0"/>
              </a:spcBef>
              <a:spcAft>
                <a:spcPts val="0"/>
              </a:spcAft>
              <a:buClr>
                <a:schemeClr val="dk1"/>
              </a:buClr>
              <a:buSzPts val="1100"/>
              <a:buChar char="○"/>
            </a:pPr>
            <a:r>
              <a:rPr lang="en">
                <a:solidFill>
                  <a:schemeClr val="dk1"/>
                </a:solidFill>
              </a:rPr>
              <a:t>increased engagement – OSU</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e284e79fa1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e284e79fa1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fluid nature of accessibility can make it overwhelming – let’s break down some best practices.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e13e955190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e13e955190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161290" lvl="0" marL="228600" rtl="0" algn="l">
              <a:spcBef>
                <a:spcPts val="0"/>
              </a:spcBef>
              <a:spcAft>
                <a:spcPts val="0"/>
              </a:spcAft>
              <a:buSzPts val="1100"/>
              <a:buChar char="●"/>
            </a:pPr>
            <a:r>
              <a:rPr lang="en"/>
              <a:t>definition/importance</a:t>
            </a:r>
            <a:endParaRPr/>
          </a:p>
          <a:p>
            <a:pPr indent="-161290" lvl="1" marL="320040" rtl="0" algn="l">
              <a:spcBef>
                <a:spcPts val="0"/>
              </a:spcBef>
              <a:spcAft>
                <a:spcPts val="0"/>
              </a:spcAft>
              <a:buSzPts val="1100"/>
              <a:buChar char="○"/>
            </a:pPr>
            <a:r>
              <a:rPr i="1" lang="en"/>
              <a:t>define:</a:t>
            </a:r>
            <a:r>
              <a:rPr lang="en"/>
              <a:t> textual representation of all the audio contained within in a media file; crucially includes non-speech </a:t>
            </a:r>
            <a:r>
              <a:rPr lang="en"/>
              <a:t>elements</a:t>
            </a:r>
            <a:r>
              <a:rPr lang="en"/>
              <a:t> like sound effects and speaker identifications – important because it’s critical to audience’s understanding of the media </a:t>
            </a:r>
            <a:endParaRPr/>
          </a:p>
          <a:p>
            <a:pPr indent="-161290" lvl="1" marL="320040" rtl="0" algn="l">
              <a:spcBef>
                <a:spcPts val="0"/>
              </a:spcBef>
              <a:spcAft>
                <a:spcPts val="0"/>
              </a:spcAft>
              <a:buSzPts val="1100"/>
              <a:buChar char="○"/>
            </a:pPr>
            <a:r>
              <a:rPr i="1" lang="en"/>
              <a:t>example:</a:t>
            </a:r>
            <a:r>
              <a:rPr lang="en"/>
              <a:t> Frozen – Olaf and Sven are fighting over a carrot, scene’s humor is conveyed nonverbally through character sound effects and comical music. without a visual transcription, a hearing impaired person won’t have access to the same </a:t>
            </a:r>
            <a:r>
              <a:rPr lang="en"/>
              <a:t>entertaining experience that a hearing person would get out of a scene like that. </a:t>
            </a:r>
            <a:endParaRPr/>
          </a:p>
          <a:p>
            <a:pPr indent="-161290" lvl="0" marL="228600" rtl="0" algn="l">
              <a:spcBef>
                <a:spcPts val="0"/>
              </a:spcBef>
              <a:spcAft>
                <a:spcPts val="0"/>
              </a:spcAft>
              <a:buSzPts val="1100"/>
              <a:buChar char="●"/>
            </a:pPr>
            <a:r>
              <a:rPr lang="en"/>
              <a:t>quality standards </a:t>
            </a:r>
            <a:endParaRPr/>
          </a:p>
          <a:p>
            <a:pPr indent="-161290" lvl="1" marL="548640" rtl="0" algn="l">
              <a:spcBef>
                <a:spcPts val="0"/>
              </a:spcBef>
              <a:spcAft>
                <a:spcPts val="0"/>
              </a:spcAft>
              <a:buSzPts val="1100"/>
              <a:buChar char="○"/>
            </a:pPr>
            <a:r>
              <a:rPr lang="en"/>
              <a:t>FCC, DCMP, WCAG</a:t>
            </a:r>
            <a:endParaRPr/>
          </a:p>
          <a:p>
            <a:pPr indent="-161290" lvl="2" marL="777240" rtl="0" algn="l">
              <a:spcBef>
                <a:spcPts val="0"/>
              </a:spcBef>
              <a:spcAft>
                <a:spcPts val="0"/>
              </a:spcAft>
              <a:buSzPts val="1100"/>
              <a:buChar char="■"/>
            </a:pPr>
            <a:r>
              <a:rPr lang="en"/>
              <a:t>FCC = requirements for broadcast media; include standards on accuracy, </a:t>
            </a:r>
            <a:r>
              <a:rPr lang="en"/>
              <a:t>synchronicity, placement, completeness (running from beginning to end of program throughout)</a:t>
            </a:r>
            <a:endParaRPr/>
          </a:p>
          <a:p>
            <a:pPr indent="-161290" lvl="2" marL="777240" rtl="0" algn="l">
              <a:spcBef>
                <a:spcPts val="0"/>
              </a:spcBef>
              <a:spcAft>
                <a:spcPts val="0"/>
              </a:spcAft>
              <a:buSzPts val="1100"/>
              <a:buChar char="■"/>
            </a:pPr>
            <a:r>
              <a:rPr lang="en"/>
              <a:t>DCMP Captioning Key = Described </a:t>
            </a:r>
            <a:r>
              <a:rPr lang="en"/>
              <a:t>and</a:t>
            </a:r>
            <a:r>
              <a:rPr lang="en"/>
              <a:t> Captioned Media Program; manual of </a:t>
            </a:r>
            <a:r>
              <a:rPr lang="en"/>
              <a:t>guidelines, examples, and resources for closed captioning</a:t>
            </a:r>
            <a:endParaRPr/>
          </a:p>
          <a:p>
            <a:pPr indent="-161290" lvl="2" marL="777240" rtl="0" algn="l">
              <a:spcBef>
                <a:spcPts val="0"/>
              </a:spcBef>
              <a:spcAft>
                <a:spcPts val="0"/>
              </a:spcAft>
              <a:buSzPts val="1100"/>
              <a:buChar char="■"/>
            </a:pPr>
            <a:r>
              <a:rPr lang="en"/>
              <a:t>WCAG </a:t>
            </a:r>
            <a:endParaRPr/>
          </a:p>
          <a:p>
            <a:pPr indent="-161290" lvl="0" marL="228600" rtl="0" algn="l">
              <a:spcBef>
                <a:spcPts val="0"/>
              </a:spcBef>
              <a:spcAft>
                <a:spcPts val="0"/>
              </a:spcAft>
              <a:buSzPts val="1100"/>
              <a:buChar char="●"/>
            </a:pPr>
            <a:r>
              <a:rPr lang="en"/>
              <a:t>best practices</a:t>
            </a:r>
            <a:endParaRPr/>
          </a:p>
          <a:p>
            <a:pPr indent="-161290" lvl="1" marL="548640" rtl="0" algn="l">
              <a:spcBef>
                <a:spcPts val="0"/>
              </a:spcBef>
              <a:spcAft>
                <a:spcPts val="0"/>
              </a:spcAft>
              <a:buSzPts val="1100"/>
              <a:buChar char="○"/>
            </a:pPr>
            <a:r>
              <a:rPr lang="en"/>
              <a:t>verbatim vs. clean read</a:t>
            </a:r>
            <a:endParaRPr/>
          </a:p>
          <a:p>
            <a:pPr indent="-161290" lvl="2" marL="777240" rtl="0" algn="l">
              <a:spcBef>
                <a:spcPts val="0"/>
              </a:spcBef>
              <a:spcAft>
                <a:spcPts val="0"/>
              </a:spcAft>
              <a:buSzPts val="1100"/>
              <a:buChar char="■"/>
            </a:pPr>
            <a:r>
              <a:rPr lang="en"/>
              <a:t>verbatim = captures and </a:t>
            </a:r>
            <a:r>
              <a:rPr lang="en"/>
              <a:t>transcribes</a:t>
            </a:r>
            <a:r>
              <a:rPr lang="en"/>
              <a:t> every utterance, including “um”s and stutters; often used in scripted media </a:t>
            </a:r>
            <a:endParaRPr/>
          </a:p>
          <a:p>
            <a:pPr indent="-161290" lvl="2" marL="777240" rtl="0" algn="l">
              <a:spcBef>
                <a:spcPts val="0"/>
              </a:spcBef>
              <a:spcAft>
                <a:spcPts val="0"/>
              </a:spcAft>
              <a:buSzPts val="1100"/>
              <a:buChar char="■"/>
            </a:pPr>
            <a:r>
              <a:rPr lang="en"/>
              <a:t>clean read = preferable! omits these utterances so users can read the caption text more cleanly </a:t>
            </a:r>
            <a:endParaRPr/>
          </a:p>
          <a:p>
            <a:pPr indent="-161290" lvl="1" marL="548640" rtl="0" algn="l">
              <a:spcBef>
                <a:spcPts val="0"/>
              </a:spcBef>
              <a:spcAft>
                <a:spcPts val="0"/>
              </a:spcAft>
              <a:buSzPts val="1100"/>
              <a:buChar char="○"/>
            </a:pPr>
            <a:r>
              <a:rPr lang="en"/>
              <a:t>placement = not obstructing visual elements or on-screen text </a:t>
            </a:r>
            <a:endParaRPr/>
          </a:p>
          <a:p>
            <a:pPr indent="-161290" lvl="2" marL="777240" rtl="0" algn="l">
              <a:spcBef>
                <a:spcPts val="0"/>
              </a:spcBef>
              <a:spcAft>
                <a:spcPts val="0"/>
              </a:spcAft>
              <a:buSzPts val="1100"/>
              <a:buChar char="■"/>
            </a:pPr>
            <a:r>
              <a:rPr lang="en"/>
              <a:t>other formatting options often depend on the viewing </a:t>
            </a:r>
            <a:r>
              <a:rPr lang="en"/>
              <a:t>experience; customization is based on platform capabilities + user preferences </a:t>
            </a:r>
            <a:endParaRPr/>
          </a:p>
          <a:p>
            <a:pPr indent="-161290" lvl="1" marL="548640" rtl="0" algn="l">
              <a:spcBef>
                <a:spcPts val="0"/>
              </a:spcBef>
              <a:spcAft>
                <a:spcPts val="0"/>
              </a:spcAft>
              <a:buSzPts val="1100"/>
              <a:buChar char="○"/>
            </a:pPr>
            <a:r>
              <a:rPr lang="en"/>
              <a:t>frame requirements = typically 1-3 lines, 32 characters per line, 1 second minimum on-screen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4.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hyperlink" Target="https://go.3playmedia.com/usfsp-captions-transcripts-study" TargetMode="External"/><Relationship Id="rId5" Type="http://schemas.openxmlformats.org/officeDocument/2006/relationships/hyperlink" Target="https://go.3playmedia.com/rs-student" TargetMode="External"/><Relationship Id="rId6" Type="http://schemas.openxmlformats.org/officeDocument/2006/relationships/hyperlink" Target="https://go.3playmedia.com/rs-studen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nvSpPr>
        <p:spPr>
          <a:xfrm>
            <a:off x="374315" y="1774611"/>
            <a:ext cx="3903600" cy="1050600"/>
          </a:xfrm>
          <a:prstGeom prst="rect">
            <a:avLst/>
          </a:prstGeom>
          <a:noFill/>
          <a:ln>
            <a:noFill/>
          </a:ln>
        </p:spPr>
        <p:txBody>
          <a:bodyPr anchorCtr="0" anchor="t" bIns="91425" lIns="91425" spcFirstLastPara="1" rIns="91425" wrap="square" tIns="91425">
            <a:spAutoFit/>
          </a:bodyPr>
          <a:lstStyle/>
          <a:p>
            <a:pPr indent="0" lvl="0" marL="0" rtl="0" algn="l">
              <a:lnSpc>
                <a:spcPct val="125000"/>
              </a:lnSpc>
              <a:spcBef>
                <a:spcPts val="0"/>
              </a:spcBef>
              <a:spcAft>
                <a:spcPts val="0"/>
              </a:spcAft>
              <a:buNone/>
            </a:pPr>
            <a:r>
              <a:rPr lang="en" sz="2500">
                <a:solidFill>
                  <a:schemeClr val="lt1"/>
                </a:solidFill>
                <a:highlight>
                  <a:srgbClr val="E6006F"/>
                </a:highlight>
                <a:latin typeface="DM Sans Black"/>
                <a:ea typeface="DM Sans Black"/>
                <a:cs typeface="DM Sans Black"/>
                <a:sym typeface="DM Sans Black"/>
              </a:rPr>
              <a:t>Expert Strategies and Best Practices</a:t>
            </a:r>
            <a:endParaRPr sz="100">
              <a:solidFill>
                <a:schemeClr val="lt1"/>
              </a:solidFill>
              <a:highlight>
                <a:srgbClr val="E6006F"/>
              </a:highlight>
              <a:latin typeface="DM Sans Black"/>
              <a:ea typeface="DM Sans Black"/>
              <a:cs typeface="DM Sans Black"/>
              <a:sym typeface="DM Sans Black"/>
            </a:endParaRPr>
          </a:p>
        </p:txBody>
      </p:sp>
      <p:sp>
        <p:nvSpPr>
          <p:cNvPr id="55" name="Google Shape;55;p13"/>
          <p:cNvSpPr txBox="1"/>
          <p:nvPr/>
        </p:nvSpPr>
        <p:spPr>
          <a:xfrm>
            <a:off x="345457" y="308998"/>
            <a:ext cx="6015000" cy="14316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 sz="4500">
                <a:solidFill>
                  <a:schemeClr val="lt1"/>
                </a:solidFill>
                <a:latin typeface="DM Sans Black"/>
                <a:ea typeface="DM Sans Black"/>
                <a:cs typeface="DM Sans Black"/>
                <a:sym typeface="DM Sans Black"/>
              </a:rPr>
              <a:t>Making Recorded Content Accessible</a:t>
            </a:r>
            <a:endParaRPr sz="4500">
              <a:solidFill>
                <a:schemeClr val="lt1"/>
              </a:solidFill>
              <a:latin typeface="DM Sans Black"/>
              <a:ea typeface="DM Sans Black"/>
              <a:cs typeface="DM Sans Black"/>
              <a:sym typeface="DM Sans Black"/>
            </a:endParaRPr>
          </a:p>
        </p:txBody>
      </p:sp>
      <p:pic>
        <p:nvPicPr>
          <p:cNvPr id="56" name="Google Shape;56;p13"/>
          <p:cNvPicPr preferRelativeResize="0"/>
          <p:nvPr/>
        </p:nvPicPr>
        <p:blipFill>
          <a:blip r:embed="rId4">
            <a:alphaModFix/>
          </a:blip>
          <a:stretch>
            <a:fillRect/>
          </a:stretch>
        </p:blipFill>
        <p:spPr>
          <a:xfrm>
            <a:off x="511832" y="3934918"/>
            <a:ext cx="2004127" cy="2573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2"/>
          <p:cNvSpPr txBox="1"/>
          <p:nvPr/>
        </p:nvSpPr>
        <p:spPr>
          <a:xfrm>
            <a:off x="232812" y="354025"/>
            <a:ext cx="4865400" cy="646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3000">
                <a:latin typeface="DM Sans"/>
                <a:ea typeface="DM Sans"/>
                <a:cs typeface="DM Sans"/>
                <a:sym typeface="DM Sans"/>
              </a:rPr>
              <a:t>Audio description</a:t>
            </a:r>
            <a:endParaRPr b="1" sz="3000">
              <a:latin typeface="DM Sans"/>
              <a:ea typeface="DM Sans"/>
              <a:cs typeface="DM Sans"/>
              <a:sym typeface="DM Sans"/>
            </a:endParaRPr>
          </a:p>
        </p:txBody>
      </p:sp>
      <p:pic>
        <p:nvPicPr>
          <p:cNvPr descr="Bullet points, 3 pink squares on a black line" id="127" name="Google Shape;127;p22" title="Background image"/>
          <p:cNvPicPr preferRelativeResize="0"/>
          <p:nvPr/>
        </p:nvPicPr>
        <p:blipFill rotWithShape="1">
          <a:blip r:embed="rId3">
            <a:alphaModFix/>
          </a:blip>
          <a:srcRect b="15832" l="2464" r="7607" t="0"/>
          <a:stretch/>
        </p:blipFill>
        <p:spPr>
          <a:xfrm>
            <a:off x="84204" y="0"/>
            <a:ext cx="8816952" cy="4641724"/>
          </a:xfrm>
          <a:prstGeom prst="rect">
            <a:avLst/>
          </a:prstGeom>
          <a:noFill/>
          <a:ln>
            <a:noFill/>
          </a:ln>
        </p:spPr>
      </p:pic>
      <p:sp>
        <p:nvSpPr>
          <p:cNvPr id="128" name="Google Shape;128;p22"/>
          <p:cNvSpPr txBox="1"/>
          <p:nvPr/>
        </p:nvSpPr>
        <p:spPr>
          <a:xfrm>
            <a:off x="4900229" y="1213250"/>
            <a:ext cx="3905400" cy="1246800"/>
          </a:xfrm>
          <a:prstGeom prst="rect">
            <a:avLst/>
          </a:prstGeom>
          <a:noFill/>
          <a:ln>
            <a:noFill/>
          </a:ln>
        </p:spPr>
        <p:txBody>
          <a:bodyPr anchorCtr="0" anchor="t" bIns="91425" lIns="91425" spcFirstLastPara="1" rIns="91425" wrap="square" tIns="91425">
            <a:spAutoFit/>
          </a:bodyPr>
          <a:lstStyle/>
          <a:p>
            <a:pPr indent="0" lvl="0" marL="91440" rtl="0" algn="l">
              <a:lnSpc>
                <a:spcPct val="100000"/>
              </a:lnSpc>
              <a:spcBef>
                <a:spcPts val="0"/>
              </a:spcBef>
              <a:spcAft>
                <a:spcPts val="0"/>
              </a:spcAft>
              <a:buNone/>
            </a:pPr>
            <a:r>
              <a:rPr lang="en" sz="1800">
                <a:latin typeface="DM Sans Medium"/>
                <a:ea typeface="DM Sans Medium"/>
                <a:cs typeface="DM Sans Medium"/>
                <a:sym typeface="DM Sans Medium"/>
              </a:rPr>
              <a:t>Narration of relevant visual information in media content</a:t>
            </a:r>
            <a:endParaRPr sz="1800">
              <a:latin typeface="DM Sans Medium"/>
              <a:ea typeface="DM Sans Medium"/>
              <a:cs typeface="DM Sans Medium"/>
              <a:sym typeface="DM Sans Medium"/>
            </a:endParaRPr>
          </a:p>
          <a:p>
            <a:pPr indent="0" lvl="0" marL="91440" rtl="0" algn="l">
              <a:spcBef>
                <a:spcPts val="0"/>
              </a:spcBef>
              <a:spcAft>
                <a:spcPts val="0"/>
              </a:spcAft>
              <a:buNone/>
            </a:pPr>
            <a:r>
              <a:rPr lang="en" sz="1500">
                <a:solidFill>
                  <a:schemeClr val="dk1"/>
                </a:solidFill>
                <a:latin typeface="DM Sans"/>
                <a:ea typeface="DM Sans"/>
                <a:cs typeface="DM Sans"/>
                <a:sym typeface="DM Sans"/>
              </a:rPr>
              <a:t>Blind/low-vision accommodation</a:t>
            </a:r>
            <a:endParaRPr sz="1800">
              <a:solidFill>
                <a:schemeClr val="dk1"/>
              </a:solidFill>
              <a:latin typeface="DM Sans Medium"/>
              <a:ea typeface="DM Sans Medium"/>
              <a:cs typeface="DM Sans Medium"/>
              <a:sym typeface="DM Sans Medium"/>
            </a:endParaRPr>
          </a:p>
          <a:p>
            <a:pPr indent="0" lvl="0" marL="91440" rtl="0" algn="l">
              <a:lnSpc>
                <a:spcPct val="100000"/>
              </a:lnSpc>
              <a:spcBef>
                <a:spcPts val="0"/>
              </a:spcBef>
              <a:spcAft>
                <a:spcPts val="0"/>
              </a:spcAft>
              <a:buNone/>
            </a:pPr>
            <a:r>
              <a:t/>
            </a:r>
            <a:endParaRPr sz="1800">
              <a:latin typeface="DM Sans Medium"/>
              <a:ea typeface="DM Sans Medium"/>
              <a:cs typeface="DM Sans Medium"/>
              <a:sym typeface="DM Sans Medium"/>
            </a:endParaRPr>
          </a:p>
        </p:txBody>
      </p:sp>
      <p:sp>
        <p:nvSpPr>
          <p:cNvPr id="129" name="Google Shape;129;p22"/>
          <p:cNvSpPr txBox="1"/>
          <p:nvPr/>
        </p:nvSpPr>
        <p:spPr>
          <a:xfrm>
            <a:off x="5019726" y="2340900"/>
            <a:ext cx="3881400" cy="692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Quality standards + regulation</a:t>
            </a:r>
            <a:endParaRPr sz="1800">
              <a:latin typeface="DM Sans Medium"/>
              <a:ea typeface="DM Sans Medium"/>
              <a:cs typeface="DM Sans Medium"/>
              <a:sym typeface="DM Sans Medium"/>
            </a:endParaRPr>
          </a:p>
          <a:p>
            <a:pPr indent="0" lvl="0" marL="0" rtl="0" algn="l">
              <a:lnSpc>
                <a:spcPct val="100000"/>
              </a:lnSpc>
              <a:spcBef>
                <a:spcPts val="0"/>
              </a:spcBef>
              <a:spcAft>
                <a:spcPts val="0"/>
              </a:spcAft>
              <a:buNone/>
            </a:pPr>
            <a:r>
              <a:rPr lang="en" sz="1500">
                <a:latin typeface="DM Sans"/>
                <a:ea typeface="DM Sans"/>
                <a:cs typeface="DM Sans"/>
                <a:sym typeface="DM Sans"/>
              </a:rPr>
              <a:t>Content volume vs. content type </a:t>
            </a:r>
            <a:endParaRPr sz="1500">
              <a:latin typeface="DM Sans"/>
              <a:ea typeface="DM Sans"/>
              <a:cs typeface="DM Sans"/>
              <a:sym typeface="DM Sans"/>
            </a:endParaRPr>
          </a:p>
        </p:txBody>
      </p:sp>
      <p:sp>
        <p:nvSpPr>
          <p:cNvPr id="130" name="Google Shape;130;p22"/>
          <p:cNvSpPr txBox="1"/>
          <p:nvPr/>
        </p:nvSpPr>
        <p:spPr>
          <a:xfrm>
            <a:off x="5015500" y="3229550"/>
            <a:ext cx="39426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Best practices</a:t>
            </a:r>
            <a:endParaRPr sz="1800">
              <a:latin typeface="DM Sans Medium"/>
              <a:ea typeface="DM Sans Medium"/>
              <a:cs typeface="DM Sans Medium"/>
              <a:sym typeface="DM Sans Medium"/>
            </a:endParaRPr>
          </a:p>
          <a:p>
            <a:pPr indent="0" lvl="0" marL="0" rtl="0" algn="l">
              <a:spcBef>
                <a:spcPts val="0"/>
              </a:spcBef>
              <a:spcAft>
                <a:spcPts val="0"/>
              </a:spcAft>
              <a:buClr>
                <a:schemeClr val="dk1"/>
              </a:buClr>
              <a:buSzPts val="1100"/>
              <a:buFont typeface="Arial"/>
              <a:buNone/>
            </a:pPr>
            <a:r>
              <a:rPr lang="en" sz="1500">
                <a:solidFill>
                  <a:schemeClr val="dk1"/>
                </a:solidFill>
                <a:latin typeface="DM Sans"/>
                <a:ea typeface="DM Sans"/>
                <a:cs typeface="DM Sans"/>
                <a:sym typeface="DM Sans"/>
              </a:rPr>
              <a:t>Standard vs. extended, </a:t>
            </a:r>
            <a:br>
              <a:rPr lang="en" sz="1500">
                <a:solidFill>
                  <a:schemeClr val="dk1"/>
                </a:solidFill>
                <a:latin typeface="DM Sans"/>
                <a:ea typeface="DM Sans"/>
                <a:cs typeface="DM Sans"/>
                <a:sym typeface="DM Sans"/>
              </a:rPr>
            </a:br>
            <a:r>
              <a:rPr lang="en" sz="1500">
                <a:solidFill>
                  <a:schemeClr val="dk1"/>
                </a:solidFill>
                <a:latin typeface="DM Sans"/>
                <a:ea typeface="DM Sans"/>
                <a:cs typeface="DM Sans"/>
                <a:sym typeface="DM Sans"/>
              </a:rPr>
              <a:t>synthesized speech vs. VAAD</a:t>
            </a:r>
            <a:endParaRPr sz="1800">
              <a:solidFill>
                <a:schemeClr val="dk1"/>
              </a:solidFill>
              <a:latin typeface="DM Sans"/>
              <a:ea typeface="DM Sans"/>
              <a:cs typeface="DM Sans"/>
              <a:sym typeface="DM Sans"/>
            </a:endParaRPr>
          </a:p>
        </p:txBody>
      </p:sp>
      <p:sp>
        <p:nvSpPr>
          <p:cNvPr id="131" name="Google Shape;131;p22"/>
          <p:cNvSpPr txBox="1"/>
          <p:nvPr/>
        </p:nvSpPr>
        <p:spPr>
          <a:xfrm>
            <a:off x="375697" y="3203188"/>
            <a:ext cx="4080300" cy="1569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4500">
                <a:latin typeface="DM Sans Black"/>
                <a:ea typeface="DM Sans Black"/>
                <a:cs typeface="DM Sans Black"/>
                <a:sym typeface="DM Sans Black"/>
              </a:rPr>
              <a:t>Audio description</a:t>
            </a:r>
            <a:endParaRPr sz="4500">
              <a:latin typeface="DM Sans Black"/>
              <a:ea typeface="DM Sans Black"/>
              <a:cs typeface="DM Sans Black"/>
              <a:sym typeface="DM Sans Black"/>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descr="Bullet points, 3 pink squares on a black line" id="136" name="Google Shape;136;p23" title="Background image"/>
          <p:cNvPicPr preferRelativeResize="0"/>
          <p:nvPr/>
        </p:nvPicPr>
        <p:blipFill rotWithShape="1">
          <a:blip r:embed="rId3">
            <a:alphaModFix/>
          </a:blip>
          <a:srcRect b="15832" l="2464" r="7607" t="0"/>
          <a:stretch/>
        </p:blipFill>
        <p:spPr>
          <a:xfrm>
            <a:off x="80042" y="0"/>
            <a:ext cx="8816952" cy="4641724"/>
          </a:xfrm>
          <a:prstGeom prst="rect">
            <a:avLst/>
          </a:prstGeom>
          <a:noFill/>
          <a:ln>
            <a:noFill/>
          </a:ln>
        </p:spPr>
      </p:pic>
      <p:sp>
        <p:nvSpPr>
          <p:cNvPr id="137" name="Google Shape;137;p23"/>
          <p:cNvSpPr txBox="1"/>
          <p:nvPr/>
        </p:nvSpPr>
        <p:spPr>
          <a:xfrm>
            <a:off x="4896066" y="908450"/>
            <a:ext cx="3905400" cy="1477500"/>
          </a:xfrm>
          <a:prstGeom prst="rect">
            <a:avLst/>
          </a:prstGeom>
          <a:noFill/>
          <a:ln>
            <a:noFill/>
          </a:ln>
        </p:spPr>
        <p:txBody>
          <a:bodyPr anchorCtr="0" anchor="t" bIns="91425" lIns="91425" spcFirstLastPara="1" rIns="91425" wrap="square" tIns="91425">
            <a:spAutoFit/>
          </a:bodyPr>
          <a:lstStyle/>
          <a:p>
            <a:pPr indent="0" lvl="0" marL="91440" rtl="0" algn="l">
              <a:lnSpc>
                <a:spcPct val="100000"/>
              </a:lnSpc>
              <a:spcBef>
                <a:spcPts val="0"/>
              </a:spcBef>
              <a:spcAft>
                <a:spcPts val="0"/>
              </a:spcAft>
              <a:buNone/>
            </a:pPr>
            <a:r>
              <a:rPr lang="en" sz="1800">
                <a:latin typeface="DM Sans Medium"/>
                <a:ea typeface="DM Sans Medium"/>
                <a:cs typeface="DM Sans Medium"/>
                <a:sym typeface="DM Sans Medium"/>
              </a:rPr>
              <a:t>Timed text solution that translates spoken dialogue</a:t>
            </a:r>
            <a:endParaRPr sz="1800">
              <a:latin typeface="DM Sans Medium"/>
              <a:ea typeface="DM Sans Medium"/>
              <a:cs typeface="DM Sans Medium"/>
              <a:sym typeface="DM Sans Medium"/>
            </a:endParaRPr>
          </a:p>
          <a:p>
            <a:pPr indent="0" lvl="0" marL="91440" rtl="0" algn="l">
              <a:spcBef>
                <a:spcPts val="0"/>
              </a:spcBef>
              <a:spcAft>
                <a:spcPts val="0"/>
              </a:spcAft>
              <a:buNone/>
            </a:pPr>
            <a:r>
              <a:rPr lang="en" sz="1500">
                <a:solidFill>
                  <a:schemeClr val="dk1"/>
                </a:solidFill>
                <a:latin typeface="DM Sans"/>
                <a:ea typeface="DM Sans"/>
                <a:cs typeface="DM Sans"/>
                <a:sym typeface="DM Sans"/>
              </a:rPr>
              <a:t>Assumes audience can </a:t>
            </a:r>
            <a:r>
              <a:rPr lang="en" sz="1500">
                <a:solidFill>
                  <a:srgbClr val="E6006F"/>
                </a:solidFill>
                <a:latin typeface="DM Sans"/>
                <a:ea typeface="DM Sans"/>
                <a:cs typeface="DM Sans"/>
                <a:sym typeface="DM Sans"/>
              </a:rPr>
              <a:t>hear</a:t>
            </a:r>
            <a:r>
              <a:rPr lang="en" sz="1500">
                <a:solidFill>
                  <a:schemeClr val="dk1"/>
                </a:solidFill>
                <a:latin typeface="DM Sans"/>
                <a:ea typeface="DM Sans"/>
                <a:cs typeface="DM Sans"/>
                <a:sym typeface="DM Sans"/>
              </a:rPr>
              <a:t> the dialogue, but can’t </a:t>
            </a:r>
            <a:r>
              <a:rPr lang="en" sz="1500">
                <a:solidFill>
                  <a:srgbClr val="E6006F"/>
                </a:solidFill>
                <a:latin typeface="DM Sans"/>
                <a:ea typeface="DM Sans"/>
                <a:cs typeface="DM Sans"/>
                <a:sym typeface="DM Sans"/>
              </a:rPr>
              <a:t>understand</a:t>
            </a:r>
            <a:endParaRPr sz="1800">
              <a:solidFill>
                <a:srgbClr val="E6006F"/>
              </a:solidFill>
              <a:latin typeface="DM Sans Medium"/>
              <a:ea typeface="DM Sans Medium"/>
              <a:cs typeface="DM Sans Medium"/>
              <a:sym typeface="DM Sans Medium"/>
            </a:endParaRPr>
          </a:p>
          <a:p>
            <a:pPr indent="0" lvl="0" marL="91440" rtl="0" algn="l">
              <a:lnSpc>
                <a:spcPct val="100000"/>
              </a:lnSpc>
              <a:spcBef>
                <a:spcPts val="0"/>
              </a:spcBef>
              <a:spcAft>
                <a:spcPts val="0"/>
              </a:spcAft>
              <a:buNone/>
            </a:pPr>
            <a:r>
              <a:t/>
            </a:r>
            <a:endParaRPr sz="1800">
              <a:latin typeface="DM Sans Medium"/>
              <a:ea typeface="DM Sans Medium"/>
              <a:cs typeface="DM Sans Medium"/>
              <a:sym typeface="DM Sans Medium"/>
            </a:endParaRPr>
          </a:p>
        </p:txBody>
      </p:sp>
      <p:sp>
        <p:nvSpPr>
          <p:cNvPr id="138" name="Google Shape;138;p23"/>
          <p:cNvSpPr txBox="1"/>
          <p:nvPr/>
        </p:nvSpPr>
        <p:spPr>
          <a:xfrm>
            <a:off x="5015564" y="2221386"/>
            <a:ext cx="38814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Quality standards + regulation</a:t>
            </a:r>
            <a:endParaRPr sz="1800">
              <a:latin typeface="DM Sans Medium"/>
              <a:ea typeface="DM Sans Medium"/>
              <a:cs typeface="DM Sans Medium"/>
              <a:sym typeface="DM Sans Medium"/>
            </a:endParaRPr>
          </a:p>
          <a:p>
            <a:pPr indent="0" lvl="0" marL="0" rtl="0" algn="l">
              <a:lnSpc>
                <a:spcPct val="100000"/>
              </a:lnSpc>
              <a:spcBef>
                <a:spcPts val="0"/>
              </a:spcBef>
              <a:spcAft>
                <a:spcPts val="0"/>
              </a:spcAft>
              <a:buNone/>
            </a:pPr>
            <a:r>
              <a:rPr lang="en" sz="1500">
                <a:latin typeface="DM Sans"/>
                <a:ea typeface="DM Sans"/>
                <a:cs typeface="DM Sans"/>
                <a:sym typeface="DM Sans"/>
              </a:rPr>
              <a:t>Accessibility for Ontarians with Disabilities Act (AODA)</a:t>
            </a:r>
            <a:endParaRPr sz="1500">
              <a:latin typeface="DM Sans"/>
              <a:ea typeface="DM Sans"/>
              <a:cs typeface="DM Sans"/>
              <a:sym typeface="DM Sans"/>
            </a:endParaRPr>
          </a:p>
        </p:txBody>
      </p:sp>
      <p:sp>
        <p:nvSpPr>
          <p:cNvPr id="139" name="Google Shape;139;p23"/>
          <p:cNvSpPr txBox="1"/>
          <p:nvPr/>
        </p:nvSpPr>
        <p:spPr>
          <a:xfrm>
            <a:off x="5011338" y="3229550"/>
            <a:ext cx="39426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Best practices</a:t>
            </a:r>
            <a:endParaRPr sz="1800">
              <a:latin typeface="DM Sans Medium"/>
              <a:ea typeface="DM Sans Medium"/>
              <a:cs typeface="DM Sans Medium"/>
              <a:sym typeface="DM Sans Medium"/>
            </a:endParaRPr>
          </a:p>
          <a:p>
            <a:pPr indent="0" lvl="0" marL="0" rtl="0" algn="l">
              <a:spcBef>
                <a:spcPts val="0"/>
              </a:spcBef>
              <a:spcAft>
                <a:spcPts val="0"/>
              </a:spcAft>
              <a:buClr>
                <a:schemeClr val="dk1"/>
              </a:buClr>
              <a:buSzPts val="1100"/>
              <a:buFont typeface="Arial"/>
              <a:buNone/>
            </a:pPr>
            <a:r>
              <a:rPr lang="en" sz="1500">
                <a:solidFill>
                  <a:schemeClr val="dk1"/>
                </a:solidFill>
                <a:latin typeface="DM Sans"/>
                <a:ea typeface="DM Sans"/>
                <a:cs typeface="DM Sans"/>
                <a:sym typeface="DM Sans"/>
              </a:rPr>
              <a:t>SDH vs. non-SDH, Forced Narrative, </a:t>
            </a:r>
            <a:br>
              <a:rPr lang="en" sz="1500">
                <a:solidFill>
                  <a:schemeClr val="dk1"/>
                </a:solidFill>
                <a:latin typeface="DM Sans"/>
                <a:ea typeface="DM Sans"/>
                <a:cs typeface="DM Sans"/>
                <a:sym typeface="DM Sans"/>
              </a:rPr>
            </a:br>
            <a:r>
              <a:rPr lang="en" sz="1500">
                <a:solidFill>
                  <a:schemeClr val="dk1"/>
                </a:solidFill>
                <a:latin typeface="DM Sans"/>
                <a:ea typeface="DM Sans"/>
                <a:cs typeface="DM Sans"/>
                <a:sym typeface="DM Sans"/>
              </a:rPr>
              <a:t>line limits and timing </a:t>
            </a:r>
            <a:endParaRPr sz="1800">
              <a:solidFill>
                <a:schemeClr val="dk1"/>
              </a:solidFill>
              <a:latin typeface="DM Sans"/>
              <a:ea typeface="DM Sans"/>
              <a:cs typeface="DM Sans"/>
              <a:sym typeface="DM Sans"/>
            </a:endParaRPr>
          </a:p>
        </p:txBody>
      </p:sp>
      <p:sp>
        <p:nvSpPr>
          <p:cNvPr id="140" name="Google Shape;140;p23"/>
          <p:cNvSpPr txBox="1"/>
          <p:nvPr/>
        </p:nvSpPr>
        <p:spPr>
          <a:xfrm>
            <a:off x="375697" y="3203188"/>
            <a:ext cx="4080300" cy="1569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4500">
                <a:latin typeface="DM Sans Black"/>
                <a:ea typeface="DM Sans Black"/>
                <a:cs typeface="DM Sans Black"/>
                <a:sym typeface="DM Sans Black"/>
              </a:rPr>
              <a:t>Subtitling</a:t>
            </a:r>
            <a:br>
              <a:rPr lang="en" sz="4500">
                <a:latin typeface="DM Sans Black"/>
                <a:ea typeface="DM Sans Black"/>
                <a:cs typeface="DM Sans Black"/>
                <a:sym typeface="DM Sans Black"/>
              </a:rPr>
            </a:br>
            <a:r>
              <a:rPr lang="en" sz="4500">
                <a:latin typeface="DM Sans Black"/>
                <a:ea typeface="DM Sans Black"/>
                <a:cs typeface="DM Sans Black"/>
                <a:sym typeface="DM Sans Black"/>
              </a:rPr>
              <a:t>&amp; localization</a:t>
            </a:r>
            <a:endParaRPr sz="4500">
              <a:latin typeface="DM Sans Black"/>
              <a:ea typeface="DM Sans Black"/>
              <a:cs typeface="DM Sans Black"/>
              <a:sym typeface="DM Sans Black"/>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4" name="Shape 144"/>
        <p:cNvGrpSpPr/>
        <p:nvPr/>
      </p:nvGrpSpPr>
      <p:grpSpPr>
        <a:xfrm>
          <a:off x="0" y="0"/>
          <a:ext cx="0" cy="0"/>
          <a:chOff x="0" y="0"/>
          <a:chExt cx="0" cy="0"/>
        </a:xfrm>
      </p:grpSpPr>
      <p:sp>
        <p:nvSpPr>
          <p:cNvPr id="145" name="Google Shape;145;p24"/>
          <p:cNvSpPr txBox="1"/>
          <p:nvPr/>
        </p:nvSpPr>
        <p:spPr>
          <a:xfrm>
            <a:off x="366150" y="344750"/>
            <a:ext cx="4933800" cy="167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en" sz="4500">
                <a:solidFill>
                  <a:schemeClr val="lt1"/>
                </a:solidFill>
                <a:highlight>
                  <a:srgbClr val="E6006F"/>
                </a:highlight>
                <a:latin typeface="DM Sans Black"/>
                <a:ea typeface="DM Sans Black"/>
                <a:cs typeface="DM Sans Black"/>
                <a:sym typeface="DM Sans Black"/>
              </a:rPr>
              <a:t>Practical implementation</a:t>
            </a:r>
            <a:r>
              <a:rPr lang="en" sz="4500">
                <a:solidFill>
                  <a:schemeClr val="lt1"/>
                </a:solidFill>
                <a:highlight>
                  <a:srgbClr val="E6006F"/>
                </a:highlight>
                <a:latin typeface="DM Sans Black"/>
                <a:ea typeface="DM Sans Black"/>
                <a:cs typeface="DM Sans Black"/>
                <a:sym typeface="DM Sans Black"/>
              </a:rPr>
              <a:t> </a:t>
            </a:r>
            <a:endParaRPr sz="4500">
              <a:solidFill>
                <a:schemeClr val="lt1"/>
              </a:solidFill>
              <a:highlight>
                <a:srgbClr val="E6006F"/>
              </a:highlight>
              <a:latin typeface="DM Sans Medium"/>
              <a:ea typeface="DM Sans Medium"/>
              <a:cs typeface="DM Sans Medium"/>
              <a:sym typeface="DM Sans Medium"/>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pic>
        <p:nvPicPr>
          <p:cNvPr id="150" name="Google Shape;150;p25"/>
          <p:cNvPicPr preferRelativeResize="0"/>
          <p:nvPr/>
        </p:nvPicPr>
        <p:blipFill rotWithShape="1">
          <a:blip r:embed="rId3">
            <a:alphaModFix/>
          </a:blip>
          <a:srcRect b="59" l="0" r="1312" t="59"/>
          <a:stretch/>
        </p:blipFill>
        <p:spPr>
          <a:xfrm>
            <a:off x="2247463" y="389225"/>
            <a:ext cx="4801475" cy="4365049"/>
          </a:xfrm>
          <a:prstGeom prst="rect">
            <a:avLst/>
          </a:prstGeom>
          <a:noFill/>
          <a:ln>
            <a:noFill/>
          </a:ln>
          <a:effectLst>
            <a:outerShdw blurRad="214313" rotWithShape="0" algn="bl" dir="5400000" dist="76200">
              <a:srgbClr val="000000">
                <a:alpha val="30000"/>
              </a:srgbClr>
            </a:outerShdw>
          </a:effectLst>
        </p:spPr>
      </p:pic>
      <p:sp>
        <p:nvSpPr>
          <p:cNvPr id="151" name="Google Shape;151;p25"/>
          <p:cNvSpPr txBox="1"/>
          <p:nvPr/>
        </p:nvSpPr>
        <p:spPr>
          <a:xfrm>
            <a:off x="267439" y="267925"/>
            <a:ext cx="1695600" cy="1262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None/>
            </a:pPr>
            <a:r>
              <a:rPr lang="en" sz="3500">
                <a:latin typeface="DM Sans Black"/>
                <a:ea typeface="DM Sans Black"/>
                <a:cs typeface="DM Sans Black"/>
                <a:sym typeface="DM Sans Black"/>
              </a:rPr>
              <a:t>3Play at MIT</a:t>
            </a:r>
            <a:endParaRPr sz="1500">
              <a:solidFill>
                <a:schemeClr val="dk1"/>
              </a:solidFill>
              <a:latin typeface="DM Sans Medium"/>
              <a:ea typeface="DM Sans Medium"/>
              <a:cs typeface="DM Sans Medium"/>
              <a:sym typeface="DM Sans Medium"/>
            </a:endParaRPr>
          </a:p>
        </p:txBody>
      </p:sp>
      <p:pic>
        <p:nvPicPr>
          <p:cNvPr id="152" name="Google Shape;152;p25"/>
          <p:cNvPicPr preferRelativeResize="0"/>
          <p:nvPr/>
        </p:nvPicPr>
        <p:blipFill rotWithShape="1">
          <a:blip r:embed="rId4">
            <a:alphaModFix/>
          </a:blip>
          <a:srcRect b="11511" l="28770" r="29455" t="6379"/>
          <a:stretch/>
        </p:blipFill>
        <p:spPr>
          <a:xfrm>
            <a:off x="6755336" y="1172161"/>
            <a:ext cx="2034211" cy="2249049"/>
          </a:xfrm>
          <a:prstGeom prst="rect">
            <a:avLst/>
          </a:prstGeom>
          <a:noFill/>
          <a:ln>
            <a:noFill/>
          </a:ln>
          <a:effectLst>
            <a:outerShdw blurRad="214313" rotWithShape="0" algn="bl" dir="5400000" dist="76200">
              <a:srgbClr val="000000">
                <a:alpha val="30000"/>
              </a:srgbClr>
            </a:outerShdw>
          </a:effectLst>
        </p:spPr>
      </p:pic>
      <p:cxnSp>
        <p:nvCxnSpPr>
          <p:cNvPr id="153" name="Google Shape;153;p25"/>
          <p:cNvCxnSpPr/>
          <p:nvPr/>
        </p:nvCxnSpPr>
        <p:spPr>
          <a:xfrm>
            <a:off x="-76357" y="1516283"/>
            <a:ext cx="1818600" cy="0"/>
          </a:xfrm>
          <a:prstGeom prst="straightConnector1">
            <a:avLst/>
          </a:prstGeom>
          <a:noFill/>
          <a:ln cap="flat" cmpd="sng" w="38100">
            <a:solidFill>
              <a:srgbClr val="E6006F"/>
            </a:solidFill>
            <a:prstDash val="solid"/>
            <a:round/>
            <a:headEnd len="med" w="med" type="none"/>
            <a:tailEnd len="med" w="med"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pic>
        <p:nvPicPr>
          <p:cNvPr id="158" name="Google Shape;158;p26"/>
          <p:cNvPicPr preferRelativeResize="0"/>
          <p:nvPr/>
        </p:nvPicPr>
        <p:blipFill>
          <a:blip r:embed="rId3">
            <a:alphaModFix/>
          </a:blip>
          <a:stretch>
            <a:fillRect/>
          </a:stretch>
        </p:blipFill>
        <p:spPr>
          <a:xfrm>
            <a:off x="262525" y="1185457"/>
            <a:ext cx="8618952" cy="3497251"/>
          </a:xfrm>
          <a:prstGeom prst="rect">
            <a:avLst/>
          </a:prstGeom>
          <a:noFill/>
          <a:ln>
            <a:noFill/>
          </a:ln>
          <a:effectLst>
            <a:outerShdw blurRad="214313" rotWithShape="0" algn="bl" dir="5400000" dist="76200">
              <a:srgbClr val="000000">
                <a:alpha val="30000"/>
              </a:srgbClr>
            </a:outerShdw>
          </a:effectLst>
        </p:spPr>
      </p:pic>
      <p:sp>
        <p:nvSpPr>
          <p:cNvPr id="159" name="Google Shape;159;p26"/>
          <p:cNvSpPr txBox="1"/>
          <p:nvPr/>
        </p:nvSpPr>
        <p:spPr>
          <a:xfrm>
            <a:off x="267483" y="267925"/>
            <a:ext cx="8619000" cy="7233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1000"/>
              </a:spcAft>
              <a:buNone/>
            </a:pPr>
            <a:r>
              <a:rPr lang="en" sz="3500">
                <a:latin typeface="DM Sans Black"/>
                <a:ea typeface="DM Sans Black"/>
                <a:cs typeface="DM Sans Black"/>
                <a:sym typeface="DM Sans Black"/>
              </a:rPr>
              <a:t>Everything you need, in one place.</a:t>
            </a:r>
            <a:endParaRPr sz="1500">
              <a:solidFill>
                <a:schemeClr val="dk1"/>
              </a:solidFill>
              <a:latin typeface="DM Sans Medium"/>
              <a:ea typeface="DM Sans Medium"/>
              <a:cs typeface="DM Sans Medium"/>
              <a:sym typeface="DM Sans Medium"/>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27"/>
          <p:cNvPicPr preferRelativeResize="0"/>
          <p:nvPr/>
        </p:nvPicPr>
        <p:blipFill>
          <a:blip r:embed="rId3">
            <a:alphaModFix/>
          </a:blip>
          <a:stretch>
            <a:fillRect/>
          </a:stretch>
        </p:blipFill>
        <p:spPr>
          <a:xfrm>
            <a:off x="482525" y="292763"/>
            <a:ext cx="4565599" cy="4573326"/>
          </a:xfrm>
          <a:prstGeom prst="rect">
            <a:avLst/>
          </a:prstGeom>
          <a:noFill/>
          <a:ln>
            <a:noFill/>
          </a:ln>
        </p:spPr>
      </p:pic>
      <p:pic>
        <p:nvPicPr>
          <p:cNvPr id="165" name="Google Shape;165;p27"/>
          <p:cNvPicPr preferRelativeResize="0"/>
          <p:nvPr/>
        </p:nvPicPr>
        <p:blipFill>
          <a:blip r:embed="rId4">
            <a:alphaModFix/>
          </a:blip>
          <a:stretch>
            <a:fillRect/>
          </a:stretch>
        </p:blipFill>
        <p:spPr>
          <a:xfrm>
            <a:off x="5139687" y="277412"/>
            <a:ext cx="3674200" cy="425121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pic>
        <p:nvPicPr>
          <p:cNvPr id="170" name="Google Shape;170;p28"/>
          <p:cNvPicPr preferRelativeResize="0"/>
          <p:nvPr/>
        </p:nvPicPr>
        <p:blipFill>
          <a:blip r:embed="rId3">
            <a:alphaModFix/>
          </a:blip>
          <a:stretch>
            <a:fillRect/>
          </a:stretch>
        </p:blipFill>
        <p:spPr>
          <a:xfrm>
            <a:off x="7" y="-2"/>
            <a:ext cx="9143995" cy="5143500"/>
          </a:xfrm>
          <a:prstGeom prst="rect">
            <a:avLst/>
          </a:prstGeom>
          <a:noFill/>
          <a:ln>
            <a:noFill/>
          </a:ln>
        </p:spPr>
      </p:pic>
      <p:cxnSp>
        <p:nvCxnSpPr>
          <p:cNvPr id="171" name="Google Shape;171;p28"/>
          <p:cNvCxnSpPr/>
          <p:nvPr/>
        </p:nvCxnSpPr>
        <p:spPr>
          <a:xfrm>
            <a:off x="-14443" y="1052027"/>
            <a:ext cx="4274100" cy="0"/>
          </a:xfrm>
          <a:prstGeom prst="straightConnector1">
            <a:avLst/>
          </a:prstGeom>
          <a:noFill/>
          <a:ln cap="flat" cmpd="sng" w="38100">
            <a:solidFill>
              <a:srgbClr val="E6006F"/>
            </a:solidFill>
            <a:prstDash val="solid"/>
            <a:round/>
            <a:headEnd len="med" w="med" type="none"/>
            <a:tailEnd len="med" w="med" type="none"/>
          </a:ln>
        </p:spPr>
      </p:cxnSp>
      <p:sp>
        <p:nvSpPr>
          <p:cNvPr id="172" name="Google Shape;172;p28"/>
          <p:cNvSpPr txBox="1"/>
          <p:nvPr/>
        </p:nvSpPr>
        <p:spPr>
          <a:xfrm>
            <a:off x="177832" y="234110"/>
            <a:ext cx="4865400" cy="800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4000">
                <a:latin typeface="DM Sans"/>
                <a:ea typeface="DM Sans"/>
                <a:cs typeface="DM Sans"/>
                <a:sym typeface="DM Sans"/>
              </a:rPr>
              <a:t>Key distinctions</a:t>
            </a:r>
            <a:endParaRPr b="1" sz="4000">
              <a:latin typeface="DM Sans"/>
              <a:ea typeface="DM Sans"/>
              <a:cs typeface="DM Sans"/>
              <a:sym typeface="DM Sans"/>
            </a:endParaRPr>
          </a:p>
        </p:txBody>
      </p:sp>
      <p:sp>
        <p:nvSpPr>
          <p:cNvPr id="173" name="Google Shape;173;p28"/>
          <p:cNvSpPr txBox="1"/>
          <p:nvPr/>
        </p:nvSpPr>
        <p:spPr>
          <a:xfrm>
            <a:off x="271935" y="1407025"/>
            <a:ext cx="4079100" cy="2154900"/>
          </a:xfrm>
          <a:prstGeom prst="rect">
            <a:avLst/>
          </a:prstGeom>
          <a:noFill/>
          <a:ln>
            <a:noFill/>
          </a:ln>
        </p:spPr>
        <p:txBody>
          <a:bodyPr anchorCtr="0" anchor="t" bIns="91425" lIns="91425" spcFirstLastPara="1" rIns="91425" wrap="square" tIns="91425">
            <a:spAutoFit/>
          </a:bodyPr>
          <a:lstStyle/>
          <a:p>
            <a:pPr indent="-342900" lvl="0" marL="457200" rtl="0" algn="l">
              <a:lnSpc>
                <a:spcPct val="100000"/>
              </a:lnSpc>
              <a:spcBef>
                <a:spcPts val="0"/>
              </a:spcBef>
              <a:spcAft>
                <a:spcPts val="1000"/>
              </a:spcAft>
              <a:buSzPts val="1800"/>
              <a:buFont typeface="DM Sans Medium"/>
              <a:buChar char="❏"/>
            </a:pPr>
            <a:r>
              <a:rPr lang="en" sz="1800">
                <a:latin typeface="DM Sans Medium"/>
                <a:ea typeface="DM Sans Medium"/>
                <a:cs typeface="DM Sans Medium"/>
                <a:sym typeface="DM Sans Medium"/>
              </a:rPr>
              <a:t>Measured accuracy models</a:t>
            </a:r>
            <a:br>
              <a:rPr lang="en" sz="1800">
                <a:latin typeface="DM Sans Medium"/>
                <a:ea typeface="DM Sans Medium"/>
                <a:cs typeface="DM Sans Medium"/>
                <a:sym typeface="DM Sans Medium"/>
              </a:rPr>
            </a:br>
            <a:r>
              <a:rPr lang="en" sz="1500">
                <a:solidFill>
                  <a:schemeClr val="dk1"/>
                </a:solidFill>
                <a:latin typeface="DM Sans"/>
                <a:ea typeface="DM Sans"/>
                <a:cs typeface="DM Sans"/>
                <a:sym typeface="DM Sans"/>
              </a:rPr>
              <a:t>NER Model = emphasizes meaning and how accurately ideas are captured</a:t>
            </a:r>
            <a:br>
              <a:rPr lang="en" sz="1000">
                <a:solidFill>
                  <a:schemeClr val="dk1"/>
                </a:solidFill>
                <a:latin typeface="DM Sans"/>
                <a:ea typeface="DM Sans"/>
                <a:cs typeface="DM Sans"/>
                <a:sym typeface="DM Sans"/>
              </a:rPr>
            </a:br>
            <a:br>
              <a:rPr lang="en" sz="1000">
                <a:solidFill>
                  <a:schemeClr val="dk1"/>
                </a:solidFill>
                <a:latin typeface="DM Sans"/>
                <a:ea typeface="DM Sans"/>
                <a:cs typeface="DM Sans"/>
                <a:sym typeface="DM Sans"/>
              </a:rPr>
            </a:br>
            <a:r>
              <a:rPr lang="en" sz="1500">
                <a:solidFill>
                  <a:schemeClr val="dk1"/>
                </a:solidFill>
                <a:latin typeface="DM Sans"/>
                <a:ea typeface="DM Sans"/>
                <a:cs typeface="DM Sans"/>
                <a:sym typeface="DM Sans"/>
              </a:rPr>
              <a:t>Word Error Rate (WER) = </a:t>
            </a:r>
            <a:br>
              <a:rPr lang="en" sz="1500">
                <a:solidFill>
                  <a:schemeClr val="dk1"/>
                </a:solidFill>
                <a:latin typeface="DM Sans"/>
                <a:ea typeface="DM Sans"/>
                <a:cs typeface="DM Sans"/>
                <a:sym typeface="DM Sans"/>
              </a:rPr>
            </a:br>
            <a:r>
              <a:rPr lang="en" sz="1500">
                <a:solidFill>
                  <a:schemeClr val="dk1"/>
                </a:solidFill>
                <a:latin typeface="DM Sans"/>
                <a:ea typeface="DM Sans"/>
                <a:cs typeface="DM Sans"/>
                <a:sym typeface="DM Sans"/>
              </a:rPr>
              <a:t>inaccurate words / total # words</a:t>
            </a:r>
            <a:br>
              <a:rPr lang="en" sz="1000">
                <a:solidFill>
                  <a:schemeClr val="dk1"/>
                </a:solidFill>
                <a:latin typeface="DM Sans"/>
                <a:ea typeface="DM Sans"/>
                <a:cs typeface="DM Sans"/>
                <a:sym typeface="DM Sans"/>
              </a:rPr>
            </a:br>
            <a:br>
              <a:rPr lang="en" sz="1000">
                <a:solidFill>
                  <a:schemeClr val="dk1"/>
                </a:solidFill>
                <a:latin typeface="DM Sans"/>
                <a:ea typeface="DM Sans"/>
                <a:cs typeface="DM Sans"/>
                <a:sym typeface="DM Sans"/>
              </a:rPr>
            </a:br>
            <a:r>
              <a:rPr lang="en" sz="1500">
                <a:solidFill>
                  <a:schemeClr val="dk1"/>
                </a:solidFill>
                <a:latin typeface="DM Sans"/>
                <a:ea typeface="DM Sans"/>
                <a:cs typeface="DM Sans"/>
                <a:sym typeface="DM Sans"/>
              </a:rPr>
              <a:t>Formatted Error Rate (FER) = % of word errors in formatting elements</a:t>
            </a:r>
            <a:endParaRPr sz="1800">
              <a:latin typeface="DM Sans Medium"/>
              <a:ea typeface="DM Sans Medium"/>
              <a:cs typeface="DM Sans Medium"/>
              <a:sym typeface="DM Sans Medium"/>
            </a:endParaRPr>
          </a:p>
        </p:txBody>
      </p:sp>
      <p:sp>
        <p:nvSpPr>
          <p:cNvPr id="174" name="Google Shape;174;p28"/>
          <p:cNvSpPr txBox="1"/>
          <p:nvPr/>
        </p:nvSpPr>
        <p:spPr>
          <a:xfrm>
            <a:off x="271924" y="3836076"/>
            <a:ext cx="3905400" cy="923400"/>
          </a:xfrm>
          <a:prstGeom prst="rect">
            <a:avLst/>
          </a:prstGeom>
          <a:noFill/>
          <a:ln>
            <a:noFill/>
          </a:ln>
        </p:spPr>
        <p:txBody>
          <a:bodyPr anchorCtr="0" anchor="t" bIns="91425" lIns="91425" spcFirstLastPara="1" rIns="91425" wrap="square" tIns="91425">
            <a:spAutoFit/>
          </a:bodyPr>
          <a:lstStyle/>
          <a:p>
            <a:pPr indent="-342900" lvl="0" marL="457200" rtl="0" algn="l">
              <a:lnSpc>
                <a:spcPct val="100000"/>
              </a:lnSpc>
              <a:spcBef>
                <a:spcPts val="0"/>
              </a:spcBef>
              <a:spcAft>
                <a:spcPts val="0"/>
              </a:spcAft>
              <a:buSzPts val="1800"/>
              <a:buFont typeface="DM Sans Medium"/>
              <a:buChar char="❏"/>
            </a:pPr>
            <a:r>
              <a:rPr lang="en" sz="1800">
                <a:latin typeface="DM Sans Medium"/>
                <a:ea typeface="DM Sans Medium"/>
                <a:cs typeface="DM Sans Medium"/>
                <a:sym typeface="DM Sans Medium"/>
              </a:rPr>
              <a:t>DIY vs. Professional </a:t>
            </a:r>
            <a:br>
              <a:rPr lang="en" sz="1800">
                <a:latin typeface="DM Sans Medium"/>
                <a:ea typeface="DM Sans Medium"/>
                <a:cs typeface="DM Sans Medium"/>
                <a:sym typeface="DM Sans Medium"/>
              </a:rPr>
            </a:br>
            <a:r>
              <a:rPr lang="en" sz="1500">
                <a:solidFill>
                  <a:schemeClr val="dk1"/>
                </a:solidFill>
                <a:latin typeface="DM Sans"/>
                <a:ea typeface="DM Sans"/>
                <a:cs typeface="DM Sans"/>
                <a:sym typeface="DM Sans"/>
              </a:rPr>
              <a:t>Manual transcription takes first-timers up to 5-10x longer</a:t>
            </a:r>
            <a:endParaRPr sz="1800">
              <a:latin typeface="DM Sans Medium"/>
              <a:ea typeface="DM Sans Medium"/>
              <a:cs typeface="DM Sans Medium"/>
              <a:sym typeface="DM Sans Medium"/>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pic>
        <p:nvPicPr>
          <p:cNvPr id="179" name="Google Shape;179;p29"/>
          <p:cNvPicPr preferRelativeResize="0"/>
          <p:nvPr/>
        </p:nvPicPr>
        <p:blipFill rotWithShape="1">
          <a:blip r:embed="rId3">
            <a:alphaModFix/>
          </a:blip>
          <a:srcRect b="0" l="52521" r="0" t="0"/>
          <a:stretch/>
        </p:blipFill>
        <p:spPr>
          <a:xfrm>
            <a:off x="4802526" y="0"/>
            <a:ext cx="4341475" cy="5143500"/>
          </a:xfrm>
          <a:prstGeom prst="rect">
            <a:avLst/>
          </a:prstGeom>
          <a:noFill/>
          <a:ln>
            <a:noFill/>
          </a:ln>
        </p:spPr>
      </p:pic>
      <p:cxnSp>
        <p:nvCxnSpPr>
          <p:cNvPr id="180" name="Google Shape;180;p29"/>
          <p:cNvCxnSpPr/>
          <p:nvPr/>
        </p:nvCxnSpPr>
        <p:spPr>
          <a:xfrm>
            <a:off x="-14443" y="1052027"/>
            <a:ext cx="4274100" cy="0"/>
          </a:xfrm>
          <a:prstGeom prst="straightConnector1">
            <a:avLst/>
          </a:prstGeom>
          <a:noFill/>
          <a:ln cap="flat" cmpd="sng" w="38100">
            <a:solidFill>
              <a:srgbClr val="E6006F"/>
            </a:solidFill>
            <a:prstDash val="solid"/>
            <a:round/>
            <a:headEnd len="med" w="med" type="none"/>
            <a:tailEnd len="med" w="med" type="none"/>
          </a:ln>
        </p:spPr>
      </p:cxnSp>
      <p:sp>
        <p:nvSpPr>
          <p:cNvPr id="181" name="Google Shape;181;p29"/>
          <p:cNvSpPr txBox="1"/>
          <p:nvPr/>
        </p:nvSpPr>
        <p:spPr>
          <a:xfrm>
            <a:off x="213110" y="234110"/>
            <a:ext cx="4865400" cy="800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4000">
                <a:latin typeface="DM Sans"/>
                <a:ea typeface="DM Sans"/>
                <a:cs typeface="DM Sans"/>
                <a:sym typeface="DM Sans"/>
              </a:rPr>
              <a:t>AI + automation</a:t>
            </a:r>
            <a:endParaRPr b="1" sz="4000">
              <a:latin typeface="DM Sans"/>
              <a:ea typeface="DM Sans"/>
              <a:cs typeface="DM Sans"/>
              <a:sym typeface="DM Sans"/>
            </a:endParaRPr>
          </a:p>
        </p:txBody>
      </p:sp>
      <p:sp>
        <p:nvSpPr>
          <p:cNvPr id="182" name="Google Shape;182;p29"/>
          <p:cNvSpPr txBox="1"/>
          <p:nvPr/>
        </p:nvSpPr>
        <p:spPr>
          <a:xfrm>
            <a:off x="450300" y="3640454"/>
            <a:ext cx="3905400" cy="923400"/>
          </a:xfrm>
          <a:prstGeom prst="rect">
            <a:avLst/>
          </a:prstGeom>
          <a:noFill/>
          <a:ln>
            <a:noFill/>
          </a:ln>
        </p:spPr>
        <p:txBody>
          <a:bodyPr anchorCtr="0" anchor="t" bIns="91425" lIns="91425" spcFirstLastPara="1" rIns="91425" wrap="square" tIns="91425">
            <a:spAutoFit/>
          </a:bodyPr>
          <a:lstStyle/>
          <a:p>
            <a:pPr indent="-342900" lvl="0" marL="457200" rtl="0" algn="l">
              <a:lnSpc>
                <a:spcPct val="100000"/>
              </a:lnSpc>
              <a:spcBef>
                <a:spcPts val="0"/>
              </a:spcBef>
              <a:spcAft>
                <a:spcPts val="0"/>
              </a:spcAft>
              <a:buSzPts val="1800"/>
              <a:buFont typeface="DM Sans Medium"/>
              <a:buChar char="❏"/>
            </a:pPr>
            <a:r>
              <a:rPr lang="en" sz="1800">
                <a:latin typeface="DM Sans Medium"/>
                <a:ea typeface="DM Sans Medium"/>
                <a:cs typeface="DM Sans Medium"/>
                <a:sym typeface="DM Sans Medium"/>
              </a:rPr>
              <a:t>Most impactful at scale</a:t>
            </a:r>
            <a:br>
              <a:rPr lang="en" sz="1800">
                <a:latin typeface="DM Sans Medium"/>
                <a:ea typeface="DM Sans Medium"/>
                <a:cs typeface="DM Sans Medium"/>
                <a:sym typeface="DM Sans Medium"/>
              </a:rPr>
            </a:br>
            <a:r>
              <a:rPr lang="en" sz="1500">
                <a:solidFill>
                  <a:schemeClr val="dk1"/>
                </a:solidFill>
                <a:latin typeface="DM Sans"/>
                <a:ea typeface="DM Sans"/>
                <a:cs typeface="DM Sans"/>
                <a:sym typeface="DM Sans"/>
              </a:rPr>
              <a:t>Process large content libraries, eliminate manual intervention</a:t>
            </a:r>
            <a:endParaRPr sz="1800">
              <a:latin typeface="DM Sans Medium"/>
              <a:ea typeface="DM Sans Medium"/>
              <a:cs typeface="DM Sans Medium"/>
              <a:sym typeface="DM Sans Medium"/>
            </a:endParaRPr>
          </a:p>
        </p:txBody>
      </p:sp>
      <p:sp>
        <p:nvSpPr>
          <p:cNvPr id="183" name="Google Shape;183;p29"/>
          <p:cNvSpPr txBox="1"/>
          <p:nvPr/>
        </p:nvSpPr>
        <p:spPr>
          <a:xfrm>
            <a:off x="450300" y="2571750"/>
            <a:ext cx="3905400" cy="923400"/>
          </a:xfrm>
          <a:prstGeom prst="rect">
            <a:avLst/>
          </a:prstGeom>
          <a:noFill/>
          <a:ln>
            <a:noFill/>
          </a:ln>
        </p:spPr>
        <p:txBody>
          <a:bodyPr anchorCtr="0" anchor="t" bIns="91425" lIns="91425" spcFirstLastPara="1" rIns="91425" wrap="square" tIns="91425">
            <a:spAutoFit/>
          </a:bodyPr>
          <a:lstStyle/>
          <a:p>
            <a:pPr indent="-342900" lvl="0" marL="457200" rtl="0" algn="l">
              <a:lnSpc>
                <a:spcPct val="100000"/>
              </a:lnSpc>
              <a:spcBef>
                <a:spcPts val="0"/>
              </a:spcBef>
              <a:spcAft>
                <a:spcPts val="0"/>
              </a:spcAft>
              <a:buSzPts val="1800"/>
              <a:buFont typeface="DM Sans Medium"/>
              <a:buChar char="❏"/>
            </a:pPr>
            <a:r>
              <a:rPr lang="en" sz="1800">
                <a:latin typeface="DM Sans Medium"/>
                <a:ea typeface="DM Sans Medium"/>
                <a:cs typeface="DM Sans Medium"/>
                <a:sym typeface="DM Sans Medium"/>
              </a:rPr>
              <a:t>Error types &amp; frequency</a:t>
            </a:r>
            <a:br>
              <a:rPr lang="en" sz="1800">
                <a:latin typeface="DM Sans Medium"/>
                <a:ea typeface="DM Sans Medium"/>
                <a:cs typeface="DM Sans Medium"/>
                <a:sym typeface="DM Sans Medium"/>
              </a:rPr>
            </a:br>
            <a:r>
              <a:rPr lang="en" sz="1500">
                <a:solidFill>
                  <a:schemeClr val="dk1"/>
                </a:solidFill>
                <a:latin typeface="DM Sans"/>
                <a:ea typeface="DM Sans"/>
                <a:cs typeface="DM Sans"/>
                <a:sym typeface="DM Sans"/>
              </a:rPr>
              <a:t>Hallucination errors, lack of logic </a:t>
            </a:r>
            <a:br>
              <a:rPr lang="en" sz="1500">
                <a:solidFill>
                  <a:schemeClr val="dk1"/>
                </a:solidFill>
                <a:latin typeface="DM Sans"/>
                <a:ea typeface="DM Sans"/>
                <a:cs typeface="DM Sans"/>
                <a:sym typeface="DM Sans"/>
              </a:rPr>
            </a:br>
            <a:r>
              <a:rPr lang="en" sz="1500">
                <a:solidFill>
                  <a:schemeClr val="dk1"/>
                </a:solidFill>
                <a:latin typeface="DM Sans"/>
                <a:ea typeface="DM Sans"/>
                <a:cs typeface="DM Sans"/>
                <a:sym typeface="DM Sans"/>
              </a:rPr>
              <a:t>and contextualization </a:t>
            </a:r>
            <a:endParaRPr sz="1800">
              <a:latin typeface="DM Sans Medium"/>
              <a:ea typeface="DM Sans Medium"/>
              <a:cs typeface="DM Sans Medium"/>
              <a:sym typeface="DM Sans Medium"/>
            </a:endParaRPr>
          </a:p>
        </p:txBody>
      </p:sp>
      <p:sp>
        <p:nvSpPr>
          <p:cNvPr id="184" name="Google Shape;184;p29"/>
          <p:cNvSpPr txBox="1"/>
          <p:nvPr/>
        </p:nvSpPr>
        <p:spPr>
          <a:xfrm>
            <a:off x="450300" y="1512666"/>
            <a:ext cx="3905400" cy="923400"/>
          </a:xfrm>
          <a:prstGeom prst="rect">
            <a:avLst/>
          </a:prstGeom>
          <a:noFill/>
          <a:ln>
            <a:noFill/>
          </a:ln>
        </p:spPr>
        <p:txBody>
          <a:bodyPr anchorCtr="0" anchor="t" bIns="91425" lIns="91425" spcFirstLastPara="1" rIns="91425" wrap="square" tIns="91425">
            <a:spAutoFit/>
          </a:bodyPr>
          <a:lstStyle/>
          <a:p>
            <a:pPr indent="-342900" lvl="0" marL="457200" rtl="0" algn="l">
              <a:lnSpc>
                <a:spcPct val="100000"/>
              </a:lnSpc>
              <a:spcBef>
                <a:spcPts val="0"/>
              </a:spcBef>
              <a:spcAft>
                <a:spcPts val="0"/>
              </a:spcAft>
              <a:buSzPts val="1800"/>
              <a:buFont typeface="DM Sans Medium"/>
              <a:buChar char="❏"/>
            </a:pPr>
            <a:r>
              <a:rPr lang="en" sz="1800">
                <a:latin typeface="DM Sans Medium"/>
                <a:ea typeface="DM Sans Medium"/>
                <a:cs typeface="DM Sans Medium"/>
                <a:sym typeface="DM Sans Medium"/>
              </a:rPr>
              <a:t>Human-in-the-loop approach</a:t>
            </a:r>
            <a:br>
              <a:rPr lang="en" sz="1800">
                <a:latin typeface="DM Sans Medium"/>
                <a:ea typeface="DM Sans Medium"/>
                <a:cs typeface="DM Sans Medium"/>
                <a:sym typeface="DM Sans Medium"/>
              </a:rPr>
            </a:br>
            <a:r>
              <a:rPr lang="en" sz="1500">
                <a:solidFill>
                  <a:schemeClr val="dk1"/>
                </a:solidFill>
                <a:latin typeface="DM Sans"/>
                <a:ea typeface="DM Sans"/>
                <a:cs typeface="DM Sans"/>
                <a:sym typeface="DM Sans"/>
              </a:rPr>
              <a:t>Professional expertise ensures top-quality output </a:t>
            </a:r>
            <a:r>
              <a:rPr lang="en" sz="1500">
                <a:solidFill>
                  <a:schemeClr val="dk1"/>
                </a:solidFill>
                <a:latin typeface="DM Sans"/>
                <a:ea typeface="DM Sans"/>
                <a:cs typeface="DM Sans"/>
                <a:sym typeface="DM Sans"/>
              </a:rPr>
              <a:t> </a:t>
            </a:r>
            <a:endParaRPr sz="1800">
              <a:latin typeface="DM Sans Medium"/>
              <a:ea typeface="DM Sans Medium"/>
              <a:cs typeface="DM Sans Medium"/>
              <a:sym typeface="DM Sans Medium"/>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88" name="Shape 188"/>
        <p:cNvGrpSpPr/>
        <p:nvPr/>
      </p:nvGrpSpPr>
      <p:grpSpPr>
        <a:xfrm>
          <a:off x="0" y="0"/>
          <a:ext cx="0" cy="0"/>
          <a:chOff x="0" y="0"/>
          <a:chExt cx="0" cy="0"/>
        </a:xfrm>
      </p:grpSpPr>
      <p:sp>
        <p:nvSpPr>
          <p:cNvPr id="189" name="Google Shape;189;p30"/>
          <p:cNvSpPr txBox="1"/>
          <p:nvPr/>
        </p:nvSpPr>
        <p:spPr>
          <a:xfrm>
            <a:off x="366150" y="344750"/>
            <a:ext cx="4933800" cy="167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en" sz="4500">
                <a:solidFill>
                  <a:schemeClr val="lt1"/>
                </a:solidFill>
                <a:highlight>
                  <a:srgbClr val="E6006F"/>
                </a:highlight>
                <a:latin typeface="DM Sans Black"/>
                <a:ea typeface="DM Sans Black"/>
                <a:cs typeface="DM Sans Black"/>
                <a:sym typeface="DM Sans Black"/>
              </a:rPr>
              <a:t>Case studies + success stories</a:t>
            </a:r>
            <a:r>
              <a:rPr lang="en" sz="4500">
                <a:solidFill>
                  <a:schemeClr val="lt1"/>
                </a:solidFill>
                <a:highlight>
                  <a:srgbClr val="E6006F"/>
                </a:highlight>
                <a:latin typeface="DM Sans Black"/>
                <a:ea typeface="DM Sans Black"/>
                <a:cs typeface="DM Sans Black"/>
                <a:sym typeface="DM Sans Black"/>
              </a:rPr>
              <a:t> </a:t>
            </a:r>
            <a:endParaRPr sz="4500">
              <a:solidFill>
                <a:schemeClr val="lt1"/>
              </a:solidFill>
              <a:highlight>
                <a:srgbClr val="E6006F"/>
              </a:highlight>
              <a:latin typeface="DM Sans Medium"/>
              <a:ea typeface="DM Sans Medium"/>
              <a:cs typeface="DM Sans Medium"/>
              <a:sym typeface="DM Sans Medium"/>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1"/>
          <p:cNvSpPr txBox="1"/>
          <p:nvPr/>
        </p:nvSpPr>
        <p:spPr>
          <a:xfrm>
            <a:off x="348750" y="725125"/>
            <a:ext cx="4223100" cy="1800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None/>
            </a:pPr>
            <a:r>
              <a:rPr lang="en" sz="3500">
                <a:latin typeface="DM Sans Black"/>
                <a:ea typeface="DM Sans Black"/>
                <a:cs typeface="DM Sans Black"/>
                <a:sym typeface="DM Sans Black"/>
              </a:rPr>
              <a:t>MIT150: </a:t>
            </a:r>
            <a:br>
              <a:rPr lang="en" sz="3500">
                <a:latin typeface="DM Sans Black"/>
                <a:ea typeface="DM Sans Black"/>
                <a:cs typeface="DM Sans Black"/>
                <a:sym typeface="DM Sans Black"/>
              </a:rPr>
            </a:br>
            <a:r>
              <a:rPr lang="en" sz="3500">
                <a:latin typeface="DM Sans Black"/>
                <a:ea typeface="DM Sans Black"/>
                <a:cs typeface="DM Sans Black"/>
                <a:sym typeface="DM Sans Black"/>
              </a:rPr>
              <a:t>Infinite </a:t>
            </a:r>
            <a:br>
              <a:rPr lang="en" sz="3500">
                <a:latin typeface="DM Sans Black"/>
                <a:ea typeface="DM Sans Black"/>
                <a:cs typeface="DM Sans Black"/>
                <a:sym typeface="DM Sans Black"/>
              </a:rPr>
            </a:br>
            <a:r>
              <a:rPr lang="en" sz="3500">
                <a:latin typeface="DM Sans Black"/>
                <a:ea typeface="DM Sans Black"/>
                <a:cs typeface="DM Sans Black"/>
                <a:sym typeface="DM Sans Black"/>
              </a:rPr>
              <a:t>History</a:t>
            </a:r>
            <a:endParaRPr sz="1500">
              <a:solidFill>
                <a:schemeClr val="dk1"/>
              </a:solidFill>
              <a:latin typeface="DM Sans Medium"/>
              <a:ea typeface="DM Sans Medium"/>
              <a:cs typeface="DM Sans Medium"/>
              <a:sym typeface="DM Sans Medium"/>
            </a:endParaRPr>
          </a:p>
        </p:txBody>
      </p:sp>
      <p:sp>
        <p:nvSpPr>
          <p:cNvPr id="195" name="Google Shape;195;p31"/>
          <p:cNvSpPr txBox="1"/>
          <p:nvPr/>
        </p:nvSpPr>
        <p:spPr>
          <a:xfrm>
            <a:off x="348747" y="354783"/>
            <a:ext cx="3903600" cy="492600"/>
          </a:xfrm>
          <a:prstGeom prst="rect">
            <a:avLst/>
          </a:prstGeom>
          <a:noFill/>
          <a:ln>
            <a:noFill/>
          </a:ln>
        </p:spPr>
        <p:txBody>
          <a:bodyPr anchorCtr="0" anchor="t" bIns="91425" lIns="91425" spcFirstLastPara="1" rIns="91425" wrap="square" tIns="91425">
            <a:spAutoFit/>
          </a:bodyPr>
          <a:lstStyle/>
          <a:p>
            <a:pPr indent="0" lvl="0" marL="0" rtl="0" algn="l">
              <a:lnSpc>
                <a:spcPct val="110000"/>
              </a:lnSpc>
              <a:spcBef>
                <a:spcPts val="0"/>
              </a:spcBef>
              <a:spcAft>
                <a:spcPts val="0"/>
              </a:spcAft>
              <a:buNone/>
            </a:pPr>
            <a:r>
              <a:rPr lang="en" sz="2000">
                <a:solidFill>
                  <a:srgbClr val="E70673"/>
                </a:solidFill>
                <a:latin typeface="DM Sans Black"/>
                <a:ea typeface="DM Sans Black"/>
                <a:cs typeface="DM Sans Black"/>
                <a:sym typeface="DM Sans Black"/>
              </a:rPr>
              <a:t>CASE STUDY</a:t>
            </a:r>
            <a:endParaRPr sz="2000">
              <a:solidFill>
                <a:srgbClr val="E70673"/>
              </a:solidFill>
              <a:latin typeface="DM Sans Black"/>
              <a:ea typeface="DM Sans Black"/>
              <a:cs typeface="DM Sans Black"/>
              <a:sym typeface="DM Sans Black"/>
            </a:endParaRPr>
          </a:p>
        </p:txBody>
      </p:sp>
      <p:pic>
        <p:nvPicPr>
          <p:cNvPr id="196" name="Google Shape;196;p31"/>
          <p:cNvPicPr preferRelativeResize="0"/>
          <p:nvPr/>
        </p:nvPicPr>
        <p:blipFill>
          <a:blip r:embed="rId3">
            <a:alphaModFix/>
          </a:blip>
          <a:stretch>
            <a:fillRect/>
          </a:stretch>
        </p:blipFill>
        <p:spPr>
          <a:xfrm>
            <a:off x="2962425" y="399925"/>
            <a:ext cx="5917226" cy="4343649"/>
          </a:xfrm>
          <a:prstGeom prst="rect">
            <a:avLst/>
          </a:prstGeom>
          <a:noFill/>
          <a:ln>
            <a:noFill/>
          </a:ln>
          <a:effectLst>
            <a:outerShdw blurRad="214313" rotWithShape="0" algn="bl" dir="5400000" dist="76200">
              <a:srgbClr val="000000">
                <a:alpha val="30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 name="Shape 60"/>
        <p:cNvGrpSpPr/>
        <p:nvPr/>
      </p:nvGrpSpPr>
      <p:grpSpPr>
        <a:xfrm>
          <a:off x="0" y="0"/>
          <a:ext cx="0" cy="0"/>
          <a:chOff x="0" y="0"/>
          <a:chExt cx="0" cy="0"/>
        </a:xfrm>
      </p:grpSpPr>
      <p:sp>
        <p:nvSpPr>
          <p:cNvPr id="61" name="Google Shape;61;p14"/>
          <p:cNvSpPr/>
          <p:nvPr/>
        </p:nvSpPr>
        <p:spPr>
          <a:xfrm>
            <a:off x="4762500" y="-56975"/>
            <a:ext cx="4381500" cy="5208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 name="Google Shape;62;p14"/>
          <p:cNvSpPr txBox="1"/>
          <p:nvPr/>
        </p:nvSpPr>
        <p:spPr>
          <a:xfrm>
            <a:off x="5206567" y="2520918"/>
            <a:ext cx="3680700" cy="492600"/>
          </a:xfrm>
          <a:prstGeom prst="rect">
            <a:avLst/>
          </a:prstGeom>
          <a:noFill/>
          <a:ln>
            <a:noFill/>
          </a:ln>
        </p:spPr>
        <p:txBody>
          <a:bodyPr anchorCtr="0" anchor="t" bIns="91425" lIns="91425" spcFirstLastPara="1" rIns="91425" wrap="square" tIns="91425">
            <a:spAutoFit/>
          </a:bodyPr>
          <a:lstStyle/>
          <a:p>
            <a:pPr indent="0" lvl="0" marL="0" rtl="0" algn="l">
              <a:lnSpc>
                <a:spcPct val="110000"/>
              </a:lnSpc>
              <a:spcBef>
                <a:spcPts val="0"/>
              </a:spcBef>
              <a:spcAft>
                <a:spcPts val="0"/>
              </a:spcAft>
              <a:buNone/>
            </a:pPr>
            <a:r>
              <a:rPr lang="en" sz="2000">
                <a:solidFill>
                  <a:schemeClr val="lt1"/>
                </a:solidFill>
                <a:highlight>
                  <a:srgbClr val="E6006F"/>
                </a:highlight>
                <a:latin typeface="DM Sans Medium"/>
                <a:ea typeface="DM Sans Medium"/>
                <a:cs typeface="DM Sans Medium"/>
                <a:sym typeface="DM Sans Medium"/>
              </a:rPr>
              <a:t>Growth Marketing Specialist</a:t>
            </a:r>
            <a:endParaRPr sz="1600">
              <a:solidFill>
                <a:schemeClr val="lt1"/>
              </a:solidFill>
              <a:latin typeface="DM Sans"/>
              <a:ea typeface="DM Sans"/>
              <a:cs typeface="DM Sans"/>
              <a:sym typeface="DM Sans"/>
            </a:endParaRPr>
          </a:p>
        </p:txBody>
      </p:sp>
      <p:sp>
        <p:nvSpPr>
          <p:cNvPr id="63" name="Google Shape;63;p14"/>
          <p:cNvSpPr txBox="1"/>
          <p:nvPr/>
        </p:nvSpPr>
        <p:spPr>
          <a:xfrm>
            <a:off x="5179717" y="1776338"/>
            <a:ext cx="3563700" cy="723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3500">
                <a:solidFill>
                  <a:schemeClr val="lt1"/>
                </a:solidFill>
                <a:latin typeface="DM Sans Black"/>
                <a:ea typeface="DM Sans Black"/>
                <a:cs typeface="DM Sans Black"/>
                <a:sym typeface="DM Sans Black"/>
              </a:rPr>
              <a:t>Kelly Mahoney</a:t>
            </a:r>
            <a:endParaRPr sz="3500">
              <a:solidFill>
                <a:schemeClr val="lt1"/>
              </a:solidFill>
              <a:latin typeface="DM Sans Black"/>
              <a:ea typeface="DM Sans Black"/>
              <a:cs typeface="DM Sans Black"/>
              <a:sym typeface="DM Sans Black"/>
            </a:endParaRPr>
          </a:p>
        </p:txBody>
      </p:sp>
      <p:pic>
        <p:nvPicPr>
          <p:cNvPr id="64" name="Google Shape;64;p14"/>
          <p:cNvPicPr preferRelativeResize="0"/>
          <p:nvPr/>
        </p:nvPicPr>
        <p:blipFill rotWithShape="1">
          <a:blip r:embed="rId3">
            <a:alphaModFix/>
          </a:blip>
          <a:srcRect b="3038" l="3459" r="3038" t="3459"/>
          <a:stretch/>
        </p:blipFill>
        <p:spPr>
          <a:xfrm>
            <a:off x="376436" y="528337"/>
            <a:ext cx="4086800" cy="4086826"/>
          </a:xfrm>
          <a:prstGeom prst="rect">
            <a:avLst/>
          </a:prstGeom>
          <a:noFill/>
          <a:ln>
            <a:noFill/>
          </a:ln>
        </p:spPr>
      </p:pic>
      <p:pic>
        <p:nvPicPr>
          <p:cNvPr id="65" name="Google Shape;65;p14"/>
          <p:cNvPicPr preferRelativeResize="0"/>
          <p:nvPr/>
        </p:nvPicPr>
        <p:blipFill>
          <a:blip r:embed="rId4">
            <a:alphaModFix/>
          </a:blip>
          <a:stretch>
            <a:fillRect/>
          </a:stretch>
        </p:blipFill>
        <p:spPr>
          <a:xfrm>
            <a:off x="7696204" y="4553855"/>
            <a:ext cx="1107098" cy="1421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2"/>
          <p:cNvSpPr txBox="1"/>
          <p:nvPr/>
        </p:nvSpPr>
        <p:spPr>
          <a:xfrm>
            <a:off x="348750" y="725125"/>
            <a:ext cx="4223100" cy="723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None/>
            </a:pPr>
            <a:r>
              <a:rPr lang="en" sz="3500">
                <a:latin typeface="DM Sans Black"/>
                <a:ea typeface="DM Sans Black"/>
                <a:cs typeface="DM Sans Black"/>
                <a:sym typeface="DM Sans Black"/>
              </a:rPr>
              <a:t>MIT: OCW</a:t>
            </a:r>
            <a:endParaRPr sz="1500">
              <a:solidFill>
                <a:schemeClr val="dk1"/>
              </a:solidFill>
              <a:latin typeface="DM Sans Medium"/>
              <a:ea typeface="DM Sans Medium"/>
              <a:cs typeface="DM Sans Medium"/>
              <a:sym typeface="DM Sans Medium"/>
            </a:endParaRPr>
          </a:p>
        </p:txBody>
      </p:sp>
      <p:sp>
        <p:nvSpPr>
          <p:cNvPr id="202" name="Google Shape;202;p32"/>
          <p:cNvSpPr txBox="1"/>
          <p:nvPr/>
        </p:nvSpPr>
        <p:spPr>
          <a:xfrm>
            <a:off x="348747" y="354783"/>
            <a:ext cx="3903600" cy="492600"/>
          </a:xfrm>
          <a:prstGeom prst="rect">
            <a:avLst/>
          </a:prstGeom>
          <a:noFill/>
          <a:ln>
            <a:noFill/>
          </a:ln>
        </p:spPr>
        <p:txBody>
          <a:bodyPr anchorCtr="0" anchor="t" bIns="91425" lIns="91425" spcFirstLastPara="1" rIns="91425" wrap="square" tIns="91425">
            <a:spAutoFit/>
          </a:bodyPr>
          <a:lstStyle/>
          <a:p>
            <a:pPr indent="0" lvl="0" marL="0" rtl="0" algn="l">
              <a:lnSpc>
                <a:spcPct val="110000"/>
              </a:lnSpc>
              <a:spcBef>
                <a:spcPts val="0"/>
              </a:spcBef>
              <a:spcAft>
                <a:spcPts val="0"/>
              </a:spcAft>
              <a:buNone/>
            </a:pPr>
            <a:r>
              <a:rPr lang="en" sz="2000">
                <a:solidFill>
                  <a:srgbClr val="E70673"/>
                </a:solidFill>
                <a:latin typeface="DM Sans Black"/>
                <a:ea typeface="DM Sans Black"/>
                <a:cs typeface="DM Sans Black"/>
                <a:sym typeface="DM Sans Black"/>
              </a:rPr>
              <a:t>CASE STUDY</a:t>
            </a:r>
            <a:endParaRPr sz="2000">
              <a:solidFill>
                <a:srgbClr val="E70673"/>
              </a:solidFill>
              <a:latin typeface="DM Sans Black"/>
              <a:ea typeface="DM Sans Black"/>
              <a:cs typeface="DM Sans Black"/>
              <a:sym typeface="DM Sans Black"/>
            </a:endParaRPr>
          </a:p>
        </p:txBody>
      </p:sp>
      <p:pic>
        <p:nvPicPr>
          <p:cNvPr id="203" name="Google Shape;203;p32"/>
          <p:cNvPicPr preferRelativeResize="0"/>
          <p:nvPr/>
        </p:nvPicPr>
        <p:blipFill rotWithShape="1">
          <a:blip r:embed="rId3">
            <a:alphaModFix/>
          </a:blip>
          <a:srcRect b="0" l="1124" r="1114" t="0"/>
          <a:stretch/>
        </p:blipFill>
        <p:spPr>
          <a:xfrm>
            <a:off x="3048000" y="390463"/>
            <a:ext cx="5831650" cy="4362576"/>
          </a:xfrm>
          <a:prstGeom prst="rect">
            <a:avLst/>
          </a:prstGeom>
          <a:noFill/>
          <a:ln>
            <a:noFill/>
          </a:ln>
          <a:effectLst>
            <a:outerShdw blurRad="214313" rotWithShape="0" algn="bl" dir="5400000" dist="76200">
              <a:srgbClr val="000000">
                <a:alpha val="30000"/>
              </a:srgbClr>
            </a:outerShdw>
          </a:effectLst>
        </p:spPr>
      </p:pic>
      <p:sp>
        <p:nvSpPr>
          <p:cNvPr id="204" name="Google Shape;204;p32"/>
          <p:cNvSpPr txBox="1"/>
          <p:nvPr/>
        </p:nvSpPr>
        <p:spPr>
          <a:xfrm>
            <a:off x="324728" y="1339304"/>
            <a:ext cx="2532900" cy="492600"/>
          </a:xfrm>
          <a:prstGeom prst="rect">
            <a:avLst/>
          </a:prstGeom>
          <a:noFill/>
          <a:ln>
            <a:noFill/>
          </a:ln>
        </p:spPr>
        <p:txBody>
          <a:bodyPr anchorCtr="0" anchor="t" bIns="91425" lIns="91425" spcFirstLastPara="1" rIns="91425" wrap="square" tIns="91425">
            <a:spAutoFit/>
          </a:bodyPr>
          <a:lstStyle/>
          <a:p>
            <a:pPr indent="0" lvl="0" marL="0" rtl="0" algn="l">
              <a:lnSpc>
                <a:spcPct val="110000"/>
              </a:lnSpc>
              <a:spcBef>
                <a:spcPts val="0"/>
              </a:spcBef>
              <a:spcAft>
                <a:spcPts val="0"/>
              </a:spcAft>
              <a:buNone/>
            </a:pPr>
            <a:r>
              <a:rPr lang="en" sz="2000">
                <a:solidFill>
                  <a:schemeClr val="dk1"/>
                </a:solidFill>
                <a:latin typeface="DM Sans Black"/>
                <a:ea typeface="DM Sans Black"/>
                <a:cs typeface="DM Sans Black"/>
                <a:sym typeface="DM Sans Black"/>
              </a:rPr>
              <a:t>OpenCourseWare</a:t>
            </a:r>
            <a:endParaRPr sz="2000">
              <a:solidFill>
                <a:schemeClr val="dk1"/>
              </a:solidFill>
              <a:latin typeface="DM Sans Black"/>
              <a:ea typeface="DM Sans Black"/>
              <a:cs typeface="DM Sans Black"/>
              <a:sym typeface="DM Sans Black"/>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08" name="Shape 208"/>
        <p:cNvGrpSpPr/>
        <p:nvPr/>
      </p:nvGrpSpPr>
      <p:grpSpPr>
        <a:xfrm>
          <a:off x="0" y="0"/>
          <a:ext cx="0" cy="0"/>
          <a:chOff x="0" y="0"/>
          <a:chExt cx="0" cy="0"/>
        </a:xfrm>
      </p:grpSpPr>
      <p:sp>
        <p:nvSpPr>
          <p:cNvPr id="209" name="Google Shape;209;p33"/>
          <p:cNvSpPr txBox="1"/>
          <p:nvPr/>
        </p:nvSpPr>
        <p:spPr>
          <a:xfrm>
            <a:off x="326129" y="344750"/>
            <a:ext cx="4933800" cy="1108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en" sz="6000">
                <a:solidFill>
                  <a:schemeClr val="lt1"/>
                </a:solidFill>
                <a:highlight>
                  <a:srgbClr val="E6006F"/>
                </a:highlight>
                <a:latin typeface="DM Sans Black"/>
                <a:ea typeface="DM Sans Black"/>
                <a:cs typeface="DM Sans Black"/>
                <a:sym typeface="DM Sans Black"/>
              </a:rPr>
              <a:t>Questions?</a:t>
            </a:r>
            <a:r>
              <a:rPr lang="en" sz="6000">
                <a:solidFill>
                  <a:schemeClr val="lt1"/>
                </a:solidFill>
                <a:highlight>
                  <a:srgbClr val="E6006F"/>
                </a:highlight>
                <a:latin typeface="DM Sans Black"/>
                <a:ea typeface="DM Sans Black"/>
                <a:cs typeface="DM Sans Black"/>
                <a:sym typeface="DM Sans Black"/>
              </a:rPr>
              <a:t> </a:t>
            </a:r>
            <a:endParaRPr sz="6000">
              <a:solidFill>
                <a:schemeClr val="lt1"/>
              </a:solidFill>
              <a:highlight>
                <a:srgbClr val="E6006F"/>
              </a:highlight>
              <a:latin typeface="DM Sans Medium"/>
              <a:ea typeface="DM Sans Medium"/>
              <a:cs typeface="DM Sans Medium"/>
              <a:sym typeface="DM Sans Medium"/>
            </a:endParaRPr>
          </a:p>
        </p:txBody>
      </p:sp>
      <p:sp>
        <p:nvSpPr>
          <p:cNvPr id="210" name="Google Shape;210;p33"/>
          <p:cNvSpPr txBox="1"/>
          <p:nvPr/>
        </p:nvSpPr>
        <p:spPr>
          <a:xfrm>
            <a:off x="350146" y="3061758"/>
            <a:ext cx="3000000" cy="1085100"/>
          </a:xfrm>
          <a:prstGeom prst="rect">
            <a:avLst/>
          </a:prstGeom>
          <a:noFill/>
          <a:ln>
            <a:noFill/>
          </a:ln>
        </p:spPr>
        <p:txBody>
          <a:bodyPr anchorCtr="0" anchor="t" bIns="91425" lIns="91425" spcFirstLastPara="1" rIns="91425" wrap="square" tIns="91425">
            <a:spAutoFit/>
          </a:bodyPr>
          <a:lstStyle/>
          <a:p>
            <a:pPr indent="0" lvl="0" marL="0" rtl="0" algn="l">
              <a:lnSpc>
                <a:spcPct val="125000"/>
              </a:lnSpc>
              <a:spcBef>
                <a:spcPts val="0"/>
              </a:spcBef>
              <a:spcAft>
                <a:spcPts val="0"/>
              </a:spcAft>
              <a:buNone/>
            </a:pPr>
            <a:r>
              <a:rPr lang="en" sz="1800">
                <a:solidFill>
                  <a:schemeClr val="lt1"/>
                </a:solidFill>
                <a:latin typeface="DM Sans ExtraBold"/>
                <a:ea typeface="DM Sans ExtraBold"/>
                <a:cs typeface="DM Sans ExtraBold"/>
                <a:sym typeface="DM Sans ExtraBold"/>
              </a:rPr>
              <a:t>Frazer Kesselring</a:t>
            </a:r>
            <a:endParaRPr sz="1800">
              <a:solidFill>
                <a:schemeClr val="lt1"/>
              </a:solidFill>
              <a:latin typeface="DM Sans ExtraBold"/>
              <a:ea typeface="DM Sans ExtraBold"/>
              <a:cs typeface="DM Sans ExtraBold"/>
              <a:sym typeface="DM Sans ExtraBold"/>
            </a:endParaRPr>
          </a:p>
          <a:p>
            <a:pPr indent="0" lvl="0" marL="0" rtl="0" algn="l">
              <a:lnSpc>
                <a:spcPct val="125000"/>
              </a:lnSpc>
              <a:spcBef>
                <a:spcPts val="0"/>
              </a:spcBef>
              <a:spcAft>
                <a:spcPts val="0"/>
              </a:spcAft>
              <a:buNone/>
            </a:pPr>
            <a:r>
              <a:rPr lang="en" sz="1600">
                <a:solidFill>
                  <a:schemeClr val="lt1"/>
                </a:solidFill>
                <a:latin typeface="DM Sans Medium"/>
                <a:ea typeface="DM Sans Medium"/>
                <a:cs typeface="DM Sans Medium"/>
                <a:sym typeface="DM Sans Medium"/>
              </a:rPr>
              <a:t>MIT Account Executive</a:t>
            </a:r>
            <a:endParaRPr sz="1600">
              <a:solidFill>
                <a:schemeClr val="lt1"/>
              </a:solidFill>
              <a:latin typeface="DM Sans Medium"/>
              <a:ea typeface="DM Sans Medium"/>
              <a:cs typeface="DM Sans Medium"/>
              <a:sym typeface="DM Sans Medium"/>
            </a:endParaRPr>
          </a:p>
          <a:p>
            <a:pPr indent="0" lvl="0" marL="0" rtl="0" algn="l">
              <a:lnSpc>
                <a:spcPct val="125000"/>
              </a:lnSpc>
              <a:spcBef>
                <a:spcPts val="0"/>
              </a:spcBef>
              <a:spcAft>
                <a:spcPts val="0"/>
              </a:spcAft>
              <a:buNone/>
            </a:pPr>
            <a:r>
              <a:rPr lang="en" sz="1600">
                <a:solidFill>
                  <a:schemeClr val="lt1"/>
                </a:solidFill>
                <a:latin typeface="DM Sans Medium"/>
                <a:ea typeface="DM Sans Medium"/>
                <a:cs typeface="DM Sans Medium"/>
                <a:sym typeface="DM Sans Medium"/>
              </a:rPr>
              <a:t>frazer@3playmedia.com</a:t>
            </a:r>
            <a:endParaRPr sz="1600">
              <a:solidFill>
                <a:schemeClr val="lt1"/>
              </a:solidFill>
              <a:latin typeface="DM Sans Medium"/>
              <a:ea typeface="DM Sans Medium"/>
              <a:cs typeface="DM Sans Medium"/>
              <a:sym typeface="DM Sans Medium"/>
            </a:endParaRPr>
          </a:p>
        </p:txBody>
      </p:sp>
      <p:sp>
        <p:nvSpPr>
          <p:cNvPr id="211" name="Google Shape;211;p33"/>
          <p:cNvSpPr txBox="1"/>
          <p:nvPr/>
        </p:nvSpPr>
        <p:spPr>
          <a:xfrm>
            <a:off x="339910" y="1486658"/>
            <a:ext cx="3000000" cy="569400"/>
          </a:xfrm>
          <a:prstGeom prst="rect">
            <a:avLst/>
          </a:prstGeom>
          <a:noFill/>
          <a:ln>
            <a:noFill/>
          </a:ln>
        </p:spPr>
        <p:txBody>
          <a:bodyPr anchorCtr="0" anchor="t" bIns="91425" lIns="91425" spcFirstLastPara="1" rIns="91425" wrap="square" tIns="91425">
            <a:spAutoFit/>
          </a:bodyPr>
          <a:lstStyle/>
          <a:p>
            <a:pPr indent="0" lvl="0" marL="0" rtl="0" algn="l">
              <a:lnSpc>
                <a:spcPct val="125000"/>
              </a:lnSpc>
              <a:spcBef>
                <a:spcPts val="0"/>
              </a:spcBef>
              <a:spcAft>
                <a:spcPts val="0"/>
              </a:spcAft>
              <a:buNone/>
            </a:pPr>
            <a:r>
              <a:rPr lang="en" sz="2500">
                <a:solidFill>
                  <a:schemeClr val="lt1"/>
                </a:solidFill>
                <a:latin typeface="DM Sans Black"/>
                <a:ea typeface="DM Sans Black"/>
                <a:cs typeface="DM Sans Black"/>
                <a:sym typeface="DM Sans Black"/>
              </a:rPr>
              <a:t>Thank you!</a:t>
            </a:r>
            <a:endParaRPr sz="2300">
              <a:solidFill>
                <a:schemeClr val="lt1"/>
              </a:solidFill>
              <a:latin typeface="DM Sans Black"/>
              <a:ea typeface="DM Sans Black"/>
              <a:cs typeface="DM Sans Black"/>
              <a:sym typeface="DM Sans Black"/>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9" name="Shape 69"/>
        <p:cNvGrpSpPr/>
        <p:nvPr/>
      </p:nvGrpSpPr>
      <p:grpSpPr>
        <a:xfrm>
          <a:off x="0" y="0"/>
          <a:ext cx="0" cy="0"/>
          <a:chOff x="0" y="0"/>
          <a:chExt cx="0" cy="0"/>
        </a:xfrm>
      </p:grpSpPr>
      <p:cxnSp>
        <p:nvCxnSpPr>
          <p:cNvPr id="70" name="Google Shape;70;p15"/>
          <p:cNvCxnSpPr/>
          <p:nvPr/>
        </p:nvCxnSpPr>
        <p:spPr>
          <a:xfrm>
            <a:off x="-14443" y="1128227"/>
            <a:ext cx="2376000" cy="0"/>
          </a:xfrm>
          <a:prstGeom prst="straightConnector1">
            <a:avLst/>
          </a:prstGeom>
          <a:noFill/>
          <a:ln cap="flat" cmpd="sng" w="38100">
            <a:solidFill>
              <a:srgbClr val="E6006F"/>
            </a:solidFill>
            <a:prstDash val="solid"/>
            <a:round/>
            <a:headEnd len="med" w="med" type="none"/>
            <a:tailEnd len="med" w="med" type="none"/>
          </a:ln>
        </p:spPr>
      </p:cxnSp>
      <p:sp>
        <p:nvSpPr>
          <p:cNvPr id="71" name="Google Shape;71;p15"/>
          <p:cNvSpPr txBox="1"/>
          <p:nvPr/>
        </p:nvSpPr>
        <p:spPr>
          <a:xfrm>
            <a:off x="1126075" y="1615475"/>
            <a:ext cx="7439100" cy="2047200"/>
          </a:xfrm>
          <a:prstGeom prst="rect">
            <a:avLst/>
          </a:prstGeom>
          <a:noFill/>
          <a:ln>
            <a:noFill/>
          </a:ln>
        </p:spPr>
        <p:txBody>
          <a:bodyPr anchorCtr="0" anchor="t" bIns="91425" lIns="91425" spcFirstLastPara="1" rIns="91425" wrap="square" tIns="91425">
            <a:spAutoFit/>
          </a:bodyPr>
          <a:lstStyle/>
          <a:p>
            <a:pPr indent="-368300" lvl="0" marL="457200" rtl="0" algn="l">
              <a:lnSpc>
                <a:spcPct val="150000"/>
              </a:lnSpc>
              <a:spcBef>
                <a:spcPts val="0"/>
              </a:spcBef>
              <a:spcAft>
                <a:spcPts val="0"/>
              </a:spcAft>
              <a:buClr>
                <a:schemeClr val="dk1"/>
              </a:buClr>
              <a:buSzPts val="2200"/>
              <a:buFont typeface="DM Sans Medium"/>
              <a:buChar char="❏"/>
            </a:pPr>
            <a:r>
              <a:rPr lang="en" sz="2200">
                <a:solidFill>
                  <a:schemeClr val="dk1"/>
                </a:solidFill>
                <a:latin typeface="DM Sans Medium"/>
                <a:ea typeface="DM Sans Medium"/>
                <a:cs typeface="DM Sans Medium"/>
                <a:sym typeface="DM Sans Medium"/>
              </a:rPr>
              <a:t>Understanding accessibility requirements</a:t>
            </a:r>
            <a:endParaRPr sz="2200">
              <a:solidFill>
                <a:schemeClr val="dk1"/>
              </a:solidFill>
              <a:latin typeface="DM Sans"/>
              <a:ea typeface="DM Sans"/>
              <a:cs typeface="DM Sans"/>
              <a:sym typeface="DM Sans"/>
            </a:endParaRPr>
          </a:p>
          <a:p>
            <a:pPr indent="-368300" lvl="0" marL="457200" rtl="0" algn="l">
              <a:lnSpc>
                <a:spcPct val="150000"/>
              </a:lnSpc>
              <a:spcBef>
                <a:spcPts val="0"/>
              </a:spcBef>
              <a:spcAft>
                <a:spcPts val="0"/>
              </a:spcAft>
              <a:buClr>
                <a:schemeClr val="dk1"/>
              </a:buClr>
              <a:buSzPts val="2200"/>
              <a:buFont typeface="DM Sans Medium"/>
              <a:buChar char="❏"/>
            </a:pPr>
            <a:r>
              <a:rPr lang="en" sz="2200">
                <a:solidFill>
                  <a:schemeClr val="dk1"/>
                </a:solidFill>
                <a:latin typeface="DM Sans Medium"/>
                <a:ea typeface="DM Sans Medium"/>
                <a:cs typeface="DM Sans Medium"/>
                <a:sym typeface="DM Sans Medium"/>
              </a:rPr>
              <a:t>Best practices for recorded content </a:t>
            </a:r>
            <a:endParaRPr sz="2200">
              <a:solidFill>
                <a:schemeClr val="dk1"/>
              </a:solidFill>
              <a:latin typeface="DM Sans"/>
              <a:ea typeface="DM Sans"/>
              <a:cs typeface="DM Sans"/>
              <a:sym typeface="DM Sans"/>
            </a:endParaRPr>
          </a:p>
          <a:p>
            <a:pPr indent="-368300" lvl="0" marL="457200" rtl="0" algn="l">
              <a:lnSpc>
                <a:spcPct val="150000"/>
              </a:lnSpc>
              <a:spcBef>
                <a:spcPts val="0"/>
              </a:spcBef>
              <a:spcAft>
                <a:spcPts val="0"/>
              </a:spcAft>
              <a:buClr>
                <a:schemeClr val="dk1"/>
              </a:buClr>
              <a:buSzPts val="2200"/>
              <a:buFont typeface="DM Sans Medium"/>
              <a:buChar char="❏"/>
            </a:pPr>
            <a:r>
              <a:rPr lang="en" sz="2200">
                <a:solidFill>
                  <a:schemeClr val="dk1"/>
                </a:solidFill>
                <a:latin typeface="DM Sans Medium"/>
                <a:ea typeface="DM Sans Medium"/>
                <a:cs typeface="DM Sans Medium"/>
                <a:sym typeface="DM Sans Medium"/>
              </a:rPr>
              <a:t>Practical implementation tips </a:t>
            </a:r>
            <a:endParaRPr sz="2200">
              <a:solidFill>
                <a:schemeClr val="dk1"/>
              </a:solidFill>
              <a:latin typeface="DM Sans Medium"/>
              <a:ea typeface="DM Sans Medium"/>
              <a:cs typeface="DM Sans Medium"/>
              <a:sym typeface="DM Sans Medium"/>
            </a:endParaRPr>
          </a:p>
          <a:p>
            <a:pPr indent="-368300" lvl="0" marL="457200" rtl="0" algn="l">
              <a:lnSpc>
                <a:spcPct val="150000"/>
              </a:lnSpc>
              <a:spcBef>
                <a:spcPts val="0"/>
              </a:spcBef>
              <a:spcAft>
                <a:spcPts val="0"/>
              </a:spcAft>
              <a:buClr>
                <a:schemeClr val="dk1"/>
              </a:buClr>
              <a:buSzPts val="2200"/>
              <a:buFont typeface="DM Sans Medium"/>
              <a:buChar char="❏"/>
            </a:pPr>
            <a:r>
              <a:rPr lang="en" sz="2200">
                <a:solidFill>
                  <a:schemeClr val="dk1"/>
                </a:solidFill>
                <a:latin typeface="DM Sans Medium"/>
                <a:ea typeface="DM Sans Medium"/>
                <a:cs typeface="DM Sans Medium"/>
                <a:sym typeface="DM Sans Medium"/>
              </a:rPr>
              <a:t>Case studies and success stories </a:t>
            </a:r>
            <a:endParaRPr sz="2200">
              <a:solidFill>
                <a:schemeClr val="dk1"/>
              </a:solidFill>
              <a:latin typeface="DM Sans Medium"/>
              <a:ea typeface="DM Sans Medium"/>
              <a:cs typeface="DM Sans Medium"/>
              <a:sym typeface="DM Sans Medium"/>
            </a:endParaRPr>
          </a:p>
        </p:txBody>
      </p:sp>
      <p:sp>
        <p:nvSpPr>
          <p:cNvPr id="72" name="Google Shape;72;p15"/>
          <p:cNvSpPr txBox="1"/>
          <p:nvPr/>
        </p:nvSpPr>
        <p:spPr>
          <a:xfrm>
            <a:off x="357033" y="354025"/>
            <a:ext cx="2350200" cy="800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4000">
                <a:latin typeface="DM Sans"/>
                <a:ea typeface="DM Sans"/>
                <a:cs typeface="DM Sans"/>
                <a:sym typeface="DM Sans"/>
              </a:rPr>
              <a:t>Agenda</a:t>
            </a:r>
            <a:endParaRPr b="1" sz="4000">
              <a:latin typeface="DM Sans"/>
              <a:ea typeface="DM Sans"/>
              <a:cs typeface="DM Sans"/>
              <a:sym typeface="DM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6" name="Shape 76"/>
        <p:cNvGrpSpPr/>
        <p:nvPr/>
      </p:nvGrpSpPr>
      <p:grpSpPr>
        <a:xfrm>
          <a:off x="0" y="0"/>
          <a:ext cx="0" cy="0"/>
          <a:chOff x="0" y="0"/>
          <a:chExt cx="0" cy="0"/>
        </a:xfrm>
      </p:grpSpPr>
      <p:sp>
        <p:nvSpPr>
          <p:cNvPr id="77" name="Google Shape;77;p16"/>
          <p:cNvSpPr txBox="1"/>
          <p:nvPr/>
        </p:nvSpPr>
        <p:spPr>
          <a:xfrm>
            <a:off x="366150" y="344750"/>
            <a:ext cx="7164900" cy="2470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en" sz="4500">
                <a:solidFill>
                  <a:schemeClr val="lt1"/>
                </a:solidFill>
                <a:highlight>
                  <a:srgbClr val="E6006F"/>
                </a:highlight>
                <a:latin typeface="DM Sans Black"/>
                <a:ea typeface="DM Sans Black"/>
                <a:cs typeface="DM Sans Black"/>
                <a:sym typeface="DM Sans Black"/>
              </a:rPr>
              <a:t>Understanding accessibility requirements</a:t>
            </a:r>
            <a:endParaRPr sz="4500">
              <a:solidFill>
                <a:schemeClr val="lt1"/>
              </a:solidFill>
              <a:highlight>
                <a:srgbClr val="E6006F"/>
              </a:highlight>
              <a:latin typeface="DM Sans Medium"/>
              <a:ea typeface="DM Sans Medium"/>
              <a:cs typeface="DM Sans Medium"/>
              <a:sym typeface="DM Sans Medium"/>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pic>
        <p:nvPicPr>
          <p:cNvPr descr="Bullet points, 3 pink squares on a black line" id="82" name="Google Shape;82;p17" title="Background image"/>
          <p:cNvPicPr preferRelativeResize="0"/>
          <p:nvPr/>
        </p:nvPicPr>
        <p:blipFill rotWithShape="1">
          <a:blip r:embed="rId3">
            <a:alphaModFix/>
          </a:blip>
          <a:srcRect b="15832" l="4248" r="7606" t="0"/>
          <a:stretch/>
        </p:blipFill>
        <p:spPr>
          <a:xfrm>
            <a:off x="0" y="0"/>
            <a:ext cx="8642323" cy="4641724"/>
          </a:xfrm>
          <a:prstGeom prst="rect">
            <a:avLst/>
          </a:prstGeom>
          <a:noFill/>
          <a:ln>
            <a:noFill/>
          </a:ln>
        </p:spPr>
      </p:pic>
      <p:sp>
        <p:nvSpPr>
          <p:cNvPr id="83" name="Google Shape;83;p17"/>
          <p:cNvSpPr txBox="1"/>
          <p:nvPr/>
        </p:nvSpPr>
        <p:spPr>
          <a:xfrm>
            <a:off x="4687919" y="1111535"/>
            <a:ext cx="4218600" cy="692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000"/>
              </a:spcAft>
              <a:buNone/>
            </a:pPr>
            <a:r>
              <a:rPr lang="en" sz="1800">
                <a:latin typeface="DM Sans Medium"/>
                <a:ea typeface="DM Sans Medium"/>
                <a:cs typeface="DM Sans Medium"/>
                <a:sym typeface="DM Sans Medium"/>
              </a:rPr>
              <a:t>Americans with Disabilities Act</a:t>
            </a:r>
            <a:br>
              <a:rPr lang="en" sz="1800">
                <a:latin typeface="DM Sans Medium"/>
                <a:ea typeface="DM Sans Medium"/>
                <a:cs typeface="DM Sans Medium"/>
                <a:sym typeface="DM Sans Medium"/>
              </a:rPr>
            </a:br>
            <a:r>
              <a:rPr lang="en" sz="1500">
                <a:solidFill>
                  <a:schemeClr val="dk1"/>
                </a:solidFill>
                <a:latin typeface="DM Sans"/>
                <a:ea typeface="DM Sans"/>
                <a:cs typeface="DM Sans"/>
                <a:sym typeface="DM Sans"/>
              </a:rPr>
              <a:t>July 2023 Notice of Proposed Rulemaking</a:t>
            </a:r>
            <a:endParaRPr sz="1800">
              <a:latin typeface="DM Sans Medium"/>
              <a:ea typeface="DM Sans Medium"/>
              <a:cs typeface="DM Sans Medium"/>
              <a:sym typeface="DM Sans Medium"/>
            </a:endParaRPr>
          </a:p>
        </p:txBody>
      </p:sp>
      <p:sp>
        <p:nvSpPr>
          <p:cNvPr id="84" name="Google Shape;84;p17"/>
          <p:cNvSpPr txBox="1"/>
          <p:nvPr/>
        </p:nvSpPr>
        <p:spPr>
          <a:xfrm>
            <a:off x="4687925" y="2178476"/>
            <a:ext cx="4218600" cy="73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latin typeface="DM Sans Medium"/>
                <a:ea typeface="DM Sans Medium"/>
                <a:cs typeface="DM Sans Medium"/>
                <a:sym typeface="DM Sans Medium"/>
              </a:rPr>
              <a:t>Sections 504 + 508 </a:t>
            </a:r>
            <a:endParaRPr sz="1800">
              <a:latin typeface="DM Sans Medium"/>
              <a:ea typeface="DM Sans Medium"/>
              <a:cs typeface="DM Sans Medium"/>
              <a:sym typeface="DM Sans Medium"/>
            </a:endParaRPr>
          </a:p>
          <a:p>
            <a:pPr indent="0" lvl="0" marL="0" rtl="0" algn="l">
              <a:lnSpc>
                <a:spcPct val="115000"/>
              </a:lnSpc>
              <a:spcBef>
                <a:spcPts val="0"/>
              </a:spcBef>
              <a:spcAft>
                <a:spcPts val="0"/>
              </a:spcAft>
              <a:buNone/>
            </a:pPr>
            <a:r>
              <a:rPr lang="en" sz="1500">
                <a:latin typeface="DM Sans"/>
                <a:ea typeface="DM Sans"/>
                <a:cs typeface="DM Sans"/>
                <a:sym typeface="DM Sans"/>
              </a:rPr>
              <a:t>The Rehabilitation Act of 1973</a:t>
            </a:r>
            <a:endParaRPr sz="1500">
              <a:latin typeface="DM Sans"/>
              <a:ea typeface="DM Sans"/>
              <a:cs typeface="DM Sans"/>
              <a:sym typeface="DM Sans"/>
            </a:endParaRPr>
          </a:p>
        </p:txBody>
      </p:sp>
      <p:sp>
        <p:nvSpPr>
          <p:cNvPr id="85" name="Google Shape;85;p17"/>
          <p:cNvSpPr txBox="1"/>
          <p:nvPr/>
        </p:nvSpPr>
        <p:spPr>
          <a:xfrm>
            <a:off x="4687925" y="3261975"/>
            <a:ext cx="4329000" cy="692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Web Content Accessibility Guidelines</a:t>
            </a:r>
            <a:br>
              <a:rPr lang="en" sz="1500">
                <a:solidFill>
                  <a:schemeClr val="dk1"/>
                </a:solidFill>
                <a:latin typeface="DM Sans"/>
                <a:ea typeface="DM Sans"/>
                <a:cs typeface="DM Sans"/>
                <a:sym typeface="DM Sans"/>
              </a:rPr>
            </a:br>
            <a:r>
              <a:rPr lang="en" sz="1500">
                <a:solidFill>
                  <a:schemeClr val="dk1"/>
                </a:solidFill>
                <a:latin typeface="DM Sans"/>
                <a:ea typeface="DM Sans"/>
                <a:cs typeface="DM Sans"/>
                <a:sym typeface="DM Sans"/>
              </a:rPr>
              <a:t>POUR principle </a:t>
            </a:r>
            <a:endParaRPr sz="1800">
              <a:latin typeface="DM Sans Medium"/>
              <a:ea typeface="DM Sans Medium"/>
              <a:cs typeface="DM Sans Medium"/>
              <a:sym typeface="DM Sans Medium"/>
            </a:endParaRPr>
          </a:p>
        </p:txBody>
      </p:sp>
      <p:sp>
        <p:nvSpPr>
          <p:cNvPr id="86" name="Google Shape;86;p17"/>
          <p:cNvSpPr txBox="1"/>
          <p:nvPr/>
        </p:nvSpPr>
        <p:spPr>
          <a:xfrm>
            <a:off x="362346" y="2517388"/>
            <a:ext cx="4080300" cy="2262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4500">
                <a:latin typeface="DM Sans Black"/>
                <a:ea typeface="DM Sans Black"/>
                <a:cs typeface="DM Sans Black"/>
                <a:sym typeface="DM Sans Black"/>
              </a:rPr>
              <a:t>Legal &amp; ethical imperatives</a:t>
            </a:r>
            <a:endParaRPr sz="4500">
              <a:latin typeface="DM Sans Black"/>
              <a:ea typeface="DM Sans Black"/>
              <a:cs typeface="DM Sans Black"/>
              <a:sym typeface="DM Sans Black"/>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p:nvPr/>
        </p:nvSpPr>
        <p:spPr>
          <a:xfrm>
            <a:off x="388363" y="329550"/>
            <a:ext cx="8367300" cy="4484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 name="Google Shape;92;p18"/>
          <p:cNvSpPr/>
          <p:nvPr/>
        </p:nvSpPr>
        <p:spPr>
          <a:xfrm>
            <a:off x="-28875" y="158750"/>
            <a:ext cx="1356600" cy="1197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3" name="Google Shape;93;p18"/>
          <p:cNvSpPr txBox="1"/>
          <p:nvPr>
            <p:ph type="ctrTitle"/>
          </p:nvPr>
        </p:nvSpPr>
        <p:spPr>
          <a:xfrm>
            <a:off x="-527755" y="-243979"/>
            <a:ext cx="2307000" cy="2663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15000">
                <a:solidFill>
                  <a:srgbClr val="E6006F"/>
                </a:solidFill>
                <a:latin typeface="Calistoga"/>
                <a:ea typeface="Calistoga"/>
                <a:cs typeface="Calistoga"/>
                <a:sym typeface="Calistoga"/>
              </a:rPr>
              <a:t>“</a:t>
            </a:r>
            <a:endParaRPr b="1" sz="15000">
              <a:solidFill>
                <a:srgbClr val="E6006F"/>
              </a:solidFill>
              <a:latin typeface="Calistoga"/>
              <a:ea typeface="Calistoga"/>
              <a:cs typeface="Calistoga"/>
              <a:sym typeface="Calistoga"/>
            </a:endParaRPr>
          </a:p>
        </p:txBody>
      </p:sp>
      <p:sp>
        <p:nvSpPr>
          <p:cNvPr id="94" name="Google Shape;94;p18"/>
          <p:cNvSpPr txBox="1"/>
          <p:nvPr>
            <p:ph type="ctrTitle"/>
          </p:nvPr>
        </p:nvSpPr>
        <p:spPr>
          <a:xfrm>
            <a:off x="618001" y="693293"/>
            <a:ext cx="79080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4500">
                <a:latin typeface="DM Sans Black"/>
                <a:ea typeface="DM Sans Black"/>
                <a:cs typeface="DM Sans Black"/>
                <a:sym typeface="DM Sans Black"/>
              </a:rPr>
              <a:t>Equal access doesn’t look the same for everyone. </a:t>
            </a:r>
            <a:endParaRPr sz="4500">
              <a:latin typeface="DM Sans Black"/>
              <a:ea typeface="DM Sans Black"/>
              <a:cs typeface="DM Sans Black"/>
              <a:sym typeface="DM Sans Black"/>
            </a:endParaRPr>
          </a:p>
        </p:txBody>
      </p:sp>
      <p:sp>
        <p:nvSpPr>
          <p:cNvPr id="95" name="Google Shape;95;p18"/>
          <p:cNvSpPr txBox="1"/>
          <p:nvPr>
            <p:ph idx="1" type="subTitle"/>
          </p:nvPr>
        </p:nvSpPr>
        <p:spPr>
          <a:xfrm>
            <a:off x="311700" y="2839759"/>
            <a:ext cx="8520600" cy="1007700"/>
          </a:xfrm>
          <a:prstGeom prst="rect">
            <a:avLst/>
          </a:prstGeom>
        </p:spPr>
        <p:txBody>
          <a:bodyPr anchorCtr="0" anchor="t" bIns="91425" lIns="91425" spcFirstLastPara="1" rIns="91425" wrap="square" tIns="91425">
            <a:normAutofit/>
          </a:bodyPr>
          <a:lstStyle/>
          <a:p>
            <a:pPr indent="0" lvl="0" marL="0" rtl="0" algn="ctr">
              <a:lnSpc>
                <a:spcPct val="115000"/>
              </a:lnSpc>
              <a:spcBef>
                <a:spcPts val="0"/>
              </a:spcBef>
              <a:spcAft>
                <a:spcPts val="0"/>
              </a:spcAft>
              <a:buNone/>
            </a:pPr>
            <a:r>
              <a:rPr lang="en" sz="1500">
                <a:latin typeface="DM Sans Light"/>
                <a:ea typeface="DM Sans Light"/>
                <a:cs typeface="DM Sans Light"/>
                <a:sym typeface="DM Sans Light"/>
              </a:rPr>
              <a:t>Rita Inman</a:t>
            </a:r>
            <a:endParaRPr sz="1500">
              <a:latin typeface="DM Sans Light"/>
              <a:ea typeface="DM Sans Light"/>
              <a:cs typeface="DM Sans Light"/>
              <a:sym typeface="DM Sans Light"/>
            </a:endParaRPr>
          </a:p>
          <a:p>
            <a:pPr indent="0" lvl="0" marL="0" rtl="0" algn="ctr">
              <a:lnSpc>
                <a:spcPct val="115000"/>
              </a:lnSpc>
              <a:spcBef>
                <a:spcPts val="0"/>
              </a:spcBef>
              <a:spcAft>
                <a:spcPts val="0"/>
              </a:spcAft>
              <a:buNone/>
            </a:pPr>
            <a:r>
              <a:rPr lang="en" sz="1500">
                <a:latin typeface="DM Sans Light"/>
                <a:ea typeface="DM Sans Light"/>
                <a:cs typeface="DM Sans Light"/>
                <a:sym typeface="DM Sans Light"/>
              </a:rPr>
              <a:t>Associate Director</a:t>
            </a:r>
            <a:endParaRPr sz="1500">
              <a:latin typeface="DM Sans Light"/>
              <a:ea typeface="DM Sans Light"/>
              <a:cs typeface="DM Sans Light"/>
              <a:sym typeface="DM Sans Light"/>
            </a:endParaRPr>
          </a:p>
          <a:p>
            <a:pPr indent="0" lvl="0" marL="0" rtl="0" algn="ctr">
              <a:lnSpc>
                <a:spcPct val="115000"/>
              </a:lnSpc>
              <a:spcBef>
                <a:spcPts val="0"/>
              </a:spcBef>
              <a:spcAft>
                <a:spcPts val="0"/>
              </a:spcAft>
              <a:buNone/>
            </a:pPr>
            <a:r>
              <a:rPr lang="en" sz="1500">
                <a:latin typeface="DM Sans Light"/>
                <a:ea typeface="DM Sans Light"/>
                <a:cs typeface="DM Sans Light"/>
                <a:sym typeface="DM Sans Light"/>
              </a:rPr>
              <a:t>Disability Resource Center</a:t>
            </a:r>
            <a:endParaRPr sz="1500">
              <a:latin typeface="DM Sans Light"/>
              <a:ea typeface="DM Sans Light"/>
              <a:cs typeface="DM Sans Light"/>
              <a:sym typeface="DM Sans Light"/>
            </a:endParaRPr>
          </a:p>
        </p:txBody>
      </p:sp>
      <p:pic>
        <p:nvPicPr>
          <p:cNvPr id="96" name="Google Shape;96;p18"/>
          <p:cNvPicPr preferRelativeResize="0"/>
          <p:nvPr/>
        </p:nvPicPr>
        <p:blipFill>
          <a:blip r:embed="rId3">
            <a:alphaModFix/>
          </a:blip>
          <a:stretch>
            <a:fillRect/>
          </a:stretch>
        </p:blipFill>
        <p:spPr>
          <a:xfrm>
            <a:off x="3723949" y="3626725"/>
            <a:ext cx="1696102" cy="954049"/>
          </a:xfrm>
          <a:prstGeom prst="rect">
            <a:avLst/>
          </a:prstGeom>
          <a:noFill/>
          <a:ln>
            <a:noFill/>
          </a:ln>
        </p:spPr>
      </p:pic>
      <p:sp>
        <p:nvSpPr>
          <p:cNvPr id="97" name="Google Shape;97;p18"/>
          <p:cNvSpPr/>
          <p:nvPr/>
        </p:nvSpPr>
        <p:spPr>
          <a:xfrm>
            <a:off x="7635000" y="3847450"/>
            <a:ext cx="1356600" cy="11979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8" name="Google Shape;98;p18"/>
          <p:cNvSpPr txBox="1"/>
          <p:nvPr>
            <p:ph type="ctrTitle"/>
          </p:nvPr>
        </p:nvSpPr>
        <p:spPr>
          <a:xfrm>
            <a:off x="7209575" y="4829066"/>
            <a:ext cx="2307000" cy="1327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15000">
                <a:solidFill>
                  <a:srgbClr val="E6006F"/>
                </a:solidFill>
                <a:latin typeface="Calistoga"/>
                <a:ea typeface="Calistoga"/>
                <a:cs typeface="Calistoga"/>
                <a:sym typeface="Calistoga"/>
              </a:rPr>
              <a:t>”</a:t>
            </a:r>
            <a:endParaRPr b="1" sz="15000">
              <a:solidFill>
                <a:srgbClr val="E6006F"/>
              </a:solidFill>
              <a:latin typeface="Calistoga"/>
              <a:ea typeface="Calistoga"/>
              <a:cs typeface="Calistoga"/>
              <a:sym typeface="Calistog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pic>
        <p:nvPicPr>
          <p:cNvPr descr="Bullet points, 3 pink squares on a black line" id="103" name="Google Shape;103;p19" title="Background image"/>
          <p:cNvPicPr preferRelativeResize="0"/>
          <p:nvPr/>
        </p:nvPicPr>
        <p:blipFill rotWithShape="1">
          <a:blip r:embed="rId3">
            <a:alphaModFix/>
          </a:blip>
          <a:srcRect b="15832" l="2464" r="7607" t="0"/>
          <a:stretch/>
        </p:blipFill>
        <p:spPr>
          <a:xfrm>
            <a:off x="0" y="0"/>
            <a:ext cx="8816952" cy="4641724"/>
          </a:xfrm>
          <a:prstGeom prst="rect">
            <a:avLst/>
          </a:prstGeom>
          <a:noFill/>
          <a:ln>
            <a:noFill/>
          </a:ln>
        </p:spPr>
      </p:pic>
      <p:sp>
        <p:nvSpPr>
          <p:cNvPr id="104" name="Google Shape;104;p19"/>
          <p:cNvSpPr txBox="1"/>
          <p:nvPr/>
        </p:nvSpPr>
        <p:spPr>
          <a:xfrm>
            <a:off x="4968424" y="1213250"/>
            <a:ext cx="3905400" cy="1144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Improved test scores</a:t>
            </a:r>
            <a:endParaRPr sz="1800">
              <a:latin typeface="DM Sans Medium"/>
              <a:ea typeface="DM Sans Medium"/>
              <a:cs typeface="DM Sans Medium"/>
              <a:sym typeface="DM Sans Medium"/>
            </a:endParaRPr>
          </a:p>
          <a:p>
            <a:pPr indent="0" lvl="0" marL="0" rtl="0" algn="l">
              <a:lnSpc>
                <a:spcPct val="100000"/>
              </a:lnSpc>
              <a:spcBef>
                <a:spcPts val="0"/>
              </a:spcBef>
              <a:spcAft>
                <a:spcPts val="0"/>
              </a:spcAft>
              <a:buNone/>
            </a:pPr>
            <a:r>
              <a:rPr lang="en" sz="1500">
                <a:solidFill>
                  <a:srgbClr val="E6006F"/>
                </a:solidFill>
                <a:latin typeface="DM Sans"/>
                <a:ea typeface="DM Sans"/>
                <a:cs typeface="DM Sans"/>
                <a:sym typeface="DM Sans"/>
              </a:rPr>
              <a:t>3%</a:t>
            </a:r>
            <a:r>
              <a:rPr lang="en" sz="1500">
                <a:solidFill>
                  <a:schemeClr val="dk1"/>
                </a:solidFill>
                <a:latin typeface="DM Sans"/>
                <a:ea typeface="DM Sans"/>
                <a:cs typeface="DM Sans"/>
                <a:sym typeface="DM Sans"/>
              </a:rPr>
              <a:t> increase using captions</a:t>
            </a:r>
            <a:endParaRPr sz="1500">
              <a:solidFill>
                <a:schemeClr val="dk1"/>
              </a:solidFill>
              <a:latin typeface="DM Sans"/>
              <a:ea typeface="DM Sans"/>
              <a:cs typeface="DM Sans"/>
              <a:sym typeface="DM Sans"/>
            </a:endParaRPr>
          </a:p>
          <a:p>
            <a:pPr indent="0" lvl="0" marL="0" rtl="0" algn="l">
              <a:lnSpc>
                <a:spcPct val="100000"/>
              </a:lnSpc>
              <a:spcBef>
                <a:spcPts val="0"/>
              </a:spcBef>
              <a:spcAft>
                <a:spcPts val="0"/>
              </a:spcAft>
              <a:buNone/>
            </a:pPr>
            <a:r>
              <a:rPr lang="en" sz="1500">
                <a:solidFill>
                  <a:srgbClr val="E6006F"/>
                </a:solidFill>
                <a:latin typeface="DM Sans"/>
                <a:ea typeface="DM Sans"/>
                <a:cs typeface="DM Sans"/>
                <a:sym typeface="DM Sans"/>
              </a:rPr>
              <a:t>8% </a:t>
            </a:r>
            <a:r>
              <a:rPr lang="en" sz="1500">
                <a:solidFill>
                  <a:schemeClr val="dk1"/>
                </a:solidFill>
                <a:latin typeface="DM Sans"/>
                <a:ea typeface="DM Sans"/>
                <a:cs typeface="DM Sans"/>
                <a:sym typeface="DM Sans"/>
              </a:rPr>
              <a:t>increase using interactive transcripts</a:t>
            </a:r>
            <a:endParaRPr sz="1500">
              <a:solidFill>
                <a:schemeClr val="dk1"/>
              </a:solidFill>
              <a:latin typeface="DM Sans"/>
              <a:ea typeface="DM Sans"/>
              <a:cs typeface="DM Sans"/>
              <a:sym typeface="DM Sans"/>
            </a:endParaRPr>
          </a:p>
          <a:p>
            <a:pPr indent="0" lvl="0" marL="0" rtl="0" algn="r">
              <a:lnSpc>
                <a:spcPct val="50000"/>
              </a:lnSpc>
              <a:spcBef>
                <a:spcPts val="1000"/>
              </a:spcBef>
              <a:spcAft>
                <a:spcPts val="0"/>
              </a:spcAft>
              <a:buNone/>
            </a:pPr>
            <a:r>
              <a:rPr lang="en" sz="1200" u="sng">
                <a:solidFill>
                  <a:srgbClr val="007EB5"/>
                </a:solidFill>
                <a:latin typeface="DM Sans"/>
                <a:ea typeface="DM Sans"/>
                <a:cs typeface="DM Sans"/>
                <a:sym typeface="DM Sans"/>
                <a:hlinkClick r:id="rId4">
                  <a:extLst>
                    <a:ext uri="{A12FA001-AC4F-418D-AE19-62706E023703}">
                      <ahyp:hlinkClr val="tx"/>
                    </a:ext>
                  </a:extLst>
                </a:hlinkClick>
              </a:rPr>
              <a:t>USF St. Petersburg</a:t>
            </a:r>
            <a:endParaRPr sz="1200">
              <a:solidFill>
                <a:srgbClr val="007EB5"/>
              </a:solidFill>
              <a:latin typeface="DM Sans"/>
              <a:ea typeface="DM Sans"/>
              <a:cs typeface="DM Sans"/>
              <a:sym typeface="DM Sans"/>
            </a:endParaRPr>
          </a:p>
        </p:txBody>
      </p:sp>
      <p:sp>
        <p:nvSpPr>
          <p:cNvPr id="105" name="Google Shape;105;p19"/>
          <p:cNvSpPr txBox="1"/>
          <p:nvPr/>
        </p:nvSpPr>
        <p:spPr>
          <a:xfrm>
            <a:off x="4935522" y="2340900"/>
            <a:ext cx="3881400" cy="913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Boosted comprehension</a:t>
            </a:r>
            <a:endParaRPr sz="1800">
              <a:latin typeface="DM Sans Medium"/>
              <a:ea typeface="DM Sans Medium"/>
              <a:cs typeface="DM Sans Medium"/>
              <a:sym typeface="DM Sans Medium"/>
            </a:endParaRPr>
          </a:p>
          <a:p>
            <a:pPr indent="0" lvl="0" marL="0" rtl="0" algn="l">
              <a:spcBef>
                <a:spcPts val="0"/>
              </a:spcBef>
              <a:spcAft>
                <a:spcPts val="0"/>
              </a:spcAft>
              <a:buClr>
                <a:schemeClr val="dk1"/>
              </a:buClr>
              <a:buSzPts val="1100"/>
              <a:buFont typeface="Arial"/>
              <a:buNone/>
            </a:pPr>
            <a:r>
              <a:rPr lang="en" sz="1500">
                <a:solidFill>
                  <a:srgbClr val="E6006F"/>
                </a:solidFill>
                <a:latin typeface="DM Sans"/>
                <a:ea typeface="DM Sans"/>
                <a:cs typeface="DM Sans"/>
                <a:sym typeface="DM Sans"/>
              </a:rPr>
              <a:t>52%</a:t>
            </a:r>
            <a:r>
              <a:rPr lang="en" sz="1500">
                <a:solidFill>
                  <a:schemeClr val="dk1"/>
                </a:solidFill>
                <a:latin typeface="DM Sans"/>
                <a:ea typeface="DM Sans"/>
                <a:cs typeface="DM Sans"/>
                <a:sym typeface="DM Sans"/>
              </a:rPr>
              <a:t> say captions aid comprehension </a:t>
            </a:r>
            <a:endParaRPr sz="1500">
              <a:solidFill>
                <a:schemeClr val="dk1"/>
              </a:solidFill>
              <a:latin typeface="DM Sans"/>
              <a:ea typeface="DM Sans"/>
              <a:cs typeface="DM Sans"/>
              <a:sym typeface="DM Sans"/>
            </a:endParaRPr>
          </a:p>
          <a:p>
            <a:pPr indent="0" lvl="0" marL="0" rtl="0" algn="r">
              <a:lnSpc>
                <a:spcPct val="50000"/>
              </a:lnSpc>
              <a:spcBef>
                <a:spcPts val="1000"/>
              </a:spcBef>
              <a:spcAft>
                <a:spcPts val="0"/>
              </a:spcAft>
              <a:buClr>
                <a:schemeClr val="dk1"/>
              </a:buClr>
              <a:buSzPts val="1100"/>
              <a:buFont typeface="Arial"/>
              <a:buNone/>
            </a:pPr>
            <a:r>
              <a:rPr lang="en" sz="1200" u="sng">
                <a:solidFill>
                  <a:srgbClr val="007EB5"/>
                </a:solidFill>
                <a:latin typeface="DM Sans"/>
                <a:ea typeface="DM Sans"/>
                <a:cs typeface="DM Sans"/>
                <a:sym typeface="DM Sans"/>
                <a:hlinkClick r:id="rId5">
                  <a:extLst>
                    <a:ext uri="{A12FA001-AC4F-418D-AE19-62706E023703}">
                      <ahyp:hlinkClr val="tx"/>
                    </a:ext>
                  </a:extLst>
                </a:hlinkClick>
              </a:rPr>
              <a:t>OSU eCampus</a:t>
            </a:r>
            <a:endParaRPr sz="1500">
              <a:solidFill>
                <a:srgbClr val="007EB5"/>
              </a:solidFill>
              <a:latin typeface="DM Sans"/>
              <a:ea typeface="DM Sans"/>
              <a:cs typeface="DM Sans"/>
              <a:sym typeface="DM Sans"/>
            </a:endParaRPr>
          </a:p>
        </p:txBody>
      </p:sp>
      <p:sp>
        <p:nvSpPr>
          <p:cNvPr id="106" name="Google Shape;106;p19"/>
          <p:cNvSpPr txBox="1"/>
          <p:nvPr/>
        </p:nvSpPr>
        <p:spPr>
          <a:xfrm>
            <a:off x="4931296" y="3381950"/>
            <a:ext cx="3942600" cy="913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More engaged students</a:t>
            </a:r>
            <a:endParaRPr sz="1800">
              <a:latin typeface="DM Sans Medium"/>
              <a:ea typeface="DM Sans Medium"/>
              <a:cs typeface="DM Sans Medium"/>
              <a:sym typeface="DM Sans Medium"/>
            </a:endParaRPr>
          </a:p>
          <a:p>
            <a:pPr indent="0" lvl="0" marL="0" rtl="0" algn="l">
              <a:spcBef>
                <a:spcPts val="0"/>
              </a:spcBef>
              <a:spcAft>
                <a:spcPts val="0"/>
              </a:spcAft>
              <a:buClr>
                <a:schemeClr val="dk1"/>
              </a:buClr>
              <a:buSzPts val="1100"/>
              <a:buFont typeface="Arial"/>
              <a:buNone/>
            </a:pPr>
            <a:r>
              <a:rPr lang="en" sz="1500">
                <a:solidFill>
                  <a:srgbClr val="E6006F"/>
                </a:solidFill>
                <a:latin typeface="DM Sans"/>
                <a:ea typeface="DM Sans"/>
                <a:cs typeface="DM Sans"/>
                <a:sym typeface="DM Sans"/>
              </a:rPr>
              <a:t>20%</a:t>
            </a:r>
            <a:r>
              <a:rPr lang="en" sz="1500">
                <a:solidFill>
                  <a:schemeClr val="dk1"/>
                </a:solidFill>
                <a:latin typeface="DM Sans"/>
                <a:ea typeface="DM Sans"/>
                <a:cs typeface="DM Sans"/>
                <a:sym typeface="DM Sans"/>
              </a:rPr>
              <a:t> say captions keep them engaged</a:t>
            </a:r>
            <a:endParaRPr sz="1500">
              <a:solidFill>
                <a:schemeClr val="dk1"/>
              </a:solidFill>
              <a:latin typeface="DM Sans"/>
              <a:ea typeface="DM Sans"/>
              <a:cs typeface="DM Sans"/>
              <a:sym typeface="DM Sans"/>
            </a:endParaRPr>
          </a:p>
          <a:p>
            <a:pPr indent="0" lvl="0" marL="0" rtl="0" algn="r">
              <a:lnSpc>
                <a:spcPct val="50000"/>
              </a:lnSpc>
              <a:spcBef>
                <a:spcPts val="1000"/>
              </a:spcBef>
              <a:spcAft>
                <a:spcPts val="0"/>
              </a:spcAft>
              <a:buClr>
                <a:schemeClr val="dk1"/>
              </a:buClr>
              <a:buSzPts val="1100"/>
              <a:buFont typeface="Arial"/>
              <a:buNone/>
            </a:pPr>
            <a:r>
              <a:rPr lang="en" sz="1200" u="sng">
                <a:solidFill>
                  <a:srgbClr val="007EB5"/>
                </a:solidFill>
                <a:latin typeface="DM Sans"/>
                <a:ea typeface="DM Sans"/>
                <a:cs typeface="DM Sans"/>
                <a:sym typeface="DM Sans"/>
                <a:hlinkClick r:id="rId6">
                  <a:extLst>
                    <a:ext uri="{A12FA001-AC4F-418D-AE19-62706E023703}">
                      <ahyp:hlinkClr val="tx"/>
                    </a:ext>
                  </a:extLst>
                </a:hlinkClick>
              </a:rPr>
              <a:t>OSU eCampus</a:t>
            </a:r>
            <a:endParaRPr sz="1500">
              <a:solidFill>
                <a:srgbClr val="007EB5"/>
              </a:solidFill>
              <a:latin typeface="DM Sans"/>
              <a:ea typeface="DM Sans"/>
              <a:cs typeface="DM Sans"/>
              <a:sym typeface="DM Sans"/>
            </a:endParaRPr>
          </a:p>
        </p:txBody>
      </p:sp>
      <p:sp>
        <p:nvSpPr>
          <p:cNvPr id="107" name="Google Shape;107;p19"/>
          <p:cNvSpPr txBox="1"/>
          <p:nvPr/>
        </p:nvSpPr>
        <p:spPr>
          <a:xfrm>
            <a:off x="375697" y="2517388"/>
            <a:ext cx="4080300" cy="2262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4500">
                <a:latin typeface="DM Sans Black"/>
                <a:ea typeface="DM Sans Black"/>
                <a:cs typeface="DM Sans Black"/>
                <a:sym typeface="DM Sans Black"/>
              </a:rPr>
              <a:t>Tangible student impact</a:t>
            </a:r>
            <a:endParaRPr sz="4500">
              <a:latin typeface="DM Sans Black"/>
              <a:ea typeface="DM Sans Black"/>
              <a:cs typeface="DM Sans Black"/>
              <a:sym typeface="DM Sans Black"/>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1" name="Shape 111"/>
        <p:cNvGrpSpPr/>
        <p:nvPr/>
      </p:nvGrpSpPr>
      <p:grpSpPr>
        <a:xfrm>
          <a:off x="0" y="0"/>
          <a:ext cx="0" cy="0"/>
          <a:chOff x="0" y="0"/>
          <a:chExt cx="0" cy="0"/>
        </a:xfrm>
      </p:grpSpPr>
      <p:sp>
        <p:nvSpPr>
          <p:cNvPr id="112" name="Google Shape;112;p20"/>
          <p:cNvSpPr txBox="1"/>
          <p:nvPr/>
        </p:nvSpPr>
        <p:spPr>
          <a:xfrm>
            <a:off x="366150" y="344750"/>
            <a:ext cx="4933800" cy="2470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en" sz="4500">
                <a:solidFill>
                  <a:schemeClr val="lt1"/>
                </a:solidFill>
                <a:highlight>
                  <a:srgbClr val="E6006F"/>
                </a:highlight>
                <a:latin typeface="DM Sans Black"/>
                <a:ea typeface="DM Sans Black"/>
                <a:cs typeface="DM Sans Black"/>
                <a:sym typeface="DM Sans Black"/>
              </a:rPr>
              <a:t>Best practices for recorded content </a:t>
            </a:r>
            <a:endParaRPr sz="4500">
              <a:solidFill>
                <a:schemeClr val="lt1"/>
              </a:solidFill>
              <a:highlight>
                <a:srgbClr val="E6006F"/>
              </a:highlight>
              <a:latin typeface="DM Sans Medium"/>
              <a:ea typeface="DM Sans Medium"/>
              <a:cs typeface="DM Sans Medium"/>
              <a:sym typeface="DM Sans Medium"/>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pic>
        <p:nvPicPr>
          <p:cNvPr descr="Bullet points, 3 pink squares on a black line" id="117" name="Google Shape;117;p21" title="Background image"/>
          <p:cNvPicPr preferRelativeResize="0"/>
          <p:nvPr/>
        </p:nvPicPr>
        <p:blipFill rotWithShape="1">
          <a:blip r:embed="rId3">
            <a:alphaModFix/>
          </a:blip>
          <a:srcRect b="15832" l="2464" r="7607" t="0"/>
          <a:stretch/>
        </p:blipFill>
        <p:spPr>
          <a:xfrm>
            <a:off x="80042" y="0"/>
            <a:ext cx="8816952" cy="4641724"/>
          </a:xfrm>
          <a:prstGeom prst="rect">
            <a:avLst/>
          </a:prstGeom>
          <a:noFill/>
          <a:ln>
            <a:noFill/>
          </a:ln>
        </p:spPr>
      </p:pic>
      <p:sp>
        <p:nvSpPr>
          <p:cNvPr id="118" name="Google Shape;118;p21"/>
          <p:cNvSpPr txBox="1"/>
          <p:nvPr/>
        </p:nvSpPr>
        <p:spPr>
          <a:xfrm>
            <a:off x="4896066" y="1213250"/>
            <a:ext cx="3905400" cy="1246800"/>
          </a:xfrm>
          <a:prstGeom prst="rect">
            <a:avLst/>
          </a:prstGeom>
          <a:noFill/>
          <a:ln>
            <a:noFill/>
          </a:ln>
        </p:spPr>
        <p:txBody>
          <a:bodyPr anchorCtr="0" anchor="t" bIns="91425" lIns="91425" spcFirstLastPara="1" rIns="91425" wrap="square" tIns="91425">
            <a:spAutoFit/>
          </a:bodyPr>
          <a:lstStyle/>
          <a:p>
            <a:pPr indent="0" lvl="0" marL="91440" rtl="0" algn="l">
              <a:lnSpc>
                <a:spcPct val="100000"/>
              </a:lnSpc>
              <a:spcBef>
                <a:spcPts val="0"/>
              </a:spcBef>
              <a:spcAft>
                <a:spcPts val="0"/>
              </a:spcAft>
              <a:buNone/>
            </a:pPr>
            <a:r>
              <a:rPr lang="en" sz="1800">
                <a:latin typeface="DM Sans Medium"/>
                <a:ea typeface="DM Sans Medium"/>
                <a:cs typeface="DM Sans Medium"/>
                <a:sym typeface="DM Sans Medium"/>
              </a:rPr>
              <a:t>Textual representation of all the audio within a media file</a:t>
            </a:r>
            <a:endParaRPr sz="1800">
              <a:latin typeface="DM Sans Medium"/>
              <a:ea typeface="DM Sans Medium"/>
              <a:cs typeface="DM Sans Medium"/>
              <a:sym typeface="DM Sans Medium"/>
            </a:endParaRPr>
          </a:p>
          <a:p>
            <a:pPr indent="0" lvl="0" marL="91440" rtl="0" algn="l">
              <a:spcBef>
                <a:spcPts val="0"/>
              </a:spcBef>
              <a:spcAft>
                <a:spcPts val="0"/>
              </a:spcAft>
              <a:buNone/>
            </a:pPr>
            <a:r>
              <a:rPr lang="en" sz="1500">
                <a:solidFill>
                  <a:schemeClr val="dk1"/>
                </a:solidFill>
                <a:latin typeface="DM Sans"/>
                <a:ea typeface="DM Sans"/>
                <a:cs typeface="DM Sans"/>
                <a:sym typeface="DM Sans"/>
              </a:rPr>
              <a:t>Including</a:t>
            </a:r>
            <a:r>
              <a:rPr lang="en" sz="1500">
                <a:solidFill>
                  <a:srgbClr val="E6006F"/>
                </a:solidFill>
                <a:latin typeface="DM Sans"/>
                <a:ea typeface="DM Sans"/>
                <a:cs typeface="DM Sans"/>
                <a:sym typeface="DM Sans"/>
              </a:rPr>
              <a:t> non-speech </a:t>
            </a:r>
            <a:r>
              <a:rPr lang="en" sz="1500">
                <a:solidFill>
                  <a:schemeClr val="dk1"/>
                </a:solidFill>
                <a:latin typeface="DM Sans"/>
                <a:ea typeface="DM Sans"/>
                <a:cs typeface="DM Sans"/>
                <a:sym typeface="DM Sans"/>
              </a:rPr>
              <a:t>elements</a:t>
            </a:r>
            <a:endParaRPr sz="1800">
              <a:solidFill>
                <a:schemeClr val="dk1"/>
              </a:solidFill>
              <a:latin typeface="DM Sans Medium"/>
              <a:ea typeface="DM Sans Medium"/>
              <a:cs typeface="DM Sans Medium"/>
              <a:sym typeface="DM Sans Medium"/>
            </a:endParaRPr>
          </a:p>
          <a:p>
            <a:pPr indent="0" lvl="0" marL="91440" rtl="0" algn="l">
              <a:lnSpc>
                <a:spcPct val="100000"/>
              </a:lnSpc>
              <a:spcBef>
                <a:spcPts val="0"/>
              </a:spcBef>
              <a:spcAft>
                <a:spcPts val="0"/>
              </a:spcAft>
              <a:buNone/>
            </a:pPr>
            <a:r>
              <a:t/>
            </a:r>
            <a:endParaRPr sz="1800">
              <a:latin typeface="DM Sans Medium"/>
              <a:ea typeface="DM Sans Medium"/>
              <a:cs typeface="DM Sans Medium"/>
              <a:sym typeface="DM Sans Medium"/>
            </a:endParaRPr>
          </a:p>
        </p:txBody>
      </p:sp>
      <p:sp>
        <p:nvSpPr>
          <p:cNvPr id="119" name="Google Shape;119;p21"/>
          <p:cNvSpPr txBox="1"/>
          <p:nvPr/>
        </p:nvSpPr>
        <p:spPr>
          <a:xfrm>
            <a:off x="5015564" y="2340900"/>
            <a:ext cx="3881400" cy="692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Quality standards + regulation</a:t>
            </a:r>
            <a:endParaRPr sz="1800">
              <a:latin typeface="DM Sans Medium"/>
              <a:ea typeface="DM Sans Medium"/>
              <a:cs typeface="DM Sans Medium"/>
              <a:sym typeface="DM Sans Medium"/>
            </a:endParaRPr>
          </a:p>
          <a:p>
            <a:pPr indent="0" lvl="0" marL="0" rtl="0" algn="l">
              <a:lnSpc>
                <a:spcPct val="100000"/>
              </a:lnSpc>
              <a:spcBef>
                <a:spcPts val="0"/>
              </a:spcBef>
              <a:spcAft>
                <a:spcPts val="0"/>
              </a:spcAft>
              <a:buNone/>
            </a:pPr>
            <a:r>
              <a:rPr lang="en" sz="1500">
                <a:latin typeface="DM Sans"/>
                <a:ea typeface="DM Sans"/>
                <a:cs typeface="DM Sans"/>
                <a:sym typeface="DM Sans"/>
              </a:rPr>
              <a:t>FCC, DCMP Captioning Key, WCAG</a:t>
            </a:r>
            <a:endParaRPr sz="1500">
              <a:latin typeface="DM Sans"/>
              <a:ea typeface="DM Sans"/>
              <a:cs typeface="DM Sans"/>
              <a:sym typeface="DM Sans"/>
            </a:endParaRPr>
          </a:p>
        </p:txBody>
      </p:sp>
      <p:sp>
        <p:nvSpPr>
          <p:cNvPr id="120" name="Google Shape;120;p21"/>
          <p:cNvSpPr txBox="1"/>
          <p:nvPr/>
        </p:nvSpPr>
        <p:spPr>
          <a:xfrm>
            <a:off x="5011338" y="3229550"/>
            <a:ext cx="39426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latin typeface="DM Sans Medium"/>
                <a:ea typeface="DM Sans Medium"/>
                <a:cs typeface="DM Sans Medium"/>
                <a:sym typeface="DM Sans Medium"/>
              </a:rPr>
              <a:t>Best practices</a:t>
            </a:r>
            <a:endParaRPr sz="1800">
              <a:latin typeface="DM Sans Medium"/>
              <a:ea typeface="DM Sans Medium"/>
              <a:cs typeface="DM Sans Medium"/>
              <a:sym typeface="DM Sans Medium"/>
            </a:endParaRPr>
          </a:p>
          <a:p>
            <a:pPr indent="0" lvl="0" marL="0" rtl="0" algn="l">
              <a:spcBef>
                <a:spcPts val="0"/>
              </a:spcBef>
              <a:spcAft>
                <a:spcPts val="0"/>
              </a:spcAft>
              <a:buClr>
                <a:schemeClr val="dk1"/>
              </a:buClr>
              <a:buSzPts val="1100"/>
              <a:buFont typeface="Arial"/>
              <a:buNone/>
            </a:pPr>
            <a:r>
              <a:rPr lang="en" sz="1500">
                <a:solidFill>
                  <a:schemeClr val="dk1"/>
                </a:solidFill>
                <a:latin typeface="DM Sans"/>
                <a:ea typeface="DM Sans"/>
                <a:cs typeface="DM Sans"/>
                <a:sym typeface="DM Sans"/>
              </a:rPr>
              <a:t>Verbatim vs. clean read, placement and formatting, frame requirements</a:t>
            </a:r>
            <a:endParaRPr sz="1800">
              <a:solidFill>
                <a:schemeClr val="dk1"/>
              </a:solidFill>
              <a:latin typeface="DM Sans"/>
              <a:ea typeface="DM Sans"/>
              <a:cs typeface="DM Sans"/>
              <a:sym typeface="DM Sans"/>
            </a:endParaRPr>
          </a:p>
        </p:txBody>
      </p:sp>
      <p:sp>
        <p:nvSpPr>
          <p:cNvPr id="121" name="Google Shape;121;p21"/>
          <p:cNvSpPr txBox="1"/>
          <p:nvPr/>
        </p:nvSpPr>
        <p:spPr>
          <a:xfrm>
            <a:off x="375697" y="3203188"/>
            <a:ext cx="4080300" cy="1569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4500">
                <a:latin typeface="DM Sans Black"/>
                <a:ea typeface="DM Sans Black"/>
                <a:cs typeface="DM Sans Black"/>
                <a:sym typeface="DM Sans Black"/>
              </a:rPr>
              <a:t>Closed captioning</a:t>
            </a:r>
            <a:endParaRPr sz="4500">
              <a:latin typeface="DM Sans Black"/>
              <a:ea typeface="DM Sans Black"/>
              <a:cs typeface="DM Sans Black"/>
              <a:sym typeface="DM Sans Black"/>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