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y="5143500" cx="9144000"/>
  <p:notesSz cx="6858000" cy="9144000"/>
  <p:embeddedFontLst>
    <p:embeddedFont>
      <p:font typeface="Nunito"/>
      <p:regular r:id="rId49"/>
      <p:bold r:id="rId50"/>
      <p:italic r:id="rId51"/>
      <p:boldItalic r:id="rId52"/>
    </p:embeddedFont>
    <p:embeddedFont>
      <p:font typeface="Arial Black"/>
      <p:regular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font" Target="fonts/Nunito-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Nunito-italic.fntdata"/><Relationship Id="rId50" Type="http://schemas.openxmlformats.org/officeDocument/2006/relationships/font" Target="fonts/Nunito-bold.fntdata"/><Relationship Id="rId53" Type="http://schemas.openxmlformats.org/officeDocument/2006/relationships/font" Target="fonts/ArialBlack-regular.fntdata"/><Relationship Id="rId52" Type="http://schemas.openxmlformats.org/officeDocument/2006/relationships/font" Target="fonts/Nuni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1-feature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tableau.com/2023-2-feature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3-features" TargetMode="External"/><Relationship Id="rId3" Type="http://schemas.openxmlformats.org/officeDocument/2006/relationships/hyperlink" Target="https://tableau.com/2023-3-feature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2-4-features#item-95198" TargetMode="External"/><Relationship Id="rId3" Type="http://schemas.openxmlformats.org/officeDocument/2006/relationships/hyperlink" Target="https://tableau.com/2022-4-features#item-95198"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2-4-features#item-95196" TargetMode="External"/><Relationship Id="rId3" Type="http://schemas.openxmlformats.org/officeDocument/2006/relationships/hyperlink" Target="https://tableau.com/2022-4-features#item-95196"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1-features#item-96423"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2-4-features#item-95193" TargetMode="External"/><Relationship Id="rId3" Type="http://schemas.openxmlformats.org/officeDocument/2006/relationships/hyperlink" Target="https://tableau.com/2022-4-features#item-95193"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1-features#item-96424" TargetMode="External"/><Relationship Id="rId3" Type="http://schemas.openxmlformats.org/officeDocument/2006/relationships/hyperlink" Target="https://tableau.com/2023-1-features#item-96424"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2-features#item-97291" TargetMode="External"/><Relationship Id="rId3" Type="http://schemas.openxmlformats.org/officeDocument/2006/relationships/hyperlink" Target="https://tableau.com/2023-2-features#item-97291"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it-tableau.slack.com" TargetMode="External"/><Relationship Id="rId3" Type="http://schemas.openxmlformats.org/officeDocument/2006/relationships/hyperlink" Target="https://mit-itpartners.slack.com"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2-features#item-97435" TargetMode="External"/><Relationship Id="rId3" Type="http://schemas.openxmlformats.org/officeDocument/2006/relationships/hyperlink" Target="https://tableau.com/2023-2-features#item-97435"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3-features#item-98042" TargetMode="External"/><Relationship Id="rId3" Type="http://schemas.openxmlformats.org/officeDocument/2006/relationships/hyperlink" Target="https://tableau.com/2023-3-features#item-98042"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3-features#item-98038"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1-features#item-96409"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3-features#item-98039"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1-features#item-96399"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3-3-features#item-100878" TargetMode="External"/><Relationship Id="rId3" Type="http://schemas.openxmlformats.org/officeDocument/2006/relationships/hyperlink" Target="https://tableau.com/2023-3-features#item-100878"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2-4-features#item-95181"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2-features#item-97158"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3-features#item-98046"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2023-3-features#item-98047"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blog/tableau-updates-product-release-cadence" TargetMode="External"/><Relationship Id="rId3" Type="http://schemas.openxmlformats.org/officeDocument/2006/relationships/hyperlink" Target="https://www.tableau.com/products/all-features" TargetMode="External"/><Relationship Id="rId4" Type="http://schemas.openxmlformats.org/officeDocument/2006/relationships/hyperlink" Target="mailto:reporting-help@mit.edu" TargetMode="External"/><Relationship Id="rId5" Type="http://schemas.openxmlformats.org/officeDocument/2006/relationships/hyperlink" Target="mailto:reporting-help@mit.edu"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products/coming-soon"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products/coming-soon"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products/coming-soon"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products/coming-soon"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ableau.com/blog/tableau-updates-product-release-cadence" TargetMode="External"/><Relationship Id="rId3" Type="http://schemas.openxmlformats.org/officeDocument/2006/relationships/hyperlink" Target="https://www.tableau.com/products/all-features" TargetMode="External"/><Relationship Id="rId4" Type="http://schemas.openxmlformats.org/officeDocument/2006/relationships/hyperlink" Target="mailto:reporting-help@mit.edu" TargetMode="External"/><Relationship Id="rId5" Type="http://schemas.openxmlformats.org/officeDocument/2006/relationships/hyperlink" Target="mailto:reporting-help@mit.edu"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reg.salesforce.com/flow/plus/tc25/sessioncatalog/page/catalog/session/1742409714347001sjgk" TargetMode="External"/><Relationship Id="rId3" Type="http://schemas.openxmlformats.org/officeDocument/2006/relationships/hyperlink" Target="https://usergroups.tableau.com/higher-education-tableau-user-group"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it-tableau.slack.com/archives/C02DTTZ9UHE"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it-tableau.slack.com" TargetMode="External"/><Relationship Id="rId3" Type="http://schemas.openxmlformats.org/officeDocument/2006/relationships/hyperlink" Target="https://mailman.mit.edu/mailman/listinfo/mit_tableau_user_group"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it-tableau.slack.com/archives/C02DTTZ9UHE" TargetMode="External"/><Relationship Id="rId3" Type="http://schemas.openxmlformats.org/officeDocument/2006/relationships/hyperlink" Target="mailto:mit-tableau-user-group-admin@mit.edu"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bleau.com/2022-4-feature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86430f75f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86430f75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867725f25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867725f25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https://tableau.com/2023-1-features</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867725f257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867725f257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http://tableau.com/2023-2-features</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867725f257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867725f25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tableau.com/2023-3-features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867725f257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867725f257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867725f257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867725f257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Image Role</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tableau.com/2022-4-features#item-95198</a:t>
            </a:r>
            <a:r>
              <a:rPr lang="en"/>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45a8572480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45a8572480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Replace datasource per sheet</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tableau.com/2022-4-features#item-95196</a:t>
            </a:r>
            <a:r>
              <a:rPr lang="en"/>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5b152f22f_3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5b152f22f_3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Accelerator Data Mapping</a:t>
            </a:r>
            <a:endParaRPr/>
          </a:p>
          <a:p>
            <a:pPr indent="0" lvl="0" marL="0" rtl="0" algn="l">
              <a:spcBef>
                <a:spcPts val="0"/>
              </a:spcBef>
              <a:spcAft>
                <a:spcPts val="0"/>
              </a:spcAft>
              <a:buNone/>
            </a:pPr>
            <a:r>
              <a:rPr lang="en" u="sng">
                <a:solidFill>
                  <a:schemeClr val="hlink"/>
                </a:solidFill>
                <a:hlinkClick r:id="rId2"/>
              </a:rPr>
              <a:t>https://www.tableau.com/2023-1-features#item-96423</a:t>
            </a:r>
            <a:r>
              <a:rPr lang="en"/>
              <a: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5a8572480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45a8572480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'PROPER()' string function</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tableau.com/2022-4-features#item-95193</a:t>
            </a:r>
            <a:r>
              <a:rPr lang="en"/>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a8572480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5a8572480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Dynamic Axis Titles</a:t>
            </a:r>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a:t>
            </a:r>
            <a:r>
              <a:rPr lang="en" u="sng">
                <a:solidFill>
                  <a:schemeClr val="hlink"/>
                </a:solidFill>
                <a:hlinkClick r:id="rId3"/>
              </a:rPr>
              <a:t>tableau.com/2023-1-features#item-96424</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45a8572480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45a8572480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Line Patterns</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tableau.com/2023-2-features#item-97291</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127229c74b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127229c74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https://mit-tableau.slack.com</a:t>
            </a:r>
            <a:endParaRPr/>
          </a:p>
          <a:p>
            <a:pPr indent="0" lvl="0" marL="0" rtl="0" algn="l">
              <a:spcBef>
                <a:spcPts val="0"/>
              </a:spcBef>
              <a:spcAft>
                <a:spcPts val="0"/>
              </a:spcAft>
              <a:buNone/>
            </a:pPr>
            <a:r>
              <a:rPr lang="en" u="sng">
                <a:solidFill>
                  <a:schemeClr val="hlink"/>
                </a:solidFill>
                <a:hlinkClick r:id="rId3"/>
              </a:rPr>
              <a:t>https://mit-itpartners.slack.com</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45a8572480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45a8572480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Unified Tooltips</a:t>
            </a:r>
            <a:endParaRPr/>
          </a:p>
          <a:p>
            <a:pPr indent="0" lvl="0" marL="0" rtl="0" algn="l">
              <a:spcBef>
                <a:spcPts val="0"/>
              </a:spcBef>
              <a:spcAft>
                <a:spcPts val="0"/>
              </a:spcAft>
              <a:buNone/>
            </a:pPr>
            <a:r>
              <a:rPr lang="en" u="sng">
                <a:solidFill>
                  <a:schemeClr val="hlink"/>
                </a:solidFill>
                <a:hlinkClick r:id="rId2"/>
              </a:rPr>
              <a:t>https://</a:t>
            </a:r>
            <a:r>
              <a:rPr lang="en" u="sng">
                <a:solidFill>
                  <a:schemeClr val="hlink"/>
                </a:solidFill>
                <a:hlinkClick r:id="rId3"/>
              </a:rPr>
              <a:t>tableau.com/2023-2-features#item-97435</a:t>
            </a:r>
            <a:r>
              <a:rPr lang="en"/>
              <a:t>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45a8572480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45a8572480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Dynamic axis ranges</a:t>
            </a:r>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a:t>
            </a:r>
            <a:r>
              <a:rPr lang="en" u="sng">
                <a:solidFill>
                  <a:schemeClr val="hlink"/>
                </a:solidFill>
                <a:hlinkClick r:id="rId3"/>
              </a:rPr>
              <a:t>tableau.com/2023-3-features#item-98042</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5a8572480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45a8572480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Editable viz alt text</a:t>
            </a:r>
            <a:endParaRPr/>
          </a:p>
          <a:p>
            <a:pPr indent="0" lvl="0" marL="0" rtl="0" algn="l">
              <a:spcBef>
                <a:spcPts val="0"/>
              </a:spcBef>
              <a:spcAft>
                <a:spcPts val="0"/>
              </a:spcAft>
              <a:buNone/>
            </a:pPr>
            <a:r>
              <a:rPr lang="en" u="sng">
                <a:solidFill>
                  <a:schemeClr val="hlink"/>
                </a:solidFill>
                <a:hlinkClick r:id="rId2"/>
              </a:rPr>
              <a:t>https://www.tableau.com/2023-3-features#item-98038</a:t>
            </a:r>
            <a:r>
              <a:rPr lang="en"/>
              <a:t>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867725f257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867725f257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45b152f22f_2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45b152f22f_2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Stories</a:t>
            </a:r>
            <a:endParaRPr/>
          </a:p>
          <a:p>
            <a:pPr indent="0" lvl="0" marL="0" rtl="0" algn="l">
              <a:spcBef>
                <a:spcPts val="0"/>
              </a:spcBef>
              <a:spcAft>
                <a:spcPts val="0"/>
              </a:spcAft>
              <a:buNone/>
            </a:pPr>
            <a:r>
              <a:rPr lang="en" u="sng">
                <a:solidFill>
                  <a:schemeClr val="hlink"/>
                </a:solidFill>
                <a:hlinkClick r:id="rId2"/>
              </a:rPr>
              <a:t>https://www.tableau.com/2023-1-features#item-96409</a:t>
            </a:r>
            <a:r>
              <a:rPr lang="en"/>
              <a: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45b152f22f_2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45b152f22f_2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Embedding Playground</a:t>
            </a:r>
            <a:endParaRPr/>
          </a:p>
          <a:p>
            <a:pPr indent="0" lvl="0" marL="0" rtl="0" algn="l">
              <a:spcBef>
                <a:spcPts val="0"/>
              </a:spcBef>
              <a:spcAft>
                <a:spcPts val="0"/>
              </a:spcAft>
              <a:buNone/>
            </a:pPr>
            <a:r>
              <a:rPr lang="en" u="sng">
                <a:solidFill>
                  <a:schemeClr val="hlink"/>
                </a:solidFill>
                <a:hlinkClick r:id="rId2"/>
              </a:rPr>
              <a:t>https://www.tableau.com/2023-3-features#item-98039</a:t>
            </a:r>
            <a:r>
              <a:rPr lang="en"/>
              <a:t>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45b152f22f_2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45b152f22f_2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Tableau for Slack enhancements</a:t>
            </a:r>
            <a:endParaRPr/>
          </a:p>
          <a:p>
            <a:pPr indent="0" lvl="0" marL="0" rtl="0" algn="l">
              <a:spcBef>
                <a:spcPts val="0"/>
              </a:spcBef>
              <a:spcAft>
                <a:spcPts val="0"/>
              </a:spcAft>
              <a:buNone/>
            </a:pPr>
            <a:r>
              <a:rPr lang="en" u="sng">
                <a:solidFill>
                  <a:schemeClr val="hlink"/>
                </a:solidFill>
                <a:hlinkClick r:id="rId2"/>
              </a:rPr>
              <a:t>https://www.tableau.com/2023-1-features#item-96399</a:t>
            </a:r>
            <a:r>
              <a:rPr lang="en"/>
              <a:t>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45b152f22f_2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45b152f22f_2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Driven Alert REST API</a:t>
            </a:r>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a:t>
            </a:r>
            <a:r>
              <a:rPr lang="en" u="sng">
                <a:solidFill>
                  <a:schemeClr val="hlink"/>
                </a:solidFill>
                <a:hlinkClick r:id="rId3"/>
              </a:rPr>
              <a:t>tableau.com/2023-3-features#item-100878</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45b152f22f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45b152f22f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45a8572480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45a8572480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Replace input steps</a:t>
            </a:r>
            <a:endParaRPr/>
          </a:p>
          <a:p>
            <a:pPr indent="0" lvl="0" marL="0" rtl="0" algn="l">
              <a:spcBef>
                <a:spcPts val="0"/>
              </a:spcBef>
              <a:spcAft>
                <a:spcPts val="0"/>
              </a:spcAft>
              <a:buNone/>
            </a:pPr>
            <a:r>
              <a:rPr lang="en" u="sng">
                <a:solidFill>
                  <a:schemeClr val="hlink"/>
                </a:solidFill>
                <a:hlinkClick r:id="rId2"/>
              </a:rPr>
              <a:t>https://www.tableau.com/2022-4-features#item-95181</a:t>
            </a:r>
            <a:r>
              <a:rPr lang="en"/>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45a857248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45a857248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45b152f22f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45b152f22f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Multi-row calculations</a:t>
            </a:r>
            <a:endParaRPr/>
          </a:p>
          <a:p>
            <a:pPr indent="0" lvl="0" marL="0" rtl="0" algn="l">
              <a:spcBef>
                <a:spcPts val="0"/>
              </a:spcBef>
              <a:spcAft>
                <a:spcPts val="0"/>
              </a:spcAft>
              <a:buNone/>
            </a:pPr>
            <a:r>
              <a:rPr lang="en" u="sng">
                <a:solidFill>
                  <a:schemeClr val="hlink"/>
                </a:solidFill>
                <a:hlinkClick r:id="rId2"/>
              </a:rPr>
              <a:t>https://www.tableau.com/2023-2-features#item-97158</a:t>
            </a:r>
            <a:r>
              <a:rPr lang="en"/>
              <a: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345b152f22f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345b152f22f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Fill down and running calculations</a:t>
            </a:r>
            <a:endParaRPr/>
          </a:p>
          <a:p>
            <a:pPr indent="0" lvl="0" marL="0" rtl="0" algn="l">
              <a:spcBef>
                <a:spcPts val="0"/>
              </a:spcBef>
              <a:spcAft>
                <a:spcPts val="0"/>
              </a:spcAft>
              <a:buNone/>
            </a:pPr>
            <a:r>
              <a:rPr lang="en" u="sng">
                <a:solidFill>
                  <a:schemeClr val="hlink"/>
                </a:solidFill>
                <a:hlinkClick r:id="rId2"/>
              </a:rPr>
              <a:t>https://www.tableau.com/2023-3-features#item-98046</a:t>
            </a:r>
            <a:r>
              <a:rPr lang="en"/>
              <a:t>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45b152f22f_2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345b152f22f_2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header and data start row for CSV/Text Files</a:t>
            </a:r>
            <a:endParaRPr/>
          </a:p>
          <a:p>
            <a:pPr indent="0" lvl="0" marL="0" rtl="0" algn="l">
              <a:spcBef>
                <a:spcPts val="0"/>
              </a:spcBef>
              <a:spcAft>
                <a:spcPts val="0"/>
              </a:spcAft>
              <a:buNone/>
            </a:pPr>
            <a:r>
              <a:rPr lang="en" u="sng">
                <a:solidFill>
                  <a:schemeClr val="hlink"/>
                </a:solidFill>
                <a:hlinkClick r:id="rId2"/>
              </a:rPr>
              <a:t>https://www.tableau.com/2023-3-features#item-98047</a:t>
            </a:r>
            <a:r>
              <a:rPr lang="en"/>
              <a:t>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867725f25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867725f25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So that was it for the highlights (so many) for our upcoming upgrade.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What are you most excited about? Post it in the chat!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28dd9f9061_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128dd9f9061_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Updates to release cadence: </a:t>
            </a:r>
            <a:r>
              <a:rPr lang="en" u="sng">
                <a:solidFill>
                  <a:schemeClr val="hlink"/>
                </a:solidFill>
                <a:hlinkClick r:id="rId2"/>
              </a:rPr>
              <a:t>https://www.tableau.com/blog/tableau-updates-product-release-cadence</a:t>
            </a:r>
            <a:endParaRPr/>
          </a:p>
          <a:p>
            <a:pPr indent="0" lvl="0" marL="0" rtl="0" algn="l">
              <a:spcBef>
                <a:spcPts val="0"/>
              </a:spcBef>
              <a:spcAft>
                <a:spcPts val="0"/>
              </a:spcAft>
              <a:buNone/>
            </a:pPr>
            <a:r>
              <a:rPr lang="en"/>
              <a:t>New features/all versions: </a:t>
            </a:r>
            <a:r>
              <a:rPr lang="en" u="sng">
                <a:solidFill>
                  <a:schemeClr val="hlink"/>
                </a:solidFill>
                <a:hlinkClick r:id="rId3"/>
              </a:rPr>
              <a:t>https://www.tableau.com/products/all-features</a:t>
            </a:r>
            <a:endParaRPr/>
          </a:p>
          <a:p>
            <a:pPr indent="0" lvl="0" marL="0" rtl="0" algn="l">
              <a:spcBef>
                <a:spcPts val="0"/>
              </a:spcBef>
              <a:spcAft>
                <a:spcPts val="0"/>
              </a:spcAft>
              <a:buNone/>
            </a:pPr>
            <a:r>
              <a:rPr lang="en"/>
              <a:t>Want something? Say something: </a:t>
            </a:r>
            <a:r>
              <a:rPr lang="en" u="sng">
                <a:solidFill>
                  <a:schemeClr val="hlink"/>
                </a:solidFill>
                <a:hlinkClick r:id="rId4"/>
              </a:rPr>
              <a:t>reporting-help@mit.edu</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Before we leave the topic of the upgrade, we want to talk about what’s NOT in the upgrade. We’re upgrading to v2022.3, but v2023.3 is coming out soon. As we mentioned before, MIT will always be at least a major version behind. That’s </a:t>
            </a:r>
            <a:r>
              <a:rPr lang="en"/>
              <a:t>nothing</a:t>
            </a:r>
            <a:r>
              <a:rPr lang="en"/>
              <a:t> new.</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What’s changing in the future (and again), </a:t>
            </a:r>
            <a:r>
              <a:rPr lang="en"/>
              <a:t>though</a:t>
            </a:r>
            <a:r>
              <a:rPr lang="en"/>
              <a:t>, is Tableau’s </a:t>
            </a:r>
            <a:r>
              <a:rPr lang="en"/>
              <a:t>release</a:t>
            </a:r>
            <a:r>
              <a:rPr lang="en"/>
              <a:t> timing. They’re switching from updating from 4 releases a year to 3. This is in part to stay in line with Salesforce’s release cycle since Salesforce is the parent company of Tableau (and Slack, and Mulesoft, and probably a few others applications we use here at MIT).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 time they changed release cadence, they started only updating Server twice a year. Now they’re going to move to server upgrades every other release. That’s because most organizations with Server only upgrade once a year. Those server upgrades are going to be once or twice a year. That means our upgrades at MIT may be less frequent or to less recent versions.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IS&amp;T will likely continue to upgrade annually, depending on their priorities and what MIT’s Tableau community needs. One key factor is that </a:t>
            </a:r>
            <a:r>
              <a:rPr lang="en"/>
              <a:t>community</a:t>
            </a:r>
            <a:r>
              <a:rPr lang="en"/>
              <a:t> need. There’s lots of cool features in the newest version of Tableau that we won’t be getting until next summer, or even later, if IS&amp;T doesn’t know we’d like the features.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To take a line from the MBTA, want something? Say something. If there are features that you see in new releases, let IS&amp;T know by contacting </a:t>
            </a:r>
            <a:r>
              <a:rPr lang="en" u="sng">
                <a:solidFill>
                  <a:schemeClr val="hlink"/>
                </a:solidFill>
                <a:hlinkClick r:id="rId5"/>
              </a:rPr>
              <a:t>reporting-help@mit.edu</a:t>
            </a:r>
            <a:r>
              <a:rPr lang="en"/>
              <a:t>. Let them know what the feature is, what version it’s in, and how it’ll help you do your job better. That’s the best way for us as a community to advocate for more frequent Tableau Server (and therefore Desktop) upgrades.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45a8572480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45a8572480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https://www.tableau.com/products/coming-soon</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345a8572480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345a8572480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https://www.tableau.com/products/coming-soon</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45a8572480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345a8572480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https://www.tableau.com/products/coming-soon</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345a8572480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345a8572480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https://www.tableau.com/products/coming-soon</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1292a5944fd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1292a5944fd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Updates to release cadence: </a:t>
            </a:r>
            <a:r>
              <a:rPr lang="en" u="sng">
                <a:solidFill>
                  <a:schemeClr val="hlink"/>
                </a:solidFill>
                <a:hlinkClick r:id="rId2"/>
              </a:rPr>
              <a:t>https://www.tableau.com/blog/tableau-updates-product-release-cadence</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New features in all releases: </a:t>
            </a:r>
            <a:r>
              <a:rPr lang="en" u="sng">
                <a:solidFill>
                  <a:schemeClr val="hlink"/>
                </a:solidFill>
                <a:hlinkClick r:id="rId3"/>
              </a:rPr>
              <a:t>https://www.tableau.com/products/all-features</a:t>
            </a:r>
            <a:endParaRPr>
              <a:solidFill>
                <a:schemeClr val="dk1"/>
              </a:solidFill>
            </a:endParaRPr>
          </a:p>
          <a:p>
            <a:pPr indent="0" lvl="0" marL="0" rtl="0" algn="l">
              <a:spcBef>
                <a:spcPts val="0"/>
              </a:spcBef>
              <a:spcAft>
                <a:spcPts val="0"/>
              </a:spcAft>
              <a:buNone/>
            </a:pPr>
            <a:r>
              <a:rPr lang="en">
                <a:solidFill>
                  <a:schemeClr val="dk1"/>
                </a:solidFill>
              </a:rPr>
              <a:t>Want something? Say something: </a:t>
            </a:r>
            <a:r>
              <a:rPr lang="en" u="sng">
                <a:solidFill>
                  <a:schemeClr val="hlink"/>
                </a:solidFill>
                <a:hlinkClick r:id="rId4"/>
              </a:rPr>
              <a:t>reporting-help@mit.edu</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Before we leave the topic of the upgrade, we want to talk about what’s NOT in the upgrade. We’re upgrading to v2023.3, but v2025.1 is already out. As we mentioned before, MIT will always be at least a major version behind. That’s nothing new.</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Tableau does 3 releases a year, but Server only gets upgraded every other release. Since we’re always at least a major version behind, that means our upgrade cycles at MIT may be infrequent. (Our last upgrade was about year behind; this one is closer to 18 months.)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IS&amp;T’s upgrade cycles depend on internal priorities and on what MIT’s Tableau community needs. One key factor is that community need. There’s lots of cool features in the newest version of Tableau that we won’t be getting until the end of next year if IS&amp;T doesn’t know we’d like those features..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To take a line from the MBTA, want something? Say something. If there are features that you see in new releases, let IS&amp;T know by contacting </a:t>
            </a:r>
            <a:r>
              <a:rPr lang="en" u="sng">
                <a:solidFill>
                  <a:schemeClr val="hlink"/>
                </a:solidFill>
                <a:hlinkClick r:id="rId5"/>
              </a:rPr>
              <a:t>reporting-help@mit.edu</a:t>
            </a:r>
            <a:r>
              <a:rPr lang="en">
                <a:solidFill>
                  <a:schemeClr val="dk1"/>
                </a:solidFill>
              </a:rPr>
              <a:t>. Let them know what the feature is, what version it’s in, and how it’ll help you do your job better. That’s the best way for us as a community to advocate for more frequent Tableau Server (and therefore Desktop) upgrades.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23fbba327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23fbba327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286b2e6bc2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286b2e6bc2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Education Meetup at Tableau Conference: </a:t>
            </a:r>
            <a:r>
              <a:rPr lang="en" u="sng">
                <a:solidFill>
                  <a:schemeClr val="hlink"/>
                </a:solidFill>
                <a:hlinkClick r:id="rId2"/>
              </a:rPr>
              <a:t>https://reg.salesforce.com/flow/plus/tc25/sessioncatalog/page/catalog/session/1742409714347001sjgk</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HETUG (Higher Education TUG) meetings scheduled through Dec. 2025: </a:t>
            </a:r>
            <a:r>
              <a:rPr lang="en" u="sng">
                <a:solidFill>
                  <a:schemeClr val="hlink"/>
                </a:solidFill>
                <a:hlinkClick r:id="rId3"/>
              </a:rPr>
              <a:t>https://usergroups.tableau.com/higher-education-tableau-user-group</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AppState’s Analytics Day!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fc012edb45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fc012edb45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MIT TUG Leads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#ask-mit-tug-leads: </a:t>
            </a:r>
            <a:r>
              <a:rPr lang="en" u="sng">
                <a:solidFill>
                  <a:schemeClr val="hlink"/>
                </a:solidFill>
                <a:hlinkClick r:id="rId2"/>
              </a:rPr>
              <a:t>https://mit-tableau.slack.com/archives/C02DTTZ9UHE</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mit-tableau-user-group-admin@mit.edu</a:t>
            </a:r>
            <a:endParaRPr>
              <a:solidFill>
                <a:schemeClr val="dk1"/>
              </a:solidFill>
            </a:endParaRPr>
          </a:p>
          <a:p>
            <a:pPr indent="0" lvl="0" marL="0" rtl="0" algn="l">
              <a:lnSpc>
                <a:spcPct val="115000"/>
              </a:lnSpc>
              <a:spcBef>
                <a:spcPts val="0"/>
              </a:spcBef>
              <a:spcAft>
                <a:spcPts val="1200"/>
              </a:spcAft>
              <a:buNone/>
            </a:pPr>
            <a:r>
              <a:t/>
            </a:r>
            <a:endParaRPr b="1" sz="1800">
              <a:solidFill>
                <a:srgbClr val="222222"/>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8a7ea8212a_3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28a7ea8212a_3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Thanks to our old Tableau Account Executive, Denise Youngberg, for putting together this swag bag for 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here are the rules:</a:t>
            </a:r>
            <a:endParaRPr/>
          </a:p>
          <a:p>
            <a:pPr indent="-298450" lvl="0" marL="457200" rtl="0" algn="l">
              <a:spcBef>
                <a:spcPts val="0"/>
              </a:spcBef>
              <a:spcAft>
                <a:spcPts val="0"/>
              </a:spcAft>
              <a:buSzPts val="1100"/>
              <a:buChar char="●"/>
            </a:pPr>
            <a:r>
              <a:rPr lang="en"/>
              <a:t>you have to be an MIT employee, student, or temp/contractor (not sure if we'll get any randos)</a:t>
            </a:r>
            <a:endParaRPr/>
          </a:p>
          <a:p>
            <a:pPr indent="-298450" lvl="1" marL="914400" rtl="0" algn="l">
              <a:spcBef>
                <a:spcPts val="0"/>
              </a:spcBef>
              <a:spcAft>
                <a:spcPts val="0"/>
              </a:spcAft>
              <a:buSzPts val="1100"/>
              <a:buChar char="○"/>
            </a:pPr>
            <a:r>
              <a:rPr lang="en"/>
              <a:t>mit tug leads aren't eligible</a:t>
            </a:r>
            <a:endParaRPr/>
          </a:p>
          <a:p>
            <a:pPr indent="-298450" lvl="0" marL="457200" rtl="0" algn="l">
              <a:spcBef>
                <a:spcPts val="0"/>
              </a:spcBef>
              <a:spcAft>
                <a:spcPts val="0"/>
              </a:spcAft>
              <a:buSzPts val="1100"/>
              <a:buChar char="●"/>
            </a:pPr>
            <a:r>
              <a:rPr lang="en"/>
              <a:t>you have to here when we draw to get a prize</a:t>
            </a:r>
            <a:endParaRPr/>
          </a:p>
          <a:p>
            <a:pPr indent="-298450" lvl="1" marL="914400" rtl="0" algn="l">
              <a:spcBef>
                <a:spcPts val="0"/>
              </a:spcBef>
              <a:spcAft>
                <a:spcPts val="0"/>
              </a:spcAft>
              <a:buSzPts val="1100"/>
              <a:buChar char="○"/>
            </a:pPr>
            <a:r>
              <a:rPr lang="en"/>
              <a:t>If we pick your name and you’re not still in the meeting, we’ll draw again until we get someone who IS in the meeting</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8b68c1d4d8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28b68c1d4d8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ed3ce1246c_0_20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ed3ce1246c_0_20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ed3ce1246c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ed3ce1246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u="sng">
                <a:solidFill>
                  <a:schemeClr val="hlink"/>
                </a:solidFill>
                <a:hlinkClick r:id="rId2"/>
              </a:rPr>
              <a:t>https://mit-tableau.slack.com</a:t>
            </a:r>
            <a:endParaRPr/>
          </a:p>
          <a:p>
            <a:pPr indent="0" lvl="0" marL="0" rtl="0" algn="l">
              <a:spcBef>
                <a:spcPts val="0"/>
              </a:spcBef>
              <a:spcAft>
                <a:spcPts val="0"/>
              </a:spcAft>
              <a:buNone/>
            </a:pPr>
            <a:r>
              <a:rPr lang="en" u="sng">
                <a:solidFill>
                  <a:schemeClr val="hlink"/>
                </a:solidFill>
                <a:hlinkClick r:id="rId3"/>
              </a:rPr>
              <a:t>https://mailman.mit.edu/mailman/listinfo/mit_tableau_user_group</a:t>
            </a:r>
            <a:r>
              <a:rPr lang="en"/>
              <a:t>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ed3ce1246c_0_20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ed3ce1246c_0_20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Questions for MIT TUG Leads:</a:t>
            </a:r>
            <a:endParaRPr/>
          </a:p>
          <a:p>
            <a:pPr indent="0" lvl="0" marL="0" rtl="0" algn="l">
              <a:spcBef>
                <a:spcPts val="0"/>
              </a:spcBef>
              <a:spcAft>
                <a:spcPts val="0"/>
              </a:spcAft>
              <a:buNone/>
            </a:pPr>
            <a:r>
              <a:rPr lang="en" u="sng">
                <a:solidFill>
                  <a:schemeClr val="hlink"/>
                </a:solidFill>
                <a:hlinkClick r:id="rId2"/>
              </a:rPr>
              <a:t>#ask-mit-tug-leads</a:t>
            </a:r>
            <a:r>
              <a:rPr lang="en"/>
              <a:t> or </a:t>
            </a:r>
            <a:r>
              <a:rPr lang="en" u="sng">
                <a:solidFill>
                  <a:schemeClr val="hlink"/>
                </a:solidFill>
                <a:hlinkClick r:id="rId3"/>
              </a:rPr>
              <a:t>mit-tableau-user-group-admin@mit.edu</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3fbba327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23fbba32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867725f257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867725f257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Post in chat:</a:t>
            </a:r>
            <a:endParaRPr/>
          </a:p>
          <a:p>
            <a:pPr indent="0" lvl="0" marL="0" rtl="0" algn="l">
              <a:spcBef>
                <a:spcPts val="0"/>
              </a:spcBef>
              <a:spcAft>
                <a:spcPts val="0"/>
              </a:spcAft>
              <a:buNone/>
            </a:pPr>
            <a:r>
              <a:rPr lang="en" u="sng">
                <a:solidFill>
                  <a:schemeClr val="hlink"/>
                </a:solidFill>
                <a:hlinkClick r:id="rId2"/>
              </a:rPr>
              <a:t>https://tableau.com/2022-4-features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So what are some of those coming attractions that won’t make it to theaters near us until a second or third run?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Here’s a list of the highlights. We’re going to look at some of these in detail.</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forms.gle/ZBrupgESHXXMeEPB8"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419100" lvl="0" marL="457200" algn="ctr">
              <a:spcBef>
                <a:spcPts val="0"/>
              </a:spcBef>
              <a:spcAft>
                <a:spcPts val="0"/>
              </a:spcAft>
              <a:buSzPts val="3000"/>
              <a:buChar char="●"/>
              <a:defRPr/>
            </a:lvl1pPr>
            <a:lvl2pPr indent="-381000" lvl="1" marL="914400" algn="ctr">
              <a:spcBef>
                <a:spcPts val="0"/>
              </a:spcBef>
              <a:spcAft>
                <a:spcPts val="0"/>
              </a:spcAft>
              <a:buSzPts val="24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 standard">
  <p:cSld name="TITLE_AND_TWO_COLUMNS_1_1">
    <p:spTree>
      <p:nvGrpSpPr>
        <p:cNvPr id="50" name="Shape 50"/>
        <p:cNvGrpSpPr/>
        <p:nvPr/>
      </p:nvGrpSpPr>
      <p:grpSpPr>
        <a:xfrm>
          <a:off x="0" y="0"/>
          <a:ext cx="0" cy="0"/>
          <a:chOff x="0" y="0"/>
          <a:chExt cx="0" cy="0"/>
        </a:xfrm>
      </p:grpSpPr>
      <p:sp>
        <p:nvSpPr>
          <p:cNvPr id="51" name="Google Shape;51;p13"/>
          <p:cNvSpPr txBox="1"/>
          <p:nvPr>
            <p:ph type="title"/>
          </p:nvPr>
        </p:nvSpPr>
        <p:spPr>
          <a:xfrm>
            <a:off x="1303800" y="598575"/>
            <a:ext cx="7030500" cy="758700"/>
          </a:xfrm>
          <a:prstGeom prst="rect">
            <a:avLst/>
          </a:prstGeom>
        </p:spPr>
        <p:txBody>
          <a:bodyPr anchorCtr="0" anchor="t" bIns="91425" lIns="91425" spcFirstLastPara="1" rIns="91425" wrap="square" tIns="91425">
            <a:spAutoFit/>
          </a:bodyPr>
          <a:lstStyle>
            <a:lvl1pPr lvl="0"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1758836" y="1636782"/>
            <a:ext cx="6575400" cy="400200"/>
          </a:xfrm>
          <a:prstGeom prst="rect">
            <a:avLst/>
          </a:prstGeom>
        </p:spPr>
        <p:txBody>
          <a:bodyPr anchorCtr="0" anchor="t" bIns="91425" lIns="91425" spcFirstLastPara="1" rIns="91425" wrap="square" tIns="91425">
            <a:normAutofit/>
          </a:bodyPr>
          <a:lstStyle>
            <a:lvl1pPr indent="-419100" lvl="0" marL="457200" rtl="0">
              <a:spcBef>
                <a:spcPts val="0"/>
              </a:spcBef>
              <a:spcAft>
                <a:spcPts val="0"/>
              </a:spcAft>
              <a:buSzPts val="3000"/>
              <a:buChar char="●"/>
              <a:defRPr/>
            </a:lvl1pPr>
            <a:lvl2pPr indent="-381000" lvl="1" marL="914400" rtl="0">
              <a:spcBef>
                <a:spcPts val="0"/>
              </a:spcBef>
              <a:spcAft>
                <a:spcPts val="0"/>
              </a:spcAft>
              <a:buSzPts val="2400"/>
              <a:buChar char="○"/>
              <a:defRPr/>
            </a:lvl2pPr>
            <a:lvl3pPr indent="-342900" lvl="2" marL="1371600" rtl="0">
              <a:spcBef>
                <a:spcPts val="0"/>
              </a:spcBef>
              <a:spcAft>
                <a:spcPts val="0"/>
              </a:spcAft>
              <a:buSzPts val="18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53" name="Google Shape;53;p13"/>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4" name="Google Shape;54;p13"/>
          <p:cNvSpPr txBox="1"/>
          <p:nvPr/>
        </p:nvSpPr>
        <p:spPr>
          <a:xfrm>
            <a:off x="1168075" y="4065970"/>
            <a:ext cx="7166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Nunito"/>
                <a:ea typeface="Nunito"/>
                <a:cs typeface="Nunito"/>
                <a:sym typeface="Nunito"/>
              </a:rPr>
              <a:t>Want to present?</a:t>
            </a:r>
            <a:endParaRPr>
              <a:latin typeface="Nunito"/>
              <a:ea typeface="Nunito"/>
              <a:cs typeface="Nunito"/>
              <a:sym typeface="Nunito"/>
            </a:endParaRPr>
          </a:p>
        </p:txBody>
      </p:sp>
      <p:grpSp>
        <p:nvGrpSpPr>
          <p:cNvPr id="55" name="Google Shape;55;p13"/>
          <p:cNvGrpSpPr/>
          <p:nvPr/>
        </p:nvGrpSpPr>
        <p:grpSpPr>
          <a:xfrm>
            <a:off x="625966" y="299388"/>
            <a:ext cx="999300" cy="999300"/>
            <a:chOff x="625966" y="299388"/>
            <a:chExt cx="999300" cy="999300"/>
          </a:xfrm>
        </p:grpSpPr>
        <p:sp>
          <p:nvSpPr>
            <p:cNvPr id="56" name="Google Shape;56;p13"/>
            <p:cNvSpPr/>
            <p:nvPr/>
          </p:nvSpPr>
          <p:spPr>
            <a:xfrm rot="-5400000">
              <a:off x="625966" y="299388"/>
              <a:ext cx="999300" cy="999300"/>
            </a:xfrm>
            <a:prstGeom prst="pie">
              <a:avLst>
                <a:gd fmla="val 10792838" name="adj1"/>
                <a:gd fmla="val 16200000" name="adj2"/>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3"/>
            <p:cNvSpPr/>
            <p:nvPr/>
          </p:nvSpPr>
          <p:spPr>
            <a:xfrm rot="-5400000">
              <a:off x="828601" y="502048"/>
              <a:ext cx="594000" cy="594000"/>
            </a:xfrm>
            <a:prstGeom prst="pie">
              <a:avLst>
                <a:gd fmla="val 10792838" name="adj1"/>
                <a:gd fmla="val 1620000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8" name="Google Shape;58;p13"/>
          <p:cNvSpPr/>
          <p:nvPr>
            <p:ph idx="2" type="pic"/>
          </p:nvPr>
        </p:nvSpPr>
        <p:spPr>
          <a:xfrm>
            <a:off x="386608" y="1389902"/>
            <a:ext cx="740700" cy="740700"/>
          </a:xfrm>
          <a:prstGeom prst="rect">
            <a:avLst/>
          </a:prstGeom>
          <a:noFill/>
          <a:ln>
            <a:noFill/>
          </a:ln>
        </p:spPr>
      </p:sp>
      <p:sp>
        <p:nvSpPr>
          <p:cNvPr id="59" name="Google Shape;59;p13"/>
          <p:cNvSpPr/>
          <p:nvPr>
            <p:ph idx="3" type="pic"/>
          </p:nvPr>
        </p:nvSpPr>
        <p:spPr>
          <a:xfrm>
            <a:off x="386608" y="2180799"/>
            <a:ext cx="740700" cy="740700"/>
          </a:xfrm>
          <a:prstGeom prst="rect">
            <a:avLst/>
          </a:prstGeom>
          <a:noFill/>
          <a:ln>
            <a:noFill/>
          </a:ln>
        </p:spPr>
      </p:sp>
      <p:sp>
        <p:nvSpPr>
          <p:cNvPr id="60" name="Google Shape;60;p13"/>
          <p:cNvSpPr txBox="1"/>
          <p:nvPr/>
        </p:nvSpPr>
        <p:spPr>
          <a:xfrm>
            <a:off x="1168075" y="1344175"/>
            <a:ext cx="7166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Nunito"/>
                <a:ea typeface="Nunito"/>
                <a:cs typeface="Nunito"/>
                <a:sym typeface="Nunito"/>
              </a:rPr>
              <a:t>Tell us what you thought of today’s meeting</a:t>
            </a:r>
            <a:endParaRPr>
              <a:latin typeface="Nunito"/>
              <a:ea typeface="Nunito"/>
              <a:cs typeface="Nunito"/>
              <a:sym typeface="Nunito"/>
            </a:endParaRPr>
          </a:p>
        </p:txBody>
      </p:sp>
      <p:sp>
        <p:nvSpPr>
          <p:cNvPr id="61" name="Google Shape;61;p13"/>
          <p:cNvSpPr txBox="1"/>
          <p:nvPr>
            <p:ph idx="4" type="body"/>
          </p:nvPr>
        </p:nvSpPr>
        <p:spPr>
          <a:xfrm>
            <a:off x="1758836" y="2423165"/>
            <a:ext cx="6575400" cy="1637400"/>
          </a:xfrm>
          <a:prstGeom prst="rect">
            <a:avLst/>
          </a:prstGeom>
        </p:spPr>
        <p:txBody>
          <a:bodyPr anchorCtr="0" anchor="t" bIns="91425" lIns="91425" spcFirstLastPara="1" rIns="91425" wrap="square" tIns="91425">
            <a:normAutofit/>
          </a:bodyPr>
          <a:lstStyle>
            <a:lvl1pPr indent="-419100" lvl="0" marL="457200" rtl="0">
              <a:spcBef>
                <a:spcPts val="0"/>
              </a:spcBef>
              <a:spcAft>
                <a:spcPts val="0"/>
              </a:spcAft>
              <a:buSzPts val="3000"/>
              <a:buChar char="●"/>
              <a:defRPr/>
            </a:lvl1pPr>
            <a:lvl2pPr indent="-381000" lvl="1" marL="914400" rtl="0">
              <a:spcBef>
                <a:spcPts val="0"/>
              </a:spcBef>
              <a:spcAft>
                <a:spcPts val="0"/>
              </a:spcAft>
              <a:buSzPts val="2400"/>
              <a:buChar char="○"/>
              <a:defRPr/>
            </a:lvl2pPr>
            <a:lvl3pPr indent="-342900" lvl="2" marL="1371600" rtl="0">
              <a:spcBef>
                <a:spcPts val="0"/>
              </a:spcBef>
              <a:spcAft>
                <a:spcPts val="0"/>
              </a:spcAft>
              <a:buSzPts val="18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62" name="Google Shape;62;p13"/>
          <p:cNvSpPr txBox="1"/>
          <p:nvPr>
            <p:ph idx="5" type="body"/>
          </p:nvPr>
        </p:nvSpPr>
        <p:spPr>
          <a:xfrm>
            <a:off x="1168075" y="2130557"/>
            <a:ext cx="7166100" cy="400200"/>
          </a:xfrm>
          <a:prstGeom prst="rect">
            <a:avLst/>
          </a:prstGeom>
        </p:spPr>
        <p:txBody>
          <a:bodyPr anchorCtr="0" anchor="t" bIns="91425" lIns="91425" spcFirstLastPara="1" rIns="91425" wrap="square" tIns="91425">
            <a:normAutofit/>
          </a:bodyPr>
          <a:lstStyle>
            <a:lvl1pPr indent="-419100" lvl="0" marL="457200" rtl="0">
              <a:spcBef>
                <a:spcPts val="0"/>
              </a:spcBef>
              <a:spcAft>
                <a:spcPts val="0"/>
              </a:spcAft>
              <a:buSzPts val="3000"/>
              <a:buChar char="●"/>
              <a:defRPr/>
            </a:lvl1pPr>
            <a:lvl2pPr indent="-381000" lvl="1" marL="914400" rtl="0">
              <a:spcBef>
                <a:spcPts val="0"/>
              </a:spcBef>
              <a:spcAft>
                <a:spcPts val="0"/>
              </a:spcAft>
              <a:buSzPts val="2400"/>
              <a:buChar char="○"/>
              <a:defRPr/>
            </a:lvl2pPr>
            <a:lvl3pPr indent="-342900" lvl="2" marL="1371600" rtl="0">
              <a:spcBef>
                <a:spcPts val="0"/>
              </a:spcBef>
              <a:spcAft>
                <a:spcPts val="0"/>
              </a:spcAft>
              <a:buSzPts val="18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63" name="Google Shape;63;p13"/>
          <p:cNvSpPr/>
          <p:nvPr>
            <p:ph idx="6" type="pic"/>
          </p:nvPr>
        </p:nvSpPr>
        <p:spPr>
          <a:xfrm>
            <a:off x="386608" y="4112398"/>
            <a:ext cx="740700" cy="740700"/>
          </a:xfrm>
          <a:prstGeom prst="rect">
            <a:avLst/>
          </a:prstGeom>
          <a:noFill/>
          <a:ln>
            <a:noFill/>
          </a:ln>
        </p:spPr>
      </p:sp>
      <p:sp>
        <p:nvSpPr>
          <p:cNvPr id="64" name="Google Shape;64;p13"/>
          <p:cNvSpPr txBox="1"/>
          <p:nvPr/>
        </p:nvSpPr>
        <p:spPr>
          <a:xfrm>
            <a:off x="1817156" y="4358051"/>
            <a:ext cx="6517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latin typeface="Nunito"/>
                <a:ea typeface="Nunito"/>
                <a:cs typeface="Nunito"/>
                <a:sym typeface="Nunito"/>
                <a:hlinkClick r:id="rId2"/>
              </a:rPr>
              <a:t>forms.gle/ZBrupgESHXXMeEPB8</a:t>
            </a:r>
            <a:endParaRPr>
              <a:latin typeface="Nunito"/>
              <a:ea typeface="Nunito"/>
              <a:cs typeface="Nunito"/>
              <a:sym typeface="Nuni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419100" lvl="0" marL="457200">
              <a:spcBef>
                <a:spcPts val="0"/>
              </a:spcBef>
              <a:spcAft>
                <a:spcPts val="0"/>
              </a:spcAft>
              <a:buSzPts val="3000"/>
              <a:buChar char="●"/>
              <a:defRPr/>
            </a:lvl1pPr>
            <a:lvl2pPr indent="-381000" lvl="1" marL="914400">
              <a:spcBef>
                <a:spcPts val="0"/>
              </a:spcBef>
              <a:spcAft>
                <a:spcPts val="0"/>
              </a:spcAft>
              <a:buSzPts val="24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419100" lvl="0" marL="457200">
              <a:spcBef>
                <a:spcPts val="0"/>
              </a:spcBef>
              <a:spcAft>
                <a:spcPts val="0"/>
              </a:spcAft>
              <a:buSzPts val="3000"/>
              <a:buChar char="●"/>
              <a:defRPr/>
            </a:lvl1pPr>
            <a:lvl2pPr indent="-381000" lvl="1" marL="914400">
              <a:spcBef>
                <a:spcPts val="0"/>
              </a:spcBef>
              <a:spcAft>
                <a:spcPts val="0"/>
              </a:spcAft>
              <a:buSzPts val="24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30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C2C0B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spAutoFit/>
          </a:bodyPr>
          <a:lstStyle>
            <a:lvl1pPr lvl="0">
              <a:spcBef>
                <a:spcPts val="0"/>
              </a:spcBef>
              <a:spcAft>
                <a:spcPts val="0"/>
              </a:spcAft>
              <a:buClr>
                <a:schemeClr val="accent1"/>
              </a:buClr>
              <a:buSzPts val="3600"/>
              <a:buFont typeface="Arial Black"/>
              <a:buNone/>
              <a:defRPr sz="3600">
                <a:solidFill>
                  <a:schemeClr val="accent1"/>
                </a:solidFill>
                <a:latin typeface="Arial Black"/>
                <a:ea typeface="Arial Black"/>
                <a:cs typeface="Arial Black"/>
                <a:sym typeface="Arial Black"/>
              </a:defRPr>
            </a:lvl1pPr>
            <a:lvl2pPr lvl="1">
              <a:spcBef>
                <a:spcPts val="0"/>
              </a:spcBef>
              <a:spcAft>
                <a:spcPts val="0"/>
              </a:spcAft>
              <a:buClr>
                <a:schemeClr val="accent1"/>
              </a:buClr>
              <a:buSzPts val="2800"/>
              <a:buNone/>
              <a:defRPr sz="2800">
                <a:solidFill>
                  <a:schemeClr val="accent1"/>
                </a:solidFill>
              </a:defRPr>
            </a:lvl2pPr>
            <a:lvl3pPr lvl="2">
              <a:spcBef>
                <a:spcPts val="0"/>
              </a:spcBef>
              <a:spcAft>
                <a:spcPts val="0"/>
              </a:spcAft>
              <a:buClr>
                <a:schemeClr val="accent1"/>
              </a:buClr>
              <a:buSzPts val="2800"/>
              <a:buNone/>
              <a:defRPr sz="2800">
                <a:solidFill>
                  <a:schemeClr val="accent1"/>
                </a:solidFill>
              </a:defRPr>
            </a:lvl3pPr>
            <a:lvl4pPr lvl="3">
              <a:spcBef>
                <a:spcPts val="0"/>
              </a:spcBef>
              <a:spcAft>
                <a:spcPts val="0"/>
              </a:spcAft>
              <a:buClr>
                <a:schemeClr val="accent1"/>
              </a:buClr>
              <a:buSzPts val="2800"/>
              <a:buNone/>
              <a:defRPr sz="2800">
                <a:solidFill>
                  <a:schemeClr val="accent1"/>
                </a:solidFill>
              </a:defRPr>
            </a:lvl4pPr>
            <a:lvl5pPr lvl="4">
              <a:spcBef>
                <a:spcPts val="0"/>
              </a:spcBef>
              <a:spcAft>
                <a:spcPts val="0"/>
              </a:spcAft>
              <a:buClr>
                <a:schemeClr val="accent1"/>
              </a:buClr>
              <a:buSzPts val="2800"/>
              <a:buNone/>
              <a:defRPr sz="2800">
                <a:solidFill>
                  <a:schemeClr val="accent1"/>
                </a:solidFill>
              </a:defRPr>
            </a:lvl5pPr>
            <a:lvl6pPr lvl="5">
              <a:spcBef>
                <a:spcPts val="0"/>
              </a:spcBef>
              <a:spcAft>
                <a:spcPts val="0"/>
              </a:spcAft>
              <a:buClr>
                <a:schemeClr val="accent1"/>
              </a:buClr>
              <a:buSzPts val="2800"/>
              <a:buNone/>
              <a:defRPr sz="2800">
                <a:solidFill>
                  <a:schemeClr val="accent1"/>
                </a:solidFill>
              </a:defRPr>
            </a:lvl6pPr>
            <a:lvl7pPr lvl="6">
              <a:spcBef>
                <a:spcPts val="0"/>
              </a:spcBef>
              <a:spcAft>
                <a:spcPts val="0"/>
              </a:spcAft>
              <a:buClr>
                <a:schemeClr val="accent1"/>
              </a:buClr>
              <a:buSzPts val="2800"/>
              <a:buNone/>
              <a:defRPr sz="2800">
                <a:solidFill>
                  <a:schemeClr val="accent1"/>
                </a:solidFill>
              </a:defRPr>
            </a:lvl7pPr>
            <a:lvl8pPr lvl="7">
              <a:spcBef>
                <a:spcPts val="0"/>
              </a:spcBef>
              <a:spcAft>
                <a:spcPts val="0"/>
              </a:spcAft>
              <a:buClr>
                <a:schemeClr val="accent1"/>
              </a:buClr>
              <a:buSzPts val="2800"/>
              <a:buNone/>
              <a:defRPr sz="2800">
                <a:solidFill>
                  <a:schemeClr val="accent1"/>
                </a:solidFill>
              </a:defRPr>
            </a:lvl8pPr>
            <a:lvl9pPr lvl="8">
              <a:spcBef>
                <a:spcPts val="0"/>
              </a:spcBef>
              <a:spcAft>
                <a:spcPts val="0"/>
              </a:spcAft>
              <a:buClr>
                <a:schemeClr val="accent1"/>
              </a:buClr>
              <a:buSzPts val="2800"/>
              <a:buNone/>
              <a:defRPr sz="2800">
                <a:solidFill>
                  <a:schemeClr val="accent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419100" lvl="0" marL="457200">
              <a:lnSpc>
                <a:spcPct val="115000"/>
              </a:lnSpc>
              <a:spcBef>
                <a:spcPts val="0"/>
              </a:spcBef>
              <a:spcAft>
                <a:spcPts val="0"/>
              </a:spcAft>
              <a:buClr>
                <a:schemeClr val="dk1"/>
              </a:buClr>
              <a:buSzPts val="3000"/>
              <a:buChar char="●"/>
              <a:defRPr sz="3000">
                <a:solidFill>
                  <a:schemeClr val="dk1"/>
                </a:solidFill>
              </a:defRPr>
            </a:lvl1pPr>
            <a:lvl2pPr indent="-381000" lvl="1" marL="914400">
              <a:lnSpc>
                <a:spcPct val="115000"/>
              </a:lnSpc>
              <a:spcBef>
                <a:spcPts val="0"/>
              </a:spcBef>
              <a:spcAft>
                <a:spcPts val="0"/>
              </a:spcAft>
              <a:buClr>
                <a:schemeClr val="dk1"/>
              </a:buClr>
              <a:buSzPts val="2400"/>
              <a:buChar char="○"/>
              <a:defRPr sz="2400">
                <a:solidFill>
                  <a:schemeClr val="dk1"/>
                </a:solidFill>
              </a:defRPr>
            </a:lvl2pPr>
            <a:lvl3pPr indent="-342900" lvl="2" marL="1371600">
              <a:lnSpc>
                <a:spcPct val="115000"/>
              </a:lnSpc>
              <a:spcBef>
                <a:spcPts val="0"/>
              </a:spcBef>
              <a:spcAft>
                <a:spcPts val="0"/>
              </a:spcAft>
              <a:buClr>
                <a:schemeClr val="dk1"/>
              </a:buClr>
              <a:buSzPts val="1800"/>
              <a:buChar char="■"/>
              <a:defRPr sz="1800">
                <a:solidFill>
                  <a:schemeClr val="dk1"/>
                </a:solidFill>
              </a:defRPr>
            </a:lvl3pPr>
            <a:lvl4pPr indent="-342900" lvl="3" marL="1828800">
              <a:lnSpc>
                <a:spcPct val="115000"/>
              </a:lnSpc>
              <a:spcBef>
                <a:spcPts val="0"/>
              </a:spcBef>
              <a:spcAft>
                <a:spcPts val="0"/>
              </a:spcAft>
              <a:buClr>
                <a:schemeClr val="dk1"/>
              </a:buClr>
              <a:buSzPts val="1800"/>
              <a:buChar char="●"/>
              <a:defRPr sz="1800">
                <a:solidFill>
                  <a:schemeClr val="dk1"/>
                </a:solidFill>
              </a:defRPr>
            </a:lvl4pPr>
            <a:lvl5pPr indent="-342900" lvl="4" marL="2286000">
              <a:lnSpc>
                <a:spcPct val="115000"/>
              </a:lnSpc>
              <a:spcBef>
                <a:spcPts val="0"/>
              </a:spcBef>
              <a:spcAft>
                <a:spcPts val="0"/>
              </a:spcAft>
              <a:buClr>
                <a:schemeClr val="dk1"/>
              </a:buClr>
              <a:buSzPts val="1800"/>
              <a:buChar char="○"/>
              <a:defRPr sz="1800">
                <a:solidFill>
                  <a:schemeClr val="dk1"/>
                </a:solidFill>
              </a:defRPr>
            </a:lvl5pPr>
            <a:lvl6pPr indent="-342900" lvl="5" marL="2743200">
              <a:lnSpc>
                <a:spcPct val="115000"/>
              </a:lnSpc>
              <a:spcBef>
                <a:spcPts val="0"/>
              </a:spcBef>
              <a:spcAft>
                <a:spcPts val="0"/>
              </a:spcAft>
              <a:buClr>
                <a:schemeClr val="dk1"/>
              </a:buClr>
              <a:buSzPts val="1800"/>
              <a:buChar char="■"/>
              <a:defRPr sz="1800">
                <a:solidFill>
                  <a:schemeClr val="dk1"/>
                </a:solidFill>
              </a:defRPr>
            </a:lvl6pPr>
            <a:lvl7pPr indent="-342900" lvl="6" marL="3200400">
              <a:lnSpc>
                <a:spcPct val="115000"/>
              </a:lnSpc>
              <a:spcBef>
                <a:spcPts val="0"/>
              </a:spcBef>
              <a:spcAft>
                <a:spcPts val="0"/>
              </a:spcAft>
              <a:buClr>
                <a:schemeClr val="dk1"/>
              </a:buClr>
              <a:buSzPts val="1800"/>
              <a:buChar char="●"/>
              <a:defRPr sz="1800">
                <a:solidFill>
                  <a:schemeClr val="dk1"/>
                </a:solidFill>
              </a:defRPr>
            </a:lvl7pPr>
            <a:lvl8pPr indent="-342900" lvl="7" marL="3657600">
              <a:lnSpc>
                <a:spcPct val="115000"/>
              </a:lnSpc>
              <a:spcBef>
                <a:spcPts val="0"/>
              </a:spcBef>
              <a:spcAft>
                <a:spcPts val="0"/>
              </a:spcAft>
              <a:buClr>
                <a:schemeClr val="dk1"/>
              </a:buClr>
              <a:buSzPts val="1800"/>
              <a:buChar char="○"/>
              <a:defRPr sz="1800">
                <a:solidFill>
                  <a:schemeClr val="dk1"/>
                </a:solidFill>
              </a:defRPr>
            </a:lvl8pPr>
            <a:lvl9pPr indent="-342900" lvl="8" marL="4114800">
              <a:lnSpc>
                <a:spcPct val="115000"/>
              </a:lnSpc>
              <a:spcBef>
                <a:spcPts val="0"/>
              </a:spcBef>
              <a:spcAft>
                <a:spcPts val="0"/>
              </a:spcAft>
              <a:buClr>
                <a:schemeClr val="dk1"/>
              </a:buClr>
              <a:buSzPts val="1800"/>
              <a:buChar char="■"/>
              <a:defRPr sz="1800">
                <a:solidFill>
                  <a:schemeClr val="dk1"/>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defRPr>
            </a:lvl1pPr>
            <a:lvl2pPr lvl="1" algn="r">
              <a:buNone/>
              <a:defRPr sz="1000">
                <a:solidFill>
                  <a:schemeClr val="dk1"/>
                </a:solidFill>
              </a:defRPr>
            </a:lvl2pPr>
            <a:lvl3pPr lvl="2" algn="r">
              <a:buNone/>
              <a:defRPr sz="1000">
                <a:solidFill>
                  <a:schemeClr val="dk1"/>
                </a:solidFill>
              </a:defRPr>
            </a:lvl3pPr>
            <a:lvl4pPr lvl="3" algn="r">
              <a:buNone/>
              <a:defRPr sz="1000">
                <a:solidFill>
                  <a:schemeClr val="dk1"/>
                </a:solidFill>
              </a:defRPr>
            </a:lvl4pPr>
            <a:lvl5pPr lvl="4" algn="r">
              <a:buNone/>
              <a:defRPr sz="1000">
                <a:solidFill>
                  <a:schemeClr val="dk1"/>
                </a:solidFill>
              </a:defRPr>
            </a:lvl5pPr>
            <a:lvl6pPr lvl="5" algn="r">
              <a:buNone/>
              <a:defRPr sz="1000">
                <a:solidFill>
                  <a:schemeClr val="dk1"/>
                </a:solidFill>
              </a:defRPr>
            </a:lvl6pPr>
            <a:lvl7pPr lvl="6" algn="r">
              <a:buNone/>
              <a:defRPr sz="1000">
                <a:solidFill>
                  <a:schemeClr val="dk1"/>
                </a:solidFill>
              </a:defRPr>
            </a:lvl7pPr>
            <a:lvl8pPr lvl="7" algn="r">
              <a:buNone/>
              <a:defRPr sz="1000">
                <a:solidFill>
                  <a:schemeClr val="dk1"/>
                </a:solidFill>
              </a:defRPr>
            </a:lvl8pPr>
            <a:lvl9pPr lvl="8" algn="r">
              <a:buNone/>
              <a:defRPr sz="10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hyperlink" Target="http://tableau.com/2023-1-features"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hyperlink" Target="http://tableau.com/2023-2-features" TargetMode="External"/><Relationship Id="rId4" Type="http://schemas.openxmlformats.org/officeDocument/2006/relationships/image" Target="../media/image4.png"/><Relationship Id="rId5"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hyperlink" Target="http://tableau.com/2023-3-features" TargetMode="External"/><Relationship Id="rId4" Type="http://schemas.openxmlformats.org/officeDocument/2006/relationships/image" Target="../media/image3.png"/><Relationship Id="rId5"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hyperlink" Target="https://www.tableau.com/2022-4-features#item-95198" TargetMode="Externa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hyperlink" Target="https://www.tableau.com/2022-4-features#item-95196" TargetMode="Externa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hyperlink" Target="https://www.tableau.com/2023-1-features#item-96423" TargetMode="Externa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hyperlink" Target="https://www.tableau.com/2022-4-features#item-95193" TargetMode="Externa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hyperlink" Target="https://www.tableau.com/2023-1-features#item-96424" TargetMode="External"/><Relationship Id="rId5" Type="http://schemas.openxmlformats.org/officeDocument/2006/relationships/image" Target="../media/image1.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hyperlink" Target="https://www.tableau.com/2023-2-features#item-97291" TargetMode="External"/><Relationship Id="rId4" Type="http://schemas.openxmlformats.org/officeDocument/2006/relationships/image" Target="../media/image7.png"/><Relationship Id="rId5" Type="http://schemas.openxmlformats.org/officeDocument/2006/relationships/image" Target="../media/image1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mit-tableau.slack.com" TargetMode="External"/><Relationship Id="rId4" Type="http://schemas.openxmlformats.org/officeDocument/2006/relationships/hyperlink" Target="https://mit-tableau.slack.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hyperlink" Target="https://www.tableau.com/2023-2-features#item-97435" TargetMode="External"/><Relationship Id="rId4" Type="http://schemas.openxmlformats.org/officeDocument/2006/relationships/image" Target="../media/image16.png"/><Relationship Id="rId5" Type="http://schemas.openxmlformats.org/officeDocument/2006/relationships/image" Target="../media/image21.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hyperlink" Target="https://www.tableau.com/2023-3-features#item-98042" TargetMode="Externa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hyperlink" Target="https://www.tableau.com/2023-3-features#item-98038" TargetMode="Externa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hyperlink" Target="https://www.tableau.com/2023-1-features#item-96409" TargetMode="External"/><Relationship Id="rId4" Type="http://schemas.openxmlformats.org/officeDocument/2006/relationships/image" Target="../media/image17.png"/><Relationship Id="rId5"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hyperlink" Target="https://www.tableau.com/2023-3-features#item-98039" TargetMode="External"/><Relationship Id="rId4" Type="http://schemas.openxmlformats.org/officeDocument/2006/relationships/image" Target="../media/image25.png"/><Relationship Id="rId5" Type="http://schemas.openxmlformats.org/officeDocument/2006/relationships/image" Target="../media/image32.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hyperlink" Target="https://www.tableau.com/2023-1-features#item-96399" TargetMode="Externa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hyperlink" Target="https://www.tableau.com/2023-3-features#item-100878" TargetMode="External"/><Relationship Id="rId4" Type="http://schemas.openxmlformats.org/officeDocument/2006/relationships/image" Target="../media/image18.png"/><Relationship Id="rId5"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hyperlink" Target="https://www.tableau.com/2022-4-features#item-95181" TargetMode="External"/><Relationship Id="rId4" Type="http://schemas.openxmlformats.org/officeDocument/2006/relationships/image" Target="../media/image20.png"/><Relationship Id="rId5"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hyperlink" Target="https://www.tableau.com/2023-2-features#item-97158" TargetMode="External"/><Relationship Id="rId4" Type="http://schemas.openxmlformats.org/officeDocument/2006/relationships/image" Target="../media/image28.png"/><Relationship Id="rId5"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 Id="rId3" Type="http://schemas.openxmlformats.org/officeDocument/2006/relationships/hyperlink" Target="https://www.tableau.com/2023-3-features#item-98046" TargetMode="External"/><Relationship Id="rId4" Type="http://schemas.openxmlformats.org/officeDocument/2006/relationships/image" Target="../media/image26.png"/><Relationship Id="rId5" Type="http://schemas.openxmlformats.org/officeDocument/2006/relationships/image" Target="../media/image4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hyperlink" Target="https://www.tableau.com/2023-3-features#item-98047" TargetMode="Externa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www.tableau.com/blog/tableau-updates-product-release-cadence" TargetMode="External"/><Relationship Id="rId4" Type="http://schemas.openxmlformats.org/officeDocument/2006/relationships/hyperlink" Target="https://www.tableau.com/products/all-features" TargetMode="External"/><Relationship Id="rId5" Type="http://schemas.openxmlformats.org/officeDocument/2006/relationships/hyperlink" Target="mailto:reporting-help@mit.edu"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hyperlink" Target="http://tableau.com/2024-1-features" TargetMode="External"/><Relationship Id="rId4" Type="http://schemas.openxmlformats.org/officeDocument/2006/relationships/image" Target="../media/image33.png"/><Relationship Id="rId5" Type="http://schemas.openxmlformats.org/officeDocument/2006/relationships/image" Target="../media/image30.png"/><Relationship Id="rId6"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hyperlink" Target="http://tableau.com/2024-2-features" TargetMode="External"/><Relationship Id="rId4" Type="http://schemas.openxmlformats.org/officeDocument/2006/relationships/image" Target="../media/image36.png"/><Relationship Id="rId5" Type="http://schemas.openxmlformats.org/officeDocument/2006/relationships/image" Target="../media/image40.png"/><Relationship Id="rId6" Type="http://schemas.openxmlformats.org/officeDocument/2006/relationships/image" Target="../media/image3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hyperlink" Target="http://tableau.com/2024-3-features" TargetMode="External"/><Relationship Id="rId4" Type="http://schemas.openxmlformats.org/officeDocument/2006/relationships/image" Target="../media/image39.png"/><Relationship Id="rId5" Type="http://schemas.openxmlformats.org/officeDocument/2006/relationships/image" Target="../media/image3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8.xml"/><Relationship Id="rId3" Type="http://schemas.openxmlformats.org/officeDocument/2006/relationships/hyperlink" Target="http://tableau.com/product/new-features" TargetMode="External"/><Relationship Id="rId4" Type="http://schemas.openxmlformats.org/officeDocument/2006/relationships/image" Target="../media/image38.png"/><Relationship Id="rId5" Type="http://schemas.openxmlformats.org/officeDocument/2006/relationships/image" Target="../media/image42.png"/><Relationship Id="rId6" Type="http://schemas.openxmlformats.org/officeDocument/2006/relationships/image" Target="../media/image4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tableau.com/products/all-features" TargetMode="External"/><Relationship Id="rId4" Type="http://schemas.openxmlformats.org/officeDocument/2006/relationships/hyperlink" Target="mailto:reporting-help@mit.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reg.salesforce.com/flow/plus/tc25/sessioncatalog/page/catalog/session/1742409714347001sjgk" TargetMode="External"/><Relationship Id="rId4" Type="http://schemas.openxmlformats.org/officeDocument/2006/relationships/hyperlink" Target="http://usergroups.tableau.com/higher-education-tableau-user-group"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mit-tableau.slack.com/archives/C02DTTZ9UHE" TargetMode="External"/><Relationship Id="rId4" Type="http://schemas.openxmlformats.org/officeDocument/2006/relationships/hyperlink" Target="mailto:mit-tableau-user-group-admin@mit.edu"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4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mit-tableau.slack.com" TargetMode="External"/><Relationship Id="rId4" Type="http://schemas.openxmlformats.org/officeDocument/2006/relationships/hyperlink" Target="https://mailman.mit.edu/mailman/listinfo/mit_tableau_user_group"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mit-tableau.slack.com/archives/C02DTTZ9UHE" TargetMode="External"/><Relationship Id="rId4" Type="http://schemas.openxmlformats.org/officeDocument/2006/relationships/hyperlink" Target="mailto:mit-tableau-user-group-admin@mit.edu"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hyperlink" Target="http://tableau.com/2022-4-features" TargetMode="Externa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C0BF"/>
        </a:solidFill>
      </p:bgPr>
    </p:bg>
    <p:spTree>
      <p:nvGrpSpPr>
        <p:cNvPr id="68" name="Shape 68"/>
        <p:cNvGrpSpPr/>
        <p:nvPr/>
      </p:nvGrpSpPr>
      <p:grpSpPr>
        <a:xfrm>
          <a:off x="0" y="0"/>
          <a:ext cx="0" cy="0"/>
          <a:chOff x="0" y="0"/>
          <a:chExt cx="0" cy="0"/>
        </a:xfrm>
      </p:grpSpPr>
      <p:sp>
        <p:nvSpPr>
          <p:cNvPr id="69" name="Google Shape;69;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MIT Tableau User Group</a:t>
            </a:r>
            <a:endParaRPr/>
          </a:p>
          <a:p>
            <a:pPr indent="0" lvl="0" marL="0" rtl="0" algn="ctr">
              <a:spcBef>
                <a:spcPts val="0"/>
              </a:spcBef>
              <a:spcAft>
                <a:spcPts val="0"/>
              </a:spcAft>
              <a:buNone/>
            </a:pPr>
            <a:r>
              <a:rPr lang="en"/>
              <a:t>(MIT TUG)</a:t>
            </a:r>
            <a:endParaRPr/>
          </a:p>
        </p:txBody>
      </p:sp>
      <p:sp>
        <p:nvSpPr>
          <p:cNvPr id="70" name="Google Shape;70;p14"/>
          <p:cNvSpPr txBox="1"/>
          <p:nvPr>
            <p:ph idx="1" type="subTitle"/>
          </p:nvPr>
        </p:nvSpPr>
        <p:spPr>
          <a:xfrm>
            <a:off x="311700" y="2834125"/>
            <a:ext cx="8520600" cy="2072700"/>
          </a:xfrm>
          <a:prstGeom prst="rect">
            <a:avLst/>
          </a:prstGeom>
        </p:spPr>
        <p:txBody>
          <a:bodyPr anchorCtr="0" anchor="t" bIns="91425" lIns="91425" spcFirstLastPara="1" rIns="91425" wrap="square" tIns="91425">
            <a:normAutofit fontScale="77500" lnSpcReduction="20000"/>
          </a:bodyPr>
          <a:lstStyle/>
          <a:p>
            <a:pPr indent="0" lvl="0" marL="0" rtl="0" algn="ctr">
              <a:spcBef>
                <a:spcPts val="0"/>
              </a:spcBef>
              <a:spcAft>
                <a:spcPts val="0"/>
              </a:spcAft>
              <a:buClr>
                <a:schemeClr val="accent5"/>
              </a:buClr>
              <a:buSzPct val="39285"/>
              <a:buFont typeface="Arial"/>
              <a:buNone/>
            </a:pPr>
            <a:r>
              <a:rPr lang="en"/>
              <a:t>April 8, 2025</a:t>
            </a:r>
            <a:endParaRPr/>
          </a:p>
          <a:p>
            <a:pPr indent="0" lvl="0" marL="0" rtl="0" algn="ctr">
              <a:spcBef>
                <a:spcPts val="0"/>
              </a:spcBef>
              <a:spcAft>
                <a:spcPts val="0"/>
              </a:spcAft>
              <a:buClr>
                <a:schemeClr val="accent5"/>
              </a:buClr>
              <a:buSzPct val="39285"/>
              <a:buFont typeface="Arial"/>
              <a:buNone/>
            </a:pPr>
            <a:r>
              <a:t/>
            </a:r>
            <a:endParaRPr/>
          </a:p>
          <a:p>
            <a:pPr indent="0" lvl="0" marL="0" rtl="0" algn="ctr">
              <a:spcBef>
                <a:spcPts val="0"/>
              </a:spcBef>
              <a:spcAft>
                <a:spcPts val="0"/>
              </a:spcAft>
              <a:buClr>
                <a:schemeClr val="accent5"/>
              </a:buClr>
              <a:buSzPct val="39285"/>
              <a:buFont typeface="Arial"/>
              <a:buNone/>
            </a:pPr>
            <a:r>
              <a:rPr lang="en"/>
              <a:t>Join the conversation on Slack</a:t>
            </a:r>
            <a:endParaRPr/>
          </a:p>
          <a:p>
            <a:pPr indent="0" lvl="0" marL="0" rtl="0" algn="ctr">
              <a:spcBef>
                <a:spcPts val="0"/>
              </a:spcBef>
              <a:spcAft>
                <a:spcPts val="0"/>
              </a:spcAft>
              <a:buClr>
                <a:schemeClr val="accent5"/>
              </a:buClr>
              <a:buSzPct val="39285"/>
              <a:buFont typeface="Arial"/>
              <a:buNone/>
            </a:pPr>
            <a:r>
              <a:rPr lang="en"/>
              <a:t>mit-tableau.slack.com</a:t>
            </a:r>
            <a:endParaRPr/>
          </a:p>
          <a:p>
            <a:pPr indent="0" lvl="0" marL="0" rtl="0" algn="ctr">
              <a:spcBef>
                <a:spcPts val="0"/>
              </a:spcBef>
              <a:spcAft>
                <a:spcPts val="0"/>
              </a:spcAft>
              <a:buClr>
                <a:schemeClr val="accent5"/>
              </a:buClr>
              <a:buSzPct val="39285"/>
              <a:buFont typeface="Arial"/>
              <a:buNone/>
            </a:pPr>
            <a:r>
              <a:t/>
            </a:r>
            <a:endParaRPr/>
          </a:p>
          <a:p>
            <a:pPr indent="0" lvl="0" marL="0" rtl="0" algn="ctr">
              <a:spcBef>
                <a:spcPts val="0"/>
              </a:spcBef>
              <a:spcAft>
                <a:spcPts val="0"/>
              </a:spcAft>
              <a:buClr>
                <a:schemeClr val="accent5"/>
              </a:buClr>
              <a:buSzPct val="39285"/>
              <a:buFont typeface="Arial"/>
              <a:buNone/>
            </a:pPr>
            <a:r>
              <a:rPr lang="en"/>
              <a:t>Yes, we are recording the session</a:t>
            </a:r>
            <a:endParaRPr/>
          </a:p>
          <a:p>
            <a:pPr indent="0" lvl="0" marL="0" rtl="0" algn="ctr">
              <a:spcBef>
                <a:spcPts val="0"/>
              </a:spcBef>
              <a:spcAft>
                <a:spcPts val="0"/>
              </a:spcAft>
              <a:buNone/>
            </a:pPr>
            <a:r>
              <a:rPr lang="en"/>
              <a:t>The recording will be sent out and posted on Slack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3"/>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tableau.com/2023-1-features</a:t>
            </a:r>
            <a:r>
              <a:rPr lang="en" sz="2100"/>
              <a:t> </a:t>
            </a:r>
            <a:endParaRPr sz="2100"/>
          </a:p>
        </p:txBody>
      </p:sp>
      <p:pic>
        <p:nvPicPr>
          <p:cNvPr id="126" name="Google Shape;126;p23"/>
          <p:cNvPicPr preferRelativeResize="0"/>
          <p:nvPr/>
        </p:nvPicPr>
        <p:blipFill rotWithShape="1">
          <a:blip r:embed="rId4">
            <a:alphaModFix/>
          </a:blip>
          <a:srcRect b="9779" l="0" r="0" t="1149"/>
          <a:stretch/>
        </p:blipFill>
        <p:spPr>
          <a:xfrm>
            <a:off x="0" y="0"/>
            <a:ext cx="9144003" cy="4581524"/>
          </a:xfrm>
          <a:prstGeom prst="rect">
            <a:avLst/>
          </a:prstGeom>
          <a:noFill/>
          <a:ln>
            <a:noFill/>
          </a:ln>
        </p:spPr>
      </p:pic>
      <p:sp>
        <p:nvSpPr>
          <p:cNvPr id="127" name="Google Shape;127;p23"/>
          <p:cNvSpPr/>
          <p:nvPr/>
        </p:nvSpPr>
        <p:spPr>
          <a:xfrm>
            <a:off x="3634500" y="1038075"/>
            <a:ext cx="1965300" cy="3075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3"/>
          <p:cNvSpPr/>
          <p:nvPr/>
        </p:nvSpPr>
        <p:spPr>
          <a:xfrm>
            <a:off x="777425" y="1008085"/>
            <a:ext cx="1922100" cy="1896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3"/>
          <p:cNvSpPr/>
          <p:nvPr/>
        </p:nvSpPr>
        <p:spPr>
          <a:xfrm>
            <a:off x="3610950" y="3549825"/>
            <a:ext cx="1635900" cy="1896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tableau.com/2023-2-features</a:t>
            </a:r>
            <a:r>
              <a:rPr lang="en" sz="2100"/>
              <a:t> </a:t>
            </a:r>
            <a:endParaRPr sz="2100"/>
          </a:p>
        </p:txBody>
      </p:sp>
      <p:grpSp>
        <p:nvGrpSpPr>
          <p:cNvPr id="135" name="Google Shape;135;p24"/>
          <p:cNvGrpSpPr/>
          <p:nvPr/>
        </p:nvGrpSpPr>
        <p:grpSpPr>
          <a:xfrm>
            <a:off x="0" y="-75"/>
            <a:ext cx="9143996" cy="3384000"/>
            <a:chOff x="0" y="-75"/>
            <a:chExt cx="9143996" cy="3384000"/>
          </a:xfrm>
        </p:grpSpPr>
        <p:pic>
          <p:nvPicPr>
            <p:cNvPr id="136" name="Google Shape;136;p24"/>
            <p:cNvPicPr preferRelativeResize="0"/>
            <p:nvPr/>
          </p:nvPicPr>
          <p:blipFill>
            <a:blip r:embed="rId4">
              <a:alphaModFix/>
            </a:blip>
            <a:stretch>
              <a:fillRect/>
            </a:stretch>
          </p:blipFill>
          <p:spPr>
            <a:xfrm>
              <a:off x="0" y="57"/>
              <a:ext cx="4566208" cy="3383868"/>
            </a:xfrm>
            <a:prstGeom prst="rect">
              <a:avLst/>
            </a:prstGeom>
            <a:noFill/>
            <a:ln>
              <a:noFill/>
            </a:ln>
          </p:spPr>
        </p:pic>
        <p:pic>
          <p:nvPicPr>
            <p:cNvPr id="137" name="Google Shape;137;p24"/>
            <p:cNvPicPr preferRelativeResize="0"/>
            <p:nvPr/>
          </p:nvPicPr>
          <p:blipFill>
            <a:blip r:embed="rId5">
              <a:alphaModFix/>
            </a:blip>
            <a:stretch>
              <a:fillRect/>
            </a:stretch>
          </p:blipFill>
          <p:spPr>
            <a:xfrm>
              <a:off x="4646020" y="58"/>
              <a:ext cx="4497976" cy="3383867"/>
            </a:xfrm>
            <a:prstGeom prst="rect">
              <a:avLst/>
            </a:prstGeom>
            <a:noFill/>
            <a:ln>
              <a:noFill/>
            </a:ln>
          </p:spPr>
        </p:pic>
        <p:sp>
          <p:nvSpPr>
            <p:cNvPr id="138" name="Google Shape;138;p24"/>
            <p:cNvSpPr/>
            <p:nvPr/>
          </p:nvSpPr>
          <p:spPr>
            <a:xfrm>
              <a:off x="4539675" y="-75"/>
              <a:ext cx="116100" cy="338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24"/>
          <p:cNvSpPr/>
          <p:nvPr/>
        </p:nvSpPr>
        <p:spPr>
          <a:xfrm>
            <a:off x="0" y="0"/>
            <a:ext cx="1385400" cy="5160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4"/>
          <p:cNvSpPr/>
          <p:nvPr/>
        </p:nvSpPr>
        <p:spPr>
          <a:xfrm>
            <a:off x="36250" y="708225"/>
            <a:ext cx="1498500" cy="5160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4"/>
          <p:cNvSpPr/>
          <p:nvPr/>
        </p:nvSpPr>
        <p:spPr>
          <a:xfrm>
            <a:off x="1534750" y="708225"/>
            <a:ext cx="1534800" cy="5160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4"/>
          <p:cNvSpPr/>
          <p:nvPr/>
        </p:nvSpPr>
        <p:spPr>
          <a:xfrm>
            <a:off x="1534750" y="0"/>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4"/>
          <p:cNvSpPr/>
          <p:nvPr/>
        </p:nvSpPr>
        <p:spPr>
          <a:xfrm>
            <a:off x="7645500" y="1413225"/>
            <a:ext cx="14985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5"/>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tableau.com/2023-3-features</a:t>
            </a:r>
            <a:endParaRPr sz="2100"/>
          </a:p>
        </p:txBody>
      </p:sp>
      <p:pic>
        <p:nvPicPr>
          <p:cNvPr id="149" name="Google Shape;149;p25"/>
          <p:cNvPicPr preferRelativeResize="0"/>
          <p:nvPr/>
        </p:nvPicPr>
        <p:blipFill>
          <a:blip r:embed="rId4">
            <a:alphaModFix/>
          </a:blip>
          <a:stretch>
            <a:fillRect/>
          </a:stretch>
        </p:blipFill>
        <p:spPr>
          <a:xfrm>
            <a:off x="0" y="0"/>
            <a:ext cx="4572001" cy="4010685"/>
          </a:xfrm>
          <a:prstGeom prst="rect">
            <a:avLst/>
          </a:prstGeom>
          <a:noFill/>
          <a:ln>
            <a:noFill/>
          </a:ln>
        </p:spPr>
      </p:pic>
      <p:pic>
        <p:nvPicPr>
          <p:cNvPr id="150" name="Google Shape;150;p25"/>
          <p:cNvPicPr preferRelativeResize="0"/>
          <p:nvPr/>
        </p:nvPicPr>
        <p:blipFill>
          <a:blip r:embed="rId5">
            <a:alphaModFix/>
          </a:blip>
          <a:stretch>
            <a:fillRect/>
          </a:stretch>
        </p:blipFill>
        <p:spPr>
          <a:xfrm>
            <a:off x="4572000" y="0"/>
            <a:ext cx="4571999" cy="3531870"/>
          </a:xfrm>
          <a:prstGeom prst="rect">
            <a:avLst/>
          </a:prstGeom>
          <a:noFill/>
          <a:ln>
            <a:noFill/>
          </a:ln>
        </p:spPr>
      </p:pic>
      <p:sp>
        <p:nvSpPr>
          <p:cNvPr id="151" name="Google Shape;151;p25"/>
          <p:cNvSpPr/>
          <p:nvPr/>
        </p:nvSpPr>
        <p:spPr>
          <a:xfrm>
            <a:off x="0" y="52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5"/>
          <p:cNvSpPr/>
          <p:nvPr/>
        </p:nvSpPr>
        <p:spPr>
          <a:xfrm>
            <a:off x="37125"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5"/>
          <p:cNvSpPr/>
          <p:nvPr/>
        </p:nvSpPr>
        <p:spPr>
          <a:xfrm>
            <a:off x="1557791"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5"/>
          <p:cNvSpPr/>
          <p:nvPr/>
        </p:nvSpPr>
        <p:spPr>
          <a:xfrm>
            <a:off x="3037200" y="34532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5"/>
          <p:cNvSpPr/>
          <p:nvPr/>
        </p:nvSpPr>
        <p:spPr>
          <a:xfrm>
            <a:off x="7609200" y="2895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5"/>
          <p:cNvSpPr/>
          <p:nvPr/>
        </p:nvSpPr>
        <p:spPr>
          <a:xfrm>
            <a:off x="6076100" y="747325"/>
            <a:ext cx="1344900" cy="4416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5"/>
          <p:cNvSpPr/>
          <p:nvPr/>
        </p:nvSpPr>
        <p:spPr>
          <a:xfrm>
            <a:off x="7609200" y="747325"/>
            <a:ext cx="1534800" cy="6498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6"/>
          <p:cNvSpPr txBox="1"/>
          <p:nvPr>
            <p:ph type="title"/>
          </p:nvPr>
        </p:nvSpPr>
        <p:spPr>
          <a:xfrm>
            <a:off x="311700" y="2150850"/>
            <a:ext cx="8520600" cy="738900"/>
          </a:xfrm>
          <a:prstGeom prst="rect">
            <a:avLst/>
          </a:prstGeom>
        </p:spPr>
        <p:txBody>
          <a:bodyPr anchorCtr="0" anchor="ctr" bIns="91425" lIns="91425" spcFirstLastPara="1" rIns="91425" wrap="square" tIns="91425">
            <a:spAutoFit/>
          </a:bodyPr>
          <a:lstStyle/>
          <a:p>
            <a:pPr indent="0" lvl="0" marL="0" rtl="0" algn="ctr">
              <a:spcBef>
                <a:spcPts val="0"/>
              </a:spcBef>
              <a:spcAft>
                <a:spcPts val="0"/>
              </a:spcAft>
              <a:buNone/>
            </a:pPr>
            <a:r>
              <a:rPr lang="en"/>
              <a:t>New Desktop Features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Image Role</a:t>
            </a:r>
            <a:endParaRPr/>
          </a:p>
        </p:txBody>
      </p:sp>
      <p:sp>
        <p:nvSpPr>
          <p:cNvPr id="168" name="Google Shape;168;p27"/>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tableau.com/2022-4-features#item-95198</a:t>
            </a:r>
            <a:r>
              <a:rPr lang="en"/>
              <a:t> </a:t>
            </a:r>
            <a:endParaRPr/>
          </a:p>
        </p:txBody>
      </p:sp>
      <p:pic>
        <p:nvPicPr>
          <p:cNvPr id="169" name="Google Shape;169;p27"/>
          <p:cNvPicPr preferRelativeResize="0"/>
          <p:nvPr/>
        </p:nvPicPr>
        <p:blipFill>
          <a:blip r:embed="rId4">
            <a:alphaModFix/>
          </a:blip>
          <a:stretch>
            <a:fillRect/>
          </a:stretch>
        </p:blipFill>
        <p:spPr>
          <a:xfrm>
            <a:off x="1425" y="-3"/>
            <a:ext cx="9141161" cy="3808125"/>
          </a:xfrm>
          <a:prstGeom prst="rect">
            <a:avLst/>
          </a:prstGeom>
          <a:noFill/>
          <a:ln>
            <a:noFill/>
          </a:ln>
        </p:spPr>
      </p:pic>
      <p:pic>
        <p:nvPicPr>
          <p:cNvPr id="170" name="Google Shape;170;p27" title="Image Role.gif"/>
          <p:cNvPicPr preferRelativeResize="0"/>
          <p:nvPr/>
        </p:nvPicPr>
        <p:blipFill/>
        <p:spPr>
          <a:xfrm>
            <a:off x="457200" y="0"/>
            <a:ext cx="82296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Replace datasource per sheet</a:t>
            </a:r>
            <a:endParaRPr/>
          </a:p>
        </p:txBody>
      </p:sp>
      <p:sp>
        <p:nvSpPr>
          <p:cNvPr id="176" name="Google Shape;176;p28"/>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tableau.com/2022-4-features#item-95196</a:t>
            </a:r>
            <a:r>
              <a:rPr lang="en"/>
              <a:t> </a:t>
            </a:r>
            <a:endParaRPr/>
          </a:p>
        </p:txBody>
      </p:sp>
      <p:pic>
        <p:nvPicPr>
          <p:cNvPr id="177" name="Google Shape;177;p28"/>
          <p:cNvPicPr preferRelativeResize="0"/>
          <p:nvPr/>
        </p:nvPicPr>
        <p:blipFill>
          <a:blip r:embed="rId4">
            <a:alphaModFix/>
          </a:blip>
          <a:stretch>
            <a:fillRect/>
          </a:stretch>
        </p:blipFill>
        <p:spPr>
          <a:xfrm>
            <a:off x="0" y="-4"/>
            <a:ext cx="9144001" cy="4107201"/>
          </a:xfrm>
          <a:prstGeom prst="rect">
            <a:avLst/>
          </a:prstGeom>
          <a:noFill/>
          <a:ln>
            <a:noFill/>
          </a:ln>
        </p:spPr>
      </p:pic>
      <p:pic>
        <p:nvPicPr>
          <p:cNvPr id="178" name="Google Shape;178;p28" title="Replace datasource.gif"/>
          <p:cNvPicPr preferRelativeResize="0"/>
          <p:nvPr/>
        </p:nvPicPr>
        <p:blipFill/>
        <p:spPr>
          <a:xfrm>
            <a:off x="457200" y="0"/>
            <a:ext cx="82296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9"/>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Accelerator Data Mapping</a:t>
            </a:r>
            <a:endParaRPr/>
          </a:p>
        </p:txBody>
      </p:sp>
      <p:sp>
        <p:nvSpPr>
          <p:cNvPr id="184" name="Google Shape;184;p29"/>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tableau.com/2023-1-features#item-96423</a:t>
            </a:r>
            <a:r>
              <a:rPr lang="en"/>
              <a:t> </a:t>
            </a:r>
            <a:endParaRPr/>
          </a:p>
        </p:txBody>
      </p:sp>
      <p:pic>
        <p:nvPicPr>
          <p:cNvPr id="185" name="Google Shape;185;p29"/>
          <p:cNvPicPr preferRelativeResize="0"/>
          <p:nvPr/>
        </p:nvPicPr>
        <p:blipFill>
          <a:blip r:embed="rId4">
            <a:alphaModFix/>
          </a:blip>
          <a:stretch>
            <a:fillRect/>
          </a:stretch>
        </p:blipFill>
        <p:spPr>
          <a:xfrm>
            <a:off x="16525" y="0"/>
            <a:ext cx="9127476" cy="41203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0"/>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a:t>
            </a:r>
            <a:r>
              <a:rPr lang="en"/>
              <a:t>PROPE</a:t>
            </a:r>
            <a:r>
              <a:rPr lang="en"/>
              <a:t>R</a:t>
            </a:r>
            <a:r>
              <a:rPr lang="en"/>
              <a:t>()</a:t>
            </a:r>
            <a:r>
              <a:rPr lang="en"/>
              <a:t>'</a:t>
            </a:r>
            <a:r>
              <a:rPr lang="en"/>
              <a:t> string function</a:t>
            </a:r>
            <a:endParaRPr/>
          </a:p>
        </p:txBody>
      </p:sp>
      <p:sp>
        <p:nvSpPr>
          <p:cNvPr id="191" name="Google Shape;191;p30"/>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tableau.com/2022-4-features#item-95193</a:t>
            </a:r>
            <a:r>
              <a:rPr lang="en"/>
              <a:t> </a:t>
            </a:r>
            <a:endParaRPr/>
          </a:p>
        </p:txBody>
      </p:sp>
      <p:pic>
        <p:nvPicPr>
          <p:cNvPr id="192" name="Google Shape;192;p30"/>
          <p:cNvPicPr preferRelativeResize="0"/>
          <p:nvPr/>
        </p:nvPicPr>
        <p:blipFill>
          <a:blip r:embed="rId4">
            <a:alphaModFix/>
          </a:blip>
          <a:stretch>
            <a:fillRect/>
          </a:stretch>
        </p:blipFill>
        <p:spPr>
          <a:xfrm>
            <a:off x="0" y="-21500"/>
            <a:ext cx="9144001" cy="4080951"/>
          </a:xfrm>
          <a:prstGeom prst="rect">
            <a:avLst/>
          </a:prstGeom>
          <a:noFill/>
          <a:ln>
            <a:noFill/>
          </a:ln>
        </p:spPr>
      </p:pic>
      <p:pic>
        <p:nvPicPr>
          <p:cNvPr id="193" name="Google Shape;193;p30" title="Proper String.gif"/>
          <p:cNvPicPr preferRelativeResize="0"/>
          <p:nvPr/>
        </p:nvPicPr>
        <p:blipFill/>
        <p:spPr>
          <a:xfrm>
            <a:off x="457200" y="0"/>
            <a:ext cx="82296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31"/>
          <p:cNvPicPr preferRelativeResize="0"/>
          <p:nvPr/>
        </p:nvPicPr>
        <p:blipFill>
          <a:blip r:embed="rId3">
            <a:alphaModFix/>
          </a:blip>
          <a:stretch>
            <a:fillRect/>
          </a:stretch>
        </p:blipFill>
        <p:spPr>
          <a:xfrm>
            <a:off x="0" y="1119917"/>
            <a:ext cx="9143999" cy="2903666"/>
          </a:xfrm>
          <a:prstGeom prst="rect">
            <a:avLst/>
          </a:prstGeom>
          <a:noFill/>
          <a:ln>
            <a:noFill/>
          </a:ln>
        </p:spPr>
      </p:pic>
      <p:sp>
        <p:nvSpPr>
          <p:cNvPr id="199" name="Google Shape;199;p31"/>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Dynamic Axis Titles</a:t>
            </a:r>
            <a:endParaRPr/>
          </a:p>
        </p:txBody>
      </p:sp>
      <p:sp>
        <p:nvSpPr>
          <p:cNvPr id="200" name="Google Shape;200;p31"/>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4"/>
              </a:rPr>
              <a:t>tableau.com/2023-1-features#item-96424</a:t>
            </a:r>
            <a:r>
              <a:rPr lang="en"/>
              <a:t> </a:t>
            </a:r>
            <a:endParaRPr/>
          </a:p>
        </p:txBody>
      </p:sp>
      <p:pic>
        <p:nvPicPr>
          <p:cNvPr id="201" name="Google Shape;201;p31" title="Dynamic Axis Titles.gif"/>
          <p:cNvPicPr preferRelativeResize="0"/>
          <p:nvPr/>
        </p:nvPicPr>
        <p:blipFill>
          <a:blip r:embed="rId5">
            <a:alphaModFix/>
          </a:blip>
          <a:stretch>
            <a:fillRect/>
          </a:stretch>
        </p:blipFill>
        <p:spPr>
          <a:xfrm>
            <a:off x="1562100" y="1081088"/>
            <a:ext cx="6019800" cy="29813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2"/>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Line Patterns</a:t>
            </a:r>
            <a:endParaRPr/>
          </a:p>
        </p:txBody>
      </p:sp>
      <p:sp>
        <p:nvSpPr>
          <p:cNvPr id="207" name="Google Shape;207;p32"/>
          <p:cNvSpPr txBox="1"/>
          <p:nvPr/>
        </p:nvSpPr>
        <p:spPr>
          <a:xfrm>
            <a:off x="834149" y="741309"/>
            <a:ext cx="7365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208" name="Google Shape;208;p32"/>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tableau.com/2023-2-features#item-97291</a:t>
            </a:r>
            <a:r>
              <a:rPr lang="en"/>
              <a:t> </a:t>
            </a:r>
            <a:endParaRPr/>
          </a:p>
        </p:txBody>
      </p:sp>
      <p:pic>
        <p:nvPicPr>
          <p:cNvPr id="209" name="Google Shape;209;p32"/>
          <p:cNvPicPr preferRelativeResize="0"/>
          <p:nvPr/>
        </p:nvPicPr>
        <p:blipFill>
          <a:blip r:embed="rId4">
            <a:alphaModFix/>
          </a:blip>
          <a:stretch>
            <a:fillRect/>
          </a:stretch>
        </p:blipFill>
        <p:spPr>
          <a:xfrm>
            <a:off x="0" y="980225"/>
            <a:ext cx="9144001" cy="3048000"/>
          </a:xfrm>
          <a:prstGeom prst="rect">
            <a:avLst/>
          </a:prstGeom>
          <a:noFill/>
          <a:ln>
            <a:noFill/>
          </a:ln>
        </p:spPr>
      </p:pic>
      <p:pic>
        <p:nvPicPr>
          <p:cNvPr id="210" name="Google Shape;210;p32" title="Line Patterns.gif"/>
          <p:cNvPicPr preferRelativeResize="0"/>
          <p:nvPr/>
        </p:nvPicPr>
        <p:blipFill>
          <a:blip r:embed="rId5">
            <a:alphaModFix/>
          </a:blip>
          <a:stretch>
            <a:fillRect/>
          </a:stretch>
        </p:blipFill>
        <p:spPr>
          <a:xfrm>
            <a:off x="-1" y="333566"/>
            <a:ext cx="9144001" cy="447636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C0BF"/>
        </a:solidFill>
      </p:bgPr>
    </p:bg>
    <p:spTree>
      <p:nvGrpSpPr>
        <p:cNvPr id="74" name="Shape 74"/>
        <p:cNvGrpSpPr/>
        <p:nvPr/>
      </p:nvGrpSpPr>
      <p:grpSpPr>
        <a:xfrm>
          <a:off x="0" y="0"/>
          <a:ext cx="0" cy="0"/>
          <a:chOff x="0" y="0"/>
          <a:chExt cx="0" cy="0"/>
        </a:xfrm>
      </p:grpSpPr>
      <p:sp>
        <p:nvSpPr>
          <p:cNvPr id="75" name="Google Shape;75;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Press Record</a:t>
            </a:r>
            <a:endParaRPr/>
          </a:p>
          <a:p>
            <a:pPr indent="0" lvl="0" marL="0" rtl="0" algn="l">
              <a:spcBef>
                <a:spcPts val="0"/>
              </a:spcBef>
              <a:spcAft>
                <a:spcPts val="0"/>
              </a:spcAft>
              <a:buNone/>
            </a:pPr>
            <a:r>
              <a:rPr lang="en"/>
              <a:t>Turn on captions</a:t>
            </a:r>
            <a:endParaRPr/>
          </a:p>
        </p:txBody>
      </p:sp>
      <p:sp>
        <p:nvSpPr>
          <p:cNvPr id="76" name="Google Shape;76;p15"/>
          <p:cNvSpPr txBox="1"/>
          <p:nvPr>
            <p:ph idx="1" type="subTitle"/>
          </p:nvPr>
        </p:nvSpPr>
        <p:spPr>
          <a:xfrm>
            <a:off x="311700" y="2834125"/>
            <a:ext cx="8520600" cy="207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accent5"/>
              </a:buClr>
              <a:buSzPts val="1100"/>
              <a:buFont typeface="Arial"/>
              <a:buNone/>
            </a:pPr>
            <a:r>
              <a:rPr lang="en"/>
              <a:t>Post in Zoom Chat:</a:t>
            </a:r>
            <a:br>
              <a:rPr lang="en"/>
            </a:br>
            <a:r>
              <a:rPr lang="en" u="sng">
                <a:solidFill>
                  <a:schemeClr val="hlink"/>
                </a:solidFill>
                <a:hlinkClick r:id="rId3"/>
              </a:rPr>
              <a:t>https://</a:t>
            </a:r>
            <a:r>
              <a:rPr lang="en" u="sng">
                <a:solidFill>
                  <a:schemeClr val="hlink"/>
                </a:solidFill>
                <a:hlinkClick r:id="rId4"/>
              </a:rPr>
              <a:t>mit-tableau.slack.com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3"/>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Unified Tooltips</a:t>
            </a:r>
            <a:endParaRPr/>
          </a:p>
        </p:txBody>
      </p:sp>
      <p:sp>
        <p:nvSpPr>
          <p:cNvPr id="216" name="Google Shape;216;p33"/>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tableau.com/2023-2-features#item-97435</a:t>
            </a:r>
            <a:r>
              <a:rPr lang="en"/>
              <a:t> </a:t>
            </a:r>
            <a:endParaRPr/>
          </a:p>
        </p:txBody>
      </p:sp>
      <p:pic>
        <p:nvPicPr>
          <p:cNvPr id="217" name="Google Shape;217;p33"/>
          <p:cNvPicPr preferRelativeResize="0"/>
          <p:nvPr/>
        </p:nvPicPr>
        <p:blipFill>
          <a:blip r:embed="rId4">
            <a:alphaModFix/>
          </a:blip>
          <a:stretch>
            <a:fillRect/>
          </a:stretch>
        </p:blipFill>
        <p:spPr>
          <a:xfrm>
            <a:off x="0" y="604811"/>
            <a:ext cx="9144001" cy="3473364"/>
          </a:xfrm>
          <a:prstGeom prst="rect">
            <a:avLst/>
          </a:prstGeom>
          <a:noFill/>
          <a:ln>
            <a:noFill/>
          </a:ln>
        </p:spPr>
      </p:pic>
      <p:pic>
        <p:nvPicPr>
          <p:cNvPr id="218" name="Google Shape;218;p33" title="Unified Tooltips.gif"/>
          <p:cNvPicPr preferRelativeResize="0"/>
          <p:nvPr/>
        </p:nvPicPr>
        <p:blipFill>
          <a:blip r:embed="rId5">
            <a:alphaModFix/>
          </a:blip>
          <a:stretch>
            <a:fillRect/>
          </a:stretch>
        </p:blipFill>
        <p:spPr>
          <a:xfrm>
            <a:off x="0" y="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4"/>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Dynamic axis ranges</a:t>
            </a:r>
            <a:endParaRPr/>
          </a:p>
        </p:txBody>
      </p:sp>
      <p:sp>
        <p:nvSpPr>
          <p:cNvPr id="224" name="Google Shape;224;p34"/>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tableau.com/2023-3-features#item-98042</a:t>
            </a:r>
            <a:r>
              <a:rPr lang="en"/>
              <a:t> </a:t>
            </a:r>
            <a:endParaRPr/>
          </a:p>
        </p:txBody>
      </p:sp>
      <p:pic>
        <p:nvPicPr>
          <p:cNvPr id="225" name="Google Shape;225;p34"/>
          <p:cNvPicPr preferRelativeResize="0"/>
          <p:nvPr/>
        </p:nvPicPr>
        <p:blipFill>
          <a:blip r:embed="rId4">
            <a:alphaModFix/>
          </a:blip>
          <a:stretch>
            <a:fillRect/>
          </a:stretch>
        </p:blipFill>
        <p:spPr>
          <a:xfrm>
            <a:off x="76200" y="152400"/>
            <a:ext cx="9143999" cy="3956466"/>
          </a:xfrm>
          <a:prstGeom prst="rect">
            <a:avLst/>
          </a:prstGeom>
          <a:noFill/>
          <a:ln>
            <a:noFill/>
          </a:ln>
        </p:spPr>
      </p:pic>
      <p:sp>
        <p:nvSpPr>
          <p:cNvPr id="226" name="Google Shape;226;p34" title="Dynamic axis ranges 2_0.gif"/>
          <p:cNvSpPr/>
          <p:nvPr/>
        </p:nvSpPr>
        <p:spPr>
          <a:xfrm>
            <a:off x="385011" y="0"/>
            <a:ext cx="8373980" cy="5143500"/>
          </a:xfrm>
          <a:prstGeom prst="rect">
            <a:avLst/>
          </a:prstGeom>
          <a:no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5"/>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Editable viz alt text</a:t>
            </a:r>
            <a:endParaRPr/>
          </a:p>
        </p:txBody>
      </p:sp>
      <p:sp>
        <p:nvSpPr>
          <p:cNvPr id="232" name="Google Shape;232;p35"/>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tableau.com/2023-3-features#item-98038</a:t>
            </a:r>
            <a:r>
              <a:rPr lang="en"/>
              <a:t> </a:t>
            </a:r>
            <a:endParaRPr/>
          </a:p>
        </p:txBody>
      </p:sp>
      <p:pic>
        <p:nvPicPr>
          <p:cNvPr id="233" name="Google Shape;233;p35"/>
          <p:cNvPicPr preferRelativeResize="0"/>
          <p:nvPr/>
        </p:nvPicPr>
        <p:blipFill>
          <a:blip r:embed="rId4">
            <a:alphaModFix/>
          </a:blip>
          <a:stretch>
            <a:fillRect/>
          </a:stretch>
        </p:blipFill>
        <p:spPr>
          <a:xfrm>
            <a:off x="0" y="0"/>
            <a:ext cx="9144001" cy="428519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6"/>
          <p:cNvSpPr txBox="1"/>
          <p:nvPr>
            <p:ph type="title"/>
          </p:nvPr>
        </p:nvSpPr>
        <p:spPr>
          <a:xfrm>
            <a:off x="311700" y="2150850"/>
            <a:ext cx="8520600" cy="738900"/>
          </a:xfrm>
          <a:prstGeom prst="rect">
            <a:avLst/>
          </a:prstGeom>
        </p:spPr>
        <p:txBody>
          <a:bodyPr anchorCtr="0" anchor="ctr" bIns="91425" lIns="91425" spcFirstLastPara="1" rIns="91425" wrap="square" tIns="91425">
            <a:spAutoFit/>
          </a:bodyPr>
          <a:lstStyle/>
          <a:p>
            <a:pPr indent="0" lvl="0" marL="0" rtl="0" algn="ctr">
              <a:spcBef>
                <a:spcPts val="0"/>
              </a:spcBef>
              <a:spcAft>
                <a:spcPts val="0"/>
              </a:spcAft>
              <a:buNone/>
            </a:pPr>
            <a:r>
              <a:rPr lang="en"/>
              <a:t>Tableau Server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7"/>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Data Stories</a:t>
            </a:r>
            <a:endParaRPr/>
          </a:p>
        </p:txBody>
      </p:sp>
      <p:sp>
        <p:nvSpPr>
          <p:cNvPr id="244" name="Google Shape;244;p37"/>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tableau.com/2023-1-features#item-96409</a:t>
            </a:r>
            <a:r>
              <a:rPr lang="en"/>
              <a:t> </a:t>
            </a:r>
            <a:endParaRPr/>
          </a:p>
        </p:txBody>
      </p:sp>
      <p:pic>
        <p:nvPicPr>
          <p:cNvPr id="245" name="Google Shape;245;p37"/>
          <p:cNvPicPr preferRelativeResize="0"/>
          <p:nvPr/>
        </p:nvPicPr>
        <p:blipFill>
          <a:blip r:embed="rId4">
            <a:alphaModFix/>
          </a:blip>
          <a:stretch>
            <a:fillRect/>
          </a:stretch>
        </p:blipFill>
        <p:spPr>
          <a:xfrm>
            <a:off x="0" y="152400"/>
            <a:ext cx="9144001" cy="3562067"/>
          </a:xfrm>
          <a:prstGeom prst="rect">
            <a:avLst/>
          </a:prstGeom>
          <a:noFill/>
          <a:ln>
            <a:noFill/>
          </a:ln>
        </p:spPr>
      </p:pic>
      <p:pic>
        <p:nvPicPr>
          <p:cNvPr id="246" name="Google Shape;246;p37" title="Data Stories.png"/>
          <p:cNvPicPr preferRelativeResize="0"/>
          <p:nvPr/>
        </p:nvPicPr>
        <p:blipFill>
          <a:blip r:embed="rId5">
            <a:alphaModFix/>
          </a:blip>
          <a:stretch>
            <a:fillRect/>
          </a:stretch>
        </p:blipFill>
        <p:spPr>
          <a:xfrm>
            <a:off x="0" y="2164"/>
            <a:ext cx="9143999" cy="5139173"/>
          </a:xfrm>
          <a:prstGeom prst="rect">
            <a:avLst/>
          </a:prstGeom>
          <a:noFill/>
          <a:ln>
            <a:noFill/>
          </a:ln>
        </p:spPr>
      </p:pic>
      <p:sp>
        <p:nvSpPr>
          <p:cNvPr id="247" name="Google Shape;247;p37"/>
          <p:cNvSpPr txBox="1"/>
          <p:nvPr/>
        </p:nvSpPr>
        <p:spPr>
          <a:xfrm>
            <a:off x="152400" y="4324900"/>
            <a:ext cx="8544300" cy="6465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chemeClr val="dk1"/>
                </a:solidFill>
              </a:rPr>
              <a:t>CAVEAT: Data Stories is being retired in 2025.1</a:t>
            </a:r>
            <a:endParaRPr sz="3000">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8"/>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Embedding Playground</a:t>
            </a:r>
            <a:endParaRPr/>
          </a:p>
        </p:txBody>
      </p:sp>
      <p:sp>
        <p:nvSpPr>
          <p:cNvPr id="253" name="Google Shape;253;p38"/>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tableau.com/2023-3-features#item-98039</a:t>
            </a:r>
            <a:r>
              <a:rPr lang="en"/>
              <a:t> </a:t>
            </a:r>
            <a:endParaRPr/>
          </a:p>
        </p:txBody>
      </p:sp>
      <p:pic>
        <p:nvPicPr>
          <p:cNvPr id="254" name="Google Shape;254;p38"/>
          <p:cNvPicPr preferRelativeResize="0"/>
          <p:nvPr/>
        </p:nvPicPr>
        <p:blipFill>
          <a:blip r:embed="rId4">
            <a:alphaModFix/>
          </a:blip>
          <a:stretch>
            <a:fillRect/>
          </a:stretch>
        </p:blipFill>
        <p:spPr>
          <a:xfrm>
            <a:off x="0" y="152400"/>
            <a:ext cx="9143999" cy="3583576"/>
          </a:xfrm>
          <a:prstGeom prst="rect">
            <a:avLst/>
          </a:prstGeom>
          <a:noFill/>
          <a:ln>
            <a:noFill/>
          </a:ln>
        </p:spPr>
      </p:pic>
      <p:pic>
        <p:nvPicPr>
          <p:cNvPr id="255" name="Google Shape;255;p38" title="Embedding Playground Interactivity.gif"/>
          <p:cNvPicPr preferRelativeResize="0"/>
          <p:nvPr/>
        </p:nvPicPr>
        <p:blipFill>
          <a:blip r:embed="rId5">
            <a:alphaModFix/>
          </a:blip>
          <a:stretch>
            <a:fillRect/>
          </a:stretch>
        </p:blipFill>
        <p:spPr>
          <a:xfrm>
            <a:off x="0" y="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9"/>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Tableau for Slack enhancements</a:t>
            </a:r>
            <a:endParaRPr/>
          </a:p>
        </p:txBody>
      </p:sp>
      <p:sp>
        <p:nvSpPr>
          <p:cNvPr id="261" name="Google Shape;261;p39"/>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tableau.com/2023-1-features#item-96399</a:t>
            </a:r>
            <a:r>
              <a:rPr lang="en"/>
              <a:t> </a:t>
            </a:r>
            <a:endParaRPr/>
          </a:p>
        </p:txBody>
      </p:sp>
      <p:pic>
        <p:nvPicPr>
          <p:cNvPr id="262" name="Google Shape;262;p39"/>
          <p:cNvPicPr preferRelativeResize="0"/>
          <p:nvPr/>
        </p:nvPicPr>
        <p:blipFill>
          <a:blip r:embed="rId4">
            <a:alphaModFix/>
          </a:blip>
          <a:stretch>
            <a:fillRect/>
          </a:stretch>
        </p:blipFill>
        <p:spPr>
          <a:xfrm>
            <a:off x="0" y="0"/>
            <a:ext cx="8028099" cy="4230575"/>
          </a:xfrm>
          <a:prstGeom prst="rect">
            <a:avLst/>
          </a:prstGeom>
          <a:noFill/>
          <a:ln>
            <a:noFill/>
          </a:ln>
        </p:spPr>
      </p:pic>
      <p:sp>
        <p:nvSpPr>
          <p:cNvPr id="263" name="Google Shape;263;p39" title="Tableau for Slack v2.gif"/>
          <p:cNvSpPr/>
          <p:nvPr/>
        </p:nvSpPr>
        <p:spPr>
          <a:xfrm>
            <a:off x="457200" y="0"/>
            <a:ext cx="8229600" cy="5143500"/>
          </a:xfrm>
          <a:prstGeom prst="rect">
            <a:avLst/>
          </a:prstGeom>
          <a:no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0"/>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Data Driven Alert REST API</a:t>
            </a:r>
            <a:endParaRPr/>
          </a:p>
        </p:txBody>
      </p:sp>
      <p:sp>
        <p:nvSpPr>
          <p:cNvPr id="269" name="Google Shape;269;p40"/>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tableau.com/2023-3-features#item-100878</a:t>
            </a:r>
            <a:r>
              <a:rPr lang="en"/>
              <a:t> </a:t>
            </a:r>
            <a:endParaRPr/>
          </a:p>
        </p:txBody>
      </p:sp>
      <p:pic>
        <p:nvPicPr>
          <p:cNvPr id="270" name="Google Shape;270;p40"/>
          <p:cNvPicPr preferRelativeResize="0"/>
          <p:nvPr/>
        </p:nvPicPr>
        <p:blipFill>
          <a:blip r:embed="rId4">
            <a:alphaModFix/>
          </a:blip>
          <a:stretch>
            <a:fillRect/>
          </a:stretch>
        </p:blipFill>
        <p:spPr>
          <a:xfrm>
            <a:off x="152400" y="152400"/>
            <a:ext cx="8839200" cy="1946924"/>
          </a:xfrm>
          <a:prstGeom prst="rect">
            <a:avLst/>
          </a:prstGeom>
          <a:noFill/>
          <a:ln>
            <a:noFill/>
          </a:ln>
        </p:spPr>
      </p:pic>
      <p:pic>
        <p:nvPicPr>
          <p:cNvPr id="271" name="Google Shape;271;p40"/>
          <p:cNvPicPr preferRelativeResize="0"/>
          <p:nvPr/>
        </p:nvPicPr>
        <p:blipFill>
          <a:blip r:embed="rId5">
            <a:alphaModFix/>
          </a:blip>
          <a:stretch>
            <a:fillRect/>
          </a:stretch>
        </p:blipFill>
        <p:spPr>
          <a:xfrm>
            <a:off x="152400" y="1366050"/>
            <a:ext cx="5832641" cy="28645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1"/>
          <p:cNvSpPr txBox="1"/>
          <p:nvPr>
            <p:ph type="title"/>
          </p:nvPr>
        </p:nvSpPr>
        <p:spPr>
          <a:xfrm>
            <a:off x="311700" y="2150850"/>
            <a:ext cx="8520600" cy="738900"/>
          </a:xfrm>
          <a:prstGeom prst="rect">
            <a:avLst/>
          </a:prstGeom>
        </p:spPr>
        <p:txBody>
          <a:bodyPr anchorCtr="0" anchor="ctr" bIns="91425" lIns="91425" spcFirstLastPara="1" rIns="91425" wrap="square" tIns="91425">
            <a:spAutoFit/>
          </a:bodyPr>
          <a:lstStyle/>
          <a:p>
            <a:pPr indent="0" lvl="0" marL="0" rtl="0" algn="ctr">
              <a:spcBef>
                <a:spcPts val="0"/>
              </a:spcBef>
              <a:spcAft>
                <a:spcPts val="0"/>
              </a:spcAft>
              <a:buNone/>
            </a:pPr>
            <a:r>
              <a:rPr lang="en"/>
              <a:t>Tableau Prep Builder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2"/>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Replace input steps</a:t>
            </a:r>
            <a:endParaRPr/>
          </a:p>
        </p:txBody>
      </p:sp>
      <p:sp>
        <p:nvSpPr>
          <p:cNvPr id="282" name="Google Shape;282;p42"/>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tableau.com/2022-4-features#item-95181</a:t>
            </a:r>
            <a:r>
              <a:rPr lang="en"/>
              <a:t> </a:t>
            </a:r>
            <a:endParaRPr/>
          </a:p>
        </p:txBody>
      </p:sp>
      <p:pic>
        <p:nvPicPr>
          <p:cNvPr id="283" name="Google Shape;283;p42"/>
          <p:cNvPicPr preferRelativeResize="0"/>
          <p:nvPr/>
        </p:nvPicPr>
        <p:blipFill>
          <a:blip r:embed="rId4">
            <a:alphaModFix/>
          </a:blip>
          <a:stretch>
            <a:fillRect/>
          </a:stretch>
        </p:blipFill>
        <p:spPr>
          <a:xfrm>
            <a:off x="0" y="273750"/>
            <a:ext cx="9143999" cy="3440560"/>
          </a:xfrm>
          <a:prstGeom prst="rect">
            <a:avLst/>
          </a:prstGeom>
          <a:noFill/>
          <a:ln>
            <a:noFill/>
          </a:ln>
        </p:spPr>
      </p:pic>
      <p:pic>
        <p:nvPicPr>
          <p:cNvPr id="284" name="Google Shape;284;p42" title="Replace input steps in Tableau Prep.png"/>
          <p:cNvPicPr preferRelativeResize="0"/>
          <p:nvPr/>
        </p:nvPicPr>
        <p:blipFill>
          <a:blip r:embed="rId5">
            <a:alphaModFix/>
          </a:blip>
          <a:stretch>
            <a:fillRect/>
          </a:stretch>
        </p:blipFill>
        <p:spPr>
          <a:xfrm>
            <a:off x="0" y="29021"/>
            <a:ext cx="9144003" cy="508545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C0BF"/>
        </a:solidFill>
      </p:bgPr>
    </p:bg>
    <p:spTree>
      <p:nvGrpSpPr>
        <p:cNvPr id="80" name="Shape 80"/>
        <p:cNvGrpSpPr/>
        <p:nvPr/>
      </p:nvGrpSpPr>
      <p:grpSpPr>
        <a:xfrm>
          <a:off x="0" y="0"/>
          <a:ext cx="0" cy="0"/>
          <a:chOff x="0" y="0"/>
          <a:chExt cx="0" cy="0"/>
        </a:xfrm>
      </p:grpSpPr>
      <p:sp>
        <p:nvSpPr>
          <p:cNvPr id="81" name="Google Shape;81;p16"/>
          <p:cNvSpPr txBox="1"/>
          <p:nvPr>
            <p:ph type="ctrTitle"/>
          </p:nvPr>
        </p:nvSpPr>
        <p:spPr>
          <a:xfrm>
            <a:off x="311708" y="744575"/>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MIT Tableau User Group</a:t>
            </a:r>
            <a:endParaRPr/>
          </a:p>
          <a:p>
            <a:pPr indent="0" lvl="0" marL="0" rtl="0" algn="ctr">
              <a:spcBef>
                <a:spcPts val="0"/>
              </a:spcBef>
              <a:spcAft>
                <a:spcPts val="0"/>
              </a:spcAft>
              <a:buNone/>
            </a:pPr>
            <a:r>
              <a:rPr lang="en"/>
              <a:t>(MIT TUG)</a:t>
            </a:r>
            <a:endParaRPr/>
          </a:p>
        </p:txBody>
      </p:sp>
      <p:sp>
        <p:nvSpPr>
          <p:cNvPr id="82" name="Google Shape;82;p16"/>
          <p:cNvSpPr txBox="1"/>
          <p:nvPr>
            <p:ph idx="1" type="subTitle"/>
          </p:nvPr>
        </p:nvSpPr>
        <p:spPr>
          <a:xfrm>
            <a:off x="311700" y="2834125"/>
            <a:ext cx="8520600" cy="2072700"/>
          </a:xfrm>
          <a:prstGeom prst="rect">
            <a:avLst/>
          </a:prstGeom>
        </p:spPr>
        <p:txBody>
          <a:bodyPr anchorCtr="0" anchor="t" bIns="91425" lIns="91425" spcFirstLastPara="1" rIns="91425" wrap="square" tIns="91425">
            <a:normAutofit fontScale="77500" lnSpcReduction="20000"/>
          </a:bodyPr>
          <a:lstStyle/>
          <a:p>
            <a:pPr indent="0" lvl="0" marL="0" rtl="0" algn="ctr">
              <a:spcBef>
                <a:spcPts val="0"/>
              </a:spcBef>
              <a:spcAft>
                <a:spcPts val="0"/>
              </a:spcAft>
              <a:buClr>
                <a:schemeClr val="accent5"/>
              </a:buClr>
              <a:buSzPct val="39285"/>
              <a:buFont typeface="Arial"/>
              <a:buNone/>
            </a:pPr>
            <a:r>
              <a:rPr lang="en"/>
              <a:t>April 8, 2025</a:t>
            </a:r>
            <a:endParaRPr/>
          </a:p>
          <a:p>
            <a:pPr indent="0" lvl="0" marL="0" rtl="0" algn="ctr">
              <a:spcBef>
                <a:spcPts val="0"/>
              </a:spcBef>
              <a:spcAft>
                <a:spcPts val="0"/>
              </a:spcAft>
              <a:buClr>
                <a:schemeClr val="accent5"/>
              </a:buClr>
              <a:buSzPct val="39285"/>
              <a:buFont typeface="Arial"/>
              <a:buNone/>
            </a:pPr>
            <a:r>
              <a:t/>
            </a:r>
            <a:endParaRPr/>
          </a:p>
          <a:p>
            <a:pPr indent="0" lvl="0" marL="0" rtl="0" algn="ctr">
              <a:spcBef>
                <a:spcPts val="0"/>
              </a:spcBef>
              <a:spcAft>
                <a:spcPts val="0"/>
              </a:spcAft>
              <a:buClr>
                <a:schemeClr val="accent5"/>
              </a:buClr>
              <a:buSzPct val="39285"/>
              <a:buFont typeface="Arial"/>
              <a:buNone/>
            </a:pPr>
            <a:r>
              <a:rPr lang="en"/>
              <a:t>Join the conversation on Slack</a:t>
            </a:r>
            <a:endParaRPr/>
          </a:p>
          <a:p>
            <a:pPr indent="0" lvl="0" marL="0" rtl="0" algn="ctr">
              <a:spcBef>
                <a:spcPts val="0"/>
              </a:spcBef>
              <a:spcAft>
                <a:spcPts val="0"/>
              </a:spcAft>
              <a:buClr>
                <a:schemeClr val="accent5"/>
              </a:buClr>
              <a:buSzPct val="39285"/>
              <a:buFont typeface="Arial"/>
              <a:buNone/>
            </a:pPr>
            <a:r>
              <a:rPr lang="en"/>
              <a:t>mit-tableau.slack.com</a:t>
            </a:r>
            <a:endParaRPr/>
          </a:p>
          <a:p>
            <a:pPr indent="0" lvl="0" marL="0" rtl="0" algn="ctr">
              <a:spcBef>
                <a:spcPts val="0"/>
              </a:spcBef>
              <a:spcAft>
                <a:spcPts val="0"/>
              </a:spcAft>
              <a:buClr>
                <a:schemeClr val="accent5"/>
              </a:buClr>
              <a:buSzPct val="39285"/>
              <a:buFont typeface="Arial"/>
              <a:buNone/>
            </a:pPr>
            <a:r>
              <a:t/>
            </a:r>
            <a:endParaRPr/>
          </a:p>
          <a:p>
            <a:pPr indent="0" lvl="0" marL="0" rtl="0" algn="ctr">
              <a:spcBef>
                <a:spcPts val="0"/>
              </a:spcBef>
              <a:spcAft>
                <a:spcPts val="0"/>
              </a:spcAft>
              <a:buClr>
                <a:schemeClr val="accent5"/>
              </a:buClr>
              <a:buSzPct val="39285"/>
              <a:buFont typeface="Arial"/>
              <a:buNone/>
            </a:pPr>
            <a:r>
              <a:rPr lang="en"/>
              <a:t>Yes, we are recording the session</a:t>
            </a:r>
            <a:endParaRPr/>
          </a:p>
          <a:p>
            <a:pPr indent="0" lvl="0" marL="0" rtl="0" algn="ctr">
              <a:spcBef>
                <a:spcPts val="0"/>
              </a:spcBef>
              <a:spcAft>
                <a:spcPts val="0"/>
              </a:spcAft>
              <a:buNone/>
            </a:pPr>
            <a:r>
              <a:rPr lang="en"/>
              <a:t>The recording will be sent out and posted on Slack</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3"/>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Multi-row calculations</a:t>
            </a:r>
            <a:endParaRPr/>
          </a:p>
        </p:txBody>
      </p:sp>
      <p:sp>
        <p:nvSpPr>
          <p:cNvPr id="290" name="Google Shape;290;p43"/>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tableau.com/2023-2-features#item-97158</a:t>
            </a:r>
            <a:r>
              <a:rPr lang="en"/>
              <a:t> </a:t>
            </a:r>
            <a:endParaRPr/>
          </a:p>
        </p:txBody>
      </p:sp>
      <p:pic>
        <p:nvPicPr>
          <p:cNvPr id="291" name="Google Shape;291;p43"/>
          <p:cNvPicPr preferRelativeResize="0"/>
          <p:nvPr/>
        </p:nvPicPr>
        <p:blipFill>
          <a:blip r:embed="rId4">
            <a:alphaModFix/>
          </a:blip>
          <a:stretch>
            <a:fillRect/>
          </a:stretch>
        </p:blipFill>
        <p:spPr>
          <a:xfrm>
            <a:off x="0" y="152400"/>
            <a:ext cx="9144001" cy="3625042"/>
          </a:xfrm>
          <a:prstGeom prst="rect">
            <a:avLst/>
          </a:prstGeom>
          <a:noFill/>
          <a:ln>
            <a:noFill/>
          </a:ln>
        </p:spPr>
      </p:pic>
      <p:pic>
        <p:nvPicPr>
          <p:cNvPr id="292" name="Google Shape;292;p43" title="Multirow Calculation.png"/>
          <p:cNvPicPr preferRelativeResize="0"/>
          <p:nvPr/>
        </p:nvPicPr>
        <p:blipFill>
          <a:blip r:embed="rId5">
            <a:alphaModFix/>
          </a:blip>
          <a:stretch>
            <a:fillRect/>
          </a:stretch>
        </p:blipFill>
        <p:spPr>
          <a:xfrm>
            <a:off x="0" y="11162"/>
            <a:ext cx="9144003" cy="512117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4"/>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Fill down and running calculations</a:t>
            </a:r>
            <a:endParaRPr/>
          </a:p>
        </p:txBody>
      </p:sp>
      <p:sp>
        <p:nvSpPr>
          <p:cNvPr id="298" name="Google Shape;298;p44"/>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tableau.com/2023-3-features#item-98046</a:t>
            </a:r>
            <a:r>
              <a:rPr lang="en"/>
              <a:t> </a:t>
            </a:r>
            <a:endParaRPr/>
          </a:p>
        </p:txBody>
      </p:sp>
      <p:pic>
        <p:nvPicPr>
          <p:cNvPr id="299" name="Google Shape;299;p44"/>
          <p:cNvPicPr preferRelativeResize="0"/>
          <p:nvPr/>
        </p:nvPicPr>
        <p:blipFill>
          <a:blip r:embed="rId4">
            <a:alphaModFix/>
          </a:blip>
          <a:stretch>
            <a:fillRect/>
          </a:stretch>
        </p:blipFill>
        <p:spPr>
          <a:xfrm>
            <a:off x="0" y="152400"/>
            <a:ext cx="9144000" cy="3615458"/>
          </a:xfrm>
          <a:prstGeom prst="rect">
            <a:avLst/>
          </a:prstGeom>
          <a:noFill/>
          <a:ln>
            <a:noFill/>
          </a:ln>
        </p:spPr>
      </p:pic>
      <p:pic>
        <p:nvPicPr>
          <p:cNvPr id="300" name="Google Shape;300;p44" title="Fill Down.png"/>
          <p:cNvPicPr preferRelativeResize="0"/>
          <p:nvPr/>
        </p:nvPicPr>
        <p:blipFill>
          <a:blip r:embed="rId5">
            <a:alphaModFix/>
          </a:blip>
          <a:stretch>
            <a:fillRect/>
          </a:stretch>
        </p:blipFill>
        <p:spPr>
          <a:xfrm>
            <a:off x="0" y="333756"/>
            <a:ext cx="9144000" cy="44759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45"/>
          <p:cNvSpPr txBox="1"/>
          <p:nvPr>
            <p:ph idx="1" type="body"/>
          </p:nvPr>
        </p:nvSpPr>
        <p:spPr>
          <a:xfrm>
            <a:off x="311700" y="4230575"/>
            <a:ext cx="8424000" cy="605100"/>
          </a:xfrm>
          <a:prstGeom prst="rect">
            <a:avLst/>
          </a:prstGeom>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
              <a:t>Set header and data start row for CSV/Text Files</a:t>
            </a:r>
            <a:endParaRPr/>
          </a:p>
        </p:txBody>
      </p:sp>
      <p:sp>
        <p:nvSpPr>
          <p:cNvPr id="306" name="Google Shape;306;p45"/>
          <p:cNvSpPr txBox="1"/>
          <p:nvPr/>
        </p:nvSpPr>
        <p:spPr>
          <a:xfrm>
            <a:off x="311700" y="4724400"/>
            <a:ext cx="8832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tableau.com/2023-3-features#item-98047</a:t>
            </a:r>
            <a:r>
              <a:rPr lang="en"/>
              <a:t> </a:t>
            </a:r>
            <a:endParaRPr/>
          </a:p>
        </p:txBody>
      </p:sp>
      <p:pic>
        <p:nvPicPr>
          <p:cNvPr id="307" name="Google Shape;307;p45"/>
          <p:cNvPicPr preferRelativeResize="0"/>
          <p:nvPr/>
        </p:nvPicPr>
        <p:blipFill>
          <a:blip r:embed="rId4">
            <a:alphaModFix/>
          </a:blip>
          <a:stretch>
            <a:fillRect/>
          </a:stretch>
        </p:blipFill>
        <p:spPr>
          <a:xfrm>
            <a:off x="0" y="152400"/>
            <a:ext cx="9144001" cy="3804381"/>
          </a:xfrm>
          <a:prstGeom prst="rect">
            <a:avLst/>
          </a:prstGeom>
          <a:noFill/>
          <a:ln>
            <a:noFill/>
          </a:ln>
        </p:spPr>
      </p:pic>
      <p:pic>
        <p:nvPicPr>
          <p:cNvPr id="308" name="Google Shape;308;p45" title="set header and start row.gif"/>
          <p:cNvPicPr preferRelativeResize="0"/>
          <p:nvPr/>
        </p:nvPicPr>
        <p:blipFill/>
        <p:spPr>
          <a:xfrm>
            <a:off x="0" y="17859"/>
            <a:ext cx="9144000" cy="510778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6"/>
          <p:cNvSpPr txBox="1"/>
          <p:nvPr>
            <p:ph type="title"/>
          </p:nvPr>
        </p:nvSpPr>
        <p:spPr>
          <a:xfrm>
            <a:off x="311700" y="445025"/>
            <a:ext cx="8520600" cy="6618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3100"/>
              <a:t>What are you most excited about?</a:t>
            </a:r>
            <a:endParaRPr sz="3100"/>
          </a:p>
        </p:txBody>
      </p:sp>
      <p:sp>
        <p:nvSpPr>
          <p:cNvPr id="314" name="Google Shape;314;p4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Talk about it or p</a:t>
            </a:r>
            <a:r>
              <a:rPr lang="en"/>
              <a:t>ost it in the chat!</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8" name="Shape 318"/>
        <p:cNvGrpSpPr/>
        <p:nvPr/>
      </p:nvGrpSpPr>
      <p:grpSpPr>
        <a:xfrm>
          <a:off x="0" y="0"/>
          <a:ext cx="0" cy="0"/>
          <a:chOff x="0" y="0"/>
          <a:chExt cx="0" cy="0"/>
        </a:xfrm>
      </p:grpSpPr>
      <p:sp>
        <p:nvSpPr>
          <p:cNvPr id="319" name="Google Shape;319;p47"/>
          <p:cNvSpPr txBox="1"/>
          <p:nvPr>
            <p:ph type="title"/>
          </p:nvPr>
        </p:nvSpPr>
        <p:spPr>
          <a:xfrm>
            <a:off x="311700" y="445025"/>
            <a:ext cx="8520600" cy="6618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3100"/>
              <a:t>Tableau Upgrades v2023.4 and beyond</a:t>
            </a:r>
            <a:endParaRPr sz="3100"/>
          </a:p>
        </p:txBody>
      </p:sp>
      <p:sp>
        <p:nvSpPr>
          <p:cNvPr id="320" name="Google Shape;320;p47"/>
          <p:cNvSpPr txBox="1"/>
          <p:nvPr>
            <p:ph idx="1" type="body"/>
          </p:nvPr>
        </p:nvSpPr>
        <p:spPr>
          <a:xfrm>
            <a:off x="311700" y="1152475"/>
            <a:ext cx="8520600" cy="3723300"/>
          </a:xfrm>
          <a:prstGeom prst="rect">
            <a:avLst/>
          </a:prstGeom>
        </p:spPr>
        <p:txBody>
          <a:bodyPr anchorCtr="0" anchor="t" bIns="91425" lIns="91425" spcFirstLastPara="1" rIns="91425" wrap="square" tIns="91425">
            <a:normAutofit fontScale="92500" lnSpcReduction="20000"/>
          </a:bodyPr>
          <a:lstStyle/>
          <a:p>
            <a:pPr indent="-404812" lvl="0" marL="457200" rtl="0" algn="l">
              <a:spcBef>
                <a:spcPts val="0"/>
              </a:spcBef>
              <a:spcAft>
                <a:spcPts val="0"/>
              </a:spcAft>
              <a:buSzPct val="100000"/>
              <a:buChar char="●"/>
            </a:pPr>
            <a:r>
              <a:rPr lang="en"/>
              <a:t>Tableau is changing its release cadence</a:t>
            </a:r>
            <a:endParaRPr/>
          </a:p>
          <a:p>
            <a:pPr indent="-369569" lvl="1" marL="914400" rtl="0" algn="l">
              <a:spcBef>
                <a:spcPts val="0"/>
              </a:spcBef>
              <a:spcAft>
                <a:spcPts val="0"/>
              </a:spcAft>
              <a:buSzPct val="100000"/>
              <a:buChar char="○"/>
            </a:pPr>
            <a:r>
              <a:rPr lang="en"/>
              <a:t>3x/year: Desktop, Prep Builder, and Cloud</a:t>
            </a:r>
            <a:endParaRPr/>
          </a:p>
          <a:p>
            <a:pPr indent="-369569" lvl="1" marL="914400" rtl="0" algn="l">
              <a:spcBef>
                <a:spcPts val="0"/>
              </a:spcBef>
              <a:spcAft>
                <a:spcPts val="0"/>
              </a:spcAft>
              <a:buSzPct val="100000"/>
              <a:buChar char="○"/>
            </a:pPr>
            <a:r>
              <a:rPr lang="en"/>
              <a:t>1 or 2x/year: </a:t>
            </a:r>
            <a:r>
              <a:rPr lang="en"/>
              <a:t>Server in every other release</a:t>
            </a:r>
            <a:endParaRPr/>
          </a:p>
          <a:p>
            <a:pPr indent="-369569" lvl="1" marL="914400" rtl="0" algn="l">
              <a:spcBef>
                <a:spcPts val="0"/>
              </a:spcBef>
              <a:spcAft>
                <a:spcPts val="0"/>
              </a:spcAft>
              <a:buSzPct val="104717"/>
              <a:buChar char="○"/>
            </a:pPr>
            <a:r>
              <a:rPr lang="en" sz="2291" u="sng">
                <a:solidFill>
                  <a:schemeClr val="hlink"/>
                </a:solidFill>
                <a:hlinkClick r:id="rId3"/>
              </a:rPr>
              <a:t>tableau.com/blog/tableau-updates-product-release-cadence</a:t>
            </a:r>
            <a:r>
              <a:rPr lang="en"/>
              <a:t> </a:t>
            </a:r>
            <a:endParaRPr/>
          </a:p>
          <a:p>
            <a:pPr indent="-404812" lvl="0" marL="457200" rtl="0" algn="l">
              <a:spcBef>
                <a:spcPts val="0"/>
              </a:spcBef>
              <a:spcAft>
                <a:spcPts val="0"/>
              </a:spcAft>
              <a:buSzPct val="100000"/>
              <a:buChar char="●"/>
            </a:pPr>
            <a:r>
              <a:rPr lang="en"/>
              <a:t>MIT will likely continue to upgrade every 12-18 months</a:t>
            </a:r>
            <a:endParaRPr/>
          </a:p>
          <a:p>
            <a:pPr indent="-369569" lvl="1" marL="914400" rtl="0" algn="l">
              <a:spcBef>
                <a:spcPts val="0"/>
              </a:spcBef>
              <a:spcAft>
                <a:spcPts val="0"/>
              </a:spcAft>
              <a:buSzPct val="100000"/>
              <a:buChar char="○"/>
            </a:pPr>
            <a:r>
              <a:rPr lang="en"/>
              <a:t>Timing depends on IS&amp;T priorities and community interest</a:t>
            </a:r>
            <a:endParaRPr/>
          </a:p>
          <a:p>
            <a:pPr indent="-369569" lvl="1" marL="914400" rtl="0" algn="l">
              <a:spcBef>
                <a:spcPts val="0"/>
              </a:spcBef>
              <a:spcAft>
                <a:spcPts val="0"/>
              </a:spcAft>
              <a:buSzPct val="100000"/>
              <a:buChar char="○"/>
            </a:pPr>
            <a:r>
              <a:rPr lang="en"/>
              <a:t>What’s available? Check out </a:t>
            </a:r>
            <a:r>
              <a:rPr lang="en" u="sng">
                <a:solidFill>
                  <a:schemeClr val="hlink"/>
                </a:solidFill>
                <a:hlinkClick r:id="rId4"/>
              </a:rPr>
              <a:t>tableau.com/products/all-features</a:t>
            </a:r>
            <a:r>
              <a:rPr lang="en"/>
              <a:t> </a:t>
            </a:r>
            <a:endParaRPr/>
          </a:p>
          <a:p>
            <a:pPr indent="-369569" lvl="1" marL="914400" rtl="0" algn="l">
              <a:spcBef>
                <a:spcPts val="0"/>
              </a:spcBef>
              <a:spcAft>
                <a:spcPts val="0"/>
              </a:spcAft>
              <a:buSzPct val="100000"/>
              <a:buChar char="○"/>
            </a:pPr>
            <a:r>
              <a:rPr lang="en"/>
              <a:t>Want </a:t>
            </a:r>
            <a:r>
              <a:rPr lang="en"/>
              <a:t>something</a:t>
            </a:r>
            <a:r>
              <a:rPr lang="en"/>
              <a:t>? Say something </a:t>
            </a:r>
            <a:r>
              <a:rPr lang="en" u="sng">
                <a:solidFill>
                  <a:schemeClr val="hlink"/>
                </a:solidFill>
                <a:hlinkClick r:id="rId5"/>
              </a:rPr>
              <a:t>reporting-help@mit.edu</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4" name="Shape 324"/>
        <p:cNvGrpSpPr/>
        <p:nvPr/>
      </p:nvGrpSpPr>
      <p:grpSpPr>
        <a:xfrm>
          <a:off x="0" y="0"/>
          <a:ext cx="0" cy="0"/>
          <a:chOff x="0" y="0"/>
          <a:chExt cx="0" cy="0"/>
        </a:xfrm>
      </p:grpSpPr>
      <p:sp>
        <p:nvSpPr>
          <p:cNvPr id="325" name="Google Shape;325;p48"/>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tableau.com/2024-1-features</a:t>
            </a:r>
            <a:endParaRPr sz="2100"/>
          </a:p>
        </p:txBody>
      </p:sp>
      <p:sp>
        <p:nvSpPr>
          <p:cNvPr id="326" name="Google Shape;326;p48"/>
          <p:cNvSpPr/>
          <p:nvPr/>
        </p:nvSpPr>
        <p:spPr>
          <a:xfrm>
            <a:off x="0" y="52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8"/>
          <p:cNvSpPr/>
          <p:nvPr/>
        </p:nvSpPr>
        <p:spPr>
          <a:xfrm>
            <a:off x="37125"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48"/>
          <p:cNvSpPr/>
          <p:nvPr/>
        </p:nvSpPr>
        <p:spPr>
          <a:xfrm>
            <a:off x="1518600" y="1424750"/>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48"/>
          <p:cNvSpPr/>
          <p:nvPr/>
        </p:nvSpPr>
        <p:spPr>
          <a:xfrm>
            <a:off x="3037200" y="34532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48"/>
          <p:cNvSpPr/>
          <p:nvPr/>
        </p:nvSpPr>
        <p:spPr>
          <a:xfrm>
            <a:off x="7609200" y="2895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1" name="Google Shape;331;p48"/>
          <p:cNvPicPr preferRelativeResize="0"/>
          <p:nvPr/>
        </p:nvPicPr>
        <p:blipFill>
          <a:blip r:embed="rId4">
            <a:alphaModFix/>
          </a:blip>
          <a:stretch>
            <a:fillRect/>
          </a:stretch>
        </p:blipFill>
        <p:spPr>
          <a:xfrm>
            <a:off x="876300" y="2401297"/>
            <a:ext cx="6110850" cy="2203575"/>
          </a:xfrm>
          <a:prstGeom prst="rect">
            <a:avLst/>
          </a:prstGeom>
          <a:noFill/>
          <a:ln>
            <a:noFill/>
          </a:ln>
        </p:spPr>
      </p:pic>
      <p:pic>
        <p:nvPicPr>
          <p:cNvPr id="332" name="Google Shape;332;p48"/>
          <p:cNvPicPr preferRelativeResize="0"/>
          <p:nvPr/>
        </p:nvPicPr>
        <p:blipFill>
          <a:blip r:embed="rId5">
            <a:alphaModFix/>
          </a:blip>
          <a:stretch>
            <a:fillRect/>
          </a:stretch>
        </p:blipFill>
        <p:spPr>
          <a:xfrm>
            <a:off x="2291875" y="152400"/>
            <a:ext cx="5998799" cy="2473313"/>
          </a:xfrm>
          <a:prstGeom prst="rect">
            <a:avLst/>
          </a:prstGeom>
          <a:noFill/>
          <a:ln>
            <a:noFill/>
          </a:ln>
        </p:spPr>
      </p:pic>
      <p:pic>
        <p:nvPicPr>
          <p:cNvPr id="333" name="Google Shape;333;p48"/>
          <p:cNvPicPr preferRelativeResize="0"/>
          <p:nvPr/>
        </p:nvPicPr>
        <p:blipFill>
          <a:blip r:embed="rId6">
            <a:alphaModFix/>
          </a:blip>
          <a:stretch>
            <a:fillRect/>
          </a:stretch>
        </p:blipFill>
        <p:spPr>
          <a:xfrm>
            <a:off x="1917812" y="1424750"/>
            <a:ext cx="6746926" cy="26701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7" name="Shape 337"/>
        <p:cNvGrpSpPr/>
        <p:nvPr/>
      </p:nvGrpSpPr>
      <p:grpSpPr>
        <a:xfrm>
          <a:off x="0" y="0"/>
          <a:ext cx="0" cy="0"/>
          <a:chOff x="0" y="0"/>
          <a:chExt cx="0" cy="0"/>
        </a:xfrm>
      </p:grpSpPr>
      <p:sp>
        <p:nvSpPr>
          <p:cNvPr id="338" name="Google Shape;338;p49"/>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tableau.com/2024-2-features</a:t>
            </a:r>
            <a:endParaRPr sz="2100"/>
          </a:p>
        </p:txBody>
      </p:sp>
      <p:sp>
        <p:nvSpPr>
          <p:cNvPr id="339" name="Google Shape;339;p49"/>
          <p:cNvSpPr/>
          <p:nvPr/>
        </p:nvSpPr>
        <p:spPr>
          <a:xfrm>
            <a:off x="0" y="52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49"/>
          <p:cNvSpPr/>
          <p:nvPr/>
        </p:nvSpPr>
        <p:spPr>
          <a:xfrm>
            <a:off x="37125"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49"/>
          <p:cNvSpPr/>
          <p:nvPr/>
        </p:nvSpPr>
        <p:spPr>
          <a:xfrm>
            <a:off x="1518600" y="1424750"/>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49"/>
          <p:cNvSpPr/>
          <p:nvPr/>
        </p:nvSpPr>
        <p:spPr>
          <a:xfrm>
            <a:off x="3037200" y="34532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49"/>
          <p:cNvSpPr/>
          <p:nvPr/>
        </p:nvSpPr>
        <p:spPr>
          <a:xfrm>
            <a:off x="7609200" y="2895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4" name="Google Shape;344;p49"/>
          <p:cNvPicPr preferRelativeResize="0"/>
          <p:nvPr/>
        </p:nvPicPr>
        <p:blipFill>
          <a:blip r:embed="rId4">
            <a:alphaModFix/>
          </a:blip>
          <a:stretch>
            <a:fillRect/>
          </a:stretch>
        </p:blipFill>
        <p:spPr>
          <a:xfrm>
            <a:off x="3205800" y="152400"/>
            <a:ext cx="5785800" cy="2357879"/>
          </a:xfrm>
          <a:prstGeom prst="rect">
            <a:avLst/>
          </a:prstGeom>
          <a:noFill/>
          <a:ln>
            <a:noFill/>
          </a:ln>
        </p:spPr>
      </p:pic>
      <p:pic>
        <p:nvPicPr>
          <p:cNvPr id="345" name="Google Shape;345;p49"/>
          <p:cNvPicPr preferRelativeResize="0"/>
          <p:nvPr/>
        </p:nvPicPr>
        <p:blipFill>
          <a:blip r:embed="rId5">
            <a:alphaModFix/>
          </a:blip>
          <a:stretch>
            <a:fillRect/>
          </a:stretch>
        </p:blipFill>
        <p:spPr>
          <a:xfrm>
            <a:off x="725300" y="2278571"/>
            <a:ext cx="5576800" cy="1541150"/>
          </a:xfrm>
          <a:prstGeom prst="rect">
            <a:avLst/>
          </a:prstGeom>
          <a:noFill/>
          <a:ln>
            <a:noFill/>
          </a:ln>
        </p:spPr>
      </p:pic>
      <p:pic>
        <p:nvPicPr>
          <p:cNvPr id="346" name="Google Shape;346;p49"/>
          <p:cNvPicPr preferRelativeResize="0"/>
          <p:nvPr/>
        </p:nvPicPr>
        <p:blipFill>
          <a:blip r:embed="rId6">
            <a:alphaModFix/>
          </a:blip>
          <a:stretch>
            <a:fillRect/>
          </a:stretch>
        </p:blipFill>
        <p:spPr>
          <a:xfrm>
            <a:off x="2040600" y="1637577"/>
            <a:ext cx="7408199" cy="323622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0" name="Shape 350"/>
        <p:cNvGrpSpPr/>
        <p:nvPr/>
      </p:nvGrpSpPr>
      <p:grpSpPr>
        <a:xfrm>
          <a:off x="0" y="0"/>
          <a:ext cx="0" cy="0"/>
          <a:chOff x="0" y="0"/>
          <a:chExt cx="0" cy="0"/>
        </a:xfrm>
      </p:grpSpPr>
      <p:sp>
        <p:nvSpPr>
          <p:cNvPr id="351" name="Google Shape;351;p50"/>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tableau.com/2024-3-features</a:t>
            </a:r>
            <a:endParaRPr sz="2100"/>
          </a:p>
        </p:txBody>
      </p:sp>
      <p:sp>
        <p:nvSpPr>
          <p:cNvPr id="352" name="Google Shape;352;p50"/>
          <p:cNvSpPr/>
          <p:nvPr/>
        </p:nvSpPr>
        <p:spPr>
          <a:xfrm>
            <a:off x="0" y="52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50"/>
          <p:cNvSpPr/>
          <p:nvPr/>
        </p:nvSpPr>
        <p:spPr>
          <a:xfrm>
            <a:off x="37125"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50"/>
          <p:cNvSpPr/>
          <p:nvPr/>
        </p:nvSpPr>
        <p:spPr>
          <a:xfrm>
            <a:off x="1518600" y="1424750"/>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50"/>
          <p:cNvSpPr/>
          <p:nvPr/>
        </p:nvSpPr>
        <p:spPr>
          <a:xfrm>
            <a:off x="3037200" y="34532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50"/>
          <p:cNvSpPr/>
          <p:nvPr/>
        </p:nvSpPr>
        <p:spPr>
          <a:xfrm>
            <a:off x="7609200" y="2895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7" name="Google Shape;357;p50"/>
          <p:cNvPicPr preferRelativeResize="0"/>
          <p:nvPr/>
        </p:nvPicPr>
        <p:blipFill>
          <a:blip r:embed="rId4">
            <a:alphaModFix/>
          </a:blip>
          <a:stretch>
            <a:fillRect/>
          </a:stretch>
        </p:blipFill>
        <p:spPr>
          <a:xfrm>
            <a:off x="3205800" y="152400"/>
            <a:ext cx="4682850" cy="2591076"/>
          </a:xfrm>
          <a:prstGeom prst="rect">
            <a:avLst/>
          </a:prstGeom>
          <a:noFill/>
          <a:ln>
            <a:noFill/>
          </a:ln>
        </p:spPr>
      </p:pic>
      <p:pic>
        <p:nvPicPr>
          <p:cNvPr id="358" name="Google Shape;358;p50"/>
          <p:cNvPicPr preferRelativeResize="0"/>
          <p:nvPr/>
        </p:nvPicPr>
        <p:blipFill>
          <a:blip r:embed="rId5">
            <a:alphaModFix/>
          </a:blip>
          <a:stretch>
            <a:fillRect/>
          </a:stretch>
        </p:blipFill>
        <p:spPr>
          <a:xfrm>
            <a:off x="152400" y="902814"/>
            <a:ext cx="9144000" cy="3642671"/>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2" name="Shape 362"/>
        <p:cNvGrpSpPr/>
        <p:nvPr/>
      </p:nvGrpSpPr>
      <p:grpSpPr>
        <a:xfrm>
          <a:off x="0" y="0"/>
          <a:ext cx="0" cy="0"/>
          <a:chOff x="0" y="0"/>
          <a:chExt cx="0" cy="0"/>
        </a:xfrm>
      </p:grpSpPr>
      <p:sp>
        <p:nvSpPr>
          <p:cNvPr id="363" name="Google Shape;363;p51"/>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tableau.com/product/new-features</a:t>
            </a:r>
            <a:endParaRPr sz="2100"/>
          </a:p>
        </p:txBody>
      </p:sp>
      <p:sp>
        <p:nvSpPr>
          <p:cNvPr id="364" name="Google Shape;364;p51"/>
          <p:cNvSpPr/>
          <p:nvPr/>
        </p:nvSpPr>
        <p:spPr>
          <a:xfrm>
            <a:off x="0" y="52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51"/>
          <p:cNvSpPr/>
          <p:nvPr/>
        </p:nvSpPr>
        <p:spPr>
          <a:xfrm>
            <a:off x="37125" y="1424750"/>
            <a:ext cx="14814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1"/>
          <p:cNvSpPr/>
          <p:nvPr/>
        </p:nvSpPr>
        <p:spPr>
          <a:xfrm>
            <a:off x="1518600" y="1424750"/>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51"/>
          <p:cNvSpPr/>
          <p:nvPr/>
        </p:nvSpPr>
        <p:spPr>
          <a:xfrm>
            <a:off x="3037200" y="34532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51"/>
          <p:cNvSpPr/>
          <p:nvPr/>
        </p:nvSpPr>
        <p:spPr>
          <a:xfrm>
            <a:off x="7609200" y="2895875"/>
            <a:ext cx="1534800" cy="5574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69" name="Google Shape;369;p51"/>
          <p:cNvPicPr preferRelativeResize="0"/>
          <p:nvPr/>
        </p:nvPicPr>
        <p:blipFill>
          <a:blip r:embed="rId4">
            <a:alphaModFix/>
          </a:blip>
          <a:stretch>
            <a:fillRect/>
          </a:stretch>
        </p:blipFill>
        <p:spPr>
          <a:xfrm>
            <a:off x="3205800" y="152400"/>
            <a:ext cx="4250999" cy="2940162"/>
          </a:xfrm>
          <a:prstGeom prst="rect">
            <a:avLst/>
          </a:prstGeom>
          <a:noFill/>
          <a:ln>
            <a:noFill/>
          </a:ln>
        </p:spPr>
      </p:pic>
      <p:pic>
        <p:nvPicPr>
          <p:cNvPr id="370" name="Google Shape;370;p51"/>
          <p:cNvPicPr preferRelativeResize="0"/>
          <p:nvPr/>
        </p:nvPicPr>
        <p:blipFill>
          <a:blip r:embed="rId5">
            <a:alphaModFix/>
          </a:blip>
          <a:stretch>
            <a:fillRect/>
          </a:stretch>
        </p:blipFill>
        <p:spPr>
          <a:xfrm>
            <a:off x="442913" y="1295400"/>
            <a:ext cx="8562975" cy="2857500"/>
          </a:xfrm>
          <a:prstGeom prst="rect">
            <a:avLst/>
          </a:prstGeom>
          <a:noFill/>
          <a:ln>
            <a:noFill/>
          </a:ln>
        </p:spPr>
      </p:pic>
      <p:pic>
        <p:nvPicPr>
          <p:cNvPr id="371" name="Google Shape;371;p51"/>
          <p:cNvPicPr preferRelativeResize="0"/>
          <p:nvPr/>
        </p:nvPicPr>
        <p:blipFill>
          <a:blip r:embed="rId6">
            <a:alphaModFix/>
          </a:blip>
          <a:stretch>
            <a:fillRect/>
          </a:stretch>
        </p:blipFill>
        <p:spPr>
          <a:xfrm>
            <a:off x="2642856" y="304800"/>
            <a:ext cx="4467887" cy="5143499"/>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2"/>
          <p:cNvSpPr txBox="1"/>
          <p:nvPr>
            <p:ph type="title"/>
          </p:nvPr>
        </p:nvSpPr>
        <p:spPr>
          <a:xfrm>
            <a:off x="311700" y="445025"/>
            <a:ext cx="8520600" cy="6618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3100"/>
              <a:t>What’s next?</a:t>
            </a:r>
            <a:endParaRPr sz="3100"/>
          </a:p>
        </p:txBody>
      </p:sp>
      <p:sp>
        <p:nvSpPr>
          <p:cNvPr id="377" name="Google Shape;377;p5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7500" lnSpcReduction="20000"/>
          </a:bodyPr>
          <a:lstStyle/>
          <a:p>
            <a:pPr indent="-376237" lvl="0" marL="457200" rtl="0" algn="l">
              <a:spcBef>
                <a:spcPts val="0"/>
              </a:spcBef>
              <a:spcAft>
                <a:spcPts val="0"/>
              </a:spcAft>
              <a:buSzPct val="100000"/>
              <a:buChar char="●"/>
            </a:pPr>
            <a:r>
              <a:rPr lang="en"/>
              <a:t>2023.3 is here, but what about </a:t>
            </a:r>
            <a:r>
              <a:rPr lang="en"/>
              <a:t>2024.1 </a:t>
            </a:r>
            <a:r>
              <a:rPr lang="en"/>
              <a:t>and beyond?</a:t>
            </a:r>
            <a:endParaRPr/>
          </a:p>
          <a:p>
            <a:pPr indent="-346710" lvl="1" marL="914400" rtl="0" algn="l">
              <a:spcBef>
                <a:spcPts val="0"/>
              </a:spcBef>
              <a:spcAft>
                <a:spcPts val="0"/>
              </a:spcAft>
              <a:buSzPct val="100000"/>
              <a:buChar char="○"/>
            </a:pPr>
            <a:r>
              <a:rPr lang="en"/>
              <a:t>Multi-fact Relationships</a:t>
            </a:r>
            <a:endParaRPr/>
          </a:p>
          <a:p>
            <a:pPr indent="-346710" lvl="1" marL="914400" rtl="0" algn="l">
              <a:spcBef>
                <a:spcPts val="0"/>
              </a:spcBef>
              <a:spcAft>
                <a:spcPts val="0"/>
              </a:spcAft>
              <a:buSzPct val="100000"/>
              <a:buChar char="○"/>
            </a:pPr>
            <a:r>
              <a:rPr lang="en"/>
              <a:t>Custom Themes</a:t>
            </a:r>
            <a:endParaRPr/>
          </a:p>
          <a:p>
            <a:pPr indent="-346710" lvl="1" marL="914400" rtl="0" algn="l">
              <a:spcBef>
                <a:spcPts val="0"/>
              </a:spcBef>
              <a:spcAft>
                <a:spcPts val="0"/>
              </a:spcAft>
              <a:buSzPct val="100000"/>
              <a:buChar char="○"/>
            </a:pPr>
            <a:r>
              <a:rPr lang="en"/>
              <a:t>Viz Extensions to create Sankeys and other charts with a couple clicks</a:t>
            </a:r>
            <a:endParaRPr/>
          </a:p>
          <a:p>
            <a:pPr indent="-346710" lvl="1" marL="914400" rtl="0" algn="l">
              <a:spcBef>
                <a:spcPts val="0"/>
              </a:spcBef>
              <a:spcAft>
                <a:spcPts val="0"/>
              </a:spcAft>
              <a:buSzPct val="100000"/>
              <a:buChar char="○"/>
            </a:pPr>
            <a:r>
              <a:rPr lang="en"/>
              <a:t>VizQL Data Service API to get data out of Tableau</a:t>
            </a:r>
            <a:endParaRPr/>
          </a:p>
          <a:p>
            <a:pPr indent="-346710" lvl="1" marL="914400" rtl="0" algn="l">
              <a:spcBef>
                <a:spcPts val="0"/>
              </a:spcBef>
              <a:spcAft>
                <a:spcPts val="0"/>
              </a:spcAft>
              <a:buSzPct val="100000"/>
              <a:buChar char="○"/>
            </a:pPr>
            <a:r>
              <a:rPr lang="en"/>
              <a:t>Auto-save!</a:t>
            </a:r>
            <a:endParaRPr/>
          </a:p>
          <a:p>
            <a:pPr indent="-346710" lvl="1" marL="914400" rtl="0" algn="l">
              <a:spcBef>
                <a:spcPts val="0"/>
              </a:spcBef>
              <a:spcAft>
                <a:spcPts val="0"/>
              </a:spcAft>
              <a:buSzPct val="100000"/>
              <a:buChar char="○"/>
            </a:pPr>
            <a:r>
              <a:rPr lang="en"/>
              <a:t>So many accessibility improvements!</a:t>
            </a:r>
            <a:endParaRPr/>
          </a:p>
          <a:p>
            <a:pPr indent="-346710" lvl="1" marL="914400" rtl="0" algn="l">
              <a:spcBef>
                <a:spcPts val="0"/>
              </a:spcBef>
              <a:spcAft>
                <a:spcPts val="0"/>
              </a:spcAft>
              <a:buSzPct val="100000"/>
              <a:buChar char="○"/>
            </a:pPr>
            <a:r>
              <a:rPr lang="en"/>
              <a:t>What’s available?</a:t>
            </a:r>
            <a:endParaRPr/>
          </a:p>
          <a:p>
            <a:pPr indent="-346710" lvl="1" marL="914400" rtl="0" algn="l">
              <a:spcBef>
                <a:spcPts val="0"/>
              </a:spcBef>
              <a:spcAft>
                <a:spcPts val="0"/>
              </a:spcAft>
              <a:buSzPct val="100000"/>
              <a:buChar char="○"/>
            </a:pPr>
            <a:r>
              <a:rPr lang="en"/>
              <a:t>Check out </a:t>
            </a:r>
            <a:r>
              <a:rPr lang="en" u="sng">
                <a:solidFill>
                  <a:schemeClr val="hlink"/>
                </a:solidFill>
                <a:hlinkClick r:id="rId3"/>
              </a:rPr>
              <a:t>tableau.com/products/all-features</a:t>
            </a:r>
            <a:endParaRPr/>
          </a:p>
          <a:p>
            <a:pPr indent="-376237" lvl="0" marL="457200" rtl="0" algn="l">
              <a:spcBef>
                <a:spcPts val="0"/>
              </a:spcBef>
              <a:spcAft>
                <a:spcPts val="0"/>
              </a:spcAft>
              <a:buSzPct val="100000"/>
              <a:buChar char="●"/>
            </a:pPr>
            <a:r>
              <a:rPr lang="en"/>
              <a:t>Want something? Say something.</a:t>
            </a:r>
            <a:br>
              <a:rPr lang="en"/>
            </a:br>
            <a:r>
              <a:rPr lang="en" u="sng">
                <a:solidFill>
                  <a:schemeClr val="hlink"/>
                </a:solidFill>
                <a:hlinkClick r:id="rId4"/>
              </a:rPr>
              <a:t>reporting-help@mit.edu</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idx="1" type="body"/>
          </p:nvPr>
        </p:nvSpPr>
        <p:spPr>
          <a:xfrm>
            <a:off x="311700" y="1152475"/>
            <a:ext cx="8520600" cy="3843300"/>
          </a:xfrm>
          <a:prstGeom prst="rect">
            <a:avLst/>
          </a:prstGeom>
        </p:spPr>
        <p:txBody>
          <a:bodyPr anchorCtr="0" anchor="t" bIns="91425" lIns="91425" spcFirstLastPara="1" rIns="91425" wrap="square" tIns="91425">
            <a:normAutofit/>
          </a:bodyPr>
          <a:lstStyle/>
          <a:p>
            <a:pPr indent="-419100" lvl="0" marL="457200" rtl="0" algn="l">
              <a:spcBef>
                <a:spcPts val="0"/>
              </a:spcBef>
              <a:spcAft>
                <a:spcPts val="0"/>
              </a:spcAft>
              <a:buSzPts val="3000"/>
              <a:buChar char="●"/>
            </a:pPr>
            <a:r>
              <a:rPr lang="en"/>
              <a:t>What is the MIT TUG</a:t>
            </a:r>
            <a:endParaRPr/>
          </a:p>
          <a:p>
            <a:pPr indent="-419100" lvl="0" marL="457200" rtl="0" algn="l">
              <a:spcBef>
                <a:spcPts val="0"/>
              </a:spcBef>
              <a:spcAft>
                <a:spcPts val="0"/>
              </a:spcAft>
              <a:buSzPts val="3000"/>
              <a:buChar char="●"/>
            </a:pPr>
            <a:r>
              <a:rPr lang="en"/>
              <a:t>What’s new in Tableau?</a:t>
            </a:r>
            <a:endParaRPr/>
          </a:p>
          <a:p>
            <a:pPr indent="-419100" lvl="0" marL="457200" rtl="0" algn="l">
              <a:spcBef>
                <a:spcPts val="0"/>
              </a:spcBef>
              <a:spcAft>
                <a:spcPts val="0"/>
              </a:spcAft>
              <a:buSzPts val="3000"/>
              <a:buChar char="●"/>
            </a:pPr>
            <a:r>
              <a:rPr lang="en"/>
              <a:t>Tableau Conference 2025</a:t>
            </a:r>
            <a:endParaRPr/>
          </a:p>
          <a:p>
            <a:pPr indent="-419100" lvl="0" marL="457200" rtl="0" algn="l">
              <a:spcBef>
                <a:spcPts val="0"/>
              </a:spcBef>
              <a:spcAft>
                <a:spcPts val="0"/>
              </a:spcAft>
              <a:buSzPts val="3000"/>
              <a:buChar char="●"/>
            </a:pPr>
            <a:r>
              <a:rPr lang="en"/>
              <a:t>RAFFLE!</a:t>
            </a:r>
            <a:endParaRPr/>
          </a:p>
        </p:txBody>
      </p:sp>
      <p:sp>
        <p:nvSpPr>
          <p:cNvPr id="88" name="Google Shape;88;p17"/>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Agenda</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5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404812" lvl="0" marL="457200" rtl="0" algn="l">
              <a:spcBef>
                <a:spcPts val="0"/>
              </a:spcBef>
              <a:spcAft>
                <a:spcPts val="0"/>
              </a:spcAft>
              <a:buSzPct val="100000"/>
              <a:buChar char="●"/>
            </a:pPr>
            <a:r>
              <a:rPr lang="en"/>
              <a:t>Education Meetup at Tableau Conference</a:t>
            </a:r>
            <a:br>
              <a:rPr lang="en"/>
            </a:br>
            <a:r>
              <a:rPr lang="en" u="sng">
                <a:solidFill>
                  <a:schemeClr val="hlink"/>
                </a:solidFill>
                <a:hlinkClick r:id="rId3"/>
              </a:rPr>
              <a:t>reg.salesforce.com/flow/plus/tc25/sessioncatalog/page/catalog/session/1742409714347001sjgk</a:t>
            </a:r>
            <a:r>
              <a:rPr lang="en"/>
              <a:t> </a:t>
            </a:r>
            <a:endParaRPr/>
          </a:p>
          <a:p>
            <a:pPr indent="-404812" lvl="0" marL="457200" rtl="0" algn="l">
              <a:spcBef>
                <a:spcPts val="0"/>
              </a:spcBef>
              <a:spcAft>
                <a:spcPts val="0"/>
              </a:spcAft>
              <a:buSzPct val="100000"/>
              <a:buChar char="●"/>
            </a:pPr>
            <a:r>
              <a:rPr lang="en"/>
              <a:t>HETUG (Higher Education TUG) meetings </a:t>
            </a:r>
            <a:r>
              <a:rPr lang="en"/>
              <a:t>scheduled</a:t>
            </a:r>
            <a:r>
              <a:rPr lang="en"/>
              <a:t> through Dec. 2025</a:t>
            </a:r>
            <a:br>
              <a:rPr lang="en"/>
            </a:br>
            <a:r>
              <a:rPr lang="en" u="sng">
                <a:solidFill>
                  <a:schemeClr val="hlink"/>
                </a:solidFill>
                <a:hlinkClick r:id="rId4"/>
              </a:rPr>
              <a:t>usergroups.tableau.com/higher-education-tableau-user-group</a:t>
            </a:r>
            <a:endParaRPr/>
          </a:p>
          <a:p>
            <a:pPr indent="-404812" lvl="0" marL="457200" rtl="0" algn="l">
              <a:spcBef>
                <a:spcPts val="0"/>
              </a:spcBef>
              <a:spcAft>
                <a:spcPts val="0"/>
              </a:spcAft>
              <a:buSzPct val="100000"/>
              <a:buChar char="●"/>
            </a:pPr>
            <a:r>
              <a:rPr lang="en"/>
              <a:t>AppState’s Analytics Day! </a:t>
            </a:r>
            <a:endParaRPr/>
          </a:p>
        </p:txBody>
      </p:sp>
      <p:sp>
        <p:nvSpPr>
          <p:cNvPr id="383" name="Google Shape;383;p53"/>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What’s next?</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4"/>
          <p:cNvSpPr txBox="1"/>
          <p:nvPr>
            <p:ph type="title"/>
          </p:nvPr>
        </p:nvSpPr>
        <p:spPr>
          <a:xfrm>
            <a:off x="311700" y="445025"/>
            <a:ext cx="8520600" cy="1293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Want to present?</a:t>
            </a:r>
            <a:endParaRPr/>
          </a:p>
          <a:p>
            <a:pPr indent="0" lvl="0" marL="0" rtl="0" algn="l">
              <a:spcBef>
                <a:spcPts val="0"/>
              </a:spcBef>
              <a:spcAft>
                <a:spcPts val="0"/>
              </a:spcAft>
              <a:buNone/>
            </a:pPr>
            <a:r>
              <a:rPr lang="en"/>
              <a:t>Want to see something?</a:t>
            </a:r>
            <a:endParaRPr/>
          </a:p>
        </p:txBody>
      </p:sp>
      <p:sp>
        <p:nvSpPr>
          <p:cNvPr id="389" name="Google Shape;389;p54"/>
          <p:cNvSpPr txBox="1"/>
          <p:nvPr>
            <p:ph idx="1" type="body"/>
          </p:nvPr>
        </p:nvSpPr>
        <p:spPr>
          <a:xfrm>
            <a:off x="311700" y="1738025"/>
            <a:ext cx="8520600" cy="283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t>MIT TUG Leads</a:t>
            </a:r>
            <a:endParaRPr b="1" sz="1800"/>
          </a:p>
          <a:p>
            <a:pPr indent="-342900" lvl="0" marL="457200" rtl="0" algn="l">
              <a:spcBef>
                <a:spcPts val="1200"/>
              </a:spcBef>
              <a:spcAft>
                <a:spcPts val="0"/>
              </a:spcAft>
              <a:buSzPts val="1800"/>
              <a:buChar char="●"/>
            </a:pPr>
            <a:r>
              <a:rPr lang="en" sz="1800" u="sng">
                <a:solidFill>
                  <a:schemeClr val="hlink"/>
                </a:solidFill>
                <a:hlinkClick r:id="rId3"/>
              </a:rPr>
              <a:t>#ask-mit-tug-leads</a:t>
            </a:r>
            <a:endParaRPr sz="1800"/>
          </a:p>
          <a:p>
            <a:pPr indent="-342900" lvl="0" marL="457200" rtl="0" algn="l">
              <a:spcBef>
                <a:spcPts val="0"/>
              </a:spcBef>
              <a:spcAft>
                <a:spcPts val="0"/>
              </a:spcAft>
              <a:buSzPts val="1800"/>
              <a:buChar char="●"/>
            </a:pPr>
            <a:r>
              <a:rPr lang="en" sz="1800" u="sng">
                <a:solidFill>
                  <a:schemeClr val="hlink"/>
                </a:solidFill>
                <a:hlinkClick r:id="rId4"/>
              </a:rPr>
              <a:t>mit-tableau-user-group-admin@mit.edu</a:t>
            </a:r>
            <a:endParaRPr sz="18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5"/>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RAFFLE</a:t>
            </a:r>
            <a:endParaRPr/>
          </a:p>
        </p:txBody>
      </p:sp>
      <p:pic>
        <p:nvPicPr>
          <p:cNvPr id="395" name="Google Shape;395;p55"/>
          <p:cNvPicPr preferRelativeResize="0"/>
          <p:nvPr/>
        </p:nvPicPr>
        <p:blipFill rotWithShape="1">
          <a:blip r:embed="rId3">
            <a:alphaModFix/>
          </a:blip>
          <a:srcRect b="39514" l="0" r="0" t="0"/>
          <a:stretch/>
        </p:blipFill>
        <p:spPr>
          <a:xfrm>
            <a:off x="3097616" y="508104"/>
            <a:ext cx="5117708" cy="412730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56"/>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Stick around to chat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idx="1" type="body"/>
          </p:nvPr>
        </p:nvSpPr>
        <p:spPr>
          <a:xfrm>
            <a:off x="311700" y="1152475"/>
            <a:ext cx="8520600" cy="377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community of Tableau users, and those who </a:t>
            </a:r>
            <a:r>
              <a:rPr lang="en"/>
              <a:t>want to use or are thinking about using Tableau, across MIT</a:t>
            </a:r>
            <a:endParaRPr/>
          </a:p>
          <a:p>
            <a:pPr indent="0" lvl="0" marL="0" rtl="0" algn="l">
              <a:spcBef>
                <a:spcPts val="1200"/>
              </a:spcBef>
              <a:spcAft>
                <a:spcPts val="0"/>
              </a:spcAft>
              <a:buNone/>
            </a:pPr>
            <a:r>
              <a:rPr lang="en"/>
              <a:t>Open to anyone</a:t>
            </a:r>
            <a:endParaRPr/>
          </a:p>
          <a:p>
            <a:pPr indent="-336550" lvl="0" marL="457200" rtl="0" algn="l">
              <a:spcBef>
                <a:spcPts val="0"/>
              </a:spcBef>
              <a:spcAft>
                <a:spcPts val="0"/>
              </a:spcAft>
              <a:buSzPts val="1700"/>
              <a:buChar char="●"/>
            </a:pPr>
            <a:r>
              <a:rPr lang="en" sz="1700"/>
              <a:t>Any MIT department</a:t>
            </a:r>
            <a:endParaRPr sz="1700"/>
          </a:p>
          <a:p>
            <a:pPr indent="-336550" lvl="0" marL="457200" rtl="0" algn="l">
              <a:spcBef>
                <a:spcPts val="0"/>
              </a:spcBef>
              <a:spcAft>
                <a:spcPts val="0"/>
              </a:spcAft>
              <a:buSzPts val="1700"/>
              <a:buChar char="●"/>
            </a:pPr>
            <a:r>
              <a:rPr lang="en" sz="1700"/>
              <a:t>All skills levels: none to novice to Jedi</a:t>
            </a:r>
            <a:endParaRPr sz="1700"/>
          </a:p>
          <a:p>
            <a:pPr indent="-336550" lvl="0" marL="457200" rtl="0" algn="l">
              <a:spcBef>
                <a:spcPts val="0"/>
              </a:spcBef>
              <a:spcAft>
                <a:spcPts val="0"/>
              </a:spcAft>
              <a:buSzPts val="1700"/>
              <a:buChar char="●"/>
            </a:pPr>
            <a:r>
              <a:rPr lang="en" sz="1700"/>
              <a:t>Those who use Tableau only, and those who use Tableau with other data tools</a:t>
            </a:r>
            <a:endParaRPr sz="1700"/>
          </a:p>
          <a:p>
            <a:pPr indent="-336550" lvl="0" marL="457200" rtl="0" algn="l">
              <a:spcBef>
                <a:spcPts val="0"/>
              </a:spcBef>
              <a:spcAft>
                <a:spcPts val="0"/>
              </a:spcAft>
              <a:buSzPts val="1700"/>
              <a:buChar char="●"/>
            </a:pPr>
            <a:r>
              <a:rPr lang="en" sz="1700"/>
              <a:t>Users of any Tableau product (Desktop, Prep, Server, Online, DataDev)</a:t>
            </a:r>
            <a:endParaRPr sz="1700"/>
          </a:p>
        </p:txBody>
      </p:sp>
      <p:sp>
        <p:nvSpPr>
          <p:cNvPr id="94" name="Google Shape;94;p18"/>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What is the MIT TUG?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40"/>
              <a:t>How It Works</a:t>
            </a:r>
            <a:endParaRPr sz="3640"/>
          </a:p>
        </p:txBody>
      </p:sp>
      <p:sp>
        <p:nvSpPr>
          <p:cNvPr id="100" name="Google Shape;100;p19"/>
          <p:cNvSpPr txBox="1"/>
          <p:nvPr>
            <p:ph idx="1" type="body"/>
          </p:nvPr>
        </p:nvSpPr>
        <p:spPr>
          <a:xfrm>
            <a:off x="311700" y="1152475"/>
            <a:ext cx="8520600" cy="368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Virtual (sometimes hybrid) meetings </a:t>
            </a:r>
            <a:endParaRPr/>
          </a:p>
          <a:p>
            <a:pPr indent="-342900" lvl="0" marL="457200" rtl="0" algn="l">
              <a:spcBef>
                <a:spcPts val="0"/>
              </a:spcBef>
              <a:spcAft>
                <a:spcPts val="0"/>
              </a:spcAft>
              <a:buSzPts val="1800"/>
              <a:buChar char="●"/>
            </a:pPr>
            <a:r>
              <a:rPr lang="en" sz="1800"/>
              <a:t>Community-informed topics</a:t>
            </a:r>
            <a:endParaRPr sz="1800"/>
          </a:p>
          <a:p>
            <a:pPr indent="-342900" lvl="0" marL="457200" rtl="0" algn="l">
              <a:spcBef>
                <a:spcPts val="0"/>
              </a:spcBef>
              <a:spcAft>
                <a:spcPts val="0"/>
              </a:spcAft>
              <a:buSzPts val="1800"/>
              <a:buChar char="●"/>
            </a:pPr>
            <a:r>
              <a:rPr lang="en" sz="1800"/>
              <a:t>Presentations (informal or formal) specific to Tableau at MIT</a:t>
            </a:r>
            <a:endParaRPr sz="1800"/>
          </a:p>
          <a:p>
            <a:pPr indent="-342900" lvl="0" marL="457200" rtl="0" algn="l">
              <a:spcBef>
                <a:spcPts val="0"/>
              </a:spcBef>
              <a:spcAft>
                <a:spcPts val="0"/>
              </a:spcAft>
              <a:buSzPts val="1800"/>
              <a:buChar char="●"/>
            </a:pPr>
            <a:r>
              <a:rPr lang="en" sz="1800"/>
              <a:t>Opportunities to meet other Tableau users at MIT</a:t>
            </a:r>
            <a:endParaRPr sz="1800"/>
          </a:p>
          <a:p>
            <a:pPr indent="0" lvl="0" marL="0" rtl="0" algn="l">
              <a:spcBef>
                <a:spcPts val="1200"/>
              </a:spcBef>
              <a:spcAft>
                <a:spcPts val="0"/>
              </a:spcAft>
              <a:buNone/>
            </a:pPr>
            <a:r>
              <a:rPr lang="en"/>
              <a:t>MIT Tableau Slack: </a:t>
            </a:r>
            <a:r>
              <a:rPr lang="en" u="sng">
                <a:solidFill>
                  <a:schemeClr val="hlink"/>
                </a:solidFill>
                <a:hlinkClick r:id="rId3"/>
              </a:rPr>
              <a:t>mit-tableau.slack.com</a:t>
            </a:r>
            <a:endParaRPr/>
          </a:p>
          <a:p>
            <a:pPr indent="0" lvl="0" marL="0" rtl="0" algn="l">
              <a:spcBef>
                <a:spcPts val="0"/>
              </a:spcBef>
              <a:spcAft>
                <a:spcPts val="1200"/>
              </a:spcAft>
              <a:buNone/>
            </a:pPr>
            <a:r>
              <a:rPr lang="en"/>
              <a:t>Join the email list: </a:t>
            </a:r>
            <a:r>
              <a:rPr lang="en" sz="2500" u="sng">
                <a:solidFill>
                  <a:schemeClr val="hlink"/>
                </a:solidFill>
                <a:hlinkClick r:id="rId4"/>
              </a:rPr>
              <a:t>mailman.mit.edu/mailman/listinfo/mit_tableau_user_group</a:t>
            </a:r>
            <a:endParaRPr sz="2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sz="3500"/>
              <a:t>B</a:t>
            </a:r>
            <a:r>
              <a:rPr lang="en" sz="3500"/>
              <a:t>e active</a:t>
            </a:r>
            <a:br>
              <a:rPr lang="en"/>
            </a:br>
            <a:r>
              <a:rPr lang="en" sz="2150"/>
              <a:t>present, share, ask and/or answer questions</a:t>
            </a:r>
            <a:endParaRPr sz="2150"/>
          </a:p>
          <a:p>
            <a:pPr indent="0" lvl="0" marL="0" rtl="0" algn="l">
              <a:spcBef>
                <a:spcPts val="1200"/>
              </a:spcBef>
              <a:spcAft>
                <a:spcPts val="0"/>
              </a:spcAft>
              <a:buNone/>
            </a:pPr>
            <a:r>
              <a:rPr lang="en" sz="3500"/>
              <a:t>Lurk</a:t>
            </a:r>
            <a:br>
              <a:rPr lang="en" sz="3500"/>
            </a:br>
            <a:r>
              <a:rPr lang="en" sz="2150"/>
              <a:t>watch, listen, learn</a:t>
            </a:r>
            <a:endParaRPr sz="2150"/>
          </a:p>
          <a:p>
            <a:pPr indent="0" lvl="0" marL="0" rtl="0" algn="l">
              <a:spcBef>
                <a:spcPts val="1200"/>
              </a:spcBef>
              <a:spcAft>
                <a:spcPts val="0"/>
              </a:spcAft>
              <a:buNone/>
            </a:pPr>
            <a:r>
              <a:rPr lang="en" sz="3500"/>
              <a:t>Anything in between</a:t>
            </a:r>
            <a:endParaRPr sz="3500"/>
          </a:p>
          <a:p>
            <a:pPr indent="0" lvl="0" marL="0" rtl="0" algn="l">
              <a:spcBef>
                <a:spcPts val="1200"/>
              </a:spcBef>
              <a:spcAft>
                <a:spcPts val="0"/>
              </a:spcAft>
              <a:buNone/>
            </a:pPr>
            <a:r>
              <a:t/>
            </a:r>
            <a:endParaRPr sz="1800"/>
          </a:p>
          <a:p>
            <a:pPr indent="0" lvl="0" marL="0" rtl="0" algn="l">
              <a:lnSpc>
                <a:spcPct val="100000"/>
              </a:lnSpc>
              <a:spcBef>
                <a:spcPts val="1200"/>
              </a:spcBef>
              <a:spcAft>
                <a:spcPts val="0"/>
              </a:spcAft>
              <a:buNone/>
            </a:pPr>
            <a:r>
              <a:rPr lang="en" sz="1800"/>
              <a:t>If you want to present and/or have a topic you want to see, contact the leads</a:t>
            </a:r>
            <a:endParaRPr sz="1800"/>
          </a:p>
          <a:p>
            <a:pPr indent="-325755" lvl="0" marL="457200" rtl="0" algn="l">
              <a:lnSpc>
                <a:spcPct val="100000"/>
              </a:lnSpc>
              <a:spcBef>
                <a:spcPts val="0"/>
              </a:spcBef>
              <a:spcAft>
                <a:spcPts val="0"/>
              </a:spcAft>
              <a:buSzPct val="100000"/>
              <a:buChar char="●"/>
            </a:pPr>
            <a:r>
              <a:rPr lang="en" sz="1800" u="sng">
                <a:solidFill>
                  <a:schemeClr val="hlink"/>
                </a:solidFill>
                <a:hlinkClick r:id="rId3"/>
              </a:rPr>
              <a:t>#ask-mit-tug-leads</a:t>
            </a:r>
            <a:r>
              <a:rPr lang="en" sz="1800"/>
              <a:t> on Slack</a:t>
            </a:r>
            <a:endParaRPr sz="1800"/>
          </a:p>
          <a:p>
            <a:pPr indent="-325755" lvl="0" marL="457200" rtl="0" algn="l">
              <a:lnSpc>
                <a:spcPct val="100000"/>
              </a:lnSpc>
              <a:spcBef>
                <a:spcPts val="0"/>
              </a:spcBef>
              <a:spcAft>
                <a:spcPts val="0"/>
              </a:spcAft>
              <a:buSzPct val="100000"/>
              <a:buChar char="●"/>
            </a:pPr>
            <a:r>
              <a:rPr lang="en" sz="1800" u="sng">
                <a:solidFill>
                  <a:schemeClr val="hlink"/>
                </a:solidFill>
                <a:hlinkClick r:id="rId4"/>
              </a:rPr>
              <a:t>mit-tableau-user-group-admin@mit.edu</a:t>
            </a:r>
            <a:endParaRPr sz="1800"/>
          </a:p>
        </p:txBody>
      </p:sp>
      <p:sp>
        <p:nvSpPr>
          <p:cNvPr id="106" name="Google Shape;106;p20"/>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Participate How You Like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311700" y="445025"/>
            <a:ext cx="8520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Tableau </a:t>
            </a:r>
            <a:r>
              <a:rPr lang="en"/>
              <a:t>Upgrade </a:t>
            </a:r>
            <a:r>
              <a:rPr lang="en"/>
              <a:t>to v2022.3</a:t>
            </a:r>
            <a:endParaRPr/>
          </a:p>
        </p:txBody>
      </p:sp>
      <p:sp>
        <p:nvSpPr>
          <p:cNvPr id="112" name="Google Shape;112;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19100" lvl="0" marL="457200" rtl="0" algn="l">
              <a:spcBef>
                <a:spcPts val="0"/>
              </a:spcBef>
              <a:spcAft>
                <a:spcPts val="0"/>
              </a:spcAft>
              <a:buSzPts val="3000"/>
              <a:buChar char="●"/>
            </a:pPr>
            <a:r>
              <a:rPr lang="en"/>
              <a:t>We’re moving from v2022.3 to v2023.3</a:t>
            </a:r>
            <a:endParaRPr/>
          </a:p>
          <a:p>
            <a:pPr indent="-419100" lvl="0" marL="457200" rtl="0" algn="l">
              <a:spcBef>
                <a:spcPts val="0"/>
              </a:spcBef>
              <a:spcAft>
                <a:spcPts val="0"/>
              </a:spcAft>
              <a:buSzPts val="3000"/>
              <a:buChar char="●"/>
            </a:pPr>
            <a:r>
              <a:rPr lang="en"/>
              <a:t>Tableau Desktop: stay in line with MIT Tableau Server to prevent compatibility issues</a:t>
            </a:r>
            <a:endParaRPr/>
          </a:p>
          <a:p>
            <a:pPr indent="-419100" lvl="0" marL="457200" rtl="0" algn="l">
              <a:spcBef>
                <a:spcPts val="0"/>
              </a:spcBef>
              <a:spcAft>
                <a:spcPts val="0"/>
              </a:spcAft>
              <a:buSzPts val="3000"/>
              <a:buChar char="●"/>
            </a:pPr>
            <a:r>
              <a:rPr lang="en"/>
              <a:t>Tableau Prep Builder: newer versions are usually okay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idx="1" type="body"/>
          </p:nvPr>
        </p:nvSpPr>
        <p:spPr>
          <a:xfrm>
            <a:off x="303300" y="4538400"/>
            <a:ext cx="5998800" cy="605100"/>
          </a:xfrm>
          <a:prstGeom prst="rect">
            <a:avLst/>
          </a:prstGeom>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rPr lang="en" sz="2100" u="sng">
                <a:solidFill>
                  <a:schemeClr val="hlink"/>
                </a:solidFill>
                <a:hlinkClick r:id="rId3"/>
              </a:rPr>
              <a:t>tableau.com/2022-4-features</a:t>
            </a:r>
            <a:r>
              <a:rPr lang="en" sz="2100"/>
              <a:t> </a:t>
            </a:r>
            <a:endParaRPr sz="2100"/>
          </a:p>
        </p:txBody>
      </p:sp>
      <p:pic>
        <p:nvPicPr>
          <p:cNvPr id="118" name="Google Shape;118;p22"/>
          <p:cNvPicPr preferRelativeResize="0"/>
          <p:nvPr/>
        </p:nvPicPr>
        <p:blipFill rotWithShape="1">
          <a:blip r:embed="rId4">
            <a:alphaModFix/>
          </a:blip>
          <a:srcRect b="11386" l="0" r="0" t="0"/>
          <a:stretch/>
        </p:blipFill>
        <p:spPr>
          <a:xfrm>
            <a:off x="0" y="0"/>
            <a:ext cx="9144003" cy="4557874"/>
          </a:xfrm>
          <a:prstGeom prst="rect">
            <a:avLst/>
          </a:prstGeom>
          <a:noFill/>
          <a:ln>
            <a:noFill/>
          </a:ln>
        </p:spPr>
      </p:pic>
      <p:sp>
        <p:nvSpPr>
          <p:cNvPr id="119" name="Google Shape;119;p22"/>
          <p:cNvSpPr/>
          <p:nvPr/>
        </p:nvSpPr>
        <p:spPr>
          <a:xfrm>
            <a:off x="3633625" y="1452875"/>
            <a:ext cx="1875000" cy="5067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2"/>
          <p:cNvSpPr/>
          <p:nvPr/>
        </p:nvSpPr>
        <p:spPr>
          <a:xfrm>
            <a:off x="6431800" y="2495550"/>
            <a:ext cx="2131200" cy="268200"/>
          </a:xfrm>
          <a:prstGeom prst="roundRect">
            <a:avLst>
              <a:gd fmla="val 16667" name="adj"/>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222222"/>
      </a:dk1>
      <a:lt1>
        <a:srgbClr val="FFFFFF"/>
      </a:lt1>
      <a:dk2>
        <a:srgbClr val="595959"/>
      </a:dk2>
      <a:lt2>
        <a:srgbClr val="C2C0BF"/>
      </a:lt2>
      <a:accent1>
        <a:srgbClr val="A31F34"/>
      </a:accent1>
      <a:accent2>
        <a:srgbClr val="222222"/>
      </a:accent2>
      <a:accent3>
        <a:srgbClr val="8A8B8C"/>
      </a:accent3>
      <a:accent4>
        <a:srgbClr val="C2C0BF"/>
      </a:accent4>
      <a:accent5>
        <a:srgbClr val="000000"/>
      </a:accent5>
      <a:accent6>
        <a:srgbClr val="FFFFFF"/>
      </a:accent6>
      <a:hlink>
        <a:srgbClr val="1C45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