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y="6858000" cx="12192000"/>
  <p:notesSz cx="6858000" cy="9144000"/>
  <p:embeddedFontLst>
    <p:embeddedFont>
      <p:font typeface="Dancing Script"/>
      <p:regular r:id="rId38"/>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288">
          <p15:clr>
            <a:srgbClr val="747775"/>
          </p15:clr>
        </p15:guide>
      </p15:sldGuideLst>
    </p:ext>
    <p:ext uri="GoogleSlidesCustomDataVersion2">
      <go:slidesCustomData xmlns:go="http://customooxmlschemas.google.com/" r:id="rId40" roundtripDataSignature="AMtx7mgD/v2CvBd0CdD+cVkGJho6zWeM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1E24730-67B4-4E00-8B0A-D9B6D7FCF927}">
  <a:tblStyle styleId="{61E24730-67B4-4E00-8B0A-D9B6D7FCF92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288"/>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DancingScript-bold.fntdata"/><Relationship Id="rId16" Type="http://schemas.openxmlformats.org/officeDocument/2006/relationships/slide" Target="slides/slide10.xml"/><Relationship Id="rId38" Type="http://schemas.openxmlformats.org/officeDocument/2006/relationships/font" Target="fonts/DancingScript-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Adedayo</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Lin</a:t>
            </a:r>
            <a:endParaRPr/>
          </a:p>
          <a:p>
            <a:pPr indent="0" lvl="0" marL="0" rtl="0" algn="l">
              <a:spcBef>
                <a:spcPts val="0"/>
              </a:spcBef>
              <a:spcAft>
                <a:spcPts val="0"/>
              </a:spcAft>
              <a:buNone/>
            </a:pPr>
            <a:r>
              <a:rPr lang="en-US"/>
              <a:t>: I will walk you through our experiment design, including the specific radar parameters and beam configurations, and describe the observational conditions under which we collected this data.</a:t>
            </a:r>
            <a:endParaRPr/>
          </a:p>
        </p:txBody>
      </p:sp>
      <p:sp>
        <p:nvSpPr>
          <p:cNvPr id="204" name="Google Shape;20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f5acb2846d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Lin</a:t>
            </a:r>
            <a:endParaRPr/>
          </a:p>
        </p:txBody>
      </p:sp>
      <p:sp>
        <p:nvSpPr>
          <p:cNvPr id="213" name="Google Shape;213;g3f5acb2846d_1_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Adedayo</a:t>
            </a:r>
            <a:endParaRPr/>
          </a:p>
        </p:txBody>
      </p:sp>
      <p:sp>
        <p:nvSpPr>
          <p:cNvPr id="221" name="Google Shape;22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Adedayo</a:t>
            </a:r>
            <a:endParaRPr/>
          </a:p>
        </p:txBody>
      </p:sp>
      <p:sp>
        <p:nvSpPr>
          <p:cNvPr id="239" name="Google Shape;23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f59d4e3065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Adedayo</a:t>
            </a:r>
            <a:endParaRPr/>
          </a:p>
        </p:txBody>
      </p:sp>
      <p:sp>
        <p:nvSpPr>
          <p:cNvPr id="257" name="Google Shape;257;g3f59d4e3065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f59d6446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Gus</a:t>
            </a:r>
            <a:endParaRPr/>
          </a:p>
        </p:txBody>
      </p:sp>
      <p:sp>
        <p:nvSpPr>
          <p:cNvPr id="264" name="Google Shape;264;g3f59d64464f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Sree</a:t>
            </a:r>
            <a:endParaRPr/>
          </a:p>
        </p:txBody>
      </p:sp>
      <p:sp>
        <p:nvSpPr>
          <p:cNvPr id="273" name="Google Shape;27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f5acb2846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Sree</a:t>
            </a:r>
            <a:endParaRPr/>
          </a:p>
        </p:txBody>
      </p:sp>
      <p:sp>
        <p:nvSpPr>
          <p:cNvPr id="282" name="Google Shape;282;g3f5acb2846d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f59f5a9f21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f59f5a9f21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Sree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59df490b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f59df490b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Sree</a:t>
            </a:r>
            <a:endParaRPr/>
          </a:p>
          <a:p>
            <a:pPr indent="0" lvl="0" marL="0" rtl="0" algn="l">
              <a:spcBef>
                <a:spcPts val="0"/>
              </a:spcBef>
              <a:spcAft>
                <a:spcPts val="0"/>
              </a:spcAft>
              <a:buNone/>
            </a:pPr>
            <a:r>
              <a:rPr lang="en-US"/>
              <a:t>Moderate enhancement in plasma drift.</a:t>
            </a:r>
            <a:endParaRPr/>
          </a:p>
          <a:p>
            <a:pPr indent="0" lvl="0" marL="0" rtl="0" algn="l">
              <a:spcBef>
                <a:spcPts val="0"/>
              </a:spcBef>
              <a:spcAft>
                <a:spcPts val="0"/>
              </a:spcAft>
              <a:buNone/>
            </a:pPr>
            <a:r>
              <a:rPr lang="en-US"/>
              <a:t>Slight increase in electric field.</a:t>
            </a:r>
            <a:endParaRPr/>
          </a:p>
          <a:p>
            <a:pPr indent="0" lvl="0" marL="0" rtl="0" algn="l">
              <a:spcBef>
                <a:spcPts val="0"/>
              </a:spcBef>
              <a:spcAft>
                <a:spcPts val="0"/>
              </a:spcAft>
              <a:buNone/>
            </a:pPr>
            <a:r>
              <a:rPr lang="en-US"/>
              <a:t>Brief Ti enhancement</a:t>
            </a:r>
            <a:endParaRPr/>
          </a:p>
          <a:p>
            <a:pPr indent="0" lvl="0" marL="0" rtl="0" algn="l">
              <a:spcBef>
                <a:spcPts val="0"/>
              </a:spcBef>
              <a:spcAft>
                <a:spcPts val="0"/>
              </a:spcAft>
              <a:buNone/>
            </a:pPr>
            <a:r>
              <a:rPr lang="en-US"/>
              <a:t>Electron density showed no sustained depletion.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Lin</a:t>
            </a:r>
            <a:endParaRPr/>
          </a:p>
        </p:txBody>
      </p:sp>
      <p:sp>
        <p:nvSpPr>
          <p:cNvPr id="100" name="Google Shape;10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f59df490b2_1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f59df490b2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Sam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f59df490b2_1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f59df490b2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Sam</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Gus</a:t>
            </a:r>
            <a:endParaRPr/>
          </a:p>
        </p:txBody>
      </p:sp>
      <p:sp>
        <p:nvSpPr>
          <p:cNvPr id="341" name="Google Shape;34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f5acb2846d_3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Gus</a:t>
            </a:r>
            <a:endParaRPr/>
          </a:p>
        </p:txBody>
      </p:sp>
      <p:sp>
        <p:nvSpPr>
          <p:cNvPr id="359" name="Google Shape;359;g3f5acb2846d_3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Gus</a:t>
            </a:r>
            <a:endParaRPr/>
          </a:p>
        </p:txBody>
      </p:sp>
      <p:sp>
        <p:nvSpPr>
          <p:cNvPr id="370" name="Google Shape;37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Adedayo</a:t>
            </a:r>
            <a:endParaRPr/>
          </a:p>
        </p:txBody>
      </p:sp>
      <p:sp>
        <p:nvSpPr>
          <p:cNvPr id="381" name="Google Shape;381;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f59df490b2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Adedayo</a:t>
            </a:r>
            <a:endParaRPr/>
          </a:p>
        </p:txBody>
      </p:sp>
      <p:sp>
        <p:nvSpPr>
          <p:cNvPr id="390" name="Google Shape;390;g3f59df490b2_1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f5acb2846d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Lin</a:t>
            </a:r>
            <a:endParaRPr/>
          </a:p>
        </p:txBody>
      </p:sp>
      <p:sp>
        <p:nvSpPr>
          <p:cNvPr id="413" name="Google Shape;413;g3f5acb2846d_1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f5b1dc7b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Lin</a:t>
            </a:r>
            <a:br>
              <a:rPr lang="en-US"/>
            </a:br>
            <a:r>
              <a:rPr lang="en-US"/>
              <a:t>We want to identify the cause of the issue with Beam 8</a:t>
            </a:r>
            <a:endParaRPr/>
          </a:p>
          <a:p>
            <a:pPr indent="0" lvl="0" marL="0" rtl="0" algn="l">
              <a:spcBef>
                <a:spcPts val="0"/>
              </a:spcBef>
              <a:spcAft>
                <a:spcPts val="0"/>
              </a:spcAft>
              <a:buNone/>
            </a:pPr>
            <a:r>
              <a:rPr lang="en-US"/>
              <a:t>The effect of ground plane</a:t>
            </a:r>
            <a:endParaRPr/>
          </a:p>
          <a:p>
            <a:pPr indent="0" lvl="0" marL="0" rtl="0" algn="l">
              <a:spcBef>
                <a:spcPts val="0"/>
              </a:spcBef>
              <a:spcAft>
                <a:spcPts val="0"/>
              </a:spcAft>
              <a:buNone/>
            </a:pPr>
            <a:r>
              <a:t/>
            </a:r>
            <a:endParaRPr/>
          </a:p>
        </p:txBody>
      </p:sp>
      <p:sp>
        <p:nvSpPr>
          <p:cNvPr id="421" name="Google Shape;421;g3f5b1dc7bb7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f59df490b2_1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Sam</a:t>
            </a:r>
            <a:endParaRPr/>
          </a:p>
        </p:txBody>
      </p:sp>
      <p:sp>
        <p:nvSpPr>
          <p:cNvPr id="448" name="Google Shape;448;g3f59df490b2_1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Lin</a:t>
            </a:r>
            <a:endParaRPr/>
          </a:p>
          <a:p>
            <a:pPr indent="0" lvl="0" marL="0" rtl="0" algn="l">
              <a:spcBef>
                <a:spcPts val="0"/>
              </a:spcBef>
              <a:spcAft>
                <a:spcPts val="0"/>
              </a:spcAft>
              <a:buNone/>
            </a:pPr>
            <a:r>
              <a:rPr lang="en-US"/>
              <a:t>Magnetic quite</a:t>
            </a:r>
            <a:endParaRPr/>
          </a:p>
          <a:p>
            <a:pPr indent="0" lvl="0" marL="0" rtl="0" algn="l">
              <a:spcBef>
                <a:spcPts val="0"/>
              </a:spcBef>
              <a:spcAft>
                <a:spcPts val="0"/>
              </a:spcAft>
              <a:buNone/>
            </a:pPr>
            <a:r>
              <a:rPr lang="en-US"/>
              <a:t>Narrow depletion in F region</a:t>
            </a:r>
            <a:endParaRPr/>
          </a:p>
          <a:p>
            <a:pPr indent="0" lvl="0" marL="0" rtl="0" algn="l">
              <a:spcBef>
                <a:spcPts val="0"/>
              </a:spcBef>
              <a:spcAft>
                <a:spcPts val="0"/>
              </a:spcAft>
              <a:buNone/>
            </a:pPr>
            <a:r>
              <a:rPr lang="en-US"/>
              <a:t>400 degree TI spike</a:t>
            </a:r>
            <a:endParaRPr/>
          </a:p>
          <a:p>
            <a:pPr indent="0" lvl="0" marL="0" rtl="0" algn="l">
              <a:spcBef>
                <a:spcPts val="0"/>
              </a:spcBef>
              <a:spcAft>
                <a:spcPts val="0"/>
              </a:spcAft>
              <a:buNone/>
            </a:pPr>
            <a:r>
              <a:rPr lang="en-US"/>
              <a:t>depletion not caused by sunset</a:t>
            </a:r>
            <a:endParaRPr/>
          </a:p>
        </p:txBody>
      </p:sp>
      <p:sp>
        <p:nvSpPr>
          <p:cNvPr id="109" name="Google Shape;10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f59df490b2_1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f59df490b2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5acb2846d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Lin</a:t>
            </a:r>
            <a:endParaRPr/>
          </a:p>
          <a:p>
            <a:pPr indent="0" lvl="0" marL="0" rtl="0" algn="l">
              <a:spcBef>
                <a:spcPts val="0"/>
              </a:spcBef>
              <a:spcAft>
                <a:spcPts val="0"/>
              </a:spcAft>
              <a:buNone/>
            </a:pPr>
            <a:r>
              <a:rPr lang="en-US"/>
              <a:t>PFISR lat 65</a:t>
            </a:r>
            <a:endParaRPr/>
          </a:p>
        </p:txBody>
      </p:sp>
      <p:sp>
        <p:nvSpPr>
          <p:cNvPr id="118" name="Google Shape;118;g3f5acb2846d_1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Adedayo</a:t>
            </a:r>
            <a:endParaRPr/>
          </a:p>
        </p:txBody>
      </p:sp>
      <p:sp>
        <p:nvSpPr>
          <p:cNvPr id="134" name="Google Shape;13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Gus</a:t>
            </a:r>
            <a:endParaRPr/>
          </a:p>
        </p:txBody>
      </p:sp>
      <p:sp>
        <p:nvSpPr>
          <p:cNvPr id="143" name="Google Shape;14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Sree</a:t>
            </a:r>
            <a:endParaRPr/>
          </a:p>
        </p:txBody>
      </p:sp>
      <p:sp>
        <p:nvSpPr>
          <p:cNvPr id="168" name="Google Shape;16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Sree</a:t>
            </a:r>
            <a:endParaRPr/>
          </a:p>
        </p:txBody>
      </p:sp>
      <p:sp>
        <p:nvSpPr>
          <p:cNvPr id="177" name="Google Shape;17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Sam</a:t>
            </a:r>
            <a:endParaRPr/>
          </a:p>
        </p:txBody>
      </p:sp>
      <p:sp>
        <p:nvSpPr>
          <p:cNvPr id="186" name="Google Shape;18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3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2"/>
          <p:cNvSpPr/>
          <p:nvPr>
            <p:ph idx="2" type="pic"/>
          </p:nvPr>
        </p:nvSpPr>
        <p:spPr>
          <a:xfrm>
            <a:off x="1792288" y="612775"/>
            <a:ext cx="5486400" cy="4114800"/>
          </a:xfrm>
          <a:prstGeom prst="rect">
            <a:avLst/>
          </a:prstGeom>
          <a:noFill/>
          <a:ln>
            <a:noFill/>
          </a:ln>
        </p:spPr>
      </p:sp>
      <p:sp>
        <p:nvSpPr>
          <p:cNvPr id="64" name="Google Shape;64;p3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5.png"/><Relationship Id="rId5" Type="http://schemas.openxmlformats.org/officeDocument/2006/relationships/image" Target="../media/image14.png"/><Relationship Id="rId6"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9.png"/><Relationship Id="rId5"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11.png"/><Relationship Id="rId10" Type="http://schemas.openxmlformats.org/officeDocument/2006/relationships/image" Target="../media/image5.png"/><Relationship Id="rId9" Type="http://schemas.openxmlformats.org/officeDocument/2006/relationships/image" Target="../media/image22.png"/><Relationship Id="rId5" Type="http://schemas.openxmlformats.org/officeDocument/2006/relationships/image" Target="../media/image10.png"/><Relationship Id="rId6" Type="http://schemas.openxmlformats.org/officeDocument/2006/relationships/image" Target="../media/image24.png"/><Relationship Id="rId7" Type="http://schemas.openxmlformats.org/officeDocument/2006/relationships/image" Target="../media/image17.png"/><Relationship Id="rId8"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23.png"/><Relationship Id="rId5"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9.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3.png"/><Relationship Id="rId4" Type="http://schemas.openxmlformats.org/officeDocument/2006/relationships/image" Target="../media/image5.png"/><Relationship Id="rId5" Type="http://schemas.openxmlformats.org/officeDocument/2006/relationships/image" Target="../media/image36.png"/><Relationship Id="rId6" Type="http://schemas.openxmlformats.org/officeDocument/2006/relationships/image" Target="../media/image3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5.png"/><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11" Type="http://schemas.openxmlformats.org/officeDocument/2006/relationships/hyperlink" Target="https://kp.gfz.de/en/hp30-hp60/data" TargetMode="External"/><Relationship Id="rId10" Type="http://schemas.openxmlformats.org/officeDocument/2006/relationships/hyperlink" Target="https://kp.gfz.de/en/data" TargetMode="External"/><Relationship Id="rId13" Type="http://schemas.openxmlformats.org/officeDocument/2006/relationships/hyperlink" Target="https://doi.org/10.1038/s41598-022-17591-4" TargetMode="External"/><Relationship Id="rId12" Type="http://schemas.openxmlformats.org/officeDocument/2006/relationships/hyperlink" Target="https://wdc.kugi.kyoto-u.ac.jp/dst_realtime/202607/index.html" TargetMode="External"/><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w3id.org/cedar?experiment_list=experiments0/2026/pfa/21jul26b&amp;file_list=pfa20260721.002_ac_fit_01min.001.h5" TargetMode="External"/><Relationship Id="rId4" Type="http://schemas.openxmlformats.org/officeDocument/2006/relationships/hyperlink" Target="https://w3id.org/cedar?experiment_list=experiments0/2026/pfa/21jul26b&amp;file_list=pfa20260721.002_ac_fit_05min.001.h5" TargetMode="External"/><Relationship Id="rId9" Type="http://schemas.openxmlformats.org/officeDocument/2006/relationships/hyperlink" Target="https://w3id.org/cedar?experiment_list=experiments0/2026/pfa/21jul26c&amp;file_list=pfa20260721.003_ac_fit_05min.001.h5" TargetMode="External"/><Relationship Id="rId15" Type="http://schemas.openxmlformats.org/officeDocument/2006/relationships/hyperlink" Target="https://doi.org/10.1002/2014JA020541" TargetMode="External"/><Relationship Id="rId14" Type="http://schemas.openxmlformats.org/officeDocument/2006/relationships/hyperlink" Target="https://earthspacecircle.blogspot.com/2016/09/aurora-seen-from-international-space.html" TargetMode="External"/><Relationship Id="rId17" Type="http://schemas.openxmlformats.org/officeDocument/2006/relationships/hyperlink" Target="https://doi.org/10.1016/j.jastp.2004.01.035" TargetMode="External"/><Relationship Id="rId16" Type="http://schemas.openxmlformats.org/officeDocument/2006/relationships/hyperlink" Target="https://wikis.mit.edu/confluence/display/ASGScience/2026+ISR+School?preview=/351513383/351513372/PulseDopplerRadar_Semeter_July2025.pdf" TargetMode="External"/><Relationship Id="rId5" Type="http://schemas.openxmlformats.org/officeDocument/2006/relationships/hyperlink" Target="https://w3id.org/cedar?experiment_list=experiments0/2026/pfa/21jul26b&amp;file_list=pfa20260721.002_lp_fit_01min.001.h5" TargetMode="External"/><Relationship Id="rId6" Type="http://schemas.openxmlformats.org/officeDocument/2006/relationships/hyperlink" Target="https://w3id.org/cedar?experiment_list=experiments0/2026/pfa/21jul26b&amp;file_list=pfa20260721.002_lp_fit_03min.001.h5" TargetMode="External"/><Relationship Id="rId18" Type="http://schemas.openxmlformats.org/officeDocument/2006/relationships/hyperlink" Target="https://doi.org/10.1002/2016JA023360" TargetMode="External"/><Relationship Id="rId7" Type="http://schemas.openxmlformats.org/officeDocument/2006/relationships/hyperlink" Target="https://w3id.org/cedar?experiment_list=experiments0/2026/pfa/21jul26b&amp;file_list=pfa20260721.002_lp_fit_05min.001.h5" TargetMode="External"/><Relationship Id="rId8" Type="http://schemas.openxmlformats.org/officeDocument/2006/relationships/hyperlink" Target="https://w3id.org/cedar?experiment_list=experiments0/2026/pfa/21jul26b&amp;file_list=pfa20260721.002_lp_vvels_05min.001.h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0" y="0"/>
            <a:ext cx="5394900" cy="6858000"/>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5" name="Google Shape;85;p1"/>
          <p:cNvSpPr/>
          <p:nvPr/>
        </p:nvSpPr>
        <p:spPr>
          <a:xfrm>
            <a:off x="640080" y="640080"/>
            <a:ext cx="960120" cy="155448"/>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txBox="1"/>
          <p:nvPr/>
        </p:nvSpPr>
        <p:spPr>
          <a:xfrm>
            <a:off x="640080" y="1305978"/>
            <a:ext cx="4572000" cy="21612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0" i="1" lang="en-US" sz="4500" u="none" cap="none" strike="noStrike">
                <a:solidFill>
                  <a:schemeClr val="lt1"/>
                </a:solidFill>
                <a:latin typeface="Calibri"/>
                <a:ea typeface="Calibri"/>
                <a:cs typeface="Calibri"/>
                <a:sym typeface="Calibri"/>
              </a:rPr>
              <a:t>Digging Through</a:t>
            </a:r>
            <a:endParaRPr i="1" sz="1900">
              <a:solidFill>
                <a:schemeClr val="lt1"/>
              </a:solidFill>
            </a:endParaRPr>
          </a:p>
          <a:p>
            <a:pPr indent="0" lvl="0" marL="0" marR="0" rtl="0" algn="l">
              <a:lnSpc>
                <a:spcPct val="106000"/>
              </a:lnSpc>
              <a:spcBef>
                <a:spcPts val="0"/>
              </a:spcBef>
              <a:spcAft>
                <a:spcPts val="0"/>
              </a:spcAft>
              <a:buNone/>
            </a:pPr>
            <a:r>
              <a:rPr b="0" i="1" lang="en-US" sz="4500" u="none" cap="none" strike="noStrike">
                <a:solidFill>
                  <a:schemeClr val="lt1"/>
                </a:solidFill>
                <a:latin typeface="Calibri"/>
                <a:ea typeface="Calibri"/>
                <a:cs typeface="Calibri"/>
                <a:sym typeface="Calibri"/>
              </a:rPr>
              <a:t>the Ionospheric</a:t>
            </a:r>
            <a:endParaRPr i="1" sz="1900">
              <a:solidFill>
                <a:schemeClr val="lt1"/>
              </a:solidFill>
            </a:endParaRPr>
          </a:p>
          <a:p>
            <a:pPr indent="0" lvl="0" marL="0" marR="0" rtl="0" algn="l">
              <a:lnSpc>
                <a:spcPct val="106000"/>
              </a:lnSpc>
              <a:spcBef>
                <a:spcPts val="0"/>
              </a:spcBef>
              <a:spcAft>
                <a:spcPts val="0"/>
              </a:spcAft>
              <a:buNone/>
            </a:pPr>
            <a:r>
              <a:rPr b="0" i="1" lang="en-US" sz="4500" u="none" cap="none" strike="noStrike">
                <a:solidFill>
                  <a:schemeClr val="lt1"/>
                </a:solidFill>
                <a:latin typeface="Calibri"/>
                <a:ea typeface="Calibri"/>
                <a:cs typeface="Calibri"/>
                <a:sym typeface="Calibri"/>
              </a:rPr>
              <a:t>Trough</a:t>
            </a:r>
            <a:endParaRPr i="1" sz="1900">
              <a:solidFill>
                <a:schemeClr val="lt1"/>
              </a:solidFill>
            </a:endParaRPr>
          </a:p>
        </p:txBody>
      </p:sp>
      <p:sp>
        <p:nvSpPr>
          <p:cNvPr id="87" name="Google Shape;87;p1"/>
          <p:cNvSpPr/>
          <p:nvPr/>
        </p:nvSpPr>
        <p:spPr>
          <a:xfrm>
            <a:off x="640075" y="3646314"/>
            <a:ext cx="2377500" cy="18300"/>
          </a:xfrm>
          <a:prstGeom prst="rect">
            <a:avLst/>
          </a:prstGeom>
          <a:solidFill>
            <a:srgbClr val="595959"/>
          </a:solidFill>
          <a:ln cap="flat" cmpd="sng" w="381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8" name="Google Shape;88;p1"/>
          <p:cNvSpPr txBox="1"/>
          <p:nvPr/>
        </p:nvSpPr>
        <p:spPr>
          <a:xfrm>
            <a:off x="640080" y="4091670"/>
            <a:ext cx="45720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200" u="none" cap="none" strike="noStrike">
                <a:solidFill>
                  <a:srgbClr val="ED7D31"/>
                </a:solidFill>
                <a:latin typeface="Calibri"/>
                <a:ea typeface="Calibri"/>
                <a:cs typeface="Calibri"/>
                <a:sym typeface="Calibri"/>
              </a:rPr>
              <a:t>An Ill-Fated Investigation</a:t>
            </a:r>
            <a:endParaRPr sz="1700"/>
          </a:p>
        </p:txBody>
      </p:sp>
      <p:sp>
        <p:nvSpPr>
          <p:cNvPr id="89" name="Google Shape;89;p1"/>
          <p:cNvSpPr txBox="1"/>
          <p:nvPr/>
        </p:nvSpPr>
        <p:spPr>
          <a:xfrm>
            <a:off x="640080" y="4955513"/>
            <a:ext cx="4572000" cy="942900"/>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None/>
            </a:pPr>
            <a:r>
              <a:rPr b="0" i="0" lang="en-US" sz="1750" u="none" cap="none" strike="noStrike">
                <a:solidFill>
                  <a:srgbClr val="C9D2DE"/>
                </a:solidFill>
                <a:latin typeface="Calibri"/>
                <a:ea typeface="Calibri"/>
                <a:cs typeface="Calibri"/>
                <a:sym typeface="Calibri"/>
              </a:rPr>
              <a:t>Adedayo Akande · Samuel Freeman</a:t>
            </a:r>
            <a:endParaRPr sz="1900"/>
          </a:p>
          <a:p>
            <a:pPr indent="0" lvl="0" marL="0" marR="0" rtl="0" algn="l">
              <a:lnSpc>
                <a:spcPct val="125000"/>
              </a:lnSpc>
              <a:spcBef>
                <a:spcPts val="0"/>
              </a:spcBef>
              <a:spcAft>
                <a:spcPts val="0"/>
              </a:spcAft>
              <a:buNone/>
            </a:pPr>
            <a:r>
              <a:rPr b="0" i="0" lang="en-US" sz="1750" u="none" cap="none" strike="noStrike">
                <a:solidFill>
                  <a:srgbClr val="C9D2DE"/>
                </a:solidFill>
                <a:latin typeface="Calibri"/>
                <a:ea typeface="Calibri"/>
                <a:cs typeface="Calibri"/>
                <a:sym typeface="Calibri"/>
              </a:rPr>
              <a:t>Sreelekshmi Radhakrishnan Girijakumary</a:t>
            </a:r>
            <a:endParaRPr sz="1900"/>
          </a:p>
          <a:p>
            <a:pPr indent="0" lvl="0" marL="0" marR="0" rtl="0" algn="l">
              <a:lnSpc>
                <a:spcPct val="125000"/>
              </a:lnSpc>
              <a:spcBef>
                <a:spcPts val="0"/>
              </a:spcBef>
              <a:spcAft>
                <a:spcPts val="0"/>
              </a:spcAft>
              <a:buNone/>
            </a:pPr>
            <a:r>
              <a:rPr b="0" i="0" lang="en-US" sz="1750" u="none" cap="none" strike="noStrike">
                <a:solidFill>
                  <a:srgbClr val="C9D2DE"/>
                </a:solidFill>
                <a:latin typeface="Calibri"/>
                <a:ea typeface="Calibri"/>
                <a:cs typeface="Calibri"/>
                <a:sym typeface="Calibri"/>
              </a:rPr>
              <a:t>Lin Le · Augustus Richter</a:t>
            </a:r>
            <a:endParaRPr sz="1900"/>
          </a:p>
        </p:txBody>
      </p:sp>
      <p:sp>
        <p:nvSpPr>
          <p:cNvPr id="90" name="Google Shape;90;p1"/>
          <p:cNvSpPr txBox="1"/>
          <p:nvPr/>
        </p:nvSpPr>
        <p:spPr>
          <a:xfrm>
            <a:off x="640080" y="6236208"/>
            <a:ext cx="45720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150" u="none" cap="none" strike="noStrike">
                <a:solidFill>
                  <a:srgbClr val="8A97A8"/>
                </a:solidFill>
                <a:latin typeface="Calibri"/>
                <a:ea typeface="Calibri"/>
                <a:cs typeface="Calibri"/>
                <a:sym typeface="Calibri"/>
              </a:rPr>
              <a:t>ISR Summer School 2026  ·  Boston, MA</a:t>
            </a:r>
            <a:endParaRPr/>
          </a:p>
        </p:txBody>
      </p:sp>
      <p:pic>
        <p:nvPicPr>
          <p:cNvPr id="91" name="Google Shape;91;p1"/>
          <p:cNvPicPr preferRelativeResize="0"/>
          <p:nvPr/>
        </p:nvPicPr>
        <p:blipFill>
          <a:blip r:embed="rId3">
            <a:alphaModFix/>
          </a:blip>
          <a:stretch>
            <a:fillRect/>
          </a:stretch>
        </p:blipFill>
        <p:spPr>
          <a:xfrm>
            <a:off x="9271240" y="3790950"/>
            <a:ext cx="2252100" cy="2252100"/>
          </a:xfrm>
          <a:prstGeom prst="rect">
            <a:avLst/>
          </a:prstGeom>
          <a:noFill/>
          <a:ln>
            <a:noFill/>
          </a:ln>
        </p:spPr>
      </p:pic>
      <p:pic>
        <p:nvPicPr>
          <p:cNvPr id="92" name="Google Shape;92;p1"/>
          <p:cNvPicPr preferRelativeResize="0"/>
          <p:nvPr/>
        </p:nvPicPr>
        <p:blipFill>
          <a:blip r:embed="rId4">
            <a:alphaModFix/>
          </a:blip>
          <a:stretch>
            <a:fillRect/>
          </a:stretch>
        </p:blipFill>
        <p:spPr>
          <a:xfrm>
            <a:off x="6639525" y="5411202"/>
            <a:ext cx="2252099" cy="1407548"/>
          </a:xfrm>
          <a:prstGeom prst="rect">
            <a:avLst/>
          </a:prstGeom>
          <a:noFill/>
          <a:ln>
            <a:noFill/>
          </a:ln>
        </p:spPr>
      </p:pic>
      <p:pic>
        <p:nvPicPr>
          <p:cNvPr id="93" name="Google Shape;93;p1"/>
          <p:cNvPicPr preferRelativeResize="0"/>
          <p:nvPr/>
        </p:nvPicPr>
        <p:blipFill>
          <a:blip r:embed="rId5">
            <a:alphaModFix/>
          </a:blip>
          <a:stretch>
            <a:fillRect/>
          </a:stretch>
        </p:blipFill>
        <p:spPr>
          <a:xfrm>
            <a:off x="9388550" y="5485566"/>
            <a:ext cx="1678426" cy="1258810"/>
          </a:xfrm>
          <a:prstGeom prst="rect">
            <a:avLst/>
          </a:prstGeom>
          <a:noFill/>
          <a:ln>
            <a:noFill/>
          </a:ln>
        </p:spPr>
      </p:pic>
      <p:pic>
        <p:nvPicPr>
          <p:cNvPr id="94" name="Google Shape;94;p1"/>
          <p:cNvPicPr preferRelativeResize="0"/>
          <p:nvPr/>
        </p:nvPicPr>
        <p:blipFill>
          <a:blip r:embed="rId6">
            <a:alphaModFix/>
          </a:blip>
          <a:stretch>
            <a:fillRect/>
          </a:stretch>
        </p:blipFill>
        <p:spPr>
          <a:xfrm>
            <a:off x="6510363" y="3854950"/>
            <a:ext cx="2381250" cy="2381250"/>
          </a:xfrm>
          <a:prstGeom prst="rect">
            <a:avLst/>
          </a:prstGeom>
          <a:noFill/>
          <a:ln>
            <a:noFill/>
          </a:ln>
        </p:spPr>
      </p:pic>
      <p:pic>
        <p:nvPicPr>
          <p:cNvPr id="95" name="Google Shape;95;p1" title="LP_5min.gif"/>
          <p:cNvPicPr preferRelativeResize="0"/>
          <p:nvPr/>
        </p:nvPicPr>
        <p:blipFill>
          <a:blip r:embed="rId7">
            <a:alphaModFix/>
          </a:blip>
          <a:stretch>
            <a:fillRect/>
          </a:stretch>
        </p:blipFill>
        <p:spPr>
          <a:xfrm>
            <a:off x="5791575" y="-182573"/>
            <a:ext cx="6400424" cy="4800305"/>
          </a:xfrm>
          <a:prstGeom prst="rect">
            <a:avLst/>
          </a:prstGeom>
          <a:noFill/>
          <a:ln>
            <a:noFill/>
          </a:ln>
        </p:spPr>
      </p:pic>
      <p:sp>
        <p:nvSpPr>
          <p:cNvPr id="96" name="Google Shape;96;p1"/>
          <p:cNvSpPr txBox="1"/>
          <p:nvPr/>
        </p:nvSpPr>
        <p:spPr>
          <a:xfrm rot="-5400000">
            <a:off x="10058400" y="2103275"/>
            <a:ext cx="2857500" cy="22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200">
                <a:solidFill>
                  <a:schemeClr val="dk1"/>
                </a:solidFill>
                <a:latin typeface="Calibri"/>
                <a:ea typeface="Calibri"/>
                <a:cs typeface="Calibri"/>
                <a:sym typeface="Calibri"/>
              </a:rPr>
              <a:t>electron density, m</a:t>
            </a:r>
            <a:r>
              <a:rPr baseline="30000" lang="en-US" sz="1200">
                <a:solidFill>
                  <a:schemeClr val="dk1"/>
                </a:solidFill>
                <a:latin typeface="Calibri"/>
                <a:ea typeface="Calibri"/>
                <a:cs typeface="Calibri"/>
                <a:sym typeface="Calibri"/>
              </a:rPr>
              <a:t>-3</a:t>
            </a:r>
            <a:endParaRPr baseline="30000" sz="1200">
              <a:solidFill>
                <a:schemeClr val="dk1"/>
              </a:solidFill>
              <a:latin typeface="Calibri"/>
              <a:ea typeface="Calibri"/>
              <a:cs typeface="Calibri"/>
              <a:sym typeface="Calibri"/>
            </a:endParaRPr>
          </a:p>
        </p:txBody>
      </p:sp>
      <p:sp>
        <p:nvSpPr>
          <p:cNvPr id="97" name="Google Shape;97;p1"/>
          <p:cNvSpPr/>
          <p:nvPr/>
        </p:nvSpPr>
        <p:spPr>
          <a:xfrm>
            <a:off x="5886450" y="990600"/>
            <a:ext cx="1533600" cy="647700"/>
          </a:xfrm>
          <a:prstGeom prst="wedgeRoundRectCallout">
            <a:avLst>
              <a:gd fmla="val 61175" name="adj1"/>
              <a:gd fmla="val 108824"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latin typeface="Calibri"/>
                <a:ea typeface="Calibri"/>
                <a:cs typeface="Calibri"/>
                <a:sym typeface="Calibri"/>
              </a:rPr>
              <a:t>I’m not afraid to be different!</a:t>
            </a:r>
            <a:endParaRPr>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4"/>
          <p:cNvSpPr/>
          <p:nvPr/>
        </p:nvSpPr>
        <p:spPr>
          <a:xfrm>
            <a:off x="0" y="0"/>
            <a:ext cx="12191695" cy="6858000"/>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7" name="Google Shape;207;p14"/>
          <p:cNvSpPr txBox="1"/>
          <p:nvPr/>
        </p:nvSpPr>
        <p:spPr>
          <a:xfrm>
            <a:off x="822960" y="2468880"/>
            <a:ext cx="1920300" cy="138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9000" u="none" cap="none" strike="noStrike">
                <a:solidFill>
                  <a:srgbClr val="ED7D31"/>
                </a:solidFill>
                <a:latin typeface="Calibri"/>
                <a:ea typeface="Calibri"/>
                <a:cs typeface="Calibri"/>
                <a:sym typeface="Calibri"/>
              </a:rPr>
              <a:t>03</a:t>
            </a:r>
            <a:endParaRPr sz="9000">
              <a:latin typeface="Calibri"/>
              <a:ea typeface="Calibri"/>
              <a:cs typeface="Calibri"/>
              <a:sym typeface="Calibri"/>
            </a:endParaRPr>
          </a:p>
        </p:txBody>
      </p:sp>
      <p:sp>
        <p:nvSpPr>
          <p:cNvPr id="208" name="Google Shape;208;p14"/>
          <p:cNvSpPr txBox="1"/>
          <p:nvPr/>
        </p:nvSpPr>
        <p:spPr>
          <a:xfrm>
            <a:off x="3063240" y="2697480"/>
            <a:ext cx="82296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4400" u="none" cap="none" strike="noStrike">
                <a:solidFill>
                  <a:srgbClr val="FFFFFF"/>
                </a:solidFill>
                <a:latin typeface="Calibri"/>
                <a:ea typeface="Calibri"/>
                <a:cs typeface="Calibri"/>
                <a:sym typeface="Calibri"/>
              </a:rPr>
              <a:t>Observation</a:t>
            </a:r>
            <a:endParaRPr sz="4400">
              <a:latin typeface="Calibri"/>
              <a:ea typeface="Calibri"/>
              <a:cs typeface="Calibri"/>
              <a:sym typeface="Calibri"/>
            </a:endParaRPr>
          </a:p>
        </p:txBody>
      </p:sp>
      <p:sp>
        <p:nvSpPr>
          <p:cNvPr id="209" name="Google Shape;209;p14"/>
          <p:cNvSpPr txBox="1"/>
          <p:nvPr/>
        </p:nvSpPr>
        <p:spPr>
          <a:xfrm>
            <a:off x="3063240" y="3931920"/>
            <a:ext cx="7955400" cy="812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400" u="none" cap="none" strike="noStrike">
                <a:solidFill>
                  <a:srgbClr val="C7D2E0"/>
                </a:solidFill>
                <a:latin typeface="Calibri"/>
                <a:ea typeface="Calibri"/>
                <a:cs typeface="Calibri"/>
                <a:sym typeface="Calibri"/>
              </a:rPr>
              <a:t>Experiment design</a:t>
            </a:r>
            <a:endParaRPr sz="2400">
              <a:solidFill>
                <a:srgbClr val="C7D2E0"/>
              </a:solidFill>
              <a:latin typeface="Calibri"/>
              <a:ea typeface="Calibri"/>
              <a:cs typeface="Calibri"/>
              <a:sym typeface="Calibri"/>
            </a:endParaRPr>
          </a:p>
          <a:p>
            <a:pPr indent="0" lvl="0" marL="0" marR="0" rtl="0" algn="l">
              <a:lnSpc>
                <a:spcPct val="120000"/>
              </a:lnSpc>
              <a:spcBef>
                <a:spcPts val="0"/>
              </a:spcBef>
              <a:spcAft>
                <a:spcPts val="0"/>
              </a:spcAft>
              <a:buNone/>
            </a:pPr>
            <a:r>
              <a:rPr lang="en-US" sz="2400">
                <a:solidFill>
                  <a:srgbClr val="C7D2E0"/>
                </a:solidFill>
                <a:latin typeface="Calibri"/>
                <a:ea typeface="Calibri"/>
                <a:cs typeface="Calibri"/>
                <a:sym typeface="Calibri"/>
              </a:rPr>
              <a:t>O</a:t>
            </a:r>
            <a:r>
              <a:rPr b="0" i="0" lang="en-US" sz="2400" u="none" cap="none" strike="noStrike">
                <a:solidFill>
                  <a:srgbClr val="C7D2E0"/>
                </a:solidFill>
                <a:latin typeface="Calibri"/>
                <a:ea typeface="Calibri"/>
                <a:cs typeface="Calibri"/>
                <a:sym typeface="Calibri"/>
              </a:rPr>
              <a:t>bser</a:t>
            </a:r>
            <a:r>
              <a:rPr lang="en-US" sz="2400">
                <a:solidFill>
                  <a:srgbClr val="C7D2E0"/>
                </a:solidFill>
                <a:latin typeface="Calibri"/>
                <a:ea typeface="Calibri"/>
                <a:cs typeface="Calibri"/>
                <a:sym typeface="Calibri"/>
              </a:rPr>
              <a:t>vation</a:t>
            </a:r>
            <a:r>
              <a:rPr b="0" i="0" lang="en-US" sz="2400" u="none" cap="none" strike="noStrike">
                <a:solidFill>
                  <a:srgbClr val="C7D2E0"/>
                </a:solidFill>
                <a:latin typeface="Calibri"/>
                <a:ea typeface="Calibri"/>
                <a:cs typeface="Calibri"/>
                <a:sym typeface="Calibri"/>
              </a:rPr>
              <a:t> conditions</a:t>
            </a:r>
            <a:endParaRPr b="0" i="0" sz="2400" u="none" cap="none" strike="noStrike">
              <a:solidFill>
                <a:srgbClr val="C7D2E0"/>
              </a:solidFill>
              <a:latin typeface="Calibri"/>
              <a:ea typeface="Calibri"/>
              <a:cs typeface="Calibri"/>
              <a:sym typeface="Calibri"/>
            </a:endParaRPr>
          </a:p>
        </p:txBody>
      </p:sp>
      <p:sp>
        <p:nvSpPr>
          <p:cNvPr id="210" name="Google Shape;210;p14"/>
          <p:cNvSpPr/>
          <p:nvPr/>
        </p:nvSpPr>
        <p:spPr>
          <a:xfrm>
            <a:off x="917035" y="2322565"/>
            <a:ext cx="914400" cy="146400"/>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3f5acb2846d_1_58"/>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PFISR parameters</a:t>
            </a:r>
            <a:endParaRPr/>
          </a:p>
        </p:txBody>
      </p:sp>
      <p:sp>
        <p:nvSpPr>
          <p:cNvPr id="216" name="Google Shape;216;g3f5acb2846d_1_58"/>
          <p:cNvSpPr/>
          <p:nvPr/>
        </p:nvSpPr>
        <p:spPr>
          <a:xfrm>
            <a:off x="6472475" y="1822000"/>
            <a:ext cx="4850700" cy="4622100"/>
          </a:xfrm>
          <a:prstGeom prst="roundRect">
            <a:avLst>
              <a:gd fmla="val 5000" name="adj"/>
            </a:avLst>
          </a:prstGeom>
          <a:solidFill>
            <a:srgbClr val="F2F6FB"/>
          </a:solidFill>
          <a:ln>
            <a:noFill/>
          </a:ln>
        </p:spPr>
        <p:txBody>
          <a:bodyPr anchorCtr="0" anchor="ctr" bIns="40950" lIns="81900" spcFirstLastPara="1" rIns="81900" wrap="square" tIns="40950">
            <a:noAutofit/>
          </a:bodyPr>
          <a:lstStyle/>
          <a:p>
            <a:pPr indent="-331804" lvl="0" marL="409608" rtl="0" algn="just">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The selected beams were chosen to provide </a:t>
            </a:r>
            <a:r>
              <a:rPr b="1" lang="en-US" sz="2000">
                <a:solidFill>
                  <a:schemeClr val="dk1"/>
                </a:solidFill>
                <a:latin typeface="Calibri"/>
                <a:ea typeface="Calibri"/>
                <a:cs typeface="Calibri"/>
                <a:sym typeface="Calibri"/>
              </a:rPr>
              <a:t>broad directional coverage</a:t>
            </a:r>
            <a:r>
              <a:rPr lang="en-US" sz="2000">
                <a:solidFill>
                  <a:schemeClr val="dk1"/>
                </a:solidFill>
                <a:latin typeface="Calibri"/>
                <a:ea typeface="Calibri"/>
                <a:cs typeface="Calibri"/>
                <a:sym typeface="Calibri"/>
              </a:rPr>
              <a:t> across the PFISR field of view. Six beams forming a hexagonal shape are picked, which cover the entire azimuth angle.</a:t>
            </a:r>
            <a:endParaRPr sz="2000">
              <a:solidFill>
                <a:schemeClr val="dk1"/>
              </a:solidFill>
              <a:latin typeface="Calibri"/>
              <a:ea typeface="Calibri"/>
              <a:cs typeface="Calibri"/>
              <a:sym typeface="Calibri"/>
            </a:endParaRPr>
          </a:p>
          <a:p>
            <a:pPr indent="-331804" lvl="0" marL="409608" rtl="0" algn="just">
              <a:lnSpc>
                <a:spcPct val="115000"/>
              </a:lnSpc>
              <a:spcBef>
                <a:spcPts val="896"/>
              </a:spcBef>
              <a:spcAft>
                <a:spcPts val="896"/>
              </a:spcAft>
              <a:buClr>
                <a:schemeClr val="dk1"/>
              </a:buClr>
              <a:buSzPts val="2000"/>
              <a:buFont typeface="Calibri"/>
              <a:buChar char="●"/>
            </a:pPr>
            <a:r>
              <a:rPr lang="en-US" sz="2000">
                <a:solidFill>
                  <a:schemeClr val="dk1"/>
                </a:solidFill>
                <a:latin typeface="Calibri"/>
                <a:ea typeface="Calibri"/>
                <a:cs typeface="Calibri"/>
                <a:sym typeface="Calibri"/>
              </a:rPr>
              <a:t>Two additional beams pointing perpendicularly up and parallel to the B field are also selected. </a:t>
            </a:r>
            <a:endParaRPr i="0" sz="2000" u="none" cap="none" strike="noStrike">
              <a:solidFill>
                <a:schemeClr val="lt1"/>
              </a:solidFill>
              <a:latin typeface="Calibri"/>
              <a:ea typeface="Calibri"/>
              <a:cs typeface="Calibri"/>
              <a:sym typeface="Calibri"/>
            </a:endParaRPr>
          </a:p>
        </p:txBody>
      </p:sp>
      <p:pic>
        <p:nvPicPr>
          <p:cNvPr id="217" name="Google Shape;217;g3f5acb2846d_1_58" title="output.png"/>
          <p:cNvPicPr preferRelativeResize="0"/>
          <p:nvPr/>
        </p:nvPicPr>
        <p:blipFill rotWithShape="1">
          <a:blip r:embed="rId3">
            <a:alphaModFix/>
          </a:blip>
          <a:srcRect b="710" l="0" r="0" t="700"/>
          <a:stretch/>
        </p:blipFill>
        <p:spPr>
          <a:xfrm>
            <a:off x="837250" y="1812999"/>
            <a:ext cx="5054592" cy="4898364"/>
          </a:xfrm>
          <a:prstGeom prst="rect">
            <a:avLst/>
          </a:prstGeom>
          <a:noFill/>
          <a:ln>
            <a:noFill/>
          </a:ln>
        </p:spPr>
      </p:pic>
      <p:pic>
        <p:nvPicPr>
          <p:cNvPr descr="brush_underline.png" id="218" name="Google Shape;218;g3f5acb2846d_1_58"/>
          <p:cNvPicPr preferRelativeResize="0"/>
          <p:nvPr/>
        </p:nvPicPr>
        <p:blipFill rotWithShape="1">
          <a:blip r:embed="rId4">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9"/>
          <p:cNvSpPr txBox="1"/>
          <p:nvPr/>
        </p:nvSpPr>
        <p:spPr>
          <a:xfrm>
            <a:off x="640080" y="384048"/>
            <a:ext cx="10972800" cy="91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What an incoherent scatter radar measures</a:t>
            </a:r>
            <a:endParaRPr/>
          </a:p>
        </p:txBody>
      </p:sp>
      <p:sp>
        <p:nvSpPr>
          <p:cNvPr id="224" name="Google Shape;224;p9"/>
          <p:cNvSpPr/>
          <p:nvPr/>
        </p:nvSpPr>
        <p:spPr>
          <a:xfrm>
            <a:off x="731520" y="1874519"/>
            <a:ext cx="50292" cy="3584448"/>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5" name="Google Shape;225;p9"/>
          <p:cNvSpPr/>
          <p:nvPr/>
        </p:nvSpPr>
        <p:spPr>
          <a:xfrm>
            <a:off x="896112" y="1874519"/>
            <a:ext cx="587044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6" name="Google Shape;226;p9"/>
          <p:cNvSpPr txBox="1"/>
          <p:nvPr/>
        </p:nvSpPr>
        <p:spPr>
          <a:xfrm>
            <a:off x="1133418" y="2234356"/>
            <a:ext cx="53949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b="0" i="0" lang="en-US" sz="2000" u="none" cap="none" strike="noStrike">
                <a:solidFill>
                  <a:srgbClr val="262626"/>
                </a:solidFill>
                <a:latin typeface="Calibri"/>
                <a:ea typeface="Calibri"/>
                <a:cs typeface="Calibri"/>
                <a:sym typeface="Calibri"/>
              </a:rPr>
              <a:t>Received power  →  electron density</a:t>
            </a:r>
            <a:endParaRPr sz="2000"/>
          </a:p>
        </p:txBody>
      </p:sp>
      <p:sp>
        <p:nvSpPr>
          <p:cNvPr id="227" name="Google Shape;227;p9"/>
          <p:cNvSpPr/>
          <p:nvPr/>
        </p:nvSpPr>
        <p:spPr>
          <a:xfrm>
            <a:off x="896112" y="2770632"/>
            <a:ext cx="587044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8" name="Google Shape;228;p9"/>
          <p:cNvSpPr txBox="1"/>
          <p:nvPr/>
        </p:nvSpPr>
        <p:spPr>
          <a:xfrm>
            <a:off x="1115568" y="3091850"/>
            <a:ext cx="53949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b="0" i="0" lang="en-US" sz="2000" u="none" cap="none" strike="noStrike">
                <a:solidFill>
                  <a:srgbClr val="262626"/>
                </a:solidFill>
                <a:latin typeface="Calibri"/>
                <a:ea typeface="Calibri"/>
                <a:cs typeface="Calibri"/>
                <a:sym typeface="Calibri"/>
              </a:rPr>
              <a:t>Spectral width  →  ion temperature</a:t>
            </a:r>
            <a:endParaRPr sz="2000"/>
          </a:p>
        </p:txBody>
      </p:sp>
      <p:sp>
        <p:nvSpPr>
          <p:cNvPr id="229" name="Google Shape;229;p9"/>
          <p:cNvSpPr/>
          <p:nvPr/>
        </p:nvSpPr>
        <p:spPr>
          <a:xfrm>
            <a:off x="896112" y="3666744"/>
            <a:ext cx="587044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0" name="Google Shape;230;p9"/>
          <p:cNvSpPr txBox="1"/>
          <p:nvPr/>
        </p:nvSpPr>
        <p:spPr>
          <a:xfrm>
            <a:off x="1115568" y="3971901"/>
            <a:ext cx="53949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b="0" i="0" lang="en-US" sz="2000" u="none" cap="none" strike="noStrike">
                <a:solidFill>
                  <a:srgbClr val="262626"/>
                </a:solidFill>
                <a:latin typeface="Calibri"/>
                <a:ea typeface="Calibri"/>
                <a:cs typeface="Calibri"/>
                <a:sym typeface="Calibri"/>
              </a:rPr>
              <a:t>Spectral shape  →  electron/ion temperature ratio</a:t>
            </a:r>
            <a:endParaRPr sz="2000"/>
          </a:p>
        </p:txBody>
      </p:sp>
      <p:sp>
        <p:nvSpPr>
          <p:cNvPr id="231" name="Google Shape;231;p9"/>
          <p:cNvSpPr/>
          <p:nvPr/>
        </p:nvSpPr>
        <p:spPr>
          <a:xfrm>
            <a:off x="896112" y="4562856"/>
            <a:ext cx="587044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2" name="Google Shape;232;p9"/>
          <p:cNvSpPr txBox="1"/>
          <p:nvPr/>
        </p:nvSpPr>
        <p:spPr>
          <a:xfrm>
            <a:off x="1115568" y="4868013"/>
            <a:ext cx="53949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b="0" i="0" lang="en-US" sz="2000" u="none" cap="none" strike="noStrike">
                <a:solidFill>
                  <a:srgbClr val="262626"/>
                </a:solidFill>
                <a:latin typeface="Calibri"/>
                <a:ea typeface="Calibri"/>
                <a:cs typeface="Calibri"/>
                <a:sym typeface="Calibri"/>
              </a:rPr>
              <a:t>Doppler shift  →  line-of-sight ion velocity</a:t>
            </a:r>
            <a:endParaRPr sz="2000"/>
          </a:p>
        </p:txBody>
      </p:sp>
      <p:sp>
        <p:nvSpPr>
          <p:cNvPr id="233" name="Google Shape;233;p9"/>
          <p:cNvSpPr/>
          <p:nvPr/>
        </p:nvSpPr>
        <p:spPr>
          <a:xfrm>
            <a:off x="896112" y="5458968"/>
            <a:ext cx="587044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234" name="Google Shape;234;p9"/>
          <p:cNvPicPr preferRelativeResize="0"/>
          <p:nvPr/>
        </p:nvPicPr>
        <p:blipFill>
          <a:blip r:embed="rId3">
            <a:alphaModFix/>
          </a:blip>
          <a:stretch>
            <a:fillRect/>
          </a:stretch>
        </p:blipFill>
        <p:spPr>
          <a:xfrm>
            <a:off x="6879944" y="2277662"/>
            <a:ext cx="5185000" cy="3198650"/>
          </a:xfrm>
          <a:prstGeom prst="rect">
            <a:avLst/>
          </a:prstGeom>
          <a:noFill/>
          <a:ln>
            <a:noFill/>
          </a:ln>
        </p:spPr>
      </p:pic>
      <p:sp>
        <p:nvSpPr>
          <p:cNvPr id="235" name="Google Shape;235;p9"/>
          <p:cNvSpPr txBox="1"/>
          <p:nvPr/>
        </p:nvSpPr>
        <p:spPr>
          <a:xfrm>
            <a:off x="7091200" y="5663325"/>
            <a:ext cx="4762500" cy="607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000">
                <a:solidFill>
                  <a:schemeClr val="dk1"/>
                </a:solidFill>
                <a:latin typeface="Calibri"/>
                <a:ea typeface="Calibri"/>
                <a:cs typeface="Calibri"/>
                <a:sym typeface="Calibri"/>
              </a:rPr>
              <a:t>Semeter, J. (2026), ISR Summer School</a:t>
            </a:r>
            <a:endParaRPr sz="2000">
              <a:solidFill>
                <a:schemeClr val="dk1"/>
              </a:solidFill>
              <a:latin typeface="Calibri"/>
              <a:ea typeface="Calibri"/>
              <a:cs typeface="Calibri"/>
              <a:sym typeface="Calibri"/>
            </a:endParaRPr>
          </a:p>
        </p:txBody>
      </p:sp>
      <p:pic>
        <p:nvPicPr>
          <p:cNvPr descr="brush_underline.png" id="236" name="Google Shape;236;p9"/>
          <p:cNvPicPr preferRelativeResize="0"/>
          <p:nvPr/>
        </p:nvPicPr>
        <p:blipFill rotWithShape="1">
          <a:blip r:embed="rId4">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6"/>
          <p:cNvSpPr txBox="1"/>
          <p:nvPr/>
        </p:nvSpPr>
        <p:spPr>
          <a:xfrm>
            <a:off x="640080" y="384048"/>
            <a:ext cx="10972800" cy="91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Trade space for mode design</a:t>
            </a:r>
            <a:endParaRPr/>
          </a:p>
        </p:txBody>
      </p:sp>
      <p:sp>
        <p:nvSpPr>
          <p:cNvPr id="242" name="Google Shape;242;p16"/>
          <p:cNvSpPr/>
          <p:nvPr/>
        </p:nvSpPr>
        <p:spPr>
          <a:xfrm>
            <a:off x="731520" y="1892807"/>
            <a:ext cx="10744200" cy="1234440"/>
          </a:xfrm>
          <a:prstGeom prst="roundRect">
            <a:avLst>
              <a:gd fmla="val 4000" name="adj"/>
            </a:avLst>
          </a:prstGeom>
          <a:noFill/>
          <a:ln cap="flat" cmpd="sng" w="12700">
            <a:solidFill>
              <a:srgbClr val="5B9BD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3" name="Google Shape;243;p16"/>
          <p:cNvSpPr/>
          <p:nvPr/>
        </p:nvSpPr>
        <p:spPr>
          <a:xfrm>
            <a:off x="731520" y="1874519"/>
            <a:ext cx="6661404" cy="475488"/>
          </a:xfrm>
          <a:prstGeom prst="roundRect">
            <a:avLst>
              <a:gd fmla="val 18000" name="adj"/>
            </a:avLst>
          </a:prstGeom>
          <a:solidFill>
            <a:srgbClr val="5B9B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4" name="Google Shape;244;p16"/>
          <p:cNvSpPr txBox="1"/>
          <p:nvPr/>
        </p:nvSpPr>
        <p:spPr>
          <a:xfrm>
            <a:off x="987552" y="1892807"/>
            <a:ext cx="6295500" cy="307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FFFFFF"/>
                </a:solidFill>
                <a:latin typeface="Calibri"/>
                <a:ea typeface="Calibri"/>
                <a:cs typeface="Calibri"/>
                <a:sym typeface="Calibri"/>
              </a:rPr>
              <a:t>Temporal resolution  =  integration period</a:t>
            </a:r>
            <a:endParaRPr sz="2000"/>
          </a:p>
        </p:txBody>
      </p:sp>
      <p:sp>
        <p:nvSpPr>
          <p:cNvPr id="245" name="Google Shape;245;p16"/>
          <p:cNvSpPr txBox="1"/>
          <p:nvPr/>
        </p:nvSpPr>
        <p:spPr>
          <a:xfrm>
            <a:off x="1097275" y="2350000"/>
            <a:ext cx="10012800" cy="691500"/>
          </a:xfrm>
          <a:prstGeom prst="rect">
            <a:avLst/>
          </a:prstGeom>
          <a:noFill/>
          <a:ln>
            <a:noFill/>
          </a:ln>
        </p:spPr>
        <p:txBody>
          <a:bodyPr anchorCtr="0" anchor="t" bIns="0" lIns="0" spcFirstLastPara="1" rIns="0" wrap="square" tIns="0">
            <a:spAutoFit/>
          </a:bodyPr>
          <a:lstStyle/>
          <a:p>
            <a:pPr indent="-272669" lvl="0" marL="292608" marR="0" rtl="0" algn="l">
              <a:lnSpc>
                <a:spcPct val="108000"/>
              </a:lnSpc>
              <a:spcBef>
                <a:spcPts val="0"/>
              </a:spcBef>
              <a:spcAft>
                <a:spcPts val="0"/>
              </a:spcAft>
              <a:buClr>
                <a:srgbClr val="262626"/>
              </a:buClr>
              <a:buSzPts val="2000"/>
              <a:buFont typeface="Arial"/>
              <a:buChar char="•"/>
            </a:pPr>
            <a:r>
              <a:rPr b="0" i="0" lang="en-US" sz="2000" u="none" cap="none" strike="noStrike">
                <a:solidFill>
                  <a:srgbClr val="262626"/>
                </a:solidFill>
                <a:latin typeface="Calibri"/>
                <a:ea typeface="Calibri"/>
                <a:cs typeface="Calibri"/>
                <a:sym typeface="Calibri"/>
              </a:rPr>
              <a:t>Longer integration → less noise and smaller errors, but coarser time resolution</a:t>
            </a:r>
            <a:endParaRPr sz="2000"/>
          </a:p>
          <a:p>
            <a:pPr indent="-272669" lvl="0" marL="292608" marR="0" rtl="0" algn="l">
              <a:lnSpc>
                <a:spcPct val="108000"/>
              </a:lnSpc>
              <a:spcBef>
                <a:spcPts val="400"/>
              </a:spcBef>
              <a:spcAft>
                <a:spcPts val="0"/>
              </a:spcAft>
              <a:buClr>
                <a:srgbClr val="262626"/>
              </a:buClr>
              <a:buSzPts val="2000"/>
              <a:buFont typeface="Arial"/>
              <a:buChar char="•"/>
            </a:pPr>
            <a:r>
              <a:rPr b="0" i="0" lang="en-US" sz="2000" u="none" cap="none" strike="noStrike">
                <a:solidFill>
                  <a:srgbClr val="262626"/>
                </a:solidFill>
                <a:latin typeface="Calibri"/>
                <a:ea typeface="Calibri"/>
                <a:cs typeface="Calibri"/>
                <a:sym typeface="Calibri"/>
              </a:rPr>
              <a:t>Shorter integration → finer time resolution, but relatively larger errors</a:t>
            </a:r>
            <a:endParaRPr sz="2000"/>
          </a:p>
        </p:txBody>
      </p:sp>
      <p:sp>
        <p:nvSpPr>
          <p:cNvPr id="246" name="Google Shape;246;p16"/>
          <p:cNvSpPr/>
          <p:nvPr/>
        </p:nvSpPr>
        <p:spPr>
          <a:xfrm>
            <a:off x="731520" y="3355848"/>
            <a:ext cx="10744200" cy="1234440"/>
          </a:xfrm>
          <a:prstGeom prst="roundRect">
            <a:avLst>
              <a:gd fmla="val 4000" name="adj"/>
            </a:avLst>
          </a:prstGeom>
          <a:noFill/>
          <a:ln cap="flat" cmpd="sng" w="12700">
            <a:solidFill>
              <a:srgbClr val="5B9BD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7" name="Google Shape;247;p16"/>
          <p:cNvSpPr/>
          <p:nvPr/>
        </p:nvSpPr>
        <p:spPr>
          <a:xfrm>
            <a:off x="731520" y="3337560"/>
            <a:ext cx="6661404" cy="475488"/>
          </a:xfrm>
          <a:prstGeom prst="roundRect">
            <a:avLst>
              <a:gd fmla="val 18000" name="adj"/>
            </a:avLst>
          </a:prstGeom>
          <a:solidFill>
            <a:srgbClr val="5B9B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8" name="Google Shape;248;p16"/>
          <p:cNvSpPr txBox="1"/>
          <p:nvPr/>
        </p:nvSpPr>
        <p:spPr>
          <a:xfrm>
            <a:off x="987552" y="3355848"/>
            <a:ext cx="6295500" cy="307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FFFFFF"/>
                </a:solidFill>
                <a:latin typeface="Calibri"/>
                <a:ea typeface="Calibri"/>
                <a:cs typeface="Calibri"/>
                <a:sym typeface="Calibri"/>
              </a:rPr>
              <a:t>Spatial resolution  =  beam positions</a:t>
            </a:r>
            <a:endParaRPr sz="2000"/>
          </a:p>
        </p:txBody>
      </p:sp>
      <p:sp>
        <p:nvSpPr>
          <p:cNvPr id="249" name="Google Shape;249;p16"/>
          <p:cNvSpPr txBox="1"/>
          <p:nvPr/>
        </p:nvSpPr>
        <p:spPr>
          <a:xfrm>
            <a:off x="1097280" y="3813052"/>
            <a:ext cx="10012800" cy="691500"/>
          </a:xfrm>
          <a:prstGeom prst="rect">
            <a:avLst/>
          </a:prstGeom>
          <a:noFill/>
          <a:ln>
            <a:noFill/>
          </a:ln>
        </p:spPr>
        <p:txBody>
          <a:bodyPr anchorCtr="0" anchor="t" bIns="0" lIns="0" spcFirstLastPara="1" rIns="0" wrap="square" tIns="0">
            <a:spAutoFit/>
          </a:bodyPr>
          <a:lstStyle/>
          <a:p>
            <a:pPr indent="-272669" lvl="0" marL="292608" marR="0" rtl="0" algn="l">
              <a:lnSpc>
                <a:spcPct val="108000"/>
              </a:lnSpc>
              <a:spcBef>
                <a:spcPts val="0"/>
              </a:spcBef>
              <a:spcAft>
                <a:spcPts val="0"/>
              </a:spcAft>
              <a:buClr>
                <a:srgbClr val="262626"/>
              </a:buClr>
              <a:buSzPts val="2000"/>
              <a:buFont typeface="Arial"/>
              <a:buChar char="•"/>
            </a:pPr>
            <a:r>
              <a:rPr b="0" i="0" lang="en-US" sz="2000" u="none" cap="none" strike="noStrike">
                <a:solidFill>
                  <a:srgbClr val="262626"/>
                </a:solidFill>
                <a:latin typeface="Calibri"/>
                <a:ea typeface="Calibri"/>
                <a:cs typeface="Calibri"/>
                <a:sym typeface="Calibri"/>
              </a:rPr>
              <a:t>More beams → finer spatial sampling, but each is revisited less often</a:t>
            </a:r>
            <a:endParaRPr sz="2000"/>
          </a:p>
          <a:p>
            <a:pPr indent="-272669" lvl="0" marL="292608" marR="0" rtl="0" algn="l">
              <a:lnSpc>
                <a:spcPct val="108000"/>
              </a:lnSpc>
              <a:spcBef>
                <a:spcPts val="400"/>
              </a:spcBef>
              <a:spcAft>
                <a:spcPts val="0"/>
              </a:spcAft>
              <a:buClr>
                <a:srgbClr val="262626"/>
              </a:buClr>
              <a:buSzPts val="2000"/>
              <a:buFont typeface="Arial"/>
              <a:buChar char="•"/>
            </a:pPr>
            <a:r>
              <a:rPr b="0" i="0" lang="en-US" sz="2000" u="none" cap="none" strike="noStrike">
                <a:solidFill>
                  <a:srgbClr val="262626"/>
                </a:solidFill>
                <a:latin typeface="Calibri"/>
                <a:ea typeface="Calibri"/>
                <a:cs typeface="Calibri"/>
                <a:sym typeface="Calibri"/>
              </a:rPr>
              <a:t>Fewer beams → better statistics per beam, but coarser spatial coverage</a:t>
            </a:r>
            <a:endParaRPr sz="2000"/>
          </a:p>
        </p:txBody>
      </p:sp>
      <p:sp>
        <p:nvSpPr>
          <p:cNvPr id="250" name="Google Shape;250;p16"/>
          <p:cNvSpPr/>
          <p:nvPr/>
        </p:nvSpPr>
        <p:spPr>
          <a:xfrm>
            <a:off x="731525" y="4818900"/>
            <a:ext cx="10744200" cy="1338900"/>
          </a:xfrm>
          <a:prstGeom prst="roundRect">
            <a:avLst>
              <a:gd fmla="val 4000" name="adj"/>
            </a:avLst>
          </a:prstGeom>
          <a:noFill/>
          <a:ln cap="flat" cmpd="sng" w="12700">
            <a:solidFill>
              <a:srgbClr val="5B9BD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1" name="Google Shape;251;p16"/>
          <p:cNvSpPr/>
          <p:nvPr/>
        </p:nvSpPr>
        <p:spPr>
          <a:xfrm>
            <a:off x="731520" y="4800600"/>
            <a:ext cx="6661404" cy="475488"/>
          </a:xfrm>
          <a:prstGeom prst="roundRect">
            <a:avLst>
              <a:gd fmla="val 18000" name="adj"/>
            </a:avLst>
          </a:prstGeom>
          <a:solidFill>
            <a:srgbClr val="5B9B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2" name="Google Shape;252;p16"/>
          <p:cNvSpPr txBox="1"/>
          <p:nvPr/>
        </p:nvSpPr>
        <p:spPr>
          <a:xfrm>
            <a:off x="987552" y="4818888"/>
            <a:ext cx="6295500" cy="307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FFFFFF"/>
                </a:solidFill>
                <a:latin typeface="Calibri"/>
                <a:ea typeface="Calibri"/>
                <a:cs typeface="Calibri"/>
                <a:sym typeface="Calibri"/>
              </a:rPr>
              <a:t>Signal-to-noise ratio</a:t>
            </a:r>
            <a:endParaRPr sz="2000"/>
          </a:p>
        </p:txBody>
      </p:sp>
      <p:sp>
        <p:nvSpPr>
          <p:cNvPr id="253" name="Google Shape;253;p16"/>
          <p:cNvSpPr txBox="1"/>
          <p:nvPr/>
        </p:nvSpPr>
        <p:spPr>
          <a:xfrm>
            <a:off x="1097280" y="5422392"/>
            <a:ext cx="10012800" cy="640200"/>
          </a:xfrm>
          <a:prstGeom prst="rect">
            <a:avLst/>
          </a:prstGeom>
          <a:noFill/>
          <a:ln>
            <a:noFill/>
          </a:ln>
        </p:spPr>
        <p:txBody>
          <a:bodyPr anchorCtr="0" anchor="t" bIns="0" lIns="0" spcFirstLastPara="1" rIns="0" wrap="square" tIns="0">
            <a:spAutoFit/>
          </a:bodyPr>
          <a:lstStyle/>
          <a:p>
            <a:pPr indent="-272669" lvl="0" marL="292608" marR="0" rtl="0" algn="l">
              <a:lnSpc>
                <a:spcPct val="108000"/>
              </a:lnSpc>
              <a:spcBef>
                <a:spcPts val="0"/>
              </a:spcBef>
              <a:spcAft>
                <a:spcPts val="0"/>
              </a:spcAft>
              <a:buClr>
                <a:srgbClr val="262626"/>
              </a:buClr>
              <a:buSzPts val="2000"/>
              <a:buFont typeface="Arial"/>
              <a:buChar char="•"/>
            </a:pPr>
            <a:r>
              <a:rPr b="0" i="0" lang="en-US" sz="2000" u="none" cap="none" strike="noStrike">
                <a:solidFill>
                  <a:srgbClr val="262626"/>
                </a:solidFill>
                <a:latin typeface="Calibri"/>
                <a:ea typeface="Calibri"/>
                <a:cs typeface="Calibri"/>
                <a:sym typeface="Calibri"/>
              </a:rPr>
              <a:t>Denser, sunlit plasma gives higher SNR, allowing shorter integration — we </a:t>
            </a:r>
            <a:r>
              <a:rPr lang="en-US" sz="2000">
                <a:solidFill>
                  <a:srgbClr val="262626"/>
                </a:solidFill>
                <a:latin typeface="Calibri"/>
                <a:ea typeface="Calibri"/>
                <a:cs typeface="Calibri"/>
                <a:sym typeface="Calibri"/>
              </a:rPr>
              <a:t>focused on</a:t>
            </a:r>
            <a:r>
              <a:rPr b="0" i="0" lang="en-US" sz="2000" u="none" cap="none" strike="noStrike">
                <a:solidFill>
                  <a:srgbClr val="262626"/>
                </a:solidFill>
                <a:latin typeface="Calibri"/>
                <a:ea typeface="Calibri"/>
                <a:cs typeface="Calibri"/>
                <a:sym typeface="Calibri"/>
              </a:rPr>
              <a:t> 5 min, giving 24 samples</a:t>
            </a:r>
            <a:endParaRPr sz="2000"/>
          </a:p>
        </p:txBody>
      </p:sp>
      <p:pic>
        <p:nvPicPr>
          <p:cNvPr descr="brush_underline.png" id="254" name="Google Shape;254;p16"/>
          <p:cNvPicPr preferRelativeResize="0"/>
          <p:nvPr/>
        </p:nvPicPr>
        <p:blipFill rotWithShape="1">
          <a:blip r:embed="rId3">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3f59d4e3065_0_17"/>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Geomagnetic Indices</a:t>
            </a:r>
            <a:endParaRPr/>
          </a:p>
        </p:txBody>
      </p:sp>
      <p:sp>
        <p:nvSpPr>
          <p:cNvPr id="260" name="Google Shape;260;g3f59d4e3065_0_17"/>
          <p:cNvSpPr/>
          <p:nvPr/>
        </p:nvSpPr>
        <p:spPr>
          <a:xfrm>
            <a:off x="8351774" y="1329175"/>
            <a:ext cx="3600900" cy="5377800"/>
          </a:xfrm>
          <a:prstGeom prst="roundRect">
            <a:avLst>
              <a:gd fmla="val 5000" name="adj"/>
            </a:avLst>
          </a:prstGeom>
          <a:solidFill>
            <a:srgbClr val="F2F6FB"/>
          </a:solidFill>
          <a:ln>
            <a:noFill/>
          </a:ln>
        </p:spPr>
        <p:txBody>
          <a:bodyPr anchorCtr="0" anchor="ctr" bIns="45700" lIns="91425" spcFirstLastPara="1" rIns="91425" wrap="square" tIns="45700">
            <a:noAutofit/>
          </a:bodyPr>
          <a:lstStyle/>
          <a:p>
            <a:pPr indent="-355600" lvl="0" marL="457200" rtl="0" algn="l">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We selected our time to occur during weak geomagnetic conditions</a:t>
            </a:r>
            <a:endParaRPr sz="2000">
              <a:solidFill>
                <a:schemeClr val="dk1"/>
              </a:solidFill>
              <a:latin typeface="Calibri"/>
              <a:ea typeface="Calibri"/>
              <a:cs typeface="Calibri"/>
              <a:sym typeface="Calibri"/>
            </a:endParaRPr>
          </a:p>
          <a:p>
            <a:pPr indent="0" lvl="0" marL="457200" rtl="0" algn="l">
              <a:lnSpc>
                <a:spcPct val="115000"/>
              </a:lnSpc>
              <a:spcBef>
                <a:spcPts val="1000"/>
              </a:spcBef>
              <a:spcAft>
                <a:spcPts val="0"/>
              </a:spcAft>
              <a:buNone/>
            </a:pPr>
            <a:r>
              <a:t/>
            </a:r>
            <a:endParaRPr sz="2000">
              <a:solidFill>
                <a:schemeClr val="dk1"/>
              </a:solidFill>
              <a:latin typeface="Calibri"/>
              <a:ea typeface="Calibri"/>
              <a:cs typeface="Calibri"/>
              <a:sym typeface="Calibri"/>
            </a:endParaRPr>
          </a:p>
          <a:p>
            <a:pPr indent="-355600" lvl="0" marL="457200" rtl="0" algn="l">
              <a:lnSpc>
                <a:spcPct val="115000"/>
              </a:lnSpc>
              <a:spcBef>
                <a:spcPts val="10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Our Kp ≤ 3 → same condition as Richards</a:t>
            </a:r>
            <a:endParaRPr sz="2000">
              <a:solidFill>
                <a:schemeClr val="dk1"/>
              </a:solidFill>
              <a:latin typeface="Calibri"/>
              <a:ea typeface="Calibri"/>
              <a:cs typeface="Calibri"/>
              <a:sym typeface="Calibri"/>
            </a:endParaRPr>
          </a:p>
          <a:p>
            <a:pPr indent="0" lvl="0" marL="457200" rtl="0" algn="l">
              <a:lnSpc>
                <a:spcPct val="115000"/>
              </a:lnSpc>
              <a:spcBef>
                <a:spcPts val="1000"/>
              </a:spcBef>
              <a:spcAft>
                <a:spcPts val="0"/>
              </a:spcAft>
              <a:buNone/>
            </a:pPr>
            <a:r>
              <a:t/>
            </a:r>
            <a:endParaRPr sz="2000">
              <a:solidFill>
                <a:schemeClr val="dk1"/>
              </a:solidFill>
              <a:latin typeface="Calibri"/>
              <a:ea typeface="Calibri"/>
              <a:cs typeface="Calibri"/>
              <a:sym typeface="Calibri"/>
            </a:endParaRPr>
          </a:p>
          <a:p>
            <a:pPr indent="-355600" lvl="0" marL="457200" marR="0" rtl="0" algn="l">
              <a:lnSpc>
                <a:spcPct val="115000"/>
              </a:lnSpc>
              <a:spcBef>
                <a:spcPts val="10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Dst changed by ≈30 nT in 12 hours leading up to our time, a bit more than Richards’ 25 nT</a:t>
            </a:r>
            <a:endParaRPr sz="2000">
              <a:solidFill>
                <a:schemeClr val="dk1"/>
              </a:solidFill>
              <a:latin typeface="Calibri"/>
              <a:ea typeface="Calibri"/>
              <a:cs typeface="Calibri"/>
              <a:sym typeface="Calibri"/>
            </a:endParaRPr>
          </a:p>
          <a:p>
            <a:pPr indent="0" lvl="0" marL="0" marR="0" rtl="0" algn="l">
              <a:lnSpc>
                <a:spcPct val="115000"/>
              </a:lnSpc>
              <a:spcBef>
                <a:spcPts val="1000"/>
              </a:spcBef>
              <a:spcAft>
                <a:spcPts val="1000"/>
              </a:spcAft>
              <a:buNone/>
            </a:pPr>
            <a:r>
              <a:t/>
            </a:r>
            <a:endParaRPr i="0" sz="2000" u="none" cap="none" strike="noStrike">
              <a:solidFill>
                <a:schemeClr val="lt1"/>
              </a:solidFill>
              <a:latin typeface="Calibri"/>
              <a:ea typeface="Calibri"/>
              <a:cs typeface="Calibri"/>
              <a:sym typeface="Calibri"/>
            </a:endParaRPr>
          </a:p>
        </p:txBody>
      </p:sp>
      <p:pic>
        <p:nvPicPr>
          <p:cNvPr id="261" name="Google Shape;261;g3f59d4e3065_0_17"/>
          <p:cNvPicPr preferRelativeResize="0"/>
          <p:nvPr/>
        </p:nvPicPr>
        <p:blipFill>
          <a:blip r:embed="rId3">
            <a:alphaModFix/>
          </a:blip>
          <a:stretch>
            <a:fillRect/>
          </a:stretch>
        </p:blipFill>
        <p:spPr>
          <a:xfrm>
            <a:off x="727175" y="1329175"/>
            <a:ext cx="7137398" cy="5248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3f59d64464f_0_5"/>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A source of interference</a:t>
            </a:r>
            <a:endParaRPr/>
          </a:p>
        </p:txBody>
      </p:sp>
      <p:sp>
        <p:nvSpPr>
          <p:cNvPr id="267" name="Google Shape;267;g3f59d64464f_0_5"/>
          <p:cNvSpPr/>
          <p:nvPr/>
        </p:nvSpPr>
        <p:spPr>
          <a:xfrm>
            <a:off x="8924575" y="1329175"/>
            <a:ext cx="3086700" cy="5159100"/>
          </a:xfrm>
          <a:prstGeom prst="roundRect">
            <a:avLst>
              <a:gd fmla="val 5000" name="adj"/>
            </a:avLst>
          </a:prstGeom>
          <a:solidFill>
            <a:srgbClr val="F2F6FB"/>
          </a:solidFill>
          <a:ln>
            <a:noFill/>
          </a:ln>
        </p:spPr>
        <p:txBody>
          <a:bodyPr anchorCtr="0" anchor="ctr" bIns="45700" lIns="91425" spcFirstLastPara="1" rIns="91425" wrap="square" tIns="45700">
            <a:noAutofit/>
          </a:bodyPr>
          <a:lstStyle/>
          <a:p>
            <a:pPr indent="-355600" lvl="0" marL="457200" rtl="0" algn="l">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At 2:12-2:16 UT, SNR goes negative across all beams and all range gates</a:t>
            </a:r>
            <a:endParaRPr sz="2000">
              <a:solidFill>
                <a:schemeClr val="dk1"/>
              </a:solidFill>
              <a:latin typeface="Calibri"/>
              <a:ea typeface="Calibri"/>
              <a:cs typeface="Calibri"/>
              <a:sym typeface="Calibri"/>
            </a:endParaRPr>
          </a:p>
          <a:p>
            <a:pPr indent="0" lvl="0" marL="457200" rtl="0" algn="l">
              <a:lnSpc>
                <a:spcPct val="115000"/>
              </a:lnSpc>
              <a:spcBef>
                <a:spcPts val="1000"/>
              </a:spcBef>
              <a:spcAft>
                <a:spcPts val="0"/>
              </a:spcAft>
              <a:buNone/>
            </a:pPr>
            <a:r>
              <a:t/>
            </a:r>
            <a:endParaRPr sz="2000">
              <a:solidFill>
                <a:schemeClr val="dk1"/>
              </a:solidFill>
              <a:latin typeface="Calibri"/>
              <a:ea typeface="Calibri"/>
              <a:cs typeface="Calibri"/>
              <a:sym typeface="Calibri"/>
            </a:endParaRPr>
          </a:p>
          <a:p>
            <a:pPr indent="-355600" lvl="0" marL="457200" rtl="0" algn="l">
              <a:lnSpc>
                <a:spcPct val="115000"/>
              </a:lnSpc>
              <a:spcBef>
                <a:spcPts val="10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This engendere</a:t>
            </a:r>
            <a:r>
              <a:rPr lang="en-US" sz="2000">
                <a:solidFill>
                  <a:schemeClr val="dk1"/>
                </a:solidFill>
                <a:latin typeface="Calibri"/>
                <a:ea typeface="Calibri"/>
                <a:cs typeface="Calibri"/>
                <a:sym typeface="Calibri"/>
              </a:rPr>
              <a:t>d  </a:t>
            </a:r>
            <a:r>
              <a:rPr lang="en-US" sz="2000">
                <a:solidFill>
                  <a:schemeClr val="dk1"/>
                </a:solidFill>
                <a:latin typeface="Calibri"/>
                <a:ea typeface="Calibri"/>
                <a:cs typeface="Calibri"/>
                <a:sym typeface="Calibri"/>
              </a:rPr>
              <a:t>non-physical changes to plasma parameters</a:t>
            </a:r>
            <a:endParaRPr sz="2000">
              <a:solidFill>
                <a:schemeClr val="dk1"/>
              </a:solidFill>
              <a:latin typeface="Calibri"/>
              <a:ea typeface="Calibri"/>
              <a:cs typeface="Calibri"/>
              <a:sym typeface="Calibri"/>
            </a:endParaRPr>
          </a:p>
          <a:p>
            <a:pPr indent="0" lvl="0" marL="457200" rtl="0" algn="l">
              <a:lnSpc>
                <a:spcPct val="115000"/>
              </a:lnSpc>
              <a:spcBef>
                <a:spcPts val="1000"/>
              </a:spcBef>
              <a:spcAft>
                <a:spcPts val="0"/>
              </a:spcAft>
              <a:buNone/>
            </a:pPr>
            <a:r>
              <a:t/>
            </a:r>
            <a:endParaRPr sz="2000">
              <a:solidFill>
                <a:schemeClr val="dk1"/>
              </a:solidFill>
              <a:latin typeface="Calibri"/>
              <a:ea typeface="Calibri"/>
              <a:cs typeface="Calibri"/>
              <a:sym typeface="Calibri"/>
            </a:endParaRPr>
          </a:p>
          <a:p>
            <a:pPr indent="-355600" lvl="0" marL="457200" rtl="0" algn="l">
              <a:lnSpc>
                <a:spcPct val="115000"/>
              </a:lnSpc>
              <a:spcBef>
                <a:spcPts val="1000"/>
              </a:spcBef>
              <a:spcAft>
                <a:spcPts val="1000"/>
              </a:spcAft>
              <a:buClr>
                <a:schemeClr val="dk1"/>
              </a:buClr>
              <a:buSzPts val="2000"/>
              <a:buFont typeface="Calibri"/>
              <a:buChar char="●"/>
            </a:pPr>
            <a:r>
              <a:rPr lang="en-US" sz="2000">
                <a:solidFill>
                  <a:schemeClr val="dk1"/>
                </a:solidFill>
                <a:latin typeface="Calibri"/>
                <a:ea typeface="Calibri"/>
                <a:cs typeface="Calibri"/>
                <a:sym typeface="Calibri"/>
              </a:rPr>
              <a:t>Most likely from RF interference</a:t>
            </a:r>
            <a:endParaRPr i="0" sz="2000" u="none" cap="none" strike="noStrike">
              <a:solidFill>
                <a:schemeClr val="lt1"/>
              </a:solidFill>
              <a:latin typeface="Calibri"/>
              <a:ea typeface="Calibri"/>
              <a:cs typeface="Calibri"/>
              <a:sym typeface="Calibri"/>
            </a:endParaRPr>
          </a:p>
        </p:txBody>
      </p:sp>
      <p:pic>
        <p:nvPicPr>
          <p:cNvPr id="268" name="Google Shape;268;g3f59d64464f_0_5"/>
          <p:cNvPicPr preferRelativeResize="0"/>
          <p:nvPr/>
        </p:nvPicPr>
        <p:blipFill>
          <a:blip r:embed="rId3">
            <a:alphaModFix/>
          </a:blip>
          <a:stretch>
            <a:fillRect/>
          </a:stretch>
        </p:blipFill>
        <p:spPr>
          <a:xfrm>
            <a:off x="655325" y="1569998"/>
            <a:ext cx="7919575" cy="5122101"/>
          </a:xfrm>
          <a:prstGeom prst="rect">
            <a:avLst/>
          </a:prstGeom>
          <a:noFill/>
          <a:ln>
            <a:noFill/>
          </a:ln>
        </p:spPr>
      </p:pic>
      <p:pic>
        <p:nvPicPr>
          <p:cNvPr id="269" name="Google Shape;269;g3f59d64464f_0_5"/>
          <p:cNvPicPr preferRelativeResize="0"/>
          <p:nvPr/>
        </p:nvPicPr>
        <p:blipFill>
          <a:blip r:embed="rId4">
            <a:alphaModFix/>
          </a:blip>
          <a:stretch>
            <a:fillRect/>
          </a:stretch>
        </p:blipFill>
        <p:spPr>
          <a:xfrm>
            <a:off x="5855600" y="124575"/>
            <a:ext cx="1158525" cy="953150"/>
          </a:xfrm>
          <a:prstGeom prst="rect">
            <a:avLst/>
          </a:prstGeom>
          <a:noFill/>
          <a:ln>
            <a:noFill/>
          </a:ln>
        </p:spPr>
      </p:pic>
      <p:pic>
        <p:nvPicPr>
          <p:cNvPr descr="brush_underline.png" id="270" name="Google Shape;270;g3f59d64464f_0_5"/>
          <p:cNvPicPr preferRelativeResize="0"/>
          <p:nvPr/>
        </p:nvPicPr>
        <p:blipFill rotWithShape="1">
          <a:blip r:embed="rId5">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8"/>
          <p:cNvSpPr/>
          <p:nvPr/>
        </p:nvSpPr>
        <p:spPr>
          <a:xfrm>
            <a:off x="0" y="0"/>
            <a:ext cx="12191695" cy="6858000"/>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6" name="Google Shape;276;p18"/>
          <p:cNvSpPr txBox="1"/>
          <p:nvPr/>
        </p:nvSpPr>
        <p:spPr>
          <a:xfrm>
            <a:off x="822960" y="2468880"/>
            <a:ext cx="1920240" cy="14630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000" u="none" cap="none" strike="noStrike">
                <a:solidFill>
                  <a:srgbClr val="ED7D31"/>
                </a:solidFill>
                <a:latin typeface="Calibri"/>
                <a:ea typeface="Calibri"/>
                <a:cs typeface="Calibri"/>
                <a:sym typeface="Calibri"/>
              </a:rPr>
              <a:t>04</a:t>
            </a:r>
            <a:endParaRPr/>
          </a:p>
        </p:txBody>
      </p:sp>
      <p:sp>
        <p:nvSpPr>
          <p:cNvPr id="277" name="Google Shape;277;p18"/>
          <p:cNvSpPr txBox="1"/>
          <p:nvPr/>
        </p:nvSpPr>
        <p:spPr>
          <a:xfrm>
            <a:off x="3063240" y="2697480"/>
            <a:ext cx="82296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400" u="none" cap="none" strike="noStrike">
                <a:solidFill>
                  <a:srgbClr val="FFFFFF"/>
                </a:solidFill>
                <a:latin typeface="Calibri"/>
                <a:ea typeface="Calibri"/>
                <a:cs typeface="Calibri"/>
                <a:sym typeface="Calibri"/>
              </a:rPr>
              <a:t>Results</a:t>
            </a:r>
            <a:endParaRPr/>
          </a:p>
        </p:txBody>
      </p:sp>
      <p:sp>
        <p:nvSpPr>
          <p:cNvPr id="278" name="Google Shape;278;p18"/>
          <p:cNvSpPr txBox="1"/>
          <p:nvPr/>
        </p:nvSpPr>
        <p:spPr>
          <a:xfrm>
            <a:off x="3063240" y="3931925"/>
            <a:ext cx="8361600" cy="812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400" u="none" cap="none" strike="noStrike">
                <a:solidFill>
                  <a:srgbClr val="C7D2E0"/>
                </a:solidFill>
                <a:latin typeface="Calibri"/>
                <a:ea typeface="Calibri"/>
                <a:cs typeface="Calibri"/>
                <a:sym typeface="Calibri"/>
              </a:rPr>
              <a:t>What we</a:t>
            </a:r>
            <a:r>
              <a:rPr lang="en-US" sz="2400">
                <a:solidFill>
                  <a:srgbClr val="C7D2E0"/>
                </a:solidFill>
                <a:latin typeface="Calibri"/>
                <a:ea typeface="Calibri"/>
                <a:cs typeface="Calibri"/>
                <a:sym typeface="Calibri"/>
              </a:rPr>
              <a:t> </a:t>
            </a:r>
            <a:r>
              <a:rPr b="0" i="0" lang="en-US" sz="2400" u="none" cap="none" strike="noStrike">
                <a:solidFill>
                  <a:srgbClr val="C7D2E0"/>
                </a:solidFill>
                <a:latin typeface="Calibri"/>
                <a:ea typeface="Calibri"/>
                <a:cs typeface="Calibri"/>
                <a:sym typeface="Calibri"/>
              </a:rPr>
              <a:t>found</a:t>
            </a:r>
            <a:r>
              <a:rPr lang="en-US" sz="2400">
                <a:solidFill>
                  <a:srgbClr val="C7D2E0"/>
                </a:solidFill>
                <a:latin typeface="Calibri"/>
                <a:ea typeface="Calibri"/>
                <a:cs typeface="Calibri"/>
                <a:sym typeface="Calibri"/>
              </a:rPr>
              <a:t> (and what we didn’t)</a:t>
            </a:r>
            <a:endParaRPr sz="2400">
              <a:solidFill>
                <a:srgbClr val="C7D2E0"/>
              </a:solidFill>
              <a:latin typeface="Calibri"/>
              <a:ea typeface="Calibri"/>
              <a:cs typeface="Calibri"/>
              <a:sym typeface="Calibri"/>
            </a:endParaRPr>
          </a:p>
          <a:p>
            <a:pPr indent="0" lvl="0" marL="0" marR="0" rtl="0" algn="l">
              <a:lnSpc>
                <a:spcPct val="120000"/>
              </a:lnSpc>
              <a:spcBef>
                <a:spcPts val="0"/>
              </a:spcBef>
              <a:spcAft>
                <a:spcPts val="0"/>
              </a:spcAft>
              <a:buNone/>
            </a:pPr>
            <a:r>
              <a:rPr lang="en-US" sz="2400">
                <a:solidFill>
                  <a:srgbClr val="C7D2E0"/>
                </a:solidFill>
                <a:latin typeface="Calibri"/>
                <a:ea typeface="Calibri"/>
                <a:cs typeface="Calibri"/>
                <a:sym typeface="Calibri"/>
              </a:rPr>
              <a:t>W</a:t>
            </a:r>
            <a:r>
              <a:rPr b="0" i="0" lang="en-US" sz="2400" u="none" cap="none" strike="noStrike">
                <a:solidFill>
                  <a:srgbClr val="C7D2E0"/>
                </a:solidFill>
                <a:latin typeface="Calibri"/>
                <a:ea typeface="Calibri"/>
                <a:cs typeface="Calibri"/>
                <a:sym typeface="Calibri"/>
              </a:rPr>
              <a:t>hat we can </a:t>
            </a:r>
            <a:r>
              <a:rPr lang="en-US" sz="2400">
                <a:solidFill>
                  <a:srgbClr val="C7D2E0"/>
                </a:solidFill>
                <a:latin typeface="Calibri"/>
                <a:ea typeface="Calibri"/>
                <a:cs typeface="Calibri"/>
                <a:sym typeface="Calibri"/>
              </a:rPr>
              <a:t>infer from what we found</a:t>
            </a:r>
            <a:endParaRPr sz="2400"/>
          </a:p>
        </p:txBody>
      </p:sp>
      <p:sp>
        <p:nvSpPr>
          <p:cNvPr id="279" name="Google Shape;279;p18"/>
          <p:cNvSpPr/>
          <p:nvPr/>
        </p:nvSpPr>
        <p:spPr>
          <a:xfrm>
            <a:off x="917035" y="2322565"/>
            <a:ext cx="914400" cy="146400"/>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3f5acb2846d_1_0"/>
          <p:cNvSpPr/>
          <p:nvPr/>
        </p:nvSpPr>
        <p:spPr>
          <a:xfrm>
            <a:off x="5965050" y="3083700"/>
            <a:ext cx="4452900" cy="690600"/>
          </a:xfrm>
          <a:prstGeom prst="ellipse">
            <a:avLst/>
          </a:prstGeom>
          <a:noFill/>
          <a:ln cap="flat" cmpd="sng" w="19050">
            <a:solidFill>
              <a:srgbClr val="F2F6F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latin typeface="Calibri"/>
              <a:ea typeface="Calibri"/>
              <a:cs typeface="Calibri"/>
              <a:sym typeface="Calibri"/>
            </a:endParaRPr>
          </a:p>
        </p:txBody>
      </p:sp>
      <p:sp>
        <p:nvSpPr>
          <p:cNvPr id="285" name="Google Shape;285;g3f5acb2846d_1_0"/>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Plasma Line</a:t>
            </a:r>
            <a:endParaRPr sz="4000">
              <a:latin typeface="Calibri"/>
              <a:ea typeface="Calibri"/>
              <a:cs typeface="Calibri"/>
              <a:sym typeface="Calibri"/>
            </a:endParaRPr>
          </a:p>
        </p:txBody>
      </p:sp>
      <p:pic>
        <p:nvPicPr>
          <p:cNvPr descr="brush_underline.png" id="286" name="Google Shape;286;g3f5acb2846d_1_0"/>
          <p:cNvPicPr preferRelativeResize="0"/>
          <p:nvPr/>
        </p:nvPicPr>
        <p:blipFill rotWithShape="1">
          <a:blip r:embed="rId3">
            <a:alphaModFix/>
          </a:blip>
          <a:srcRect b="0" l="0" r="0" t="0"/>
          <a:stretch/>
        </p:blipFill>
        <p:spPr>
          <a:xfrm>
            <a:off x="571968" y="1147923"/>
            <a:ext cx="10881358" cy="450465"/>
          </a:xfrm>
          <a:prstGeom prst="rect">
            <a:avLst/>
          </a:prstGeom>
          <a:noFill/>
          <a:ln>
            <a:noFill/>
          </a:ln>
        </p:spPr>
      </p:pic>
      <p:pic>
        <p:nvPicPr>
          <p:cNvPr id="287" name="Google Shape;287;g3f5acb2846d_1_0"/>
          <p:cNvPicPr preferRelativeResize="0"/>
          <p:nvPr/>
        </p:nvPicPr>
        <p:blipFill rotWithShape="1">
          <a:blip r:embed="rId4">
            <a:alphaModFix/>
          </a:blip>
          <a:srcRect b="0" l="0" r="0" t="5865"/>
          <a:stretch/>
        </p:blipFill>
        <p:spPr>
          <a:xfrm>
            <a:off x="456963" y="1845475"/>
            <a:ext cx="11278075" cy="4048125"/>
          </a:xfrm>
          <a:prstGeom prst="rect">
            <a:avLst/>
          </a:prstGeom>
          <a:noFill/>
          <a:ln>
            <a:noFill/>
          </a:ln>
        </p:spPr>
      </p:pic>
      <p:sp>
        <p:nvSpPr>
          <p:cNvPr id="288" name="Google Shape;288;g3f5acb2846d_1_0"/>
          <p:cNvSpPr/>
          <p:nvPr/>
        </p:nvSpPr>
        <p:spPr>
          <a:xfrm>
            <a:off x="6274600" y="3250400"/>
            <a:ext cx="4286100" cy="952500"/>
          </a:xfrm>
          <a:prstGeom prst="ellipse">
            <a:avLst/>
          </a:prstGeom>
          <a:no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3f59f5a9f21_2_0"/>
          <p:cNvSpPr txBox="1"/>
          <p:nvPr/>
        </p:nvSpPr>
        <p:spPr>
          <a:xfrm>
            <a:off x="383380" y="38723"/>
            <a:ext cx="109728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First look at </a:t>
            </a:r>
            <a:r>
              <a:rPr lang="en-US" sz="4000">
                <a:solidFill>
                  <a:srgbClr val="0D0D0D"/>
                </a:solidFill>
                <a:latin typeface="Calibri"/>
                <a:ea typeface="Calibri"/>
                <a:cs typeface="Calibri"/>
                <a:sym typeface="Calibri"/>
              </a:rPr>
              <a:t>our observations</a:t>
            </a:r>
            <a:endParaRPr sz="4000">
              <a:solidFill>
                <a:srgbClr val="0D0D0D"/>
              </a:solidFill>
              <a:latin typeface="Calibri"/>
              <a:ea typeface="Calibri"/>
              <a:cs typeface="Calibri"/>
              <a:sym typeface="Calibri"/>
            </a:endParaRPr>
          </a:p>
          <a:p>
            <a:pPr indent="0" lvl="0" marL="0" marR="0" rtl="0" algn="l">
              <a:lnSpc>
                <a:spcPct val="100000"/>
              </a:lnSpc>
              <a:spcBef>
                <a:spcPts val="0"/>
              </a:spcBef>
              <a:spcAft>
                <a:spcPts val="0"/>
              </a:spcAft>
              <a:buNone/>
            </a:pPr>
            <a:r>
              <a:rPr b="1" lang="en-US" sz="2000">
                <a:solidFill>
                  <a:srgbClr val="2E5A88"/>
                </a:solidFill>
                <a:latin typeface="Calibri"/>
                <a:ea typeface="Calibri"/>
                <a:cs typeface="Calibri"/>
                <a:sym typeface="Calibri"/>
              </a:rPr>
              <a:t>Question: </a:t>
            </a:r>
            <a:r>
              <a:rPr b="1" i="1" lang="en-US" sz="2000">
                <a:solidFill>
                  <a:srgbClr val="2E5A88"/>
                </a:solidFill>
                <a:latin typeface="Calibri"/>
                <a:ea typeface="Calibri"/>
                <a:cs typeface="Calibri"/>
                <a:sym typeface="Calibri"/>
              </a:rPr>
              <a:t>Was there evidence of an F-region trough during our observation period?</a:t>
            </a:r>
            <a:endParaRPr b="1" sz="2000">
              <a:solidFill>
                <a:srgbClr val="2E5A88"/>
              </a:solidFill>
              <a:latin typeface="Calibri"/>
              <a:ea typeface="Calibri"/>
              <a:cs typeface="Calibri"/>
              <a:sym typeface="Calibri"/>
            </a:endParaRPr>
          </a:p>
        </p:txBody>
      </p:sp>
      <p:sp>
        <p:nvSpPr>
          <p:cNvPr id="294" name="Google Shape;294;g3f59f5a9f21_2_0"/>
          <p:cNvSpPr txBox="1"/>
          <p:nvPr/>
        </p:nvSpPr>
        <p:spPr>
          <a:xfrm>
            <a:off x="152400" y="5599800"/>
            <a:ext cx="11736000" cy="1258200"/>
          </a:xfrm>
          <a:prstGeom prst="rect">
            <a:avLst/>
          </a:prstGeom>
          <a:noFill/>
          <a:ln>
            <a:noFill/>
          </a:ln>
        </p:spPr>
        <p:txBody>
          <a:bodyPr anchorCtr="0" anchor="t" bIns="91425" lIns="91425" spcFirstLastPara="1" rIns="91425" wrap="square" tIns="91425">
            <a:spAutoFit/>
          </a:bodyPr>
          <a:lstStyle/>
          <a:p>
            <a:pPr indent="0" lvl="0" marL="0" rtl="0" algn="l">
              <a:lnSpc>
                <a:spcPct val="125454"/>
              </a:lnSpc>
              <a:spcBef>
                <a:spcPts val="0"/>
              </a:spcBef>
              <a:spcAft>
                <a:spcPts val="0"/>
              </a:spcAft>
              <a:buNone/>
            </a:pPr>
            <a:r>
              <a:t/>
            </a:r>
            <a:endParaRPr b="1" sz="1600">
              <a:solidFill>
                <a:schemeClr val="dk1"/>
              </a:solidFill>
              <a:latin typeface="Calibri"/>
              <a:ea typeface="Calibri"/>
              <a:cs typeface="Calibri"/>
              <a:sym typeface="Calibri"/>
            </a:endParaRPr>
          </a:p>
          <a:p>
            <a:pPr indent="-355600" lvl="0" marL="457200" rtl="0" algn="l">
              <a:lnSpc>
                <a:spcPct val="115000"/>
              </a:lnSpc>
              <a:spcBef>
                <a:spcPts val="8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No clear depletion in electron density or pronounced ion temperature spike</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Disturbance at ~2:12 UTC is from the interference</a:t>
            </a:r>
            <a:endParaRPr sz="2000">
              <a:solidFill>
                <a:schemeClr val="dk1"/>
              </a:solidFill>
              <a:latin typeface="Calibri"/>
              <a:ea typeface="Calibri"/>
              <a:cs typeface="Calibri"/>
              <a:sym typeface="Calibri"/>
            </a:endParaRPr>
          </a:p>
        </p:txBody>
      </p:sp>
      <p:pic>
        <p:nvPicPr>
          <p:cNvPr id="295" name="Google Shape;295;g3f59f5a9f21_2_0"/>
          <p:cNvPicPr preferRelativeResize="0"/>
          <p:nvPr/>
        </p:nvPicPr>
        <p:blipFill>
          <a:blip r:embed="rId3">
            <a:alphaModFix/>
          </a:blip>
          <a:stretch>
            <a:fillRect/>
          </a:stretch>
        </p:blipFill>
        <p:spPr>
          <a:xfrm>
            <a:off x="152400" y="1114525"/>
            <a:ext cx="11892277" cy="48536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id="300" name="Google Shape;300;g3f59df490b2_0_0"/>
          <p:cNvPicPr preferRelativeResize="0"/>
          <p:nvPr/>
        </p:nvPicPr>
        <p:blipFill rotWithShape="1">
          <a:blip r:embed="rId3">
            <a:alphaModFix/>
          </a:blip>
          <a:srcRect b="0" l="0" r="0" t="3670"/>
          <a:stretch/>
        </p:blipFill>
        <p:spPr>
          <a:xfrm>
            <a:off x="440835" y="1036775"/>
            <a:ext cx="5157800" cy="5584799"/>
          </a:xfrm>
          <a:prstGeom prst="rect">
            <a:avLst/>
          </a:prstGeom>
          <a:noFill/>
          <a:ln>
            <a:noFill/>
          </a:ln>
        </p:spPr>
      </p:pic>
      <p:sp>
        <p:nvSpPr>
          <p:cNvPr id="301" name="Google Shape;301;g3f59df490b2_0_0"/>
          <p:cNvSpPr txBox="1"/>
          <p:nvPr/>
        </p:nvSpPr>
        <p:spPr>
          <a:xfrm>
            <a:off x="238150" y="61400"/>
            <a:ext cx="117702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2400">
                <a:solidFill>
                  <a:schemeClr val="dk2"/>
                </a:solidFill>
              </a:rPr>
              <a:t>Was plasma convection enhanced even though a trough was not obvious?</a:t>
            </a:r>
            <a:endParaRPr b="1" i="1" sz="2400">
              <a:solidFill>
                <a:schemeClr val="dk2"/>
              </a:solidFill>
            </a:endParaRPr>
          </a:p>
          <a:p>
            <a:pPr indent="0" lvl="0" marL="0" marR="0" rtl="0" algn="l">
              <a:lnSpc>
                <a:spcPct val="100000"/>
              </a:lnSpc>
              <a:spcBef>
                <a:spcPts val="0"/>
              </a:spcBef>
              <a:spcAft>
                <a:spcPts val="0"/>
              </a:spcAft>
              <a:buNone/>
            </a:pPr>
            <a:r>
              <a:t/>
            </a:r>
            <a:endParaRPr sz="3600">
              <a:solidFill>
                <a:srgbClr val="0D0D0D"/>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3600" u="none" cap="none" strike="noStrike">
                <a:solidFill>
                  <a:srgbClr val="0D0D0D"/>
                </a:solidFill>
                <a:latin typeface="Calibri"/>
                <a:ea typeface="Calibri"/>
                <a:cs typeface="Calibri"/>
                <a:sym typeface="Calibri"/>
              </a:rPr>
              <a:t> </a:t>
            </a:r>
            <a:endParaRPr sz="3600"/>
          </a:p>
        </p:txBody>
      </p:sp>
      <p:pic>
        <p:nvPicPr>
          <p:cNvPr descr="brush_underline.png" id="302" name="Google Shape;302;g3f59df490b2_0_0"/>
          <p:cNvPicPr preferRelativeResize="0"/>
          <p:nvPr/>
        </p:nvPicPr>
        <p:blipFill rotWithShape="1">
          <a:blip r:embed="rId4">
            <a:alphaModFix/>
          </a:blip>
          <a:srcRect b="0" l="0" r="0" t="0"/>
          <a:stretch/>
        </p:blipFill>
        <p:spPr>
          <a:xfrm>
            <a:off x="238143" y="513536"/>
            <a:ext cx="10881358" cy="450465"/>
          </a:xfrm>
          <a:prstGeom prst="rect">
            <a:avLst/>
          </a:prstGeom>
          <a:noFill/>
          <a:ln>
            <a:noFill/>
          </a:ln>
        </p:spPr>
      </p:pic>
      <p:pic>
        <p:nvPicPr>
          <p:cNvPr id="303" name="Google Shape;303;g3f59df490b2_0_0"/>
          <p:cNvPicPr preferRelativeResize="0"/>
          <p:nvPr/>
        </p:nvPicPr>
        <p:blipFill>
          <a:blip r:embed="rId5">
            <a:alphaModFix/>
          </a:blip>
          <a:stretch>
            <a:fillRect/>
          </a:stretch>
        </p:blipFill>
        <p:spPr>
          <a:xfrm>
            <a:off x="6129000" y="963991"/>
            <a:ext cx="5157801" cy="2180308"/>
          </a:xfrm>
          <a:prstGeom prst="rect">
            <a:avLst/>
          </a:prstGeom>
          <a:noFill/>
          <a:ln>
            <a:noFill/>
          </a:ln>
        </p:spPr>
      </p:pic>
      <p:sp>
        <p:nvSpPr>
          <p:cNvPr id="304" name="Google Shape;304;g3f59df490b2_0_0"/>
          <p:cNvSpPr txBox="1"/>
          <p:nvPr/>
        </p:nvSpPr>
        <p:spPr>
          <a:xfrm>
            <a:off x="6017200" y="5578275"/>
            <a:ext cx="5381400" cy="739800"/>
          </a:xfrm>
          <a:prstGeom prst="rect">
            <a:avLst/>
          </a:prstGeom>
          <a:solidFill>
            <a:srgbClr val="F2F6FB"/>
          </a:solidFill>
          <a:ln>
            <a:noFill/>
          </a:ln>
        </p:spPr>
        <p:txBody>
          <a:bodyPr anchorCtr="0" anchor="t" bIns="91425" lIns="91425" spcFirstLastPara="1" rIns="91425" wrap="square" tIns="91425">
            <a:spAutoFit/>
          </a:bodyPr>
          <a:lstStyle/>
          <a:p>
            <a:pPr indent="0" lvl="0" marL="0" rtl="0" algn="l">
              <a:lnSpc>
                <a:spcPct val="125454"/>
              </a:lnSpc>
              <a:spcBef>
                <a:spcPts val="0"/>
              </a:spcBef>
              <a:spcAft>
                <a:spcPts val="800"/>
              </a:spcAft>
              <a:buNone/>
            </a:pPr>
            <a:r>
              <a:rPr lang="en-US" sz="1600">
                <a:solidFill>
                  <a:schemeClr val="dk1"/>
                </a:solidFill>
              </a:rPr>
              <a:t>Despite stronger plasma convection, no significant density depletion or ion heating is observed.</a:t>
            </a:r>
            <a:endParaRPr sz="2400">
              <a:solidFill>
                <a:schemeClr val="dk1"/>
              </a:solidFill>
            </a:endParaRPr>
          </a:p>
        </p:txBody>
      </p:sp>
      <p:pic>
        <p:nvPicPr>
          <p:cNvPr id="305" name="Google Shape;305;g3f59df490b2_0_0" title="Magnetometer.png"/>
          <p:cNvPicPr preferRelativeResize="0"/>
          <p:nvPr/>
        </p:nvPicPr>
        <p:blipFill rotWithShape="1">
          <a:blip r:embed="rId6">
            <a:alphaModFix/>
          </a:blip>
          <a:srcRect b="0" l="100" r="90" t="0"/>
          <a:stretch/>
        </p:blipFill>
        <p:spPr>
          <a:xfrm>
            <a:off x="5959500" y="3191574"/>
            <a:ext cx="5496796" cy="2024951"/>
          </a:xfrm>
          <a:prstGeom prst="rect">
            <a:avLst/>
          </a:prstGeom>
          <a:noFill/>
          <a:ln>
            <a:noFill/>
          </a:ln>
        </p:spPr>
      </p:pic>
      <p:sp>
        <p:nvSpPr>
          <p:cNvPr id="306" name="Google Shape;306;g3f59df490b2_0_0"/>
          <p:cNvSpPr/>
          <p:nvPr/>
        </p:nvSpPr>
        <p:spPr>
          <a:xfrm>
            <a:off x="1546525" y="1157350"/>
            <a:ext cx="501900" cy="921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7" name="Google Shape;307;g3f59df490b2_0_0"/>
          <p:cNvSpPr/>
          <p:nvPr/>
        </p:nvSpPr>
        <p:spPr>
          <a:xfrm>
            <a:off x="1546525" y="2222400"/>
            <a:ext cx="501900" cy="921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8" name="Google Shape;308;g3f59df490b2_0_0"/>
          <p:cNvSpPr/>
          <p:nvPr/>
        </p:nvSpPr>
        <p:spPr>
          <a:xfrm>
            <a:off x="1546525" y="3312550"/>
            <a:ext cx="501900" cy="921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9" name="Google Shape;309;g3f59df490b2_0_0"/>
          <p:cNvSpPr/>
          <p:nvPr/>
        </p:nvSpPr>
        <p:spPr>
          <a:xfrm>
            <a:off x="1546525" y="4402700"/>
            <a:ext cx="501900" cy="921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10" name="Google Shape;310;g3f59df490b2_0_0"/>
          <p:cNvSpPr/>
          <p:nvPr/>
        </p:nvSpPr>
        <p:spPr>
          <a:xfrm>
            <a:off x="1546525" y="5492850"/>
            <a:ext cx="501900" cy="921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11" name="Google Shape;311;g3f59df490b2_0_0"/>
          <p:cNvSpPr/>
          <p:nvPr/>
        </p:nvSpPr>
        <p:spPr>
          <a:xfrm>
            <a:off x="4132825" y="5492850"/>
            <a:ext cx="501900" cy="921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12" name="Google Shape;312;g3f59df490b2_0_0"/>
          <p:cNvSpPr/>
          <p:nvPr/>
        </p:nvSpPr>
        <p:spPr>
          <a:xfrm>
            <a:off x="8207875" y="1157350"/>
            <a:ext cx="1040700" cy="1768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13" name="Google Shape;313;g3f59df490b2_0_0"/>
          <p:cNvSpPr/>
          <p:nvPr/>
        </p:nvSpPr>
        <p:spPr>
          <a:xfrm>
            <a:off x="8401250" y="3429000"/>
            <a:ext cx="1236300" cy="142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3"/>
          <p:cNvSpPr/>
          <p:nvPr/>
        </p:nvSpPr>
        <p:spPr>
          <a:xfrm>
            <a:off x="0" y="0"/>
            <a:ext cx="12191695" cy="6858000"/>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3" name="Google Shape;103;p3"/>
          <p:cNvSpPr/>
          <p:nvPr/>
        </p:nvSpPr>
        <p:spPr>
          <a:xfrm>
            <a:off x="917035" y="2322565"/>
            <a:ext cx="914400" cy="146400"/>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4" name="Google Shape;104;p3"/>
          <p:cNvSpPr txBox="1"/>
          <p:nvPr/>
        </p:nvSpPr>
        <p:spPr>
          <a:xfrm>
            <a:off x="822960" y="2468880"/>
            <a:ext cx="1920240" cy="14630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000" u="none" cap="none" strike="noStrike">
                <a:solidFill>
                  <a:srgbClr val="ED7D31"/>
                </a:solidFill>
                <a:latin typeface="Calibri"/>
                <a:ea typeface="Calibri"/>
                <a:cs typeface="Calibri"/>
                <a:sym typeface="Calibri"/>
              </a:rPr>
              <a:t>01</a:t>
            </a:r>
            <a:endParaRPr/>
          </a:p>
        </p:txBody>
      </p:sp>
      <p:sp>
        <p:nvSpPr>
          <p:cNvPr id="105" name="Google Shape;105;p3"/>
          <p:cNvSpPr txBox="1"/>
          <p:nvPr/>
        </p:nvSpPr>
        <p:spPr>
          <a:xfrm>
            <a:off x="3063240" y="2697480"/>
            <a:ext cx="82296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400" u="none" cap="none" strike="noStrike">
                <a:solidFill>
                  <a:srgbClr val="FFFFFF"/>
                </a:solidFill>
                <a:latin typeface="Calibri"/>
                <a:ea typeface="Calibri"/>
                <a:cs typeface="Calibri"/>
                <a:sym typeface="Calibri"/>
              </a:rPr>
              <a:t>Background</a:t>
            </a:r>
            <a:endParaRPr/>
          </a:p>
        </p:txBody>
      </p:sp>
      <p:sp>
        <p:nvSpPr>
          <p:cNvPr id="106" name="Google Shape;106;p3"/>
          <p:cNvSpPr txBox="1"/>
          <p:nvPr/>
        </p:nvSpPr>
        <p:spPr>
          <a:xfrm>
            <a:off x="3063240" y="3931920"/>
            <a:ext cx="7955400" cy="812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400">
                <a:solidFill>
                  <a:srgbClr val="C7D2E0"/>
                </a:solidFill>
                <a:latin typeface="Calibri"/>
                <a:ea typeface="Calibri"/>
                <a:cs typeface="Calibri"/>
                <a:sym typeface="Calibri"/>
              </a:rPr>
              <a:t>Defining a trough and why summer troughs are unusual</a:t>
            </a:r>
            <a:endParaRPr sz="2400">
              <a:solidFill>
                <a:srgbClr val="C7D2E0"/>
              </a:solidFill>
              <a:latin typeface="Calibri"/>
              <a:ea typeface="Calibri"/>
              <a:cs typeface="Calibri"/>
              <a:sym typeface="Calibri"/>
            </a:endParaRPr>
          </a:p>
          <a:p>
            <a:pPr indent="0" lvl="0" marL="0" marR="0" rtl="0" algn="l">
              <a:lnSpc>
                <a:spcPct val="120000"/>
              </a:lnSpc>
              <a:spcBef>
                <a:spcPts val="0"/>
              </a:spcBef>
              <a:spcAft>
                <a:spcPts val="0"/>
              </a:spcAft>
              <a:buNone/>
            </a:pPr>
            <a:r>
              <a:rPr lang="en-US" sz="2400">
                <a:solidFill>
                  <a:srgbClr val="C7D2E0"/>
                </a:solidFill>
                <a:latin typeface="Calibri"/>
                <a:ea typeface="Calibri"/>
                <a:cs typeface="Calibri"/>
                <a:sym typeface="Calibri"/>
              </a:rPr>
              <a:t>The potential explanation and how ISR can help</a:t>
            </a:r>
            <a:endParaRPr sz="2400">
              <a:solidFill>
                <a:srgbClr val="C7D2E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g3f59df490b2_1_8"/>
          <p:cNvSpPr/>
          <p:nvPr/>
        </p:nvSpPr>
        <p:spPr>
          <a:xfrm>
            <a:off x="726270" y="1461135"/>
            <a:ext cx="10744200" cy="1737300"/>
          </a:xfrm>
          <a:prstGeom prst="roundRect">
            <a:avLst>
              <a:gd fmla="val 4000" name="adj"/>
            </a:avLst>
          </a:pr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9" name="Google Shape;319;g3f59df490b2_1_8"/>
          <p:cNvSpPr txBox="1"/>
          <p:nvPr/>
        </p:nvSpPr>
        <p:spPr>
          <a:xfrm>
            <a:off x="1091980" y="1756329"/>
            <a:ext cx="10012800" cy="11970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lang="en-US" sz="2400">
                <a:solidFill>
                  <a:srgbClr val="FFFFFF"/>
                </a:solidFill>
                <a:latin typeface="Calibri"/>
                <a:ea typeface="Calibri"/>
                <a:cs typeface="Calibri"/>
                <a:sym typeface="Calibri"/>
              </a:rPr>
              <a:t>Can we detect signatures of an ionospheric trough (F region drop, ion temperature spike, increased vector velocity) in the time periods closer to magnetic midnight (from 4 UT to 8 UT)?</a:t>
            </a:r>
            <a:endParaRPr sz="2400">
              <a:latin typeface="Calibri"/>
              <a:ea typeface="Calibri"/>
              <a:cs typeface="Calibri"/>
              <a:sym typeface="Calibri"/>
            </a:endParaRPr>
          </a:p>
        </p:txBody>
      </p:sp>
      <p:pic>
        <p:nvPicPr>
          <p:cNvPr id="320" name="Google Shape;320;g3f59df490b2_1_8"/>
          <p:cNvPicPr preferRelativeResize="0"/>
          <p:nvPr/>
        </p:nvPicPr>
        <p:blipFill rotWithShape="1">
          <a:blip r:embed="rId3">
            <a:alphaModFix/>
          </a:blip>
          <a:srcRect b="64366" l="4581" r="58172" t="4944"/>
          <a:stretch/>
        </p:blipFill>
        <p:spPr>
          <a:xfrm>
            <a:off x="1066800" y="3202300"/>
            <a:ext cx="4876799" cy="2870200"/>
          </a:xfrm>
          <a:prstGeom prst="rect">
            <a:avLst/>
          </a:prstGeom>
          <a:noFill/>
          <a:ln>
            <a:noFill/>
          </a:ln>
        </p:spPr>
      </p:pic>
      <p:pic>
        <p:nvPicPr>
          <p:cNvPr id="321" name="Google Shape;321;g3f59df490b2_1_8"/>
          <p:cNvPicPr preferRelativeResize="0"/>
          <p:nvPr/>
        </p:nvPicPr>
        <p:blipFill rotWithShape="1">
          <a:blip r:embed="rId4">
            <a:alphaModFix/>
          </a:blip>
          <a:srcRect b="64639" l="4462" r="58291" t="4671"/>
          <a:stretch/>
        </p:blipFill>
        <p:spPr>
          <a:xfrm>
            <a:off x="6124575" y="3202301"/>
            <a:ext cx="4876799" cy="2870188"/>
          </a:xfrm>
          <a:prstGeom prst="rect">
            <a:avLst/>
          </a:prstGeom>
          <a:noFill/>
          <a:ln>
            <a:noFill/>
          </a:ln>
        </p:spPr>
      </p:pic>
      <p:sp>
        <p:nvSpPr>
          <p:cNvPr id="322" name="Google Shape;322;g3f59df490b2_1_8"/>
          <p:cNvSpPr txBox="1"/>
          <p:nvPr/>
        </p:nvSpPr>
        <p:spPr>
          <a:xfrm>
            <a:off x="2209800" y="6143625"/>
            <a:ext cx="3048000" cy="4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chemeClr val="dk1"/>
                </a:solidFill>
                <a:latin typeface="Calibri"/>
                <a:ea typeface="Calibri"/>
                <a:cs typeface="Calibri"/>
                <a:sym typeface="Calibri"/>
              </a:rPr>
              <a:t>electron density, 5 min AC</a:t>
            </a:r>
            <a:endParaRPr sz="2000">
              <a:solidFill>
                <a:schemeClr val="dk1"/>
              </a:solidFill>
              <a:latin typeface="Calibri"/>
              <a:ea typeface="Calibri"/>
              <a:cs typeface="Calibri"/>
              <a:sym typeface="Calibri"/>
            </a:endParaRPr>
          </a:p>
        </p:txBody>
      </p:sp>
      <p:sp>
        <p:nvSpPr>
          <p:cNvPr id="323" name="Google Shape;323;g3f59df490b2_1_8"/>
          <p:cNvSpPr txBox="1"/>
          <p:nvPr/>
        </p:nvSpPr>
        <p:spPr>
          <a:xfrm>
            <a:off x="7124700" y="6143625"/>
            <a:ext cx="3048000" cy="4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chemeClr val="dk1"/>
                </a:solidFill>
                <a:latin typeface="Calibri"/>
                <a:ea typeface="Calibri"/>
                <a:cs typeface="Calibri"/>
                <a:sym typeface="Calibri"/>
              </a:rPr>
              <a:t>ion temperature,</a:t>
            </a:r>
            <a:r>
              <a:rPr lang="en-US" sz="2000">
                <a:solidFill>
                  <a:schemeClr val="dk1"/>
                </a:solidFill>
                <a:latin typeface="Calibri"/>
                <a:ea typeface="Calibri"/>
                <a:cs typeface="Calibri"/>
                <a:sym typeface="Calibri"/>
              </a:rPr>
              <a:t> 5 min AC</a:t>
            </a:r>
            <a:endParaRPr sz="2000">
              <a:solidFill>
                <a:schemeClr val="dk1"/>
              </a:solidFill>
              <a:latin typeface="Calibri"/>
              <a:ea typeface="Calibri"/>
              <a:cs typeface="Calibri"/>
              <a:sym typeface="Calibri"/>
            </a:endParaRPr>
          </a:p>
        </p:txBody>
      </p:sp>
      <p:cxnSp>
        <p:nvCxnSpPr>
          <p:cNvPr id="324" name="Google Shape;324;g3f59df490b2_1_8"/>
          <p:cNvCxnSpPr/>
          <p:nvPr/>
        </p:nvCxnSpPr>
        <p:spPr>
          <a:xfrm rot="10800000">
            <a:off x="5591325" y="5705475"/>
            <a:ext cx="361800" cy="647700"/>
          </a:xfrm>
          <a:prstGeom prst="straightConnector1">
            <a:avLst/>
          </a:prstGeom>
          <a:noFill/>
          <a:ln cap="flat" cmpd="sng" w="38100">
            <a:solidFill>
              <a:srgbClr val="FF0000"/>
            </a:solidFill>
            <a:prstDash val="solid"/>
            <a:round/>
            <a:headEnd len="med" w="med" type="none"/>
            <a:tailEnd len="med" w="med" type="triangle"/>
          </a:ln>
          <a:effectLst>
            <a:outerShdw blurRad="114300" rotWithShape="0" algn="bl">
              <a:srgbClr val="000000">
                <a:alpha val="50000"/>
              </a:srgbClr>
            </a:outerShdw>
          </a:effectLst>
        </p:spPr>
      </p:cxnSp>
      <p:sp>
        <p:nvSpPr>
          <p:cNvPr id="325" name="Google Shape;325;g3f59df490b2_1_8"/>
          <p:cNvSpPr txBox="1"/>
          <p:nvPr/>
        </p:nvSpPr>
        <p:spPr>
          <a:xfrm>
            <a:off x="5553000" y="6276975"/>
            <a:ext cx="1276500" cy="400200"/>
          </a:xfrm>
          <a:prstGeom prst="rect">
            <a:avLst/>
          </a:prstGeom>
          <a:noFill/>
          <a:ln>
            <a:noFill/>
          </a:ln>
          <a:effectLst>
            <a:outerShdw blurRad="114300" rotWithShape="0" algn="bl">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rgbClr val="FF0000"/>
                </a:solidFill>
                <a:latin typeface="Dancing Script"/>
                <a:ea typeface="Dancing Script"/>
                <a:cs typeface="Dancing Script"/>
                <a:sym typeface="Dancing Script"/>
              </a:rPr>
              <a:t>aurora!</a:t>
            </a:r>
            <a:endParaRPr b="1" sz="1600">
              <a:solidFill>
                <a:srgbClr val="FF0000"/>
              </a:solidFill>
              <a:latin typeface="Dancing Script"/>
              <a:ea typeface="Dancing Script"/>
              <a:cs typeface="Dancing Script"/>
              <a:sym typeface="Dancing Script"/>
            </a:endParaRPr>
          </a:p>
        </p:txBody>
      </p:sp>
      <p:sp>
        <p:nvSpPr>
          <p:cNvPr id="326" name="Google Shape;326;g3f59df490b2_1_8"/>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Inspecting later observations</a:t>
            </a:r>
            <a:endParaRPr sz="4000">
              <a:latin typeface="Calibri"/>
              <a:ea typeface="Calibri"/>
              <a:cs typeface="Calibri"/>
              <a:sym typeface="Calibri"/>
            </a:endParaRPr>
          </a:p>
        </p:txBody>
      </p:sp>
      <p:pic>
        <p:nvPicPr>
          <p:cNvPr descr="brush_underline.png" id="327" name="Google Shape;327;g3f59df490b2_1_8"/>
          <p:cNvPicPr preferRelativeResize="0"/>
          <p:nvPr/>
        </p:nvPicPr>
        <p:blipFill rotWithShape="1">
          <a:blip r:embed="rId5">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g3f59df490b2_1_51"/>
          <p:cNvPicPr preferRelativeResize="0"/>
          <p:nvPr/>
        </p:nvPicPr>
        <p:blipFill rotWithShape="1">
          <a:blip r:embed="rId3">
            <a:alphaModFix/>
          </a:blip>
          <a:srcRect b="0" l="0" r="0" t="65237"/>
          <a:stretch/>
        </p:blipFill>
        <p:spPr>
          <a:xfrm>
            <a:off x="655325" y="3381050"/>
            <a:ext cx="6950325" cy="3036575"/>
          </a:xfrm>
          <a:prstGeom prst="rect">
            <a:avLst/>
          </a:prstGeom>
          <a:noFill/>
          <a:ln>
            <a:noFill/>
          </a:ln>
        </p:spPr>
      </p:pic>
      <p:sp>
        <p:nvSpPr>
          <p:cNvPr id="333" name="Google Shape;333;g3f59df490b2_1_51"/>
          <p:cNvSpPr txBox="1"/>
          <p:nvPr/>
        </p:nvSpPr>
        <p:spPr>
          <a:xfrm>
            <a:off x="9026298" y="5936852"/>
            <a:ext cx="1374900" cy="6156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lang="en-US" sz="4000">
                <a:solidFill>
                  <a:schemeClr val="dk1"/>
                </a:solidFill>
                <a:latin typeface="Calibri"/>
                <a:ea typeface="Calibri"/>
                <a:cs typeface="Calibri"/>
                <a:sym typeface="Calibri"/>
              </a:rPr>
              <a:t>…no</a:t>
            </a:r>
            <a:endParaRPr sz="4000">
              <a:solidFill>
                <a:schemeClr val="dk1"/>
              </a:solidFill>
              <a:latin typeface="Calibri"/>
              <a:ea typeface="Calibri"/>
              <a:cs typeface="Calibri"/>
              <a:sym typeface="Calibri"/>
            </a:endParaRPr>
          </a:p>
        </p:txBody>
      </p:sp>
      <p:sp>
        <p:nvSpPr>
          <p:cNvPr id="334" name="Google Shape;334;g3f59df490b2_1_51"/>
          <p:cNvSpPr txBox="1"/>
          <p:nvPr/>
        </p:nvSpPr>
        <p:spPr>
          <a:xfrm>
            <a:off x="7605650" y="3381050"/>
            <a:ext cx="4353000" cy="2526900"/>
          </a:xfrm>
          <a:prstGeom prst="rect">
            <a:avLst/>
          </a:prstGeom>
          <a:noFill/>
          <a:ln>
            <a:noFill/>
          </a:ln>
        </p:spPr>
        <p:txBody>
          <a:bodyPr anchorCtr="0" anchor="ctr"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Electron density decreases after sunset, sharp decrease associated with trough not visible</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Ion temperatures remain relatively constant</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Vector velocity increases, but does not affect ion temperature</a:t>
            </a:r>
            <a:endParaRPr sz="2000">
              <a:solidFill>
                <a:schemeClr val="dk1"/>
              </a:solidFill>
              <a:latin typeface="Calibri"/>
              <a:ea typeface="Calibri"/>
              <a:cs typeface="Calibri"/>
              <a:sym typeface="Calibri"/>
            </a:endParaRPr>
          </a:p>
        </p:txBody>
      </p:sp>
      <p:sp>
        <p:nvSpPr>
          <p:cNvPr id="335" name="Google Shape;335;g3f59df490b2_1_51"/>
          <p:cNvSpPr/>
          <p:nvPr/>
        </p:nvSpPr>
        <p:spPr>
          <a:xfrm>
            <a:off x="726270" y="1461135"/>
            <a:ext cx="10744200" cy="1737300"/>
          </a:xfrm>
          <a:prstGeom prst="roundRect">
            <a:avLst>
              <a:gd fmla="val 4000" name="adj"/>
            </a:avLst>
          </a:pr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6" name="Google Shape;336;g3f59df490b2_1_51"/>
          <p:cNvSpPr txBox="1"/>
          <p:nvPr/>
        </p:nvSpPr>
        <p:spPr>
          <a:xfrm>
            <a:off x="1091980" y="1756329"/>
            <a:ext cx="10012800" cy="11970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lang="en-US" sz="2400">
                <a:solidFill>
                  <a:srgbClr val="FFFFFF"/>
                </a:solidFill>
                <a:latin typeface="Calibri"/>
                <a:ea typeface="Calibri"/>
                <a:cs typeface="Calibri"/>
                <a:sym typeface="Calibri"/>
              </a:rPr>
              <a:t>Can we detect signatures of an ionospheric trough (F region drop, ion temperature spike, increased vector velocity) in the time periods closer to magnetic midnight (from 4 UT to 8 UT)?</a:t>
            </a:r>
            <a:endParaRPr sz="2400">
              <a:latin typeface="Calibri"/>
              <a:ea typeface="Calibri"/>
              <a:cs typeface="Calibri"/>
              <a:sym typeface="Calibri"/>
            </a:endParaRPr>
          </a:p>
        </p:txBody>
      </p:sp>
      <p:sp>
        <p:nvSpPr>
          <p:cNvPr id="337" name="Google Shape;337;g3f59df490b2_1_51"/>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Inspecting later observations</a:t>
            </a:r>
            <a:endParaRPr sz="4000">
              <a:latin typeface="Calibri"/>
              <a:ea typeface="Calibri"/>
              <a:cs typeface="Calibri"/>
              <a:sym typeface="Calibri"/>
            </a:endParaRPr>
          </a:p>
        </p:txBody>
      </p:sp>
      <p:pic>
        <p:nvPicPr>
          <p:cNvPr descr="brush_underline.png" id="338" name="Google Shape;338;g3f59df490b2_1_51"/>
          <p:cNvPicPr preferRelativeResize="0"/>
          <p:nvPr/>
        </p:nvPicPr>
        <p:blipFill rotWithShape="1">
          <a:blip r:embed="rId4">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9"/>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Frictional heating - the</a:t>
            </a:r>
            <a:r>
              <a:rPr b="0" i="0" lang="en-US" sz="4000" u="none" cap="none" strike="noStrike">
                <a:solidFill>
                  <a:srgbClr val="0D0D0D"/>
                </a:solidFill>
                <a:latin typeface="Calibri"/>
                <a:ea typeface="Calibri"/>
                <a:cs typeface="Calibri"/>
                <a:sym typeface="Calibri"/>
              </a:rPr>
              <a:t> equation</a:t>
            </a:r>
            <a:endParaRPr/>
          </a:p>
        </p:txBody>
      </p:sp>
      <p:sp>
        <p:nvSpPr>
          <p:cNvPr id="344" name="Google Shape;344;p19"/>
          <p:cNvSpPr txBox="1"/>
          <p:nvPr/>
        </p:nvSpPr>
        <p:spPr>
          <a:xfrm>
            <a:off x="640075" y="1748931"/>
            <a:ext cx="60399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chemeClr val="dk1"/>
                </a:solidFill>
                <a:latin typeface="Calibri"/>
                <a:ea typeface="Calibri"/>
                <a:cs typeface="Calibri"/>
                <a:sym typeface="Calibri"/>
              </a:rPr>
              <a:t>Thayer &amp; Semeter (2004), JASTP — </a:t>
            </a:r>
            <a:r>
              <a:rPr b="1" i="1" lang="en-US" sz="2000">
                <a:solidFill>
                  <a:schemeClr val="dk1"/>
                </a:solidFill>
                <a:latin typeface="Calibri"/>
                <a:ea typeface="Calibri"/>
                <a:cs typeface="Calibri"/>
                <a:sym typeface="Calibri"/>
              </a:rPr>
              <a:t>The convergence of magnetospheric energy flux in the polar atmosphere</a:t>
            </a:r>
            <a:endParaRPr b="1" i="1" sz="2000">
              <a:solidFill>
                <a:schemeClr val="dk1"/>
              </a:solidFill>
            </a:endParaRPr>
          </a:p>
        </p:txBody>
      </p:sp>
      <p:sp>
        <p:nvSpPr>
          <p:cNvPr id="345" name="Google Shape;345;p19"/>
          <p:cNvSpPr/>
          <p:nvPr/>
        </p:nvSpPr>
        <p:spPr>
          <a:xfrm>
            <a:off x="981925" y="2570400"/>
            <a:ext cx="5356200" cy="1104300"/>
          </a:xfrm>
          <a:prstGeom prst="roundRect">
            <a:avLst>
              <a:gd fmla="val 8000" name="adj"/>
            </a:avLst>
          </a:prstGeom>
          <a:solidFill>
            <a:srgbClr val="F2F6FB"/>
          </a:solidFill>
          <a:ln>
            <a:noFill/>
          </a:ln>
        </p:spPr>
        <p:txBody>
          <a:bodyPr anchorCtr="0" anchor="ctr" bIns="43275" lIns="86575" spcFirstLastPara="1" rIns="86575" wrap="square" tIns="43275">
            <a:noAutofit/>
          </a:bodyPr>
          <a:lstStyle/>
          <a:p>
            <a:pPr indent="0" lvl="0" marL="0" marR="0" rtl="0" algn="ctr">
              <a:spcBef>
                <a:spcPts val="0"/>
              </a:spcBef>
              <a:spcAft>
                <a:spcPts val="0"/>
              </a:spcAft>
              <a:buNone/>
            </a:pPr>
            <a:r>
              <a:t/>
            </a:r>
            <a:endParaRPr b="0" i="0" sz="1704" u="none" cap="none" strike="noStrike">
              <a:solidFill>
                <a:schemeClr val="lt1"/>
              </a:solidFill>
              <a:latin typeface="Calibri"/>
              <a:ea typeface="Calibri"/>
              <a:cs typeface="Calibri"/>
              <a:sym typeface="Calibri"/>
            </a:endParaRPr>
          </a:p>
        </p:txBody>
      </p:sp>
      <p:sp>
        <p:nvSpPr>
          <p:cNvPr id="346" name="Google Shape;346;p19"/>
          <p:cNvSpPr txBox="1"/>
          <p:nvPr/>
        </p:nvSpPr>
        <p:spPr>
          <a:xfrm>
            <a:off x="420025" y="3928775"/>
            <a:ext cx="6486600" cy="2530500"/>
          </a:xfrm>
          <a:prstGeom prst="rect">
            <a:avLst/>
          </a:prstGeom>
          <a:noFill/>
          <a:ln>
            <a:noFill/>
          </a:ln>
        </p:spPr>
        <p:txBody>
          <a:bodyPr anchorCtr="0" anchor="t" bIns="0" lIns="0" spcFirstLastPara="1" rIns="0" wrap="square" tIns="0">
            <a:spAutoFit/>
          </a:bodyPr>
          <a:lstStyle/>
          <a:p>
            <a:pPr indent="-275844" lvl="0" marL="292608" marR="0" rtl="0" algn="l">
              <a:lnSpc>
                <a:spcPct val="108000"/>
              </a:lnSpc>
              <a:spcBef>
                <a:spcPts val="0"/>
              </a:spcBef>
              <a:spcAft>
                <a:spcPts val="0"/>
              </a:spcAft>
              <a:buClr>
                <a:srgbClr val="262626"/>
              </a:buClr>
              <a:buSzPts val="2100"/>
              <a:buFont typeface="Calibri"/>
              <a:buChar char="•"/>
            </a:pPr>
            <a:r>
              <a:rPr i="0" lang="en-US" sz="2100" u="none" cap="none" strike="noStrike">
                <a:solidFill>
                  <a:srgbClr val="262626"/>
                </a:solidFill>
                <a:latin typeface="Calibri"/>
                <a:ea typeface="Calibri"/>
                <a:cs typeface="Calibri"/>
                <a:sym typeface="Calibri"/>
              </a:rPr>
              <a:t>When a convection E-field drives ions through </a:t>
            </a:r>
            <a:r>
              <a:rPr lang="en-US" sz="2100">
                <a:solidFill>
                  <a:srgbClr val="262626"/>
                </a:solidFill>
                <a:latin typeface="Calibri"/>
                <a:ea typeface="Calibri"/>
                <a:cs typeface="Calibri"/>
                <a:sym typeface="Calibri"/>
              </a:rPr>
              <a:t>a</a:t>
            </a:r>
            <a:r>
              <a:rPr i="0" lang="en-US" sz="2100" u="none" cap="none" strike="noStrike">
                <a:solidFill>
                  <a:srgbClr val="262626"/>
                </a:solidFill>
                <a:latin typeface="Calibri"/>
                <a:ea typeface="Calibri"/>
                <a:cs typeface="Calibri"/>
                <a:sym typeface="Calibri"/>
              </a:rPr>
              <a:t> slower neutral gas, the ions are frictionally heated</a:t>
            </a:r>
            <a:endParaRPr i="0" sz="2100" u="none" cap="none" strike="noStrike">
              <a:solidFill>
                <a:srgbClr val="262626"/>
              </a:solidFill>
              <a:latin typeface="Calibri"/>
              <a:ea typeface="Calibri"/>
              <a:cs typeface="Calibri"/>
              <a:sym typeface="Calibri"/>
            </a:endParaRPr>
          </a:p>
          <a:p>
            <a:pPr indent="-361950" lvl="1" marL="91440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E</a:t>
            </a:r>
            <a:r>
              <a:rPr lang="en-US" sz="2100">
                <a:solidFill>
                  <a:srgbClr val="262626"/>
                </a:solidFill>
                <a:latin typeface="Calibri"/>
                <a:ea typeface="Calibri"/>
                <a:cs typeface="Calibri"/>
                <a:sym typeface="Calibri"/>
              </a:rPr>
              <a:t>xplains the T</a:t>
            </a:r>
            <a:r>
              <a:rPr baseline="-25000" lang="en-US" sz="2100">
                <a:solidFill>
                  <a:srgbClr val="262626"/>
                </a:solidFill>
                <a:latin typeface="Calibri"/>
                <a:ea typeface="Calibri"/>
                <a:cs typeface="Calibri"/>
                <a:sym typeface="Calibri"/>
              </a:rPr>
              <a:t>i</a:t>
            </a:r>
            <a:r>
              <a:rPr lang="en-US" sz="2100">
                <a:solidFill>
                  <a:srgbClr val="262626"/>
                </a:solidFill>
                <a:latin typeface="Calibri"/>
                <a:ea typeface="Calibri"/>
                <a:cs typeface="Calibri"/>
                <a:sym typeface="Calibri"/>
              </a:rPr>
              <a:t> spikes Richards et al. tie to troughs</a:t>
            </a:r>
            <a:endParaRPr sz="2100">
              <a:solidFill>
                <a:srgbClr val="262626"/>
              </a:solidFill>
              <a:latin typeface="Calibri"/>
              <a:ea typeface="Calibri"/>
              <a:cs typeface="Calibri"/>
              <a:sym typeface="Calibri"/>
            </a:endParaRPr>
          </a:p>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Relevant collision in F-region: O</a:t>
            </a:r>
            <a:r>
              <a:rPr baseline="30000" lang="en-US" sz="2100">
                <a:solidFill>
                  <a:srgbClr val="262626"/>
                </a:solidFill>
                <a:latin typeface="Calibri"/>
                <a:ea typeface="Calibri"/>
                <a:cs typeface="Calibri"/>
                <a:sym typeface="Calibri"/>
              </a:rPr>
              <a:t>+</a:t>
            </a:r>
            <a:r>
              <a:rPr lang="en-US" sz="2100">
                <a:solidFill>
                  <a:srgbClr val="262626"/>
                </a:solidFill>
                <a:latin typeface="Calibri"/>
                <a:ea typeface="Calibri"/>
                <a:cs typeface="Calibri"/>
                <a:sym typeface="Calibri"/>
              </a:rPr>
              <a:t> + O → </a:t>
            </a:r>
            <a:r>
              <a:rPr lang="en-US" sz="2100">
                <a:solidFill>
                  <a:srgbClr val="262626"/>
                </a:solidFill>
                <a:latin typeface="Calibri"/>
                <a:ea typeface="Calibri"/>
                <a:cs typeface="Calibri"/>
                <a:sym typeface="Calibri"/>
              </a:rPr>
              <a:t>O</a:t>
            </a:r>
            <a:r>
              <a:rPr baseline="30000" lang="en-US" sz="2100">
                <a:solidFill>
                  <a:srgbClr val="262626"/>
                </a:solidFill>
                <a:latin typeface="Calibri"/>
                <a:ea typeface="Calibri"/>
                <a:cs typeface="Calibri"/>
                <a:sym typeface="Calibri"/>
              </a:rPr>
              <a:t>+</a:t>
            </a:r>
            <a:r>
              <a:rPr lang="en-US" sz="2100">
                <a:solidFill>
                  <a:srgbClr val="262626"/>
                </a:solidFill>
                <a:latin typeface="Calibri"/>
                <a:ea typeface="Calibri"/>
                <a:cs typeface="Calibri"/>
                <a:sym typeface="Calibri"/>
              </a:rPr>
              <a:t> + O</a:t>
            </a:r>
            <a:endParaRPr sz="2100">
              <a:solidFill>
                <a:srgbClr val="262626"/>
              </a:solidFill>
              <a:latin typeface="Calibri"/>
              <a:ea typeface="Calibri"/>
              <a:cs typeface="Calibri"/>
              <a:sym typeface="Calibri"/>
            </a:endParaRPr>
          </a:p>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We compare results to equation at 320 km (F-region)</a:t>
            </a:r>
            <a:endParaRPr sz="2100">
              <a:solidFill>
                <a:srgbClr val="262626"/>
              </a:solidFill>
              <a:latin typeface="Calibri"/>
              <a:ea typeface="Calibri"/>
              <a:cs typeface="Calibri"/>
              <a:sym typeface="Calibri"/>
            </a:endParaRPr>
          </a:p>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Notes: bad beam and interference data are removed</a:t>
            </a:r>
            <a:endParaRPr sz="2100">
              <a:solidFill>
                <a:srgbClr val="262626"/>
              </a:solidFill>
              <a:latin typeface="Calibri"/>
              <a:ea typeface="Calibri"/>
              <a:cs typeface="Calibri"/>
              <a:sym typeface="Calibri"/>
            </a:endParaRPr>
          </a:p>
        </p:txBody>
      </p:sp>
      <p:sp>
        <p:nvSpPr>
          <p:cNvPr id="347" name="Google Shape;347;p19"/>
          <p:cNvSpPr/>
          <p:nvPr/>
        </p:nvSpPr>
        <p:spPr>
          <a:xfrm>
            <a:off x="6986450" y="2257700"/>
            <a:ext cx="633600" cy="4526100"/>
          </a:xfrm>
          <a:prstGeom prst="roundRect">
            <a:avLst>
              <a:gd fmla="val 5000" name="adj"/>
            </a:avLst>
          </a:prstGeom>
          <a:solidFill>
            <a:srgbClr val="F2F6FB"/>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pic>
        <p:nvPicPr>
          <p:cNvPr id="348" name="Google Shape;348;p19"/>
          <p:cNvPicPr preferRelativeResize="0"/>
          <p:nvPr/>
        </p:nvPicPr>
        <p:blipFill>
          <a:blip r:embed="rId3">
            <a:alphaModFix/>
          </a:blip>
          <a:stretch>
            <a:fillRect/>
          </a:stretch>
        </p:blipFill>
        <p:spPr>
          <a:xfrm>
            <a:off x="1181351" y="2586248"/>
            <a:ext cx="4957410" cy="974577"/>
          </a:xfrm>
          <a:prstGeom prst="rect">
            <a:avLst/>
          </a:prstGeom>
          <a:noFill/>
          <a:ln>
            <a:noFill/>
          </a:ln>
        </p:spPr>
      </p:pic>
      <p:pic>
        <p:nvPicPr>
          <p:cNvPr id="349" name="Google Shape;349;p19"/>
          <p:cNvPicPr preferRelativeResize="0"/>
          <p:nvPr/>
        </p:nvPicPr>
        <p:blipFill>
          <a:blip r:embed="rId4">
            <a:alphaModFix/>
          </a:blip>
          <a:stretch>
            <a:fillRect/>
          </a:stretch>
        </p:blipFill>
        <p:spPr>
          <a:xfrm>
            <a:off x="7125513" y="2645750"/>
            <a:ext cx="355475" cy="305350"/>
          </a:xfrm>
          <a:prstGeom prst="rect">
            <a:avLst/>
          </a:prstGeom>
          <a:noFill/>
          <a:ln>
            <a:noFill/>
          </a:ln>
        </p:spPr>
      </p:pic>
      <p:pic>
        <p:nvPicPr>
          <p:cNvPr id="350" name="Google Shape;350;p19"/>
          <p:cNvPicPr preferRelativeResize="0"/>
          <p:nvPr/>
        </p:nvPicPr>
        <p:blipFill>
          <a:blip r:embed="rId5">
            <a:alphaModFix/>
          </a:blip>
          <a:stretch>
            <a:fillRect/>
          </a:stretch>
        </p:blipFill>
        <p:spPr>
          <a:xfrm>
            <a:off x="7162038" y="3468901"/>
            <a:ext cx="282559" cy="305350"/>
          </a:xfrm>
          <a:prstGeom prst="rect">
            <a:avLst/>
          </a:prstGeom>
          <a:noFill/>
          <a:ln>
            <a:noFill/>
          </a:ln>
        </p:spPr>
      </p:pic>
      <p:pic>
        <p:nvPicPr>
          <p:cNvPr id="351" name="Google Shape;351;p19"/>
          <p:cNvPicPr preferRelativeResize="0"/>
          <p:nvPr/>
        </p:nvPicPr>
        <p:blipFill>
          <a:blip r:embed="rId6">
            <a:alphaModFix/>
          </a:blip>
          <a:stretch>
            <a:fillRect/>
          </a:stretch>
        </p:blipFill>
        <p:spPr>
          <a:xfrm>
            <a:off x="7060288" y="4736840"/>
            <a:ext cx="486062" cy="231000"/>
          </a:xfrm>
          <a:prstGeom prst="rect">
            <a:avLst/>
          </a:prstGeom>
          <a:noFill/>
          <a:ln>
            <a:noFill/>
          </a:ln>
        </p:spPr>
      </p:pic>
      <p:pic>
        <p:nvPicPr>
          <p:cNvPr id="352" name="Google Shape;352;p19"/>
          <p:cNvPicPr preferRelativeResize="0"/>
          <p:nvPr/>
        </p:nvPicPr>
        <p:blipFill>
          <a:blip r:embed="rId7">
            <a:alphaModFix/>
          </a:blip>
          <a:stretch>
            <a:fillRect/>
          </a:stretch>
        </p:blipFill>
        <p:spPr>
          <a:xfrm>
            <a:off x="7114175" y="4138213"/>
            <a:ext cx="378273" cy="305350"/>
          </a:xfrm>
          <a:prstGeom prst="rect">
            <a:avLst/>
          </a:prstGeom>
          <a:noFill/>
          <a:ln>
            <a:noFill/>
          </a:ln>
        </p:spPr>
      </p:pic>
      <p:pic>
        <p:nvPicPr>
          <p:cNvPr id="353" name="Google Shape;353;p19"/>
          <p:cNvPicPr preferRelativeResize="0"/>
          <p:nvPr/>
        </p:nvPicPr>
        <p:blipFill>
          <a:blip r:embed="rId8">
            <a:alphaModFix/>
          </a:blip>
          <a:stretch>
            <a:fillRect/>
          </a:stretch>
        </p:blipFill>
        <p:spPr>
          <a:xfrm>
            <a:off x="7170687" y="5229337"/>
            <a:ext cx="265265" cy="380787"/>
          </a:xfrm>
          <a:prstGeom prst="rect">
            <a:avLst/>
          </a:prstGeom>
          <a:noFill/>
          <a:ln>
            <a:noFill/>
          </a:ln>
        </p:spPr>
      </p:pic>
      <p:pic>
        <p:nvPicPr>
          <p:cNvPr id="354" name="Google Shape;354;p19"/>
          <p:cNvPicPr preferRelativeResize="0"/>
          <p:nvPr/>
        </p:nvPicPr>
        <p:blipFill>
          <a:blip r:embed="rId9">
            <a:alphaModFix/>
          </a:blip>
          <a:stretch>
            <a:fillRect/>
          </a:stretch>
        </p:blipFill>
        <p:spPr>
          <a:xfrm>
            <a:off x="7136448" y="5930450"/>
            <a:ext cx="333740" cy="380800"/>
          </a:xfrm>
          <a:prstGeom prst="rect">
            <a:avLst/>
          </a:prstGeom>
          <a:noFill/>
          <a:ln>
            <a:noFill/>
          </a:ln>
        </p:spPr>
      </p:pic>
      <p:graphicFrame>
        <p:nvGraphicFramePr>
          <p:cNvPr id="355" name="Google Shape;355;p19"/>
          <p:cNvGraphicFramePr/>
          <p:nvPr/>
        </p:nvGraphicFramePr>
        <p:xfrm>
          <a:off x="7699875" y="1815763"/>
          <a:ext cx="3000000" cy="3000000"/>
        </p:xfrm>
        <a:graphic>
          <a:graphicData uri="http://schemas.openxmlformats.org/drawingml/2006/table">
            <a:tbl>
              <a:tblPr>
                <a:noFill/>
                <a:tableStyleId>{61E24730-67B4-4E00-8B0A-D9B6D7FCF927}</a:tableStyleId>
              </a:tblPr>
              <a:tblGrid>
                <a:gridCol w="2214650"/>
                <a:gridCol w="2187450"/>
              </a:tblGrid>
              <a:tr h="426175">
                <a:tc>
                  <a:txBody>
                    <a:bodyPr/>
                    <a:lstStyle/>
                    <a:p>
                      <a:pPr indent="0" lvl="0" marL="0" rtl="0" algn="l">
                        <a:spcBef>
                          <a:spcPts val="0"/>
                        </a:spcBef>
                        <a:spcAft>
                          <a:spcPts val="0"/>
                        </a:spcAft>
                        <a:buNone/>
                      </a:pPr>
                      <a:r>
                        <a:rPr b="1" lang="en-US" sz="2000">
                          <a:solidFill>
                            <a:srgbClr val="2E5A88"/>
                          </a:solidFill>
                          <a:latin typeface="Calibri"/>
                          <a:ea typeface="Calibri"/>
                          <a:cs typeface="Calibri"/>
                          <a:sym typeface="Calibri"/>
                        </a:rPr>
                        <a:t>Variable</a:t>
                      </a:r>
                      <a:endParaRPr sz="1500"/>
                    </a:p>
                  </a:txBody>
                  <a:tcPr marT="91425" marB="91425" marR="91425" marL="91425"/>
                </a:tc>
                <a:tc>
                  <a:txBody>
                    <a:bodyPr/>
                    <a:lstStyle/>
                    <a:p>
                      <a:pPr indent="0" lvl="0" marL="0" rtl="0" algn="l">
                        <a:spcBef>
                          <a:spcPts val="0"/>
                        </a:spcBef>
                        <a:spcAft>
                          <a:spcPts val="0"/>
                        </a:spcAft>
                        <a:buNone/>
                      </a:pPr>
                      <a:r>
                        <a:rPr b="1" lang="en-US" sz="2000">
                          <a:solidFill>
                            <a:srgbClr val="2E5A88"/>
                          </a:solidFill>
                          <a:latin typeface="Calibri"/>
                          <a:ea typeface="Calibri"/>
                          <a:cs typeface="Calibri"/>
                          <a:sym typeface="Calibri"/>
                        </a:rPr>
                        <a:t>What we plug in</a:t>
                      </a:r>
                      <a:endParaRPr sz="1500"/>
                    </a:p>
                  </a:txBody>
                  <a:tcPr marT="91425" marB="91425" marR="91425" marL="91425"/>
                </a:tc>
              </a:tr>
              <a:tr h="617225">
                <a:tc>
                  <a:txBody>
                    <a:bodyPr/>
                    <a:lstStyle/>
                    <a:p>
                      <a:pPr indent="0" lvl="0" marL="0" rtl="0" algn="l">
                        <a:lnSpc>
                          <a:spcPct val="108000"/>
                        </a:lnSpc>
                        <a:spcBef>
                          <a:spcPts val="900"/>
                        </a:spcBef>
                        <a:spcAft>
                          <a:spcPts val="0"/>
                        </a:spcAft>
                        <a:buNone/>
                      </a:pPr>
                      <a:r>
                        <a:rPr lang="en-US" sz="1800">
                          <a:solidFill>
                            <a:srgbClr val="262626"/>
                          </a:solidFill>
                          <a:latin typeface="Calibri"/>
                          <a:ea typeface="Calibri"/>
                          <a:cs typeface="Calibri"/>
                          <a:sym typeface="Calibri"/>
                        </a:rPr>
                        <a:t>Neutral temperature</a:t>
                      </a:r>
                      <a:endParaRPr sz="18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800">
                          <a:latin typeface="Calibri"/>
                          <a:ea typeface="Calibri"/>
                          <a:cs typeface="Calibri"/>
                          <a:sym typeface="Calibri"/>
                        </a:rPr>
                        <a:t>From NRLMSIS 2.1 model; assume 10% uncertainty</a:t>
                      </a:r>
                      <a:endParaRPr sz="1800">
                        <a:latin typeface="Calibri"/>
                        <a:ea typeface="Calibri"/>
                        <a:cs typeface="Calibri"/>
                        <a:sym typeface="Calibri"/>
                      </a:endParaRPr>
                    </a:p>
                  </a:txBody>
                  <a:tcPr marT="91425" marB="91425" marR="91425" marL="91425"/>
                </a:tc>
              </a:tr>
              <a:tr h="449600">
                <a:tc>
                  <a:txBody>
                    <a:bodyPr/>
                    <a:lstStyle/>
                    <a:p>
                      <a:pPr indent="0" lvl="0" marL="0" rtl="0" algn="l">
                        <a:spcBef>
                          <a:spcPts val="0"/>
                        </a:spcBef>
                        <a:spcAft>
                          <a:spcPts val="0"/>
                        </a:spcAft>
                        <a:buNone/>
                      </a:pPr>
                      <a:r>
                        <a:rPr lang="en-US" sz="1800">
                          <a:latin typeface="Calibri"/>
                          <a:ea typeface="Calibri"/>
                          <a:cs typeface="Calibri"/>
                          <a:sym typeface="Calibri"/>
                        </a:rPr>
                        <a:t>Ion temperature</a:t>
                      </a:r>
                      <a:endParaRPr sz="18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800">
                          <a:latin typeface="Calibri"/>
                          <a:ea typeface="Calibri"/>
                          <a:cs typeface="Calibri"/>
                          <a:sym typeface="Calibri"/>
                        </a:rPr>
                        <a:t>Fitted 5 min long pulse</a:t>
                      </a:r>
                      <a:endParaRPr sz="1800">
                        <a:latin typeface="Calibri"/>
                        <a:ea typeface="Calibri"/>
                        <a:cs typeface="Calibri"/>
                        <a:sym typeface="Calibri"/>
                      </a:endParaRPr>
                    </a:p>
                  </a:txBody>
                  <a:tcPr marT="91425" marB="91425" marR="91425" marL="91425"/>
                </a:tc>
              </a:tr>
              <a:tr h="396775">
                <a:tc>
                  <a:txBody>
                    <a:bodyPr/>
                    <a:lstStyle/>
                    <a:p>
                      <a:pPr indent="0" lvl="0" marL="0" rtl="0" algn="l">
                        <a:spcBef>
                          <a:spcPts val="0"/>
                        </a:spcBef>
                        <a:spcAft>
                          <a:spcPts val="0"/>
                        </a:spcAft>
                        <a:buNone/>
                      </a:pPr>
                      <a:r>
                        <a:rPr lang="en-US" sz="1800">
                          <a:latin typeface="Calibri"/>
                          <a:ea typeface="Calibri"/>
                          <a:cs typeface="Calibri"/>
                          <a:sym typeface="Calibri"/>
                        </a:rPr>
                        <a:t>Boltzmann’s constant</a:t>
                      </a:r>
                      <a:endParaRPr sz="18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800">
                          <a:latin typeface="Calibri"/>
                          <a:ea typeface="Calibri"/>
                          <a:cs typeface="Calibri"/>
                          <a:sym typeface="Calibri"/>
                        </a:rPr>
                        <a:t>In joules per kelvin</a:t>
                      </a:r>
                      <a:endParaRPr sz="1800">
                        <a:latin typeface="Calibri"/>
                        <a:ea typeface="Calibri"/>
                        <a:cs typeface="Calibri"/>
                        <a:sym typeface="Calibri"/>
                      </a:endParaRPr>
                    </a:p>
                  </a:txBody>
                  <a:tcPr marT="91425" marB="91425" marR="91425" marL="91425"/>
                </a:tc>
              </a:tr>
              <a:tr h="617225">
                <a:tc>
                  <a:txBody>
                    <a:bodyPr/>
                    <a:lstStyle/>
                    <a:p>
                      <a:pPr indent="0" lvl="0" marL="0" rtl="0" algn="l">
                        <a:spcBef>
                          <a:spcPts val="0"/>
                        </a:spcBef>
                        <a:spcAft>
                          <a:spcPts val="0"/>
                        </a:spcAft>
                        <a:buNone/>
                      </a:pPr>
                      <a:r>
                        <a:rPr lang="en-US" sz="1800">
                          <a:latin typeface="Calibri"/>
                          <a:ea typeface="Calibri"/>
                          <a:cs typeface="Calibri"/>
                          <a:sym typeface="Calibri"/>
                        </a:rPr>
                        <a:t>Neutral mass</a:t>
                      </a:r>
                      <a:endParaRPr sz="18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800">
                          <a:latin typeface="Calibri"/>
                          <a:ea typeface="Calibri"/>
                          <a:cs typeface="Calibri"/>
                          <a:sym typeface="Calibri"/>
                        </a:rPr>
                        <a:t>Assumed atomic oxygen O (16 amu)</a:t>
                      </a:r>
                      <a:endParaRPr sz="1800">
                        <a:latin typeface="Calibri"/>
                        <a:ea typeface="Calibri"/>
                        <a:cs typeface="Calibri"/>
                        <a:sym typeface="Calibri"/>
                      </a:endParaRPr>
                    </a:p>
                  </a:txBody>
                  <a:tcPr marT="91425" marB="91425" marR="91425" marL="91425"/>
                </a:tc>
              </a:tr>
              <a:tr h="470300">
                <a:tc>
                  <a:txBody>
                    <a:bodyPr/>
                    <a:lstStyle/>
                    <a:p>
                      <a:pPr indent="0" lvl="0" marL="0" rtl="0" algn="l">
                        <a:spcBef>
                          <a:spcPts val="0"/>
                        </a:spcBef>
                        <a:spcAft>
                          <a:spcPts val="0"/>
                        </a:spcAft>
                        <a:buNone/>
                      </a:pPr>
                      <a:r>
                        <a:rPr lang="en-US" sz="1800">
                          <a:latin typeface="Calibri"/>
                          <a:ea typeface="Calibri"/>
                          <a:cs typeface="Calibri"/>
                          <a:sym typeface="Calibri"/>
                        </a:rPr>
                        <a:t>Bulk ion drift</a:t>
                      </a:r>
                      <a:endParaRPr sz="18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800">
                          <a:latin typeface="Calibri"/>
                          <a:ea typeface="Calibri"/>
                          <a:cs typeface="Calibri"/>
                          <a:sym typeface="Calibri"/>
                        </a:rPr>
                        <a:t>Long pulse </a:t>
                      </a:r>
                      <a:r>
                        <a:rPr lang="en-US" sz="1800">
                          <a:solidFill>
                            <a:schemeClr val="dk1"/>
                          </a:solidFill>
                          <a:latin typeface="Calibri"/>
                          <a:ea typeface="Calibri"/>
                          <a:cs typeface="Calibri"/>
                          <a:sym typeface="Calibri"/>
                        </a:rPr>
                        <a:t>5 min </a:t>
                      </a:r>
                      <a:r>
                        <a:rPr lang="en-US" sz="1800">
                          <a:latin typeface="Calibri"/>
                          <a:ea typeface="Calibri"/>
                          <a:cs typeface="Calibri"/>
                          <a:sym typeface="Calibri"/>
                        </a:rPr>
                        <a:t>vvel</a:t>
                      </a:r>
                      <a:endParaRPr sz="1800">
                        <a:latin typeface="Calibri"/>
                        <a:ea typeface="Calibri"/>
                        <a:cs typeface="Calibri"/>
                        <a:sym typeface="Calibri"/>
                      </a:endParaRPr>
                    </a:p>
                  </a:txBody>
                  <a:tcPr marT="91425" marB="91425" marR="91425" marL="91425"/>
                </a:tc>
              </a:tr>
              <a:tr h="617225">
                <a:tc>
                  <a:txBody>
                    <a:bodyPr/>
                    <a:lstStyle/>
                    <a:p>
                      <a:pPr indent="0" lvl="0" marL="0" rtl="0" algn="l">
                        <a:spcBef>
                          <a:spcPts val="0"/>
                        </a:spcBef>
                        <a:spcAft>
                          <a:spcPts val="0"/>
                        </a:spcAft>
                        <a:buNone/>
                      </a:pPr>
                      <a:r>
                        <a:rPr lang="en-US" sz="1800">
                          <a:latin typeface="Calibri"/>
                          <a:ea typeface="Calibri"/>
                          <a:cs typeface="Calibri"/>
                          <a:sym typeface="Calibri"/>
                        </a:rPr>
                        <a:t>Bulk neutral drift</a:t>
                      </a:r>
                      <a:endParaRPr sz="18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800">
                          <a:latin typeface="Calibri"/>
                          <a:ea typeface="Calibri"/>
                          <a:cs typeface="Calibri"/>
                          <a:sym typeface="Calibri"/>
                        </a:rPr>
                        <a:t>Assumed to be zero; overestimates heating</a:t>
                      </a:r>
                      <a:endParaRPr sz="1800">
                        <a:latin typeface="Calibri"/>
                        <a:ea typeface="Calibri"/>
                        <a:cs typeface="Calibri"/>
                        <a:sym typeface="Calibri"/>
                      </a:endParaRPr>
                    </a:p>
                  </a:txBody>
                  <a:tcPr marT="91425" marB="91425" marR="91425" marL="91425"/>
                </a:tc>
              </a:tr>
            </a:tbl>
          </a:graphicData>
        </a:graphic>
      </p:graphicFrame>
      <p:pic>
        <p:nvPicPr>
          <p:cNvPr descr="brush_underline.png" id="356" name="Google Shape;356;p19"/>
          <p:cNvPicPr preferRelativeResize="0"/>
          <p:nvPr/>
        </p:nvPicPr>
        <p:blipFill rotWithShape="1">
          <a:blip r:embed="rId10">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g3f5acb2846d_3_17"/>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Frictional heating - data analysis</a:t>
            </a:r>
            <a:endParaRPr/>
          </a:p>
        </p:txBody>
      </p:sp>
      <p:sp>
        <p:nvSpPr>
          <p:cNvPr id="362" name="Google Shape;362;g3f5acb2846d_3_17"/>
          <p:cNvSpPr txBox="1"/>
          <p:nvPr/>
        </p:nvSpPr>
        <p:spPr>
          <a:xfrm>
            <a:off x="6555025" y="1989927"/>
            <a:ext cx="509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000">
                <a:solidFill>
                  <a:schemeClr val="dk1"/>
                </a:solidFill>
                <a:latin typeface="Calibri"/>
                <a:ea typeface="Calibri"/>
                <a:cs typeface="Calibri"/>
                <a:sym typeface="Calibri"/>
              </a:rPr>
              <a:t>Simplified Form of Propagation of Uncertainty</a:t>
            </a:r>
            <a:endParaRPr b="1" i="1" sz="2000">
              <a:solidFill>
                <a:schemeClr val="dk1"/>
              </a:solidFill>
            </a:endParaRPr>
          </a:p>
        </p:txBody>
      </p:sp>
      <p:sp>
        <p:nvSpPr>
          <p:cNvPr id="363" name="Google Shape;363;g3f5acb2846d_3_17"/>
          <p:cNvSpPr/>
          <p:nvPr/>
        </p:nvSpPr>
        <p:spPr>
          <a:xfrm>
            <a:off x="6084025" y="2459300"/>
            <a:ext cx="6039900" cy="1183200"/>
          </a:xfrm>
          <a:prstGeom prst="roundRect">
            <a:avLst>
              <a:gd fmla="val 8000" name="adj"/>
            </a:avLst>
          </a:prstGeom>
          <a:solidFill>
            <a:srgbClr val="F2F6FB"/>
          </a:solidFill>
          <a:ln>
            <a:noFill/>
          </a:ln>
        </p:spPr>
        <p:txBody>
          <a:bodyPr anchorCtr="0" anchor="ctr" bIns="43275" lIns="86575" spcFirstLastPara="1" rIns="86575" wrap="square" tIns="43275">
            <a:noAutofit/>
          </a:bodyPr>
          <a:lstStyle/>
          <a:p>
            <a:pPr indent="0" lvl="0" marL="0" marR="0" rtl="0" algn="ctr">
              <a:spcBef>
                <a:spcPts val="0"/>
              </a:spcBef>
              <a:spcAft>
                <a:spcPts val="0"/>
              </a:spcAft>
              <a:buNone/>
            </a:pPr>
            <a:r>
              <a:t/>
            </a:r>
            <a:endParaRPr b="0" i="0" sz="1704" u="none" cap="none" strike="noStrike">
              <a:solidFill>
                <a:schemeClr val="lt1"/>
              </a:solidFill>
              <a:latin typeface="Calibri"/>
              <a:ea typeface="Calibri"/>
              <a:cs typeface="Calibri"/>
              <a:sym typeface="Calibri"/>
            </a:endParaRPr>
          </a:p>
        </p:txBody>
      </p:sp>
      <p:pic>
        <p:nvPicPr>
          <p:cNvPr id="364" name="Google Shape;364;g3f5acb2846d_3_17"/>
          <p:cNvPicPr preferRelativeResize="0"/>
          <p:nvPr/>
        </p:nvPicPr>
        <p:blipFill>
          <a:blip r:embed="rId3">
            <a:alphaModFix/>
          </a:blip>
          <a:stretch>
            <a:fillRect/>
          </a:stretch>
        </p:blipFill>
        <p:spPr>
          <a:xfrm>
            <a:off x="6239312" y="2528663"/>
            <a:ext cx="5729313" cy="1044475"/>
          </a:xfrm>
          <a:prstGeom prst="rect">
            <a:avLst/>
          </a:prstGeom>
          <a:noFill/>
          <a:ln>
            <a:noFill/>
          </a:ln>
        </p:spPr>
      </p:pic>
      <p:pic>
        <p:nvPicPr>
          <p:cNvPr id="365" name="Google Shape;365;g3f5acb2846d_3_17"/>
          <p:cNvPicPr preferRelativeResize="0"/>
          <p:nvPr/>
        </p:nvPicPr>
        <p:blipFill>
          <a:blip r:embed="rId4">
            <a:alphaModFix/>
          </a:blip>
          <a:stretch>
            <a:fillRect/>
          </a:stretch>
        </p:blipFill>
        <p:spPr>
          <a:xfrm>
            <a:off x="5706275" y="3883500"/>
            <a:ext cx="6485725" cy="2917400"/>
          </a:xfrm>
          <a:prstGeom prst="rect">
            <a:avLst/>
          </a:prstGeom>
          <a:noFill/>
          <a:ln>
            <a:noFill/>
          </a:ln>
        </p:spPr>
      </p:pic>
      <p:sp>
        <p:nvSpPr>
          <p:cNvPr id="366" name="Google Shape;366;g3f5acb2846d_3_17"/>
          <p:cNvSpPr txBox="1"/>
          <p:nvPr/>
        </p:nvSpPr>
        <p:spPr>
          <a:xfrm>
            <a:off x="195025" y="1792248"/>
            <a:ext cx="5420100" cy="4506900"/>
          </a:xfrm>
          <a:prstGeom prst="rect">
            <a:avLst/>
          </a:prstGeom>
          <a:noFill/>
          <a:ln>
            <a:noFill/>
          </a:ln>
        </p:spPr>
        <p:txBody>
          <a:bodyPr anchorCtr="0" anchor="t" bIns="0" lIns="0" spcFirstLastPara="1" rIns="0" wrap="square" tIns="0">
            <a:spAutoFit/>
          </a:bodyPr>
          <a:lstStyle/>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All uncertainties are calculated using the general law of propagation</a:t>
            </a:r>
            <a:endParaRPr sz="2100">
              <a:solidFill>
                <a:srgbClr val="262626"/>
              </a:solidFill>
              <a:latin typeface="Calibri"/>
              <a:ea typeface="Calibri"/>
              <a:cs typeface="Calibri"/>
              <a:sym typeface="Calibri"/>
            </a:endParaRPr>
          </a:p>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Ion drift is |V</a:t>
            </a:r>
            <a:r>
              <a:rPr baseline="-25000" lang="en-US" sz="2100">
                <a:solidFill>
                  <a:srgbClr val="262626"/>
                </a:solidFill>
                <a:latin typeface="Calibri"/>
                <a:ea typeface="Calibri"/>
                <a:cs typeface="Calibri"/>
                <a:sym typeface="Calibri"/>
              </a:rPr>
              <a:t>⊥</a:t>
            </a:r>
            <a:r>
              <a:rPr lang="en-US" sz="2100">
                <a:solidFill>
                  <a:srgbClr val="262626"/>
                </a:solidFill>
                <a:latin typeface="Calibri"/>
                <a:ea typeface="Calibri"/>
                <a:cs typeface="Calibri"/>
                <a:sym typeface="Calibri"/>
              </a:rPr>
              <a:t>|, which combines </a:t>
            </a:r>
            <a:r>
              <a:rPr lang="en-US" sz="2100">
                <a:solidFill>
                  <a:srgbClr val="262626"/>
                </a:solidFill>
                <a:latin typeface="Calibri"/>
                <a:ea typeface="Calibri"/>
                <a:cs typeface="Calibri"/>
                <a:sym typeface="Calibri"/>
              </a:rPr>
              <a:t>V</a:t>
            </a:r>
            <a:r>
              <a:rPr baseline="-25000" lang="en-US" sz="2100">
                <a:solidFill>
                  <a:srgbClr val="262626"/>
                </a:solidFill>
                <a:latin typeface="Calibri"/>
                <a:ea typeface="Calibri"/>
                <a:cs typeface="Calibri"/>
                <a:sym typeface="Calibri"/>
              </a:rPr>
              <a:t>⊥,N</a:t>
            </a:r>
            <a:r>
              <a:rPr lang="en-US" sz="2100">
                <a:solidFill>
                  <a:srgbClr val="262626"/>
                </a:solidFill>
                <a:latin typeface="Calibri"/>
                <a:ea typeface="Calibri"/>
                <a:cs typeface="Calibri"/>
                <a:sym typeface="Calibri"/>
              </a:rPr>
              <a:t> and V</a:t>
            </a:r>
            <a:r>
              <a:rPr baseline="-25000" lang="en-US" sz="2100">
                <a:solidFill>
                  <a:srgbClr val="262626"/>
                </a:solidFill>
                <a:latin typeface="Calibri"/>
                <a:ea typeface="Calibri"/>
                <a:cs typeface="Calibri"/>
                <a:sym typeface="Calibri"/>
              </a:rPr>
              <a:t>⊥,E</a:t>
            </a:r>
            <a:endParaRPr sz="2100">
              <a:solidFill>
                <a:srgbClr val="262626"/>
              </a:solidFill>
              <a:latin typeface="Calibri"/>
              <a:ea typeface="Calibri"/>
              <a:cs typeface="Calibri"/>
              <a:sym typeface="Calibri"/>
            </a:endParaRPr>
          </a:p>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The ion drift magnetic latitude bins with high error are removed; the surviving bins at each time point are inverse variance-weighted</a:t>
            </a:r>
            <a:endParaRPr sz="2100">
              <a:solidFill>
                <a:srgbClr val="262626"/>
              </a:solidFill>
              <a:latin typeface="Calibri"/>
              <a:ea typeface="Calibri"/>
              <a:cs typeface="Calibri"/>
              <a:sym typeface="Calibri"/>
            </a:endParaRPr>
          </a:p>
          <a:p>
            <a:pPr indent="-361950" lvl="1" marL="914400"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Assumes drift is uniform over 2.3॰ span</a:t>
            </a:r>
            <a:endParaRPr sz="2100">
              <a:solidFill>
                <a:srgbClr val="262626"/>
              </a:solidFill>
              <a:latin typeface="Calibri"/>
              <a:ea typeface="Calibri"/>
              <a:cs typeface="Calibri"/>
              <a:sym typeface="Calibri"/>
            </a:endParaRPr>
          </a:p>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T</a:t>
            </a:r>
            <a:r>
              <a:rPr baseline="-25000" lang="en-US" sz="2100">
                <a:solidFill>
                  <a:srgbClr val="262626"/>
                </a:solidFill>
                <a:latin typeface="Calibri"/>
                <a:ea typeface="Calibri"/>
                <a:cs typeface="Calibri"/>
                <a:sym typeface="Calibri"/>
              </a:rPr>
              <a:t>i</a:t>
            </a:r>
            <a:r>
              <a:rPr lang="en-US" sz="2100">
                <a:solidFill>
                  <a:srgbClr val="262626"/>
                </a:solidFill>
                <a:latin typeface="Calibri"/>
                <a:ea typeface="Calibri"/>
                <a:cs typeface="Calibri"/>
                <a:sym typeface="Calibri"/>
              </a:rPr>
              <a:t> is inverse variance-weights 7 usable beams</a:t>
            </a:r>
            <a:endParaRPr sz="2100">
              <a:solidFill>
                <a:srgbClr val="262626"/>
              </a:solidFill>
              <a:latin typeface="Calibri"/>
              <a:ea typeface="Calibri"/>
              <a:cs typeface="Calibri"/>
              <a:sym typeface="Calibri"/>
            </a:endParaRPr>
          </a:p>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We then predict T</a:t>
            </a:r>
            <a:r>
              <a:rPr baseline="-25000" lang="en-US" sz="2100">
                <a:solidFill>
                  <a:srgbClr val="262626"/>
                </a:solidFill>
                <a:latin typeface="Calibri"/>
                <a:ea typeface="Calibri"/>
                <a:cs typeface="Calibri"/>
                <a:sym typeface="Calibri"/>
              </a:rPr>
              <a:t>i</a:t>
            </a:r>
            <a:r>
              <a:rPr lang="en-US" sz="2100">
                <a:solidFill>
                  <a:srgbClr val="262626"/>
                </a:solidFill>
                <a:latin typeface="Calibri"/>
                <a:ea typeface="Calibri"/>
                <a:cs typeface="Calibri"/>
                <a:sym typeface="Calibri"/>
              </a:rPr>
              <a:t> using Thayer and compare</a:t>
            </a:r>
            <a:endParaRPr sz="2100">
              <a:solidFill>
                <a:srgbClr val="262626"/>
              </a:solidFill>
              <a:latin typeface="Calibri"/>
              <a:ea typeface="Calibri"/>
              <a:cs typeface="Calibri"/>
              <a:sym typeface="Calibri"/>
            </a:endParaRPr>
          </a:p>
          <a:p>
            <a:pPr indent="-275844" lvl="0" marL="292608" marR="0" rtl="0" algn="l">
              <a:lnSpc>
                <a:spcPct val="108000"/>
              </a:lnSpc>
              <a:spcBef>
                <a:spcPts val="9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Lastly, we summarize ion drift for over 2 hours using inverse variance weighting </a:t>
            </a:r>
            <a:endParaRPr sz="2100">
              <a:solidFill>
                <a:srgbClr val="262626"/>
              </a:solidFill>
              <a:latin typeface="Calibri"/>
              <a:ea typeface="Calibri"/>
              <a:cs typeface="Calibri"/>
              <a:sym typeface="Calibri"/>
            </a:endParaRPr>
          </a:p>
        </p:txBody>
      </p:sp>
      <p:pic>
        <p:nvPicPr>
          <p:cNvPr descr="brush_underline.png" id="367" name="Google Shape;367;g3f5acb2846d_3_17"/>
          <p:cNvPicPr preferRelativeResize="0"/>
          <p:nvPr/>
        </p:nvPicPr>
        <p:blipFill rotWithShape="1">
          <a:blip r:embed="rId5">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20"/>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Frictional heating - H</a:t>
            </a:r>
            <a:r>
              <a:rPr b="0" i="0" lang="en-US" sz="4000" u="none" cap="none" strike="noStrike">
                <a:solidFill>
                  <a:srgbClr val="0D0D0D"/>
                </a:solidFill>
                <a:latin typeface="Calibri"/>
                <a:ea typeface="Calibri"/>
                <a:cs typeface="Calibri"/>
                <a:sym typeface="Calibri"/>
              </a:rPr>
              <a:t>ow we compared</a:t>
            </a:r>
            <a:endParaRPr/>
          </a:p>
        </p:txBody>
      </p:sp>
      <p:sp>
        <p:nvSpPr>
          <p:cNvPr id="373" name="Google Shape;373;p20"/>
          <p:cNvSpPr/>
          <p:nvPr/>
        </p:nvSpPr>
        <p:spPr>
          <a:xfrm>
            <a:off x="9155900" y="1828800"/>
            <a:ext cx="2946900" cy="4897200"/>
          </a:xfrm>
          <a:prstGeom prst="roundRect">
            <a:avLst>
              <a:gd fmla="val 5000" name="adj"/>
            </a:avLst>
          </a:prstGeom>
          <a:solidFill>
            <a:srgbClr val="F2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sp>
        <p:nvSpPr>
          <p:cNvPr id="374" name="Google Shape;374;p20"/>
          <p:cNvSpPr txBox="1"/>
          <p:nvPr/>
        </p:nvSpPr>
        <p:spPr>
          <a:xfrm>
            <a:off x="9248778" y="1928854"/>
            <a:ext cx="24690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200" u="none" cap="none" strike="noStrike">
                <a:solidFill>
                  <a:srgbClr val="2E5A88"/>
                </a:solidFill>
                <a:latin typeface="Calibri"/>
                <a:ea typeface="Calibri"/>
                <a:cs typeface="Calibri"/>
                <a:sym typeface="Calibri"/>
              </a:rPr>
              <a:t>The comparison</a:t>
            </a:r>
            <a:endParaRPr sz="2200">
              <a:latin typeface="Calibri"/>
              <a:ea typeface="Calibri"/>
              <a:cs typeface="Calibri"/>
              <a:sym typeface="Calibri"/>
            </a:endParaRPr>
          </a:p>
        </p:txBody>
      </p:sp>
      <p:sp>
        <p:nvSpPr>
          <p:cNvPr id="375" name="Google Shape;375;p20"/>
          <p:cNvSpPr txBox="1"/>
          <p:nvPr/>
        </p:nvSpPr>
        <p:spPr>
          <a:xfrm>
            <a:off x="9248775" y="2327100"/>
            <a:ext cx="2779500" cy="4355700"/>
          </a:xfrm>
          <a:prstGeom prst="rect">
            <a:avLst/>
          </a:prstGeom>
          <a:noFill/>
          <a:ln>
            <a:noFill/>
          </a:ln>
        </p:spPr>
        <p:txBody>
          <a:bodyPr anchorCtr="0" anchor="t" bIns="0" lIns="0" spcFirstLastPara="1" rIns="0" wrap="square" tIns="0">
            <a:spAutoFit/>
          </a:bodyPr>
          <a:lstStyle/>
          <a:p>
            <a:pPr indent="-298069" lvl="0" marL="292608" marR="0" rtl="0" algn="l">
              <a:lnSpc>
                <a:spcPct val="108000"/>
              </a:lnSpc>
              <a:spcBef>
                <a:spcPts val="5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Average drift is 186 ± 6 m/s, gives predicted heating of 22 </a:t>
            </a:r>
            <a:r>
              <a:rPr lang="en-US" sz="2100">
                <a:solidFill>
                  <a:srgbClr val="262626"/>
                </a:solidFill>
                <a:latin typeface="Calibri"/>
                <a:ea typeface="Calibri"/>
                <a:cs typeface="Calibri"/>
                <a:sym typeface="Calibri"/>
              </a:rPr>
              <a:t>± 1 K</a:t>
            </a:r>
            <a:r>
              <a:rPr lang="en-US" sz="2100">
                <a:solidFill>
                  <a:srgbClr val="262626"/>
                </a:solidFill>
                <a:latin typeface="Calibri"/>
                <a:ea typeface="Calibri"/>
                <a:cs typeface="Calibri"/>
                <a:sym typeface="Calibri"/>
              </a:rPr>
              <a:t>  </a:t>
            </a:r>
            <a:endParaRPr sz="2100">
              <a:solidFill>
                <a:srgbClr val="262626"/>
              </a:solidFill>
              <a:latin typeface="Calibri"/>
              <a:ea typeface="Calibri"/>
              <a:cs typeface="Calibri"/>
              <a:sym typeface="Calibri"/>
            </a:endParaRPr>
          </a:p>
          <a:p>
            <a:pPr indent="-298069" lvl="0" marL="292608" marR="0" rtl="0" algn="l">
              <a:lnSpc>
                <a:spcPct val="108000"/>
              </a:lnSpc>
              <a:spcBef>
                <a:spcPts val="5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Need 500-750 m/s drift to get Richards’ 100-400 K spike</a:t>
            </a:r>
            <a:endParaRPr sz="2100">
              <a:solidFill>
                <a:srgbClr val="262626"/>
              </a:solidFill>
              <a:latin typeface="Calibri"/>
              <a:ea typeface="Calibri"/>
              <a:cs typeface="Calibri"/>
              <a:sym typeface="Calibri"/>
            </a:endParaRPr>
          </a:p>
          <a:p>
            <a:pPr indent="-298069" lvl="0" marL="292608" marR="0" rtl="0" algn="l">
              <a:lnSpc>
                <a:spcPct val="108000"/>
              </a:lnSpc>
              <a:spcBef>
                <a:spcPts val="5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Predicted and measured T</a:t>
            </a:r>
            <a:r>
              <a:rPr baseline="-25000" lang="en-US" sz="2100">
                <a:solidFill>
                  <a:srgbClr val="262626"/>
                </a:solidFill>
                <a:latin typeface="Calibri"/>
                <a:ea typeface="Calibri"/>
                <a:cs typeface="Calibri"/>
                <a:sym typeface="Calibri"/>
              </a:rPr>
              <a:t>i</a:t>
            </a:r>
            <a:r>
              <a:rPr lang="en-US" sz="2100">
                <a:solidFill>
                  <a:srgbClr val="262626"/>
                </a:solidFill>
                <a:latin typeface="Calibri"/>
                <a:ea typeface="Calibri"/>
                <a:cs typeface="Calibri"/>
                <a:sym typeface="Calibri"/>
              </a:rPr>
              <a:t> are within uncertainty</a:t>
            </a:r>
            <a:endParaRPr sz="2100">
              <a:solidFill>
                <a:srgbClr val="262626"/>
              </a:solidFill>
              <a:latin typeface="Calibri"/>
              <a:ea typeface="Calibri"/>
              <a:cs typeface="Calibri"/>
              <a:sym typeface="Calibri"/>
            </a:endParaRPr>
          </a:p>
          <a:p>
            <a:pPr indent="-298069" lvl="0" marL="292608" marR="0" rtl="0" algn="l">
              <a:lnSpc>
                <a:spcPct val="108000"/>
              </a:lnSpc>
              <a:spcBef>
                <a:spcPts val="500"/>
              </a:spcBef>
              <a:spcAft>
                <a:spcPts val="0"/>
              </a:spcAft>
              <a:buClr>
                <a:srgbClr val="262626"/>
              </a:buClr>
              <a:buSzPts val="2100"/>
              <a:buFont typeface="Calibri"/>
              <a:buChar char="•"/>
            </a:pPr>
            <a:r>
              <a:rPr lang="en-US" sz="2100">
                <a:solidFill>
                  <a:srgbClr val="262626"/>
                </a:solidFill>
                <a:latin typeface="Calibri"/>
                <a:ea typeface="Calibri"/>
                <a:cs typeface="Calibri"/>
                <a:sym typeface="Calibri"/>
              </a:rPr>
              <a:t>Weak drift gives low heating → what Thayer predicts</a:t>
            </a:r>
            <a:endParaRPr sz="2100">
              <a:solidFill>
                <a:srgbClr val="262626"/>
              </a:solidFill>
              <a:latin typeface="Calibri"/>
              <a:ea typeface="Calibri"/>
              <a:cs typeface="Calibri"/>
              <a:sym typeface="Calibri"/>
            </a:endParaRPr>
          </a:p>
        </p:txBody>
      </p:sp>
      <p:pic>
        <p:nvPicPr>
          <p:cNvPr id="376" name="Google Shape;376;p20"/>
          <p:cNvPicPr preferRelativeResize="0"/>
          <p:nvPr/>
        </p:nvPicPr>
        <p:blipFill>
          <a:blip r:embed="rId3">
            <a:alphaModFix/>
          </a:blip>
          <a:stretch>
            <a:fillRect/>
          </a:stretch>
        </p:blipFill>
        <p:spPr>
          <a:xfrm>
            <a:off x="111688" y="1828800"/>
            <a:ext cx="8920625" cy="3669975"/>
          </a:xfrm>
          <a:prstGeom prst="rect">
            <a:avLst/>
          </a:prstGeom>
          <a:noFill/>
          <a:ln>
            <a:noFill/>
          </a:ln>
        </p:spPr>
      </p:pic>
      <p:sp>
        <p:nvSpPr>
          <p:cNvPr id="377" name="Google Shape;377;p20"/>
          <p:cNvSpPr txBox="1"/>
          <p:nvPr/>
        </p:nvSpPr>
        <p:spPr>
          <a:xfrm>
            <a:off x="5602175" y="5578650"/>
            <a:ext cx="2946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1" lang="en-US" sz="1800">
                <a:solidFill>
                  <a:schemeClr val="dk1"/>
                </a:solidFill>
                <a:latin typeface="Calibri"/>
                <a:ea typeface="Calibri"/>
                <a:cs typeface="Calibri"/>
                <a:sym typeface="Calibri"/>
              </a:rPr>
              <a:t>Note: 5 min points are linearly interpolated</a:t>
            </a:r>
            <a:endParaRPr i="1" sz="1800">
              <a:solidFill>
                <a:schemeClr val="dk1"/>
              </a:solidFill>
            </a:endParaRPr>
          </a:p>
        </p:txBody>
      </p:sp>
      <p:pic>
        <p:nvPicPr>
          <p:cNvPr descr="brush_underline.png" id="378" name="Google Shape;378;p20"/>
          <p:cNvPicPr preferRelativeResize="0"/>
          <p:nvPr/>
        </p:nvPicPr>
        <p:blipFill rotWithShape="1">
          <a:blip r:embed="rId4">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1"/>
          <p:cNvSpPr/>
          <p:nvPr/>
        </p:nvSpPr>
        <p:spPr>
          <a:xfrm>
            <a:off x="0" y="0"/>
            <a:ext cx="12191695" cy="6858000"/>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4" name="Google Shape;384;p21"/>
          <p:cNvSpPr txBox="1"/>
          <p:nvPr/>
        </p:nvSpPr>
        <p:spPr>
          <a:xfrm>
            <a:off x="822960" y="2468880"/>
            <a:ext cx="1920300" cy="138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9000" u="none" cap="none" strike="noStrike">
                <a:solidFill>
                  <a:srgbClr val="ED7D31"/>
                </a:solidFill>
                <a:latin typeface="Calibri"/>
                <a:ea typeface="Calibri"/>
                <a:cs typeface="Calibri"/>
                <a:sym typeface="Calibri"/>
              </a:rPr>
              <a:t>05</a:t>
            </a:r>
            <a:endParaRPr sz="9000">
              <a:latin typeface="Calibri"/>
              <a:ea typeface="Calibri"/>
              <a:cs typeface="Calibri"/>
              <a:sym typeface="Calibri"/>
            </a:endParaRPr>
          </a:p>
        </p:txBody>
      </p:sp>
      <p:sp>
        <p:nvSpPr>
          <p:cNvPr id="385" name="Google Shape;385;p21"/>
          <p:cNvSpPr txBox="1"/>
          <p:nvPr/>
        </p:nvSpPr>
        <p:spPr>
          <a:xfrm>
            <a:off x="3063240" y="2697480"/>
            <a:ext cx="82296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4400" u="none" cap="none" strike="noStrike">
                <a:solidFill>
                  <a:srgbClr val="FFFFFF"/>
                </a:solidFill>
                <a:latin typeface="Calibri"/>
                <a:ea typeface="Calibri"/>
                <a:cs typeface="Calibri"/>
                <a:sym typeface="Calibri"/>
              </a:rPr>
              <a:t>Conclusions</a:t>
            </a:r>
            <a:endParaRPr sz="4400">
              <a:latin typeface="Calibri"/>
              <a:ea typeface="Calibri"/>
              <a:cs typeface="Calibri"/>
              <a:sym typeface="Calibri"/>
            </a:endParaRPr>
          </a:p>
        </p:txBody>
      </p:sp>
      <p:sp>
        <p:nvSpPr>
          <p:cNvPr id="386" name="Google Shape;386;p21"/>
          <p:cNvSpPr txBox="1"/>
          <p:nvPr/>
        </p:nvSpPr>
        <p:spPr>
          <a:xfrm>
            <a:off x="3108960" y="3931920"/>
            <a:ext cx="7955400" cy="812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2400" u="none" cap="none" strike="noStrike">
                <a:solidFill>
                  <a:srgbClr val="C7D2E0"/>
                </a:solidFill>
                <a:latin typeface="Calibri"/>
                <a:ea typeface="Calibri"/>
                <a:cs typeface="Calibri"/>
                <a:sym typeface="Calibri"/>
              </a:rPr>
              <a:t>What we can claim</a:t>
            </a:r>
            <a:r>
              <a:rPr lang="en-US" sz="2400">
                <a:solidFill>
                  <a:srgbClr val="C7D2E0"/>
                </a:solidFill>
                <a:latin typeface="Calibri"/>
                <a:ea typeface="Calibri"/>
                <a:cs typeface="Calibri"/>
                <a:sym typeface="Calibri"/>
              </a:rPr>
              <a:t> (and what we can’t)</a:t>
            </a:r>
            <a:endParaRPr sz="2400">
              <a:solidFill>
                <a:srgbClr val="C7D2E0"/>
              </a:solidFill>
              <a:latin typeface="Calibri"/>
              <a:ea typeface="Calibri"/>
              <a:cs typeface="Calibri"/>
              <a:sym typeface="Calibri"/>
            </a:endParaRPr>
          </a:p>
          <a:p>
            <a:pPr indent="0" lvl="0" marL="0" marR="0" rtl="0" algn="l">
              <a:lnSpc>
                <a:spcPct val="120000"/>
              </a:lnSpc>
              <a:spcBef>
                <a:spcPts val="0"/>
              </a:spcBef>
              <a:spcAft>
                <a:spcPts val="0"/>
              </a:spcAft>
              <a:buNone/>
            </a:pPr>
            <a:r>
              <a:rPr lang="en-US" sz="2400">
                <a:solidFill>
                  <a:srgbClr val="C7D2E0"/>
                </a:solidFill>
                <a:latin typeface="Calibri"/>
                <a:ea typeface="Calibri"/>
                <a:cs typeface="Calibri"/>
                <a:sym typeface="Calibri"/>
              </a:rPr>
              <a:t>W</a:t>
            </a:r>
            <a:r>
              <a:rPr i="0" lang="en-US" sz="2400" u="none" cap="none" strike="noStrike">
                <a:solidFill>
                  <a:srgbClr val="C7D2E0"/>
                </a:solidFill>
                <a:latin typeface="Calibri"/>
                <a:ea typeface="Calibri"/>
                <a:cs typeface="Calibri"/>
                <a:sym typeface="Calibri"/>
              </a:rPr>
              <a:t>hat we would change</a:t>
            </a:r>
            <a:endParaRPr sz="2400">
              <a:latin typeface="Calibri"/>
              <a:ea typeface="Calibri"/>
              <a:cs typeface="Calibri"/>
              <a:sym typeface="Calibri"/>
            </a:endParaRPr>
          </a:p>
        </p:txBody>
      </p:sp>
      <p:sp>
        <p:nvSpPr>
          <p:cNvPr id="387" name="Google Shape;387;p21"/>
          <p:cNvSpPr/>
          <p:nvPr/>
        </p:nvSpPr>
        <p:spPr>
          <a:xfrm>
            <a:off x="917035" y="2322565"/>
            <a:ext cx="914400" cy="146400"/>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3f59df490b2_1_70"/>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Specific objectives - were they met?</a:t>
            </a:r>
            <a:endParaRPr/>
          </a:p>
        </p:txBody>
      </p:sp>
      <p:sp>
        <p:nvSpPr>
          <p:cNvPr id="393" name="Google Shape;393;g3f59df490b2_1_70"/>
          <p:cNvSpPr/>
          <p:nvPr/>
        </p:nvSpPr>
        <p:spPr>
          <a:xfrm>
            <a:off x="731520" y="1874519"/>
            <a:ext cx="50400" cy="4206300"/>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4" name="Google Shape;394;g3f59df490b2_1_70"/>
          <p:cNvSpPr/>
          <p:nvPr/>
        </p:nvSpPr>
        <p:spPr>
          <a:xfrm>
            <a:off x="896112" y="1874519"/>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5" name="Google Shape;395;g3f59df490b2_1_70"/>
          <p:cNvSpPr txBox="1"/>
          <p:nvPr/>
        </p:nvSpPr>
        <p:spPr>
          <a:xfrm>
            <a:off x="1115575" y="1878301"/>
            <a:ext cx="9175800" cy="8001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None/>
            </a:pPr>
            <a:r>
              <a:rPr i="0" lang="en-US" sz="2000" u="none" cap="none" strike="noStrike">
                <a:solidFill>
                  <a:srgbClr val="262626"/>
                </a:solidFill>
                <a:latin typeface="Calibri"/>
                <a:ea typeface="Calibri"/>
                <a:cs typeface="Calibri"/>
                <a:sym typeface="Calibri"/>
              </a:rPr>
              <a:t>F-region density depletion </a:t>
            </a:r>
            <a:r>
              <a:rPr lang="en-US" sz="2000">
                <a:solidFill>
                  <a:srgbClr val="262626"/>
                </a:solidFill>
                <a:latin typeface="Calibri"/>
                <a:ea typeface="Calibri"/>
                <a:cs typeface="Calibri"/>
                <a:sym typeface="Calibri"/>
              </a:rPr>
              <a:t>- was not present during the observation period</a:t>
            </a:r>
            <a:endParaRPr sz="2000">
              <a:latin typeface="Calibri"/>
              <a:ea typeface="Calibri"/>
              <a:cs typeface="Calibri"/>
              <a:sym typeface="Calibri"/>
            </a:endParaRPr>
          </a:p>
        </p:txBody>
      </p:sp>
      <p:sp>
        <p:nvSpPr>
          <p:cNvPr id="396" name="Google Shape;396;g3f59df490b2_1_70"/>
          <p:cNvSpPr/>
          <p:nvPr/>
        </p:nvSpPr>
        <p:spPr>
          <a:xfrm>
            <a:off x="896112" y="2715768"/>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7" name="Google Shape;397;g3f59df490b2_1_70"/>
          <p:cNvSpPr txBox="1"/>
          <p:nvPr/>
        </p:nvSpPr>
        <p:spPr>
          <a:xfrm>
            <a:off x="1115575" y="2735976"/>
            <a:ext cx="9175800" cy="8001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None/>
            </a:pPr>
            <a:r>
              <a:rPr lang="en-US" sz="2000">
                <a:solidFill>
                  <a:srgbClr val="262626"/>
                </a:solidFill>
                <a:latin typeface="Calibri"/>
                <a:ea typeface="Calibri"/>
                <a:cs typeface="Calibri"/>
                <a:sym typeface="Calibri"/>
              </a:rPr>
              <a:t>A</a:t>
            </a:r>
            <a:r>
              <a:rPr i="0" lang="en-US" sz="2000" u="none" cap="none" strike="noStrike">
                <a:solidFill>
                  <a:srgbClr val="262626"/>
                </a:solidFill>
                <a:latin typeface="Calibri"/>
                <a:ea typeface="Calibri"/>
                <a:cs typeface="Calibri"/>
                <a:sym typeface="Calibri"/>
              </a:rPr>
              <a:t> coincident ion-temperature spike </a:t>
            </a:r>
            <a:r>
              <a:rPr lang="en-US" sz="2000">
                <a:solidFill>
                  <a:srgbClr val="262626"/>
                </a:solidFill>
                <a:latin typeface="Calibri"/>
                <a:ea typeface="Calibri"/>
                <a:cs typeface="Calibri"/>
                <a:sym typeface="Calibri"/>
              </a:rPr>
              <a:t>- was not present during the observation period</a:t>
            </a:r>
            <a:endParaRPr sz="2000">
              <a:latin typeface="Calibri"/>
              <a:ea typeface="Calibri"/>
              <a:cs typeface="Calibri"/>
              <a:sym typeface="Calibri"/>
            </a:endParaRPr>
          </a:p>
        </p:txBody>
      </p:sp>
      <p:sp>
        <p:nvSpPr>
          <p:cNvPr id="398" name="Google Shape;398;g3f59df490b2_1_70"/>
          <p:cNvSpPr/>
          <p:nvPr/>
        </p:nvSpPr>
        <p:spPr>
          <a:xfrm>
            <a:off x="896112" y="3557015"/>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9" name="Google Shape;399;g3f59df490b2_1_70"/>
          <p:cNvSpPr txBox="1"/>
          <p:nvPr/>
        </p:nvSpPr>
        <p:spPr>
          <a:xfrm>
            <a:off x="1115575" y="3595951"/>
            <a:ext cx="9175800" cy="8001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None/>
            </a:pPr>
            <a:r>
              <a:rPr lang="en-US" sz="2000">
                <a:solidFill>
                  <a:srgbClr val="262626"/>
                </a:solidFill>
                <a:latin typeface="Calibri"/>
                <a:ea typeface="Calibri"/>
                <a:cs typeface="Calibri"/>
                <a:sym typeface="Calibri"/>
              </a:rPr>
              <a:t>B</a:t>
            </a:r>
            <a:r>
              <a:rPr i="0" lang="en-US" sz="2000" u="none" cap="none" strike="noStrike">
                <a:solidFill>
                  <a:srgbClr val="262626"/>
                </a:solidFill>
                <a:latin typeface="Calibri"/>
                <a:ea typeface="Calibri"/>
                <a:cs typeface="Calibri"/>
                <a:sym typeface="Calibri"/>
              </a:rPr>
              <a:t>ulk plasma flow </a:t>
            </a:r>
            <a:r>
              <a:rPr lang="en-US" sz="2000">
                <a:solidFill>
                  <a:srgbClr val="262626"/>
                </a:solidFill>
                <a:latin typeface="Calibri"/>
                <a:ea typeface="Calibri"/>
                <a:cs typeface="Calibri"/>
                <a:sym typeface="Calibri"/>
              </a:rPr>
              <a:t>- vector velocities showed very minimal flow</a:t>
            </a:r>
            <a:endParaRPr sz="2000">
              <a:latin typeface="Calibri"/>
              <a:ea typeface="Calibri"/>
              <a:cs typeface="Calibri"/>
              <a:sym typeface="Calibri"/>
            </a:endParaRPr>
          </a:p>
        </p:txBody>
      </p:sp>
      <p:sp>
        <p:nvSpPr>
          <p:cNvPr id="400" name="Google Shape;400;g3f59df490b2_1_70"/>
          <p:cNvSpPr/>
          <p:nvPr/>
        </p:nvSpPr>
        <p:spPr>
          <a:xfrm>
            <a:off x="896112" y="4398264"/>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01" name="Google Shape;401;g3f59df490b2_1_70"/>
          <p:cNvSpPr txBox="1"/>
          <p:nvPr/>
        </p:nvSpPr>
        <p:spPr>
          <a:xfrm>
            <a:off x="1115575" y="4398297"/>
            <a:ext cx="9175800" cy="8001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None/>
            </a:pPr>
            <a:r>
              <a:rPr i="0" lang="en-US" sz="2000" u="none" cap="none" strike="noStrike">
                <a:solidFill>
                  <a:srgbClr val="262626"/>
                </a:solidFill>
                <a:latin typeface="Calibri"/>
                <a:ea typeface="Calibri"/>
                <a:cs typeface="Calibri"/>
                <a:sym typeface="Calibri"/>
              </a:rPr>
              <a:t>Check the E region independently </a:t>
            </a:r>
            <a:r>
              <a:rPr lang="en-US" sz="2000">
                <a:solidFill>
                  <a:srgbClr val="262626"/>
                </a:solidFill>
                <a:latin typeface="Calibri"/>
                <a:ea typeface="Calibri"/>
                <a:cs typeface="Calibri"/>
                <a:sym typeface="Calibri"/>
              </a:rPr>
              <a:t>- AC data showed no anomalous electron density from precipitation</a:t>
            </a:r>
            <a:endParaRPr sz="2000">
              <a:latin typeface="Calibri"/>
              <a:ea typeface="Calibri"/>
              <a:cs typeface="Calibri"/>
              <a:sym typeface="Calibri"/>
            </a:endParaRPr>
          </a:p>
        </p:txBody>
      </p:sp>
      <p:sp>
        <p:nvSpPr>
          <p:cNvPr id="402" name="Google Shape;402;g3f59df490b2_1_70"/>
          <p:cNvSpPr/>
          <p:nvPr/>
        </p:nvSpPr>
        <p:spPr>
          <a:xfrm>
            <a:off x="896112" y="5239512"/>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03" name="Google Shape;403;g3f59df490b2_1_70"/>
          <p:cNvSpPr txBox="1"/>
          <p:nvPr/>
        </p:nvSpPr>
        <p:spPr>
          <a:xfrm>
            <a:off x="1115575" y="5239475"/>
            <a:ext cx="9175800" cy="8001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None/>
            </a:pPr>
            <a:r>
              <a:rPr i="0" lang="en-US" sz="2000" u="none" cap="none" strike="noStrike">
                <a:solidFill>
                  <a:srgbClr val="262626"/>
                </a:solidFill>
                <a:latin typeface="Calibri"/>
                <a:ea typeface="Calibri"/>
                <a:cs typeface="Calibri"/>
                <a:sym typeface="Calibri"/>
              </a:rPr>
              <a:t>Validate the heating </a:t>
            </a:r>
            <a:r>
              <a:rPr lang="en-US" sz="2000">
                <a:solidFill>
                  <a:srgbClr val="262626"/>
                </a:solidFill>
                <a:latin typeface="Calibri"/>
                <a:ea typeface="Calibri"/>
                <a:cs typeface="Calibri"/>
                <a:sym typeface="Calibri"/>
              </a:rPr>
              <a:t>- heating and velocity agree with Thayer and Semeter (2004) - both are minimal</a:t>
            </a:r>
            <a:endParaRPr sz="2000">
              <a:latin typeface="Calibri"/>
              <a:ea typeface="Calibri"/>
              <a:cs typeface="Calibri"/>
              <a:sym typeface="Calibri"/>
            </a:endParaRPr>
          </a:p>
        </p:txBody>
      </p:sp>
      <p:sp>
        <p:nvSpPr>
          <p:cNvPr id="404" name="Google Shape;404;g3f59df490b2_1_70"/>
          <p:cNvSpPr/>
          <p:nvPr/>
        </p:nvSpPr>
        <p:spPr>
          <a:xfrm>
            <a:off x="896112" y="6080759"/>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05" name="Google Shape;405;g3f59df490b2_1_70"/>
          <p:cNvSpPr/>
          <p:nvPr/>
        </p:nvSpPr>
        <p:spPr>
          <a:xfrm rot="2700000">
            <a:off x="10472654" y="1838601"/>
            <a:ext cx="885863" cy="879499"/>
          </a:xfrm>
          <a:prstGeom prst="plus">
            <a:avLst>
              <a:gd fmla="val 37914" name="adj"/>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06" name="Google Shape;406;g3f59df490b2_1_70"/>
          <p:cNvSpPr/>
          <p:nvPr/>
        </p:nvSpPr>
        <p:spPr>
          <a:xfrm rot="2700000">
            <a:off x="10472654" y="2696276"/>
            <a:ext cx="885863" cy="879499"/>
          </a:xfrm>
          <a:prstGeom prst="plus">
            <a:avLst>
              <a:gd fmla="val 37914" name="adj"/>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07" name="Google Shape;407;g3f59df490b2_1_70"/>
          <p:cNvSpPr/>
          <p:nvPr/>
        </p:nvSpPr>
        <p:spPr>
          <a:xfrm rot="2700000">
            <a:off x="10472654" y="3556251"/>
            <a:ext cx="885863" cy="879499"/>
          </a:xfrm>
          <a:prstGeom prst="plus">
            <a:avLst>
              <a:gd fmla="val 37914" name="adj"/>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08" name="Google Shape;408;g3f59df490b2_1_70"/>
          <p:cNvSpPr/>
          <p:nvPr/>
        </p:nvSpPr>
        <p:spPr>
          <a:xfrm rot="-2700000">
            <a:off x="10532371" y="4469638"/>
            <a:ext cx="861680" cy="543058"/>
          </a:xfrm>
          <a:prstGeom prst="corner">
            <a:avLst>
              <a:gd fmla="val 43867" name="adj1"/>
              <a:gd fmla="val 43854" name="adj2"/>
            </a:avLst>
          </a:prstGeom>
          <a:solidFill>
            <a:srgbClr val="6BEA3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09" name="Google Shape;409;g3f59df490b2_1_70"/>
          <p:cNvSpPr/>
          <p:nvPr/>
        </p:nvSpPr>
        <p:spPr>
          <a:xfrm rot="-2700000">
            <a:off x="10532371" y="5329038"/>
            <a:ext cx="861680" cy="543058"/>
          </a:xfrm>
          <a:prstGeom prst="corner">
            <a:avLst>
              <a:gd fmla="val 43867" name="adj1"/>
              <a:gd fmla="val 43854" name="adj2"/>
            </a:avLst>
          </a:prstGeom>
          <a:solidFill>
            <a:srgbClr val="6BEA3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descr="brush_underline.png" id="410" name="Google Shape;410;g3f59df490b2_1_70"/>
          <p:cNvPicPr preferRelativeResize="0"/>
          <p:nvPr/>
        </p:nvPicPr>
        <p:blipFill rotWithShape="1">
          <a:blip r:embed="rId3">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g3f5acb2846d_1_10"/>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Troublesome Beam 8</a:t>
            </a:r>
            <a:endParaRPr/>
          </a:p>
        </p:txBody>
      </p:sp>
      <p:pic>
        <p:nvPicPr>
          <p:cNvPr id="416" name="Google Shape;416;g3f5acb2846d_1_10" title="dontusebeam8.png"/>
          <p:cNvPicPr preferRelativeResize="0"/>
          <p:nvPr/>
        </p:nvPicPr>
        <p:blipFill rotWithShape="1">
          <a:blip r:embed="rId3">
            <a:alphaModFix/>
          </a:blip>
          <a:srcRect b="0" l="0" r="0" t="0"/>
          <a:stretch/>
        </p:blipFill>
        <p:spPr>
          <a:xfrm>
            <a:off x="6892700" y="1898025"/>
            <a:ext cx="4321300" cy="4425027"/>
          </a:xfrm>
          <a:prstGeom prst="rect">
            <a:avLst/>
          </a:prstGeom>
          <a:noFill/>
          <a:ln>
            <a:noFill/>
          </a:ln>
        </p:spPr>
      </p:pic>
      <p:sp>
        <p:nvSpPr>
          <p:cNvPr id="417" name="Google Shape;417;g3f5acb2846d_1_10"/>
          <p:cNvSpPr txBox="1"/>
          <p:nvPr/>
        </p:nvSpPr>
        <p:spPr>
          <a:xfrm>
            <a:off x="812100" y="1898025"/>
            <a:ext cx="5281200" cy="2430900"/>
          </a:xfrm>
          <a:prstGeom prst="rect">
            <a:avLst/>
          </a:prstGeom>
          <a:noFill/>
          <a:ln>
            <a:noFill/>
          </a:ln>
        </p:spPr>
        <p:txBody>
          <a:bodyPr anchorCtr="0" anchor="ctr" bIns="0" lIns="0" spcFirstLastPara="1" rIns="0" wrap="square" tIns="0">
            <a:noAutofit/>
          </a:bodyPr>
          <a:lstStyle/>
          <a:p>
            <a:pPr indent="-355600" lvl="0" marL="457200" rtl="0" algn="l">
              <a:lnSpc>
                <a:spcPct val="150000"/>
              </a:lnSpc>
              <a:spcBef>
                <a:spcPts val="60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Beam 8 [id: 65528] has data that doesn’t align with any reasonable fit. All Beam 8 data was discarded in analysis.</a:t>
            </a:r>
            <a:endParaRPr sz="2000">
              <a:solidFill>
                <a:srgbClr val="262626"/>
              </a:solidFill>
              <a:latin typeface="Calibri"/>
              <a:ea typeface="Calibri"/>
              <a:cs typeface="Calibri"/>
              <a:sym typeface="Calibri"/>
            </a:endParaRPr>
          </a:p>
          <a:p>
            <a:pPr indent="-355600" lvl="1" marL="914400" rtl="0" algn="l">
              <a:lnSpc>
                <a:spcPct val="150000"/>
              </a:lnSpc>
              <a:spcBef>
                <a:spcPts val="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Even a 15 minute integration time doesn’t provide meaningful data</a:t>
            </a:r>
            <a:endParaRPr sz="2000">
              <a:solidFill>
                <a:srgbClr val="262626"/>
              </a:solidFill>
              <a:latin typeface="Calibri"/>
              <a:ea typeface="Calibri"/>
              <a:cs typeface="Calibri"/>
              <a:sym typeface="Calibri"/>
            </a:endParaRPr>
          </a:p>
        </p:txBody>
      </p:sp>
      <p:pic>
        <p:nvPicPr>
          <p:cNvPr descr="brush_underline.png" id="418" name="Google Shape;418;g3f5acb2846d_1_10"/>
          <p:cNvPicPr preferRelativeResize="0"/>
          <p:nvPr/>
        </p:nvPicPr>
        <p:blipFill rotWithShape="1">
          <a:blip r:embed="rId4">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g3f5b1dc7bb7_0_0"/>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Troublesome Beam 8</a:t>
            </a:r>
            <a:endParaRPr/>
          </a:p>
        </p:txBody>
      </p:sp>
      <p:sp>
        <p:nvSpPr>
          <p:cNvPr id="424" name="Google Shape;424;g3f5b1dc7bb7_0_0"/>
          <p:cNvSpPr txBox="1"/>
          <p:nvPr/>
        </p:nvSpPr>
        <p:spPr>
          <a:xfrm>
            <a:off x="380550" y="1714250"/>
            <a:ext cx="5075400" cy="4957200"/>
          </a:xfrm>
          <a:prstGeom prst="rect">
            <a:avLst/>
          </a:prstGeom>
          <a:noFill/>
          <a:ln>
            <a:noFill/>
          </a:ln>
        </p:spPr>
        <p:txBody>
          <a:bodyPr anchorCtr="0" anchor="t" bIns="0" lIns="0" spcFirstLastPara="1" rIns="0" wrap="square" tIns="0">
            <a:noAutofit/>
          </a:bodyPr>
          <a:lstStyle/>
          <a:p>
            <a:pPr indent="-355600" lvl="0" marL="457200" rtl="0" algn="l">
              <a:lnSpc>
                <a:spcPct val="150000"/>
              </a:lnSpc>
              <a:spcBef>
                <a:spcPts val="60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Beam at grating limit has only ¼ of the power of the bore sight beam. </a:t>
            </a:r>
            <a:endParaRPr sz="2000">
              <a:solidFill>
                <a:srgbClr val="262626"/>
              </a:solidFill>
              <a:latin typeface="Calibri"/>
              <a:ea typeface="Calibri"/>
              <a:cs typeface="Calibri"/>
              <a:sym typeface="Calibri"/>
            </a:endParaRPr>
          </a:p>
          <a:p>
            <a:pPr indent="-355600" lvl="0" marL="457200" rtl="0" algn="l">
              <a:lnSpc>
                <a:spcPct val="150000"/>
              </a:lnSpc>
              <a:spcBef>
                <a:spcPts val="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Error estimation</a:t>
            </a:r>
            <a:endParaRPr sz="2000">
              <a:solidFill>
                <a:srgbClr val="262626"/>
              </a:solidFill>
              <a:latin typeface="Calibri"/>
              <a:ea typeface="Calibri"/>
              <a:cs typeface="Calibri"/>
              <a:sym typeface="Calibri"/>
            </a:endParaRPr>
          </a:p>
          <a:p>
            <a:pPr indent="0" lvl="0" marL="457200" rtl="0" algn="l">
              <a:lnSpc>
                <a:spcPct val="150000"/>
              </a:lnSpc>
              <a:spcBef>
                <a:spcPts val="600"/>
              </a:spcBef>
              <a:spcAft>
                <a:spcPts val="0"/>
              </a:spcAft>
              <a:buNone/>
            </a:pPr>
            <a:r>
              <a:rPr lang="en-US" sz="2000">
                <a:solidFill>
                  <a:srgbClr val="262626"/>
                </a:solidFill>
                <a:latin typeface="Calibri"/>
                <a:ea typeface="Calibri"/>
                <a:cs typeface="Calibri"/>
                <a:sym typeface="Calibri"/>
              </a:rPr>
              <a:t>(Assume boresight S/N=0.25)</a:t>
            </a:r>
            <a:endParaRPr sz="2000">
              <a:solidFill>
                <a:srgbClr val="262626"/>
              </a:solidFill>
              <a:latin typeface="Calibri"/>
              <a:ea typeface="Calibri"/>
              <a:cs typeface="Calibri"/>
              <a:sym typeface="Calibri"/>
            </a:endParaRPr>
          </a:p>
          <a:p>
            <a:pPr indent="-355600" lvl="1" marL="914400" rtl="0" algn="l">
              <a:lnSpc>
                <a:spcPct val="150000"/>
              </a:lnSpc>
              <a:spcBef>
                <a:spcPts val="60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Beam 4: S/N=⅛, 2x error (Up-B)</a:t>
            </a:r>
            <a:endParaRPr sz="2000">
              <a:solidFill>
                <a:srgbClr val="262626"/>
              </a:solidFill>
              <a:latin typeface="Calibri"/>
              <a:ea typeface="Calibri"/>
              <a:cs typeface="Calibri"/>
              <a:sym typeface="Calibri"/>
            </a:endParaRPr>
          </a:p>
          <a:p>
            <a:pPr indent="-355600" lvl="1" marL="914400" rtl="0" algn="l">
              <a:lnSpc>
                <a:spcPct val="150000"/>
              </a:lnSpc>
              <a:spcBef>
                <a:spcPts val="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Beam 8: S/N=1/16, 3x error</a:t>
            </a:r>
            <a:endParaRPr sz="2000">
              <a:solidFill>
                <a:srgbClr val="262626"/>
              </a:solidFill>
              <a:latin typeface="Calibri"/>
              <a:ea typeface="Calibri"/>
              <a:cs typeface="Calibri"/>
              <a:sym typeface="Calibri"/>
            </a:endParaRPr>
          </a:p>
          <a:p>
            <a:pPr indent="0" lvl="0" marL="914400" rtl="0" algn="l">
              <a:lnSpc>
                <a:spcPct val="150000"/>
              </a:lnSpc>
              <a:spcBef>
                <a:spcPts val="600"/>
              </a:spcBef>
              <a:spcAft>
                <a:spcPts val="0"/>
              </a:spcAft>
              <a:buNone/>
            </a:pPr>
            <a:r>
              <a:t/>
            </a:r>
            <a:endParaRPr sz="2000">
              <a:solidFill>
                <a:srgbClr val="262626"/>
              </a:solidFill>
              <a:latin typeface="Calibri"/>
              <a:ea typeface="Calibri"/>
              <a:cs typeface="Calibri"/>
              <a:sym typeface="Calibri"/>
            </a:endParaRPr>
          </a:p>
          <a:p>
            <a:pPr indent="0" lvl="0" marL="914400" rtl="0" algn="l">
              <a:lnSpc>
                <a:spcPct val="150000"/>
              </a:lnSpc>
              <a:spcBef>
                <a:spcPts val="600"/>
              </a:spcBef>
              <a:spcAft>
                <a:spcPts val="0"/>
              </a:spcAft>
              <a:buNone/>
            </a:pPr>
            <a:r>
              <a:t/>
            </a:r>
            <a:endParaRPr sz="2000">
              <a:solidFill>
                <a:srgbClr val="262626"/>
              </a:solidFill>
              <a:latin typeface="Calibri"/>
              <a:ea typeface="Calibri"/>
              <a:cs typeface="Calibri"/>
              <a:sym typeface="Calibri"/>
            </a:endParaRPr>
          </a:p>
          <a:p>
            <a:pPr indent="-355600" lvl="0" marL="457200" rtl="0" algn="l">
              <a:lnSpc>
                <a:spcPct val="150000"/>
              </a:lnSpc>
              <a:spcBef>
                <a:spcPts val="60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30 degree is the maximum steering angle (don’t go beyond Up-B beam)</a:t>
            </a:r>
            <a:endParaRPr sz="2000">
              <a:solidFill>
                <a:srgbClr val="262626"/>
              </a:solidFill>
              <a:latin typeface="Calibri"/>
              <a:ea typeface="Calibri"/>
              <a:cs typeface="Calibri"/>
              <a:sym typeface="Calibri"/>
            </a:endParaRPr>
          </a:p>
        </p:txBody>
      </p:sp>
      <p:pic>
        <p:nvPicPr>
          <p:cNvPr id="425" name="Google Shape;425;g3f5b1dc7bb7_0_0"/>
          <p:cNvPicPr preferRelativeResize="0"/>
          <p:nvPr/>
        </p:nvPicPr>
        <p:blipFill>
          <a:blip r:embed="rId3">
            <a:alphaModFix/>
          </a:blip>
          <a:stretch>
            <a:fillRect/>
          </a:stretch>
        </p:blipFill>
        <p:spPr>
          <a:xfrm>
            <a:off x="1158375" y="4720847"/>
            <a:ext cx="3278050" cy="970025"/>
          </a:xfrm>
          <a:prstGeom prst="rect">
            <a:avLst/>
          </a:prstGeom>
          <a:noFill/>
          <a:ln>
            <a:noFill/>
          </a:ln>
        </p:spPr>
      </p:pic>
      <p:pic>
        <p:nvPicPr>
          <p:cNvPr descr="brush_underline.png" id="426" name="Google Shape;426;g3f5b1dc7bb7_0_0"/>
          <p:cNvPicPr preferRelativeResize="0"/>
          <p:nvPr/>
        </p:nvPicPr>
        <p:blipFill rotWithShape="1">
          <a:blip r:embed="rId4">
            <a:alphaModFix/>
          </a:blip>
          <a:srcRect b="0" l="0" r="0" t="0"/>
          <a:stretch/>
        </p:blipFill>
        <p:spPr>
          <a:xfrm>
            <a:off x="655318" y="993148"/>
            <a:ext cx="10881358" cy="450465"/>
          </a:xfrm>
          <a:prstGeom prst="rect">
            <a:avLst/>
          </a:prstGeom>
          <a:noFill/>
          <a:ln>
            <a:noFill/>
          </a:ln>
        </p:spPr>
      </p:pic>
      <p:pic>
        <p:nvPicPr>
          <p:cNvPr id="427" name="Google Shape;427;g3f5b1dc7bb7_0_0" title="beamoffbore.png"/>
          <p:cNvPicPr preferRelativeResize="0"/>
          <p:nvPr/>
        </p:nvPicPr>
        <p:blipFill>
          <a:blip r:embed="rId5">
            <a:alphaModFix/>
          </a:blip>
          <a:stretch>
            <a:fillRect/>
          </a:stretch>
        </p:blipFill>
        <p:spPr>
          <a:xfrm>
            <a:off x="6869895" y="4081438"/>
            <a:ext cx="2778101" cy="2867375"/>
          </a:xfrm>
          <a:prstGeom prst="rect">
            <a:avLst/>
          </a:prstGeom>
          <a:noFill/>
          <a:ln>
            <a:noFill/>
          </a:ln>
        </p:spPr>
      </p:pic>
      <p:pic>
        <p:nvPicPr>
          <p:cNvPr id="428" name="Google Shape;428;g3f5b1dc7bb7_0_0" title="badpower.png"/>
          <p:cNvPicPr preferRelativeResize="0"/>
          <p:nvPr/>
        </p:nvPicPr>
        <p:blipFill rotWithShape="1">
          <a:blip r:embed="rId6">
            <a:alphaModFix/>
          </a:blip>
          <a:srcRect b="0" l="0" r="45949" t="3410"/>
          <a:stretch/>
        </p:blipFill>
        <p:spPr>
          <a:xfrm>
            <a:off x="5536600" y="1364548"/>
            <a:ext cx="3756401" cy="2769475"/>
          </a:xfrm>
          <a:prstGeom prst="rect">
            <a:avLst/>
          </a:prstGeom>
          <a:noFill/>
          <a:ln>
            <a:noFill/>
          </a:ln>
        </p:spPr>
      </p:pic>
      <p:grpSp>
        <p:nvGrpSpPr>
          <p:cNvPr id="429" name="Google Shape;429;g3f5b1dc7bb7_0_0"/>
          <p:cNvGrpSpPr/>
          <p:nvPr/>
        </p:nvGrpSpPr>
        <p:grpSpPr>
          <a:xfrm>
            <a:off x="9244049" y="1290186"/>
            <a:ext cx="2947877" cy="3477720"/>
            <a:chOff x="8902914" y="1274950"/>
            <a:chExt cx="2947877" cy="3477720"/>
          </a:xfrm>
        </p:grpSpPr>
        <p:grpSp>
          <p:nvGrpSpPr>
            <p:cNvPr id="430" name="Google Shape;430;g3f5b1dc7bb7_0_0"/>
            <p:cNvGrpSpPr/>
            <p:nvPr/>
          </p:nvGrpSpPr>
          <p:grpSpPr>
            <a:xfrm rot="1846565">
              <a:off x="10195513" y="1645010"/>
              <a:ext cx="664161" cy="2432363"/>
              <a:chOff x="8671825" y="1530325"/>
              <a:chExt cx="433512" cy="1587656"/>
            </a:xfrm>
          </p:grpSpPr>
          <p:sp>
            <p:nvSpPr>
              <p:cNvPr id="431" name="Google Shape;431;g3f5b1dc7bb7_0_0"/>
              <p:cNvSpPr/>
              <p:nvPr/>
            </p:nvSpPr>
            <p:spPr>
              <a:xfrm rot="-4">
                <a:off x="8671837" y="1715770"/>
                <a:ext cx="433500" cy="1402210"/>
              </a:xfrm>
              <a:prstGeom prst="flowChartMerge">
                <a:avLst/>
              </a:prstGeom>
              <a:solidFill>
                <a:srgbClr val="D9D9D9"/>
              </a:solidFill>
              <a:ln>
                <a:noFill/>
              </a:ln>
            </p:spPr>
            <p:txBody>
              <a:bodyPr anchorCtr="0" anchor="ctr" bIns="140050" lIns="140050" spcFirstLastPara="1" rIns="140050" wrap="square" tIns="140050">
                <a:noAutofit/>
              </a:bodyPr>
              <a:lstStyle/>
              <a:p>
                <a:pPr indent="0" lvl="0" marL="0" rtl="0" algn="ctr">
                  <a:spcBef>
                    <a:spcPts val="0"/>
                  </a:spcBef>
                  <a:spcAft>
                    <a:spcPts val="0"/>
                  </a:spcAft>
                  <a:buNone/>
                </a:pPr>
                <a:r>
                  <a:t/>
                </a:r>
                <a:endParaRPr sz="2145">
                  <a:latin typeface="Calibri"/>
                  <a:ea typeface="Calibri"/>
                  <a:cs typeface="Calibri"/>
                  <a:sym typeface="Calibri"/>
                </a:endParaRPr>
              </a:p>
            </p:txBody>
          </p:sp>
          <p:sp>
            <p:nvSpPr>
              <p:cNvPr id="432" name="Google Shape;432;g3f5b1dc7bb7_0_0"/>
              <p:cNvSpPr/>
              <p:nvPr/>
            </p:nvSpPr>
            <p:spPr>
              <a:xfrm>
                <a:off x="8671825" y="1530325"/>
                <a:ext cx="433500" cy="311400"/>
              </a:xfrm>
              <a:prstGeom prst="ellipse">
                <a:avLst/>
              </a:prstGeom>
              <a:solidFill>
                <a:srgbClr val="D9D9D9"/>
              </a:solidFill>
              <a:ln>
                <a:noFill/>
              </a:ln>
            </p:spPr>
            <p:txBody>
              <a:bodyPr anchorCtr="0" anchor="ctr" bIns="140050" lIns="140050" spcFirstLastPara="1" rIns="140050" wrap="square" tIns="140050">
                <a:noAutofit/>
              </a:bodyPr>
              <a:lstStyle/>
              <a:p>
                <a:pPr indent="0" lvl="0" marL="0" rtl="0" algn="ctr">
                  <a:spcBef>
                    <a:spcPts val="0"/>
                  </a:spcBef>
                  <a:spcAft>
                    <a:spcPts val="0"/>
                  </a:spcAft>
                  <a:buNone/>
                </a:pPr>
                <a:r>
                  <a:t/>
                </a:r>
                <a:endParaRPr sz="2145">
                  <a:latin typeface="Calibri"/>
                  <a:ea typeface="Calibri"/>
                  <a:cs typeface="Calibri"/>
                  <a:sym typeface="Calibri"/>
                </a:endParaRPr>
              </a:p>
            </p:txBody>
          </p:sp>
        </p:grpSp>
        <p:cxnSp>
          <p:nvCxnSpPr>
            <p:cNvPr id="433" name="Google Shape;433;g3f5b1dc7bb7_0_0"/>
            <p:cNvCxnSpPr/>
            <p:nvPr/>
          </p:nvCxnSpPr>
          <p:spPr>
            <a:xfrm>
              <a:off x="9518302" y="3424575"/>
              <a:ext cx="822224" cy="2758"/>
            </a:xfrm>
            <a:prstGeom prst="straightConnector1">
              <a:avLst/>
            </a:prstGeom>
            <a:noFill/>
            <a:ln cap="flat" cmpd="sng" w="43775">
              <a:solidFill>
                <a:schemeClr val="dk2"/>
              </a:solidFill>
              <a:prstDash val="solid"/>
              <a:round/>
              <a:headEnd len="med" w="med" type="none"/>
              <a:tailEnd len="med" w="med" type="triangle"/>
            </a:ln>
          </p:spPr>
        </p:cxnSp>
        <p:cxnSp>
          <p:nvCxnSpPr>
            <p:cNvPr id="434" name="Google Shape;434;g3f5b1dc7bb7_0_0"/>
            <p:cNvCxnSpPr/>
            <p:nvPr/>
          </p:nvCxnSpPr>
          <p:spPr>
            <a:xfrm rot="10800000">
              <a:off x="9415715" y="4393075"/>
              <a:ext cx="939422" cy="0"/>
            </a:xfrm>
            <a:prstGeom prst="straightConnector1">
              <a:avLst/>
            </a:prstGeom>
            <a:noFill/>
            <a:ln cap="flat" cmpd="sng" w="43775">
              <a:solidFill>
                <a:schemeClr val="dk2"/>
              </a:solidFill>
              <a:prstDash val="solid"/>
              <a:round/>
              <a:headEnd len="med" w="med" type="none"/>
              <a:tailEnd len="med" w="med" type="triangle"/>
            </a:ln>
          </p:spPr>
        </p:cxnSp>
        <p:cxnSp>
          <p:nvCxnSpPr>
            <p:cNvPr id="435" name="Google Shape;435;g3f5b1dc7bb7_0_0"/>
            <p:cNvCxnSpPr/>
            <p:nvPr/>
          </p:nvCxnSpPr>
          <p:spPr>
            <a:xfrm>
              <a:off x="9215943" y="3908921"/>
              <a:ext cx="1614115" cy="0"/>
            </a:xfrm>
            <a:prstGeom prst="straightConnector1">
              <a:avLst/>
            </a:prstGeom>
            <a:noFill/>
            <a:ln cap="flat" cmpd="sng" w="14575">
              <a:solidFill>
                <a:schemeClr val="dk2"/>
              </a:solidFill>
              <a:prstDash val="solid"/>
              <a:round/>
              <a:headEnd len="med" w="med" type="none"/>
              <a:tailEnd len="med" w="med" type="none"/>
            </a:ln>
            <a:effectLst>
              <a:outerShdw blurRad="128588" rotWithShape="0" algn="bl" dir="6300000" dist="47625">
                <a:srgbClr val="000000"/>
              </a:outerShdw>
            </a:effectLst>
          </p:spPr>
        </p:cxnSp>
        <p:cxnSp>
          <p:nvCxnSpPr>
            <p:cNvPr id="436" name="Google Shape;436;g3f5b1dc7bb7_0_0"/>
            <p:cNvCxnSpPr/>
            <p:nvPr/>
          </p:nvCxnSpPr>
          <p:spPr>
            <a:xfrm rot="10800000">
              <a:off x="9885427" y="1578213"/>
              <a:ext cx="0" cy="3174457"/>
            </a:xfrm>
            <a:prstGeom prst="straightConnector1">
              <a:avLst/>
            </a:prstGeom>
            <a:noFill/>
            <a:ln cap="flat" cmpd="sng" w="14575">
              <a:solidFill>
                <a:schemeClr val="dk2"/>
              </a:solidFill>
              <a:prstDash val="solid"/>
              <a:round/>
              <a:headEnd len="med" w="med" type="none"/>
              <a:tailEnd len="med" w="med" type="triangle"/>
            </a:ln>
          </p:spPr>
        </p:cxnSp>
        <p:cxnSp>
          <p:nvCxnSpPr>
            <p:cNvPr id="437" name="Google Shape;437;g3f5b1dc7bb7_0_0"/>
            <p:cNvCxnSpPr/>
            <p:nvPr/>
          </p:nvCxnSpPr>
          <p:spPr>
            <a:xfrm flipH="1" rot="10800000">
              <a:off x="9898143" y="1737349"/>
              <a:ext cx="1320890" cy="2178504"/>
            </a:xfrm>
            <a:prstGeom prst="straightConnector1">
              <a:avLst/>
            </a:prstGeom>
            <a:noFill/>
            <a:ln cap="flat" cmpd="sng" w="14575">
              <a:solidFill>
                <a:schemeClr val="dk2"/>
              </a:solidFill>
              <a:prstDash val="dash"/>
              <a:round/>
              <a:headEnd len="med" w="med" type="none"/>
              <a:tailEnd len="med" w="med" type="stealth"/>
            </a:ln>
          </p:spPr>
        </p:cxnSp>
        <p:sp>
          <p:nvSpPr>
            <p:cNvPr id="438" name="Google Shape;438;g3f5b1dc7bb7_0_0"/>
            <p:cNvSpPr/>
            <p:nvPr/>
          </p:nvSpPr>
          <p:spPr>
            <a:xfrm>
              <a:off x="9885427" y="3075551"/>
              <a:ext cx="400022" cy="179766"/>
            </a:xfrm>
            <a:custGeom>
              <a:rect b="b" l="l" r="r" t="t"/>
              <a:pathLst>
                <a:path extrusionOk="0" h="8407" w="14987">
                  <a:moveTo>
                    <a:pt x="0" y="1004"/>
                  </a:moveTo>
                  <a:cubicBezTo>
                    <a:pt x="1776" y="914"/>
                    <a:pt x="8155" y="-771"/>
                    <a:pt x="10653" y="463"/>
                  </a:cubicBezTo>
                  <a:cubicBezTo>
                    <a:pt x="13151" y="1697"/>
                    <a:pt x="14265" y="7084"/>
                    <a:pt x="14987" y="8408"/>
                  </a:cubicBezTo>
                </a:path>
              </a:pathLst>
            </a:custGeom>
            <a:noFill/>
            <a:ln cap="flat" cmpd="sng" w="14575">
              <a:solidFill>
                <a:schemeClr val="dk2"/>
              </a:solidFill>
              <a:prstDash val="solid"/>
              <a:round/>
              <a:headEnd len="med" w="med" type="none"/>
              <a:tailEnd len="med" w="med" type="none"/>
            </a:ln>
          </p:spPr>
        </p:sp>
        <p:sp>
          <p:nvSpPr>
            <p:cNvPr id="439" name="Google Shape;439;g3f5b1dc7bb7_0_0"/>
            <p:cNvSpPr txBox="1"/>
            <p:nvPr/>
          </p:nvSpPr>
          <p:spPr>
            <a:xfrm>
              <a:off x="9946592" y="2689564"/>
              <a:ext cx="574040" cy="565768"/>
            </a:xfrm>
            <a:prstGeom prst="rect">
              <a:avLst/>
            </a:prstGeom>
            <a:noFill/>
            <a:ln>
              <a:noFill/>
            </a:ln>
          </p:spPr>
          <p:txBody>
            <a:bodyPr anchorCtr="0" anchor="t" bIns="140050" lIns="140050" spcFirstLastPara="1" rIns="140050" wrap="square" tIns="140050">
              <a:spAutoFit/>
            </a:bodyPr>
            <a:lstStyle/>
            <a:p>
              <a:pPr indent="0" lvl="0" marL="0" rtl="0" algn="l">
                <a:spcBef>
                  <a:spcPts val="0"/>
                </a:spcBef>
                <a:spcAft>
                  <a:spcPts val="0"/>
                </a:spcAft>
                <a:buNone/>
              </a:pPr>
              <a:r>
                <a:rPr lang="en-US" sz="1838">
                  <a:solidFill>
                    <a:schemeClr val="dk1"/>
                  </a:solidFill>
                  <a:latin typeface="Calibri"/>
                  <a:ea typeface="Calibri"/>
                  <a:cs typeface="Calibri"/>
                  <a:sym typeface="Calibri"/>
                </a:rPr>
                <a:t>θ</a:t>
              </a:r>
              <a:endParaRPr sz="1838">
                <a:solidFill>
                  <a:schemeClr val="dk1"/>
                </a:solidFill>
                <a:latin typeface="Calibri"/>
                <a:ea typeface="Calibri"/>
                <a:cs typeface="Calibri"/>
                <a:sym typeface="Calibri"/>
              </a:endParaRPr>
            </a:p>
          </p:txBody>
        </p:sp>
        <p:sp>
          <p:nvSpPr>
            <p:cNvPr id="440" name="Google Shape;440;g3f5b1dc7bb7_0_0"/>
            <p:cNvSpPr txBox="1"/>
            <p:nvPr/>
          </p:nvSpPr>
          <p:spPr>
            <a:xfrm>
              <a:off x="9146519" y="1274950"/>
              <a:ext cx="1995900" cy="473400"/>
            </a:xfrm>
            <a:prstGeom prst="rect">
              <a:avLst/>
            </a:prstGeom>
            <a:noFill/>
            <a:ln>
              <a:noFill/>
            </a:ln>
          </p:spPr>
          <p:txBody>
            <a:bodyPr anchorCtr="0" anchor="t" bIns="140050" lIns="140050" spcFirstLastPara="1" rIns="140050" wrap="square" tIns="140050">
              <a:spAutoFit/>
            </a:bodyPr>
            <a:lstStyle/>
            <a:p>
              <a:pPr indent="0" lvl="0" marL="0" rtl="0" algn="l">
                <a:spcBef>
                  <a:spcPts val="0"/>
                </a:spcBef>
                <a:spcAft>
                  <a:spcPts val="0"/>
                </a:spcAft>
                <a:buNone/>
              </a:pPr>
              <a:r>
                <a:rPr lang="en-US" sz="1238">
                  <a:solidFill>
                    <a:schemeClr val="dk1"/>
                  </a:solidFill>
                  <a:latin typeface="Calibri"/>
                  <a:ea typeface="Calibri"/>
                  <a:cs typeface="Calibri"/>
                  <a:sym typeface="Calibri"/>
                </a:rPr>
                <a:t>bore sight direction</a:t>
              </a:r>
              <a:endParaRPr sz="1238">
                <a:solidFill>
                  <a:schemeClr val="dk1"/>
                </a:solidFill>
                <a:latin typeface="Calibri"/>
                <a:ea typeface="Calibri"/>
                <a:cs typeface="Calibri"/>
                <a:sym typeface="Calibri"/>
              </a:endParaRPr>
            </a:p>
          </p:txBody>
        </p:sp>
        <p:sp>
          <p:nvSpPr>
            <p:cNvPr id="441" name="Google Shape;441;g3f5b1dc7bb7_0_0"/>
            <p:cNvSpPr txBox="1"/>
            <p:nvPr/>
          </p:nvSpPr>
          <p:spPr>
            <a:xfrm>
              <a:off x="10687991" y="2306440"/>
              <a:ext cx="1162800" cy="664200"/>
            </a:xfrm>
            <a:prstGeom prst="rect">
              <a:avLst/>
            </a:prstGeom>
            <a:noFill/>
            <a:ln>
              <a:noFill/>
            </a:ln>
          </p:spPr>
          <p:txBody>
            <a:bodyPr anchorCtr="0" anchor="t" bIns="140050" lIns="140050" spcFirstLastPara="1" rIns="140050" wrap="square" tIns="140050">
              <a:spAutoFit/>
            </a:bodyPr>
            <a:lstStyle/>
            <a:p>
              <a:pPr indent="0" lvl="0" marL="0" rtl="0" algn="l">
                <a:spcBef>
                  <a:spcPts val="0"/>
                </a:spcBef>
                <a:spcAft>
                  <a:spcPts val="0"/>
                </a:spcAft>
                <a:buNone/>
              </a:pPr>
              <a:r>
                <a:rPr lang="en-US" sz="1238">
                  <a:solidFill>
                    <a:schemeClr val="dk1"/>
                  </a:solidFill>
                  <a:latin typeface="Calibri"/>
                  <a:ea typeface="Calibri"/>
                  <a:cs typeface="Calibri"/>
                  <a:sym typeface="Calibri"/>
                </a:rPr>
                <a:t>beam </a:t>
              </a:r>
              <a:r>
                <a:rPr lang="en-US" sz="1238">
                  <a:solidFill>
                    <a:schemeClr val="dk1"/>
                  </a:solidFill>
                  <a:latin typeface="Calibri"/>
                  <a:ea typeface="Calibri"/>
                  <a:cs typeface="Calibri"/>
                  <a:sym typeface="Calibri"/>
                </a:rPr>
                <a:t>direction</a:t>
              </a:r>
              <a:endParaRPr sz="1238">
                <a:solidFill>
                  <a:schemeClr val="dk1"/>
                </a:solidFill>
                <a:latin typeface="Calibri"/>
                <a:ea typeface="Calibri"/>
                <a:cs typeface="Calibri"/>
                <a:sym typeface="Calibri"/>
              </a:endParaRPr>
            </a:p>
          </p:txBody>
        </p:sp>
        <p:cxnSp>
          <p:nvCxnSpPr>
            <p:cNvPr id="442" name="Google Shape;442;g3f5b1dc7bb7_0_0"/>
            <p:cNvCxnSpPr/>
            <p:nvPr/>
          </p:nvCxnSpPr>
          <p:spPr>
            <a:xfrm>
              <a:off x="9245650" y="3406052"/>
              <a:ext cx="0" cy="1002300"/>
            </a:xfrm>
            <a:prstGeom prst="straightConnector1">
              <a:avLst/>
            </a:prstGeom>
            <a:noFill/>
            <a:ln cap="flat" cmpd="sng" w="9525">
              <a:solidFill>
                <a:schemeClr val="dk2"/>
              </a:solidFill>
              <a:prstDash val="solid"/>
              <a:round/>
              <a:headEnd len="med" w="med" type="stealth"/>
              <a:tailEnd len="med" w="med" type="stealth"/>
            </a:ln>
          </p:spPr>
        </p:cxnSp>
        <p:sp>
          <p:nvSpPr>
            <p:cNvPr id="443" name="Google Shape;443;g3f5b1dc7bb7_0_0"/>
            <p:cNvSpPr txBox="1"/>
            <p:nvPr/>
          </p:nvSpPr>
          <p:spPr>
            <a:xfrm>
              <a:off x="8902914" y="2972575"/>
              <a:ext cx="683700" cy="565800"/>
            </a:xfrm>
            <a:prstGeom prst="rect">
              <a:avLst/>
            </a:prstGeom>
            <a:noFill/>
            <a:ln>
              <a:noFill/>
            </a:ln>
          </p:spPr>
          <p:txBody>
            <a:bodyPr anchorCtr="0" anchor="t" bIns="140050" lIns="140050" spcFirstLastPara="1" rIns="140050" wrap="square" tIns="140050">
              <a:spAutoFit/>
            </a:bodyPr>
            <a:lstStyle/>
            <a:p>
              <a:pPr indent="0" lvl="0" marL="0" rtl="0" algn="l">
                <a:spcBef>
                  <a:spcPts val="0"/>
                </a:spcBef>
                <a:spcAft>
                  <a:spcPts val="0"/>
                </a:spcAft>
                <a:buNone/>
              </a:pPr>
              <a:r>
                <a:rPr lang="en-US" sz="1838">
                  <a:solidFill>
                    <a:schemeClr val="dk1"/>
                  </a:solidFill>
                  <a:latin typeface="Calibri"/>
                  <a:ea typeface="Calibri"/>
                  <a:cs typeface="Calibri"/>
                  <a:sym typeface="Calibri"/>
                </a:rPr>
                <a:t>λ/2</a:t>
              </a:r>
              <a:endParaRPr sz="1838">
                <a:solidFill>
                  <a:schemeClr val="dk1"/>
                </a:solidFill>
                <a:latin typeface="Calibri"/>
                <a:ea typeface="Calibri"/>
                <a:cs typeface="Calibri"/>
                <a:sym typeface="Calibri"/>
              </a:endParaRPr>
            </a:p>
          </p:txBody>
        </p:sp>
      </p:grpSp>
      <p:sp>
        <p:nvSpPr>
          <p:cNvPr id="444" name="Google Shape;444;g3f5b1dc7bb7_0_0"/>
          <p:cNvSpPr txBox="1"/>
          <p:nvPr/>
        </p:nvSpPr>
        <p:spPr>
          <a:xfrm>
            <a:off x="7253025" y="2482508"/>
            <a:ext cx="1169400" cy="392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50">
                <a:solidFill>
                  <a:schemeClr val="dk1"/>
                </a:solidFill>
                <a:highlight>
                  <a:srgbClr val="FFFFFF"/>
                </a:highlight>
              </a:rPr>
              <a:t>Up-B beam </a:t>
            </a:r>
            <a:endParaRPr/>
          </a:p>
        </p:txBody>
      </p:sp>
      <p:sp>
        <p:nvSpPr>
          <p:cNvPr id="445" name="Google Shape;445;g3f5b1dc7bb7_0_0"/>
          <p:cNvSpPr txBox="1"/>
          <p:nvPr/>
        </p:nvSpPr>
        <p:spPr>
          <a:xfrm>
            <a:off x="10562093" y="3580323"/>
            <a:ext cx="1162800" cy="473400"/>
          </a:xfrm>
          <a:prstGeom prst="rect">
            <a:avLst/>
          </a:prstGeom>
          <a:noFill/>
          <a:ln>
            <a:noFill/>
          </a:ln>
        </p:spPr>
        <p:txBody>
          <a:bodyPr anchorCtr="0" anchor="t" bIns="140050" lIns="140050" spcFirstLastPara="1" rIns="140050" wrap="square" tIns="140050">
            <a:spAutoFit/>
          </a:bodyPr>
          <a:lstStyle/>
          <a:p>
            <a:pPr indent="0" lvl="0" marL="0" rtl="0" algn="l">
              <a:spcBef>
                <a:spcPts val="0"/>
              </a:spcBef>
              <a:spcAft>
                <a:spcPts val="0"/>
              </a:spcAft>
              <a:buNone/>
            </a:pPr>
            <a:r>
              <a:rPr lang="en-US" sz="1238">
                <a:solidFill>
                  <a:schemeClr val="dk1"/>
                </a:solidFill>
                <a:latin typeface="Calibri"/>
                <a:ea typeface="Calibri"/>
                <a:cs typeface="Calibri"/>
                <a:sym typeface="Calibri"/>
              </a:rPr>
              <a:t>ground plane</a:t>
            </a:r>
            <a:endParaRPr sz="1238">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g3f59df490b2_1_102"/>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Potential improvements</a:t>
            </a:r>
            <a:endParaRPr/>
          </a:p>
        </p:txBody>
      </p:sp>
      <p:sp>
        <p:nvSpPr>
          <p:cNvPr id="451" name="Google Shape;451;g3f59df490b2_1_102"/>
          <p:cNvSpPr txBox="1"/>
          <p:nvPr/>
        </p:nvSpPr>
        <p:spPr>
          <a:xfrm>
            <a:off x="777240" y="1783080"/>
            <a:ext cx="106986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2000">
                <a:solidFill>
                  <a:schemeClr val="dk1"/>
                </a:solidFill>
                <a:latin typeface="Calibri"/>
                <a:ea typeface="Calibri"/>
                <a:cs typeface="Calibri"/>
                <a:sym typeface="Calibri"/>
              </a:rPr>
              <a:t>If offered the chance to try again, we would seek to improve…</a:t>
            </a:r>
            <a:endParaRPr sz="2000">
              <a:solidFill>
                <a:schemeClr val="dk1"/>
              </a:solidFill>
              <a:latin typeface="Calibri"/>
              <a:ea typeface="Calibri"/>
              <a:cs typeface="Calibri"/>
              <a:sym typeface="Calibri"/>
            </a:endParaRPr>
          </a:p>
        </p:txBody>
      </p:sp>
      <p:sp>
        <p:nvSpPr>
          <p:cNvPr id="452" name="Google Shape;452;g3f59df490b2_1_102"/>
          <p:cNvSpPr txBox="1"/>
          <p:nvPr/>
        </p:nvSpPr>
        <p:spPr>
          <a:xfrm>
            <a:off x="914400" y="2377440"/>
            <a:ext cx="2651700" cy="24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1600">
                <a:solidFill>
                  <a:schemeClr val="dk1"/>
                </a:solidFill>
                <a:latin typeface="Calibri"/>
                <a:ea typeface="Calibri"/>
                <a:cs typeface="Calibri"/>
                <a:sym typeface="Calibri"/>
              </a:rPr>
              <a:t>Problem</a:t>
            </a:r>
            <a:endParaRPr sz="1600">
              <a:solidFill>
                <a:schemeClr val="dk1"/>
              </a:solidFill>
              <a:latin typeface="Calibri"/>
              <a:ea typeface="Calibri"/>
              <a:cs typeface="Calibri"/>
              <a:sym typeface="Calibri"/>
            </a:endParaRPr>
          </a:p>
        </p:txBody>
      </p:sp>
      <p:sp>
        <p:nvSpPr>
          <p:cNvPr id="453" name="Google Shape;453;g3f59df490b2_1_102"/>
          <p:cNvSpPr txBox="1"/>
          <p:nvPr/>
        </p:nvSpPr>
        <p:spPr>
          <a:xfrm>
            <a:off x="3657600" y="2377440"/>
            <a:ext cx="2286000" cy="24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1600">
                <a:solidFill>
                  <a:schemeClr val="dk1"/>
                </a:solidFill>
                <a:latin typeface="Calibri"/>
                <a:ea typeface="Calibri"/>
                <a:cs typeface="Calibri"/>
                <a:sym typeface="Calibri"/>
              </a:rPr>
              <a:t>Reason</a:t>
            </a:r>
            <a:endParaRPr sz="1600">
              <a:solidFill>
                <a:schemeClr val="dk1"/>
              </a:solidFill>
              <a:latin typeface="Calibri"/>
              <a:ea typeface="Calibri"/>
              <a:cs typeface="Calibri"/>
              <a:sym typeface="Calibri"/>
            </a:endParaRPr>
          </a:p>
        </p:txBody>
      </p:sp>
      <p:sp>
        <p:nvSpPr>
          <p:cNvPr id="454" name="Google Shape;454;g3f59df490b2_1_102"/>
          <p:cNvSpPr txBox="1"/>
          <p:nvPr/>
        </p:nvSpPr>
        <p:spPr>
          <a:xfrm>
            <a:off x="6035040" y="2377440"/>
            <a:ext cx="1920300" cy="24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1600">
                <a:solidFill>
                  <a:schemeClr val="dk1"/>
                </a:solidFill>
                <a:latin typeface="Calibri"/>
                <a:ea typeface="Calibri"/>
                <a:cs typeface="Calibri"/>
                <a:sym typeface="Calibri"/>
              </a:rPr>
              <a:t>Solution</a:t>
            </a:r>
            <a:endParaRPr sz="1600">
              <a:solidFill>
                <a:schemeClr val="dk1"/>
              </a:solidFill>
              <a:latin typeface="Calibri"/>
              <a:ea typeface="Calibri"/>
              <a:cs typeface="Calibri"/>
              <a:sym typeface="Calibri"/>
            </a:endParaRPr>
          </a:p>
        </p:txBody>
      </p:sp>
      <p:sp>
        <p:nvSpPr>
          <p:cNvPr id="455" name="Google Shape;455;g3f59df490b2_1_102"/>
          <p:cNvSpPr txBox="1"/>
          <p:nvPr/>
        </p:nvSpPr>
        <p:spPr>
          <a:xfrm>
            <a:off x="8046720" y="2377440"/>
            <a:ext cx="3383400" cy="24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1600">
                <a:solidFill>
                  <a:schemeClr val="dk1"/>
                </a:solidFill>
                <a:latin typeface="Calibri"/>
                <a:ea typeface="Calibri"/>
                <a:cs typeface="Calibri"/>
                <a:sym typeface="Calibri"/>
              </a:rPr>
              <a:t>Reason</a:t>
            </a:r>
            <a:endParaRPr sz="1600">
              <a:solidFill>
                <a:schemeClr val="dk1"/>
              </a:solidFill>
              <a:latin typeface="Calibri"/>
              <a:ea typeface="Calibri"/>
              <a:cs typeface="Calibri"/>
              <a:sym typeface="Calibri"/>
            </a:endParaRPr>
          </a:p>
        </p:txBody>
      </p:sp>
      <p:sp>
        <p:nvSpPr>
          <p:cNvPr id="456" name="Google Shape;456;g3f59df490b2_1_102"/>
          <p:cNvSpPr/>
          <p:nvPr/>
        </p:nvSpPr>
        <p:spPr>
          <a:xfrm>
            <a:off x="731520" y="2761488"/>
            <a:ext cx="10744200" cy="640200"/>
          </a:xfrm>
          <a:prstGeom prst="roundRect">
            <a:avLst>
              <a:gd fmla="val 8000" name="adj"/>
            </a:avLst>
          </a:prstGeom>
          <a:solidFill>
            <a:srgbClr val="F2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600" u="none" cap="none" strike="noStrike">
              <a:solidFill>
                <a:schemeClr val="lt1"/>
              </a:solidFill>
              <a:latin typeface="Calibri"/>
              <a:ea typeface="Calibri"/>
              <a:cs typeface="Calibri"/>
              <a:sym typeface="Calibri"/>
            </a:endParaRPr>
          </a:p>
        </p:txBody>
      </p:sp>
      <p:sp>
        <p:nvSpPr>
          <p:cNvPr id="457" name="Google Shape;457;g3f59df490b2_1_102"/>
          <p:cNvSpPr txBox="1"/>
          <p:nvPr/>
        </p:nvSpPr>
        <p:spPr>
          <a:xfrm>
            <a:off x="914400" y="2955504"/>
            <a:ext cx="2651700" cy="24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b="1" lang="en-US" sz="1600">
                <a:solidFill>
                  <a:srgbClr val="262626"/>
                </a:solidFill>
                <a:latin typeface="Calibri"/>
                <a:ea typeface="Calibri"/>
                <a:cs typeface="Calibri"/>
                <a:sym typeface="Calibri"/>
              </a:rPr>
              <a:t>No trough observed</a:t>
            </a:r>
            <a:endParaRPr sz="1600">
              <a:latin typeface="Calibri"/>
              <a:ea typeface="Calibri"/>
              <a:cs typeface="Calibri"/>
              <a:sym typeface="Calibri"/>
            </a:endParaRPr>
          </a:p>
        </p:txBody>
      </p:sp>
      <p:sp>
        <p:nvSpPr>
          <p:cNvPr id="458" name="Google Shape;458;g3f59df490b2_1_102"/>
          <p:cNvSpPr txBox="1"/>
          <p:nvPr/>
        </p:nvSpPr>
        <p:spPr>
          <a:xfrm>
            <a:off x="3657600" y="2955504"/>
            <a:ext cx="2286000" cy="24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rgbClr val="0D0D0D"/>
                </a:solidFill>
                <a:latin typeface="Calibri"/>
                <a:ea typeface="Calibri"/>
                <a:cs typeface="Calibri"/>
                <a:sym typeface="Calibri"/>
              </a:rPr>
              <a:t>small observation period</a:t>
            </a:r>
            <a:endParaRPr sz="1600">
              <a:solidFill>
                <a:srgbClr val="0D0D0D"/>
              </a:solidFill>
              <a:latin typeface="Calibri"/>
              <a:ea typeface="Calibri"/>
              <a:cs typeface="Calibri"/>
              <a:sym typeface="Calibri"/>
            </a:endParaRPr>
          </a:p>
        </p:txBody>
      </p:sp>
      <p:sp>
        <p:nvSpPr>
          <p:cNvPr id="459" name="Google Shape;459;g3f59df490b2_1_102"/>
          <p:cNvSpPr txBox="1"/>
          <p:nvPr/>
        </p:nvSpPr>
        <p:spPr>
          <a:xfrm>
            <a:off x="6035040" y="2832354"/>
            <a:ext cx="1920300" cy="492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increase observation period</a:t>
            </a:r>
            <a:endParaRPr sz="1600">
              <a:solidFill>
                <a:schemeClr val="dk1"/>
              </a:solidFill>
              <a:latin typeface="Calibri"/>
              <a:ea typeface="Calibri"/>
              <a:cs typeface="Calibri"/>
              <a:sym typeface="Calibri"/>
            </a:endParaRPr>
          </a:p>
        </p:txBody>
      </p:sp>
      <p:sp>
        <p:nvSpPr>
          <p:cNvPr id="460" name="Google Shape;460;g3f59df490b2_1_102"/>
          <p:cNvSpPr txBox="1"/>
          <p:nvPr/>
        </p:nvSpPr>
        <p:spPr>
          <a:xfrm>
            <a:off x="8046720" y="2832354"/>
            <a:ext cx="3383400" cy="492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better chance to see trough activity over long period of time</a:t>
            </a:r>
            <a:endParaRPr sz="1600">
              <a:solidFill>
                <a:schemeClr val="dk1"/>
              </a:solidFill>
              <a:latin typeface="Calibri"/>
              <a:ea typeface="Calibri"/>
              <a:cs typeface="Calibri"/>
              <a:sym typeface="Calibri"/>
            </a:endParaRPr>
          </a:p>
        </p:txBody>
      </p:sp>
      <p:sp>
        <p:nvSpPr>
          <p:cNvPr id="461" name="Google Shape;461;g3f59df490b2_1_102"/>
          <p:cNvSpPr txBox="1"/>
          <p:nvPr/>
        </p:nvSpPr>
        <p:spPr>
          <a:xfrm>
            <a:off x="914400" y="3678261"/>
            <a:ext cx="2651700" cy="24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b="1" lang="en-US" sz="1600">
                <a:solidFill>
                  <a:srgbClr val="262626"/>
                </a:solidFill>
                <a:latin typeface="Calibri"/>
                <a:ea typeface="Calibri"/>
                <a:cs typeface="Calibri"/>
                <a:sym typeface="Calibri"/>
              </a:rPr>
              <a:t>PFISR location suboptimal</a:t>
            </a:r>
            <a:endParaRPr sz="1600">
              <a:latin typeface="Calibri"/>
              <a:ea typeface="Calibri"/>
              <a:cs typeface="Calibri"/>
              <a:sym typeface="Calibri"/>
            </a:endParaRPr>
          </a:p>
        </p:txBody>
      </p:sp>
      <p:sp>
        <p:nvSpPr>
          <p:cNvPr id="462" name="Google Shape;462;g3f59df490b2_1_102"/>
          <p:cNvSpPr txBox="1"/>
          <p:nvPr/>
        </p:nvSpPr>
        <p:spPr>
          <a:xfrm>
            <a:off x="3657600" y="3678261"/>
            <a:ext cx="2286000" cy="24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Too close to auroral oval</a:t>
            </a:r>
            <a:endParaRPr sz="1600">
              <a:solidFill>
                <a:schemeClr val="dk1"/>
              </a:solidFill>
              <a:latin typeface="Calibri"/>
              <a:ea typeface="Calibri"/>
              <a:cs typeface="Calibri"/>
              <a:sym typeface="Calibri"/>
            </a:endParaRPr>
          </a:p>
        </p:txBody>
      </p:sp>
      <p:sp>
        <p:nvSpPr>
          <p:cNvPr id="463" name="Google Shape;463;g3f59df490b2_1_102"/>
          <p:cNvSpPr txBox="1"/>
          <p:nvPr/>
        </p:nvSpPr>
        <p:spPr>
          <a:xfrm>
            <a:off x="6035040" y="3678261"/>
            <a:ext cx="1920300" cy="24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rgbClr val="0D0D0D"/>
                </a:solidFill>
                <a:latin typeface="Calibri"/>
                <a:ea typeface="Calibri"/>
                <a:cs typeface="Calibri"/>
                <a:sym typeface="Calibri"/>
              </a:rPr>
              <a:t>use Millstone Hill</a:t>
            </a:r>
            <a:endParaRPr sz="1600">
              <a:solidFill>
                <a:srgbClr val="0D0D0D"/>
              </a:solidFill>
              <a:latin typeface="Calibri"/>
              <a:ea typeface="Calibri"/>
              <a:cs typeface="Calibri"/>
              <a:sym typeface="Calibri"/>
            </a:endParaRPr>
          </a:p>
        </p:txBody>
      </p:sp>
      <p:sp>
        <p:nvSpPr>
          <p:cNvPr id="464" name="Google Shape;464;g3f59df490b2_1_102"/>
          <p:cNvSpPr txBox="1"/>
          <p:nvPr/>
        </p:nvSpPr>
        <p:spPr>
          <a:xfrm>
            <a:off x="8046720" y="3555111"/>
            <a:ext cx="3383400" cy="492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sub-auroral region more likely to observe ionospheric trough</a:t>
            </a:r>
            <a:endParaRPr sz="1600">
              <a:solidFill>
                <a:schemeClr val="dk1"/>
              </a:solidFill>
              <a:latin typeface="Calibri"/>
              <a:ea typeface="Calibri"/>
              <a:cs typeface="Calibri"/>
              <a:sym typeface="Calibri"/>
            </a:endParaRPr>
          </a:p>
        </p:txBody>
      </p:sp>
      <p:sp>
        <p:nvSpPr>
          <p:cNvPr id="465" name="Google Shape;465;g3f59df490b2_1_102"/>
          <p:cNvSpPr/>
          <p:nvPr/>
        </p:nvSpPr>
        <p:spPr>
          <a:xfrm>
            <a:off x="731520" y="4187952"/>
            <a:ext cx="10744200" cy="640200"/>
          </a:xfrm>
          <a:prstGeom prst="roundRect">
            <a:avLst>
              <a:gd fmla="val 8000" name="adj"/>
            </a:avLst>
          </a:prstGeom>
          <a:solidFill>
            <a:srgbClr val="F2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600" u="none" cap="none" strike="noStrike">
              <a:solidFill>
                <a:schemeClr val="lt1"/>
              </a:solidFill>
              <a:latin typeface="Calibri"/>
              <a:ea typeface="Calibri"/>
              <a:cs typeface="Calibri"/>
              <a:sym typeface="Calibri"/>
            </a:endParaRPr>
          </a:p>
        </p:txBody>
      </p:sp>
      <p:sp>
        <p:nvSpPr>
          <p:cNvPr id="466" name="Google Shape;466;g3f59df490b2_1_102"/>
          <p:cNvSpPr txBox="1"/>
          <p:nvPr/>
        </p:nvSpPr>
        <p:spPr>
          <a:xfrm>
            <a:off x="914400" y="4401018"/>
            <a:ext cx="2651700" cy="24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b="1" lang="en-US" sz="1600">
                <a:solidFill>
                  <a:srgbClr val="262626"/>
                </a:solidFill>
                <a:latin typeface="Calibri"/>
                <a:ea typeface="Calibri"/>
                <a:cs typeface="Calibri"/>
                <a:sym typeface="Calibri"/>
              </a:rPr>
              <a:t>Beam 8 misbehavior</a:t>
            </a:r>
            <a:endParaRPr sz="1600">
              <a:latin typeface="Calibri"/>
              <a:ea typeface="Calibri"/>
              <a:cs typeface="Calibri"/>
              <a:sym typeface="Calibri"/>
            </a:endParaRPr>
          </a:p>
        </p:txBody>
      </p:sp>
      <p:sp>
        <p:nvSpPr>
          <p:cNvPr id="467" name="Google Shape;467;g3f59df490b2_1_102"/>
          <p:cNvSpPr txBox="1"/>
          <p:nvPr/>
        </p:nvSpPr>
        <p:spPr>
          <a:xfrm>
            <a:off x="3657600" y="4401018"/>
            <a:ext cx="2286000" cy="24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problems with equipment</a:t>
            </a:r>
            <a:endParaRPr sz="1600">
              <a:solidFill>
                <a:schemeClr val="dk1"/>
              </a:solidFill>
              <a:latin typeface="Calibri"/>
              <a:ea typeface="Calibri"/>
              <a:cs typeface="Calibri"/>
              <a:sym typeface="Calibri"/>
            </a:endParaRPr>
          </a:p>
        </p:txBody>
      </p:sp>
      <p:sp>
        <p:nvSpPr>
          <p:cNvPr id="468" name="Google Shape;468;g3f59df490b2_1_102"/>
          <p:cNvSpPr txBox="1"/>
          <p:nvPr/>
        </p:nvSpPr>
        <p:spPr>
          <a:xfrm>
            <a:off x="6035040" y="4277868"/>
            <a:ext cx="1920300" cy="492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use different beams, if possible</a:t>
            </a:r>
            <a:endParaRPr sz="1600">
              <a:solidFill>
                <a:schemeClr val="dk1"/>
              </a:solidFill>
              <a:latin typeface="Calibri"/>
              <a:ea typeface="Calibri"/>
              <a:cs typeface="Calibri"/>
              <a:sym typeface="Calibri"/>
            </a:endParaRPr>
          </a:p>
        </p:txBody>
      </p:sp>
      <p:sp>
        <p:nvSpPr>
          <p:cNvPr id="469" name="Google Shape;469;g3f59df490b2_1_102"/>
          <p:cNvSpPr txBox="1"/>
          <p:nvPr/>
        </p:nvSpPr>
        <p:spPr>
          <a:xfrm>
            <a:off x="8046720" y="4277868"/>
            <a:ext cx="3383400" cy="492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better aggregate electron density data, vector velocities</a:t>
            </a:r>
            <a:endParaRPr sz="1600">
              <a:solidFill>
                <a:schemeClr val="dk1"/>
              </a:solidFill>
              <a:latin typeface="Calibri"/>
              <a:ea typeface="Calibri"/>
              <a:cs typeface="Calibri"/>
              <a:sym typeface="Calibri"/>
            </a:endParaRPr>
          </a:p>
        </p:txBody>
      </p:sp>
      <p:sp>
        <p:nvSpPr>
          <p:cNvPr id="470" name="Google Shape;470;g3f59df490b2_1_102"/>
          <p:cNvSpPr txBox="1"/>
          <p:nvPr/>
        </p:nvSpPr>
        <p:spPr>
          <a:xfrm>
            <a:off x="914400" y="5076150"/>
            <a:ext cx="2651700" cy="24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b="1" lang="en-US" sz="1600">
                <a:solidFill>
                  <a:srgbClr val="262626"/>
                </a:solidFill>
                <a:latin typeface="Calibri"/>
                <a:ea typeface="Calibri"/>
                <a:cs typeface="Calibri"/>
                <a:sym typeface="Calibri"/>
              </a:rPr>
              <a:t>Different trough types</a:t>
            </a:r>
            <a:endParaRPr sz="1600">
              <a:latin typeface="Calibri"/>
              <a:ea typeface="Calibri"/>
              <a:cs typeface="Calibri"/>
              <a:sym typeface="Calibri"/>
            </a:endParaRPr>
          </a:p>
        </p:txBody>
      </p:sp>
      <p:sp>
        <p:nvSpPr>
          <p:cNvPr id="471" name="Google Shape;471;g3f59df490b2_1_102"/>
          <p:cNvSpPr txBox="1"/>
          <p:nvPr/>
        </p:nvSpPr>
        <p:spPr>
          <a:xfrm>
            <a:off x="3657600" y="4953000"/>
            <a:ext cx="2286000" cy="492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expand to high-latitude, post-midnight troughs</a:t>
            </a:r>
            <a:endParaRPr sz="1600">
              <a:solidFill>
                <a:schemeClr val="dk1"/>
              </a:solidFill>
              <a:latin typeface="Calibri"/>
              <a:ea typeface="Calibri"/>
              <a:cs typeface="Calibri"/>
              <a:sym typeface="Calibri"/>
            </a:endParaRPr>
          </a:p>
        </p:txBody>
      </p:sp>
      <p:sp>
        <p:nvSpPr>
          <p:cNvPr id="472" name="Google Shape;472;g3f59df490b2_1_102"/>
          <p:cNvSpPr txBox="1"/>
          <p:nvPr/>
        </p:nvSpPr>
        <p:spPr>
          <a:xfrm>
            <a:off x="6035050" y="4970700"/>
            <a:ext cx="1920300" cy="45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use PFISR, look to even higher latitudes</a:t>
            </a:r>
            <a:endParaRPr sz="1600">
              <a:solidFill>
                <a:schemeClr val="dk1"/>
              </a:solidFill>
              <a:latin typeface="Calibri"/>
              <a:ea typeface="Calibri"/>
              <a:cs typeface="Calibri"/>
              <a:sym typeface="Calibri"/>
            </a:endParaRPr>
          </a:p>
        </p:txBody>
      </p:sp>
      <p:sp>
        <p:nvSpPr>
          <p:cNvPr id="473" name="Google Shape;473;g3f59df490b2_1_102"/>
          <p:cNvSpPr txBox="1"/>
          <p:nvPr/>
        </p:nvSpPr>
        <p:spPr>
          <a:xfrm>
            <a:off x="8046725" y="4953000"/>
            <a:ext cx="3383400" cy="492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None/>
            </a:pPr>
            <a:r>
              <a:rPr lang="en-US" sz="1600">
                <a:solidFill>
                  <a:schemeClr val="dk1"/>
                </a:solidFill>
                <a:latin typeface="Calibri"/>
                <a:ea typeface="Calibri"/>
                <a:cs typeface="Calibri"/>
                <a:sym typeface="Calibri"/>
              </a:rPr>
              <a:t>observing different trough types gives insight into similarities and differences</a:t>
            </a:r>
            <a:endParaRPr sz="1600">
              <a:solidFill>
                <a:schemeClr val="dk1"/>
              </a:solidFill>
              <a:latin typeface="Calibri"/>
              <a:ea typeface="Calibri"/>
              <a:cs typeface="Calibri"/>
              <a:sym typeface="Calibri"/>
            </a:endParaRPr>
          </a:p>
        </p:txBody>
      </p:sp>
      <p:pic>
        <p:nvPicPr>
          <p:cNvPr descr="brush_underline.png" id="474" name="Google Shape;474;g3f59df490b2_1_102"/>
          <p:cNvPicPr preferRelativeResize="0"/>
          <p:nvPr/>
        </p:nvPicPr>
        <p:blipFill rotWithShape="1">
          <a:blip r:embed="rId3">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4"/>
          <p:cNvSpPr txBox="1"/>
          <p:nvPr/>
        </p:nvSpPr>
        <p:spPr>
          <a:xfrm>
            <a:off x="658375" y="1801675"/>
            <a:ext cx="5268300" cy="4533300"/>
          </a:xfrm>
          <a:prstGeom prst="rect">
            <a:avLst/>
          </a:prstGeom>
          <a:noFill/>
          <a:ln>
            <a:noFill/>
          </a:ln>
        </p:spPr>
        <p:txBody>
          <a:bodyPr anchorCtr="0" anchor="ctr" bIns="0" lIns="0" spcFirstLastPara="1" rIns="0" wrap="square" tIns="0">
            <a:noAutofit/>
          </a:bodyPr>
          <a:lstStyle/>
          <a:p>
            <a:pPr indent="-263144" lvl="0" marL="292608" marR="0" rtl="0" algn="l">
              <a:lnSpc>
                <a:spcPct val="115000"/>
              </a:lnSpc>
              <a:spcBef>
                <a:spcPts val="0"/>
              </a:spcBef>
              <a:spcAft>
                <a:spcPts val="0"/>
              </a:spcAft>
              <a:buClr>
                <a:srgbClr val="262626"/>
              </a:buClr>
              <a:buSzPts val="2000"/>
              <a:buFont typeface="Arial"/>
              <a:buChar char="•"/>
            </a:pPr>
            <a:r>
              <a:rPr b="1" lang="en-US" sz="2000">
                <a:solidFill>
                  <a:srgbClr val="262626"/>
                </a:solidFill>
                <a:latin typeface="Calibri"/>
                <a:ea typeface="Calibri"/>
                <a:cs typeface="Calibri"/>
                <a:sym typeface="Calibri"/>
              </a:rPr>
              <a:t>Trough</a:t>
            </a:r>
            <a:r>
              <a:rPr lang="en-US" sz="2000">
                <a:solidFill>
                  <a:srgbClr val="262626"/>
                </a:solidFill>
                <a:latin typeface="Calibri"/>
                <a:ea typeface="Calibri"/>
                <a:cs typeface="Calibri"/>
                <a:sym typeface="Calibri"/>
              </a:rPr>
              <a:t>: a</a:t>
            </a:r>
            <a:r>
              <a:rPr i="0" lang="en-US" sz="2000" u="none" cap="none" strike="noStrike">
                <a:solidFill>
                  <a:srgbClr val="262626"/>
                </a:solidFill>
                <a:latin typeface="Calibri"/>
                <a:ea typeface="Calibri"/>
                <a:cs typeface="Calibri"/>
                <a:sym typeface="Calibri"/>
              </a:rPr>
              <a:t> deep, narrow </a:t>
            </a:r>
            <a:r>
              <a:rPr lang="en-US" sz="2000">
                <a:solidFill>
                  <a:srgbClr val="262626"/>
                </a:solidFill>
                <a:latin typeface="Calibri"/>
                <a:ea typeface="Calibri"/>
                <a:cs typeface="Calibri"/>
                <a:sym typeface="Calibri"/>
              </a:rPr>
              <a:t>depletion</a:t>
            </a:r>
            <a:r>
              <a:rPr i="0" lang="en-US" sz="2000" u="none" cap="none" strike="noStrike">
                <a:solidFill>
                  <a:srgbClr val="262626"/>
                </a:solidFill>
                <a:latin typeface="Calibri"/>
                <a:ea typeface="Calibri"/>
                <a:cs typeface="Calibri"/>
                <a:sym typeface="Calibri"/>
              </a:rPr>
              <a:t> in F-region electron density</a:t>
            </a:r>
            <a:endParaRPr sz="2000">
              <a:solidFill>
                <a:srgbClr val="262626"/>
              </a:solidFill>
              <a:latin typeface="Calibri"/>
              <a:ea typeface="Calibri"/>
              <a:cs typeface="Calibri"/>
              <a:sym typeface="Calibri"/>
            </a:endParaRPr>
          </a:p>
          <a:p>
            <a:pPr indent="-263144" lvl="0" marL="292608" marR="0" rtl="0" algn="l">
              <a:lnSpc>
                <a:spcPct val="115000"/>
              </a:lnSpc>
              <a:spcBef>
                <a:spcPts val="80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Typically s</a:t>
            </a:r>
            <a:r>
              <a:rPr i="0" lang="en-US" sz="2000" u="none" cap="none" strike="noStrike">
                <a:solidFill>
                  <a:srgbClr val="262626"/>
                </a:solidFill>
                <a:latin typeface="Calibri"/>
                <a:ea typeface="Calibri"/>
                <a:cs typeface="Calibri"/>
                <a:sym typeface="Calibri"/>
              </a:rPr>
              <a:t>its between the mid-latitude ionosphere and the auroral oval</a:t>
            </a:r>
            <a:endParaRPr sz="2000">
              <a:solidFill>
                <a:srgbClr val="262626"/>
              </a:solidFill>
              <a:latin typeface="Calibri"/>
              <a:ea typeface="Calibri"/>
              <a:cs typeface="Calibri"/>
              <a:sym typeface="Calibri"/>
            </a:endParaRPr>
          </a:p>
          <a:p>
            <a:pPr indent="-355600" lvl="1" marL="914400" marR="0" rtl="0" algn="l">
              <a:lnSpc>
                <a:spcPct val="115000"/>
              </a:lnSpc>
              <a:spcBef>
                <a:spcPts val="800"/>
              </a:spcBef>
              <a:spcAft>
                <a:spcPts val="0"/>
              </a:spcAft>
              <a:buClr>
                <a:srgbClr val="262626"/>
              </a:buClr>
              <a:buSzPts val="2000"/>
              <a:buFont typeface="Calibri"/>
              <a:buChar char="○"/>
            </a:pPr>
            <a:r>
              <a:rPr lang="en-US" sz="2000">
                <a:solidFill>
                  <a:srgbClr val="262626"/>
                </a:solidFill>
                <a:latin typeface="Calibri"/>
                <a:ea typeface="Calibri"/>
                <a:cs typeface="Calibri"/>
                <a:sym typeface="Calibri"/>
              </a:rPr>
              <a:t>N</a:t>
            </a:r>
            <a:r>
              <a:rPr i="0" lang="en-US" sz="2000" u="none" cap="none" strike="noStrike">
                <a:solidFill>
                  <a:srgbClr val="262626"/>
                </a:solidFill>
                <a:latin typeface="Calibri"/>
                <a:ea typeface="Calibri"/>
                <a:cs typeface="Calibri"/>
                <a:sym typeface="Calibri"/>
              </a:rPr>
              <a:t>ear 60–70° magnetic</a:t>
            </a:r>
            <a:r>
              <a:rPr lang="en-US" sz="2000">
                <a:solidFill>
                  <a:srgbClr val="262626"/>
                </a:solidFill>
                <a:latin typeface="Calibri"/>
                <a:ea typeface="Calibri"/>
                <a:cs typeface="Calibri"/>
                <a:sym typeface="Calibri"/>
              </a:rPr>
              <a:t> latitude</a:t>
            </a:r>
            <a:endParaRPr sz="2000">
              <a:solidFill>
                <a:srgbClr val="262626"/>
              </a:solidFill>
              <a:latin typeface="Calibri"/>
              <a:ea typeface="Calibri"/>
              <a:cs typeface="Calibri"/>
              <a:sym typeface="Calibri"/>
            </a:endParaRPr>
          </a:p>
          <a:p>
            <a:pPr indent="-263144" lvl="0" marL="292608" marR="0" rtl="0" algn="l">
              <a:lnSpc>
                <a:spcPct val="115000"/>
              </a:lnSpc>
              <a:spcBef>
                <a:spcPts val="800"/>
              </a:spcBef>
              <a:spcAft>
                <a:spcPts val="0"/>
              </a:spcAft>
              <a:buClr>
                <a:srgbClr val="262626"/>
              </a:buClr>
              <a:buSzPts val="2000"/>
              <a:buFont typeface="Calibri"/>
              <a:buChar char="•"/>
            </a:pPr>
            <a:r>
              <a:rPr i="0" lang="en-US" sz="2000" u="none" cap="none" strike="noStrike">
                <a:solidFill>
                  <a:srgbClr val="262626"/>
                </a:solidFill>
                <a:latin typeface="Calibri"/>
                <a:ea typeface="Calibri"/>
                <a:cs typeface="Calibri"/>
                <a:sym typeface="Calibri"/>
              </a:rPr>
              <a:t>Sharpest gradient on its poleward wall</a:t>
            </a:r>
            <a:endParaRPr sz="2000">
              <a:solidFill>
                <a:srgbClr val="262626"/>
              </a:solidFill>
              <a:latin typeface="Calibri"/>
              <a:ea typeface="Calibri"/>
              <a:cs typeface="Calibri"/>
              <a:sym typeface="Calibri"/>
            </a:endParaRPr>
          </a:p>
          <a:p>
            <a:pPr indent="-263144" lvl="0" marL="292608" marR="0" rtl="0" algn="l">
              <a:lnSpc>
                <a:spcPct val="115000"/>
              </a:lnSpc>
              <a:spcBef>
                <a:spcPts val="800"/>
              </a:spcBef>
              <a:spcAft>
                <a:spcPts val="0"/>
              </a:spcAft>
              <a:buClr>
                <a:srgbClr val="262626"/>
              </a:buClr>
              <a:buSzPts val="2000"/>
              <a:buFont typeface="Arial"/>
              <a:buChar char="•"/>
            </a:pPr>
            <a:r>
              <a:rPr b="1" lang="en-US" sz="2000">
                <a:solidFill>
                  <a:srgbClr val="262626"/>
                </a:solidFill>
                <a:latin typeface="Calibri"/>
                <a:ea typeface="Calibri"/>
                <a:cs typeface="Calibri"/>
                <a:sym typeface="Calibri"/>
              </a:rPr>
              <a:t>Importance</a:t>
            </a:r>
            <a:r>
              <a:rPr i="0" lang="en-US" sz="2000" u="none" cap="none" strike="noStrike">
                <a:solidFill>
                  <a:srgbClr val="262626"/>
                </a:solidFill>
                <a:latin typeface="Calibri"/>
                <a:ea typeface="Calibri"/>
                <a:cs typeface="Calibri"/>
                <a:sym typeface="Calibri"/>
              </a:rPr>
              <a:t>: it refracts HF and degrades GNSS positioning</a:t>
            </a:r>
            <a:r>
              <a:rPr lang="en-US" sz="2000">
                <a:solidFill>
                  <a:srgbClr val="262626"/>
                </a:solidFill>
                <a:latin typeface="Calibri"/>
                <a:ea typeface="Calibri"/>
                <a:cs typeface="Calibri"/>
                <a:sym typeface="Calibri"/>
              </a:rPr>
              <a:t>; its occurrence in the summer also raises physics questions</a:t>
            </a:r>
            <a:endParaRPr sz="2000">
              <a:latin typeface="Calibri"/>
              <a:ea typeface="Calibri"/>
              <a:cs typeface="Calibri"/>
              <a:sym typeface="Calibri"/>
            </a:endParaRPr>
          </a:p>
        </p:txBody>
      </p:sp>
      <p:pic>
        <p:nvPicPr>
          <p:cNvPr id="112" name="Google Shape;112;p4"/>
          <p:cNvPicPr preferRelativeResize="0"/>
          <p:nvPr/>
        </p:nvPicPr>
        <p:blipFill>
          <a:blip r:embed="rId3">
            <a:alphaModFix/>
          </a:blip>
          <a:stretch>
            <a:fillRect/>
          </a:stretch>
        </p:blipFill>
        <p:spPr>
          <a:xfrm>
            <a:off x="6132550" y="1695039"/>
            <a:ext cx="5621374" cy="4415973"/>
          </a:xfrm>
          <a:prstGeom prst="rect">
            <a:avLst/>
          </a:prstGeom>
          <a:noFill/>
          <a:ln>
            <a:noFill/>
          </a:ln>
        </p:spPr>
      </p:pic>
      <p:sp>
        <p:nvSpPr>
          <p:cNvPr id="113" name="Google Shape;113;p4"/>
          <p:cNvSpPr txBox="1"/>
          <p:nvPr/>
        </p:nvSpPr>
        <p:spPr>
          <a:xfrm>
            <a:off x="6991425" y="6111000"/>
            <a:ext cx="4762500" cy="60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chemeClr val="dk1"/>
                </a:solidFill>
                <a:latin typeface="Calibri"/>
                <a:ea typeface="Calibri"/>
                <a:cs typeface="Calibri"/>
                <a:sym typeface="Calibri"/>
              </a:rPr>
              <a:t>Richards et al, 2014, JGR Space Physics</a:t>
            </a:r>
            <a:endParaRPr sz="2000">
              <a:solidFill>
                <a:schemeClr val="dk1"/>
              </a:solidFill>
              <a:latin typeface="Calibri"/>
              <a:ea typeface="Calibri"/>
              <a:cs typeface="Calibri"/>
              <a:sym typeface="Calibri"/>
            </a:endParaRPr>
          </a:p>
        </p:txBody>
      </p:sp>
      <p:sp>
        <p:nvSpPr>
          <p:cNvPr id="114" name="Google Shape;114;p4"/>
          <p:cNvSpPr txBox="1"/>
          <p:nvPr/>
        </p:nvSpPr>
        <p:spPr>
          <a:xfrm>
            <a:off x="658368" y="383173"/>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The mid-latitude ionospheric trough</a:t>
            </a:r>
            <a:endParaRPr/>
          </a:p>
        </p:txBody>
      </p:sp>
      <p:pic>
        <p:nvPicPr>
          <p:cNvPr descr="brush_underline.png" id="115" name="Google Shape;115;p4"/>
          <p:cNvPicPr preferRelativeResize="0"/>
          <p:nvPr/>
        </p:nvPicPr>
        <p:blipFill rotWithShape="1">
          <a:blip r:embed="rId4">
            <a:alphaModFix/>
          </a:blip>
          <a:srcRect b="0" l="0" r="0" t="0"/>
          <a:stretch/>
        </p:blipFill>
        <p:spPr>
          <a:xfrm>
            <a:off x="658368" y="998773"/>
            <a:ext cx="10881358" cy="45046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22"/>
          <p:cNvSpPr/>
          <p:nvPr/>
        </p:nvSpPr>
        <p:spPr>
          <a:xfrm>
            <a:off x="0" y="0"/>
            <a:ext cx="12191695" cy="6858000"/>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80" name="Google Shape;480;p22"/>
          <p:cNvSpPr/>
          <p:nvPr/>
        </p:nvSpPr>
        <p:spPr>
          <a:xfrm>
            <a:off x="822960" y="777240"/>
            <a:ext cx="960120" cy="155448"/>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81" name="Google Shape;481;p22"/>
          <p:cNvSpPr txBox="1"/>
          <p:nvPr/>
        </p:nvSpPr>
        <p:spPr>
          <a:xfrm>
            <a:off x="838060" y="1176608"/>
            <a:ext cx="105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800" u="none" cap="none" strike="noStrike">
                <a:solidFill>
                  <a:srgbClr val="FFFFFF"/>
                </a:solidFill>
                <a:latin typeface="Calibri"/>
                <a:ea typeface="Calibri"/>
                <a:cs typeface="Calibri"/>
                <a:sym typeface="Calibri"/>
              </a:rPr>
              <a:t>The takeaway</a:t>
            </a:r>
            <a:endParaRPr sz="4800"/>
          </a:p>
        </p:txBody>
      </p:sp>
      <p:pic>
        <p:nvPicPr>
          <p:cNvPr id="482" name="Google Shape;482;p22"/>
          <p:cNvPicPr preferRelativeResize="0"/>
          <p:nvPr/>
        </p:nvPicPr>
        <p:blipFill>
          <a:blip r:embed="rId3">
            <a:alphaModFix/>
          </a:blip>
          <a:stretch>
            <a:fillRect/>
          </a:stretch>
        </p:blipFill>
        <p:spPr>
          <a:xfrm>
            <a:off x="5881850" y="1857375"/>
            <a:ext cx="6096000" cy="4057650"/>
          </a:xfrm>
          <a:prstGeom prst="rect">
            <a:avLst/>
          </a:prstGeom>
          <a:noFill/>
          <a:ln>
            <a:noFill/>
          </a:ln>
        </p:spPr>
      </p:pic>
      <p:sp>
        <p:nvSpPr>
          <p:cNvPr id="483" name="Google Shape;483;p22"/>
          <p:cNvSpPr txBox="1"/>
          <p:nvPr/>
        </p:nvSpPr>
        <p:spPr>
          <a:xfrm>
            <a:off x="822950" y="2159400"/>
            <a:ext cx="4812000" cy="2889900"/>
          </a:xfrm>
          <a:prstGeom prst="rect">
            <a:avLst/>
          </a:prstGeom>
          <a:noFill/>
          <a:ln>
            <a:noFill/>
          </a:ln>
          <a:effectLst>
            <a:outerShdw blurRad="142875" rotWithShape="0" algn="bl">
              <a:schemeClr val="dk1">
                <a:alpha val="90000"/>
              </a:schemeClr>
            </a:outerShdw>
          </a:effectLst>
        </p:spPr>
        <p:txBody>
          <a:bodyPr anchorCtr="0" anchor="ctr" bIns="0" lIns="0" spcFirstLastPara="1" rIns="0" wrap="square" tIns="0">
            <a:noAutofit/>
          </a:bodyPr>
          <a:lstStyle/>
          <a:p>
            <a:pPr indent="0" lvl="0" marL="0" marR="0" rtl="0" algn="l">
              <a:lnSpc>
                <a:spcPct val="150000"/>
              </a:lnSpc>
              <a:spcBef>
                <a:spcPts val="0"/>
              </a:spcBef>
              <a:spcAft>
                <a:spcPts val="0"/>
              </a:spcAft>
              <a:buNone/>
            </a:pPr>
            <a:r>
              <a:rPr lang="en-US" sz="2400">
                <a:solidFill>
                  <a:srgbClr val="ED7D31"/>
                </a:solidFill>
                <a:latin typeface="Calibri"/>
                <a:ea typeface="Calibri"/>
                <a:cs typeface="Calibri"/>
                <a:sym typeface="Calibri"/>
              </a:rPr>
              <a:t>Don’t bank your experiment on seeing a phenomenon that isn’t guaranteed to happen in the two-hour window you have to do the experiment!</a:t>
            </a:r>
            <a:endParaRPr sz="2400">
              <a:solidFill>
                <a:srgbClr val="ED7D31"/>
              </a:solidFill>
              <a:latin typeface="Calibri"/>
              <a:ea typeface="Calibri"/>
              <a:cs typeface="Calibri"/>
              <a:sym typeface="Calibri"/>
            </a:endParaRPr>
          </a:p>
        </p:txBody>
      </p:sp>
      <p:sp>
        <p:nvSpPr>
          <p:cNvPr id="484" name="Google Shape;484;p22"/>
          <p:cNvSpPr txBox="1"/>
          <p:nvPr/>
        </p:nvSpPr>
        <p:spPr>
          <a:xfrm>
            <a:off x="822960" y="5823618"/>
            <a:ext cx="5486400" cy="261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700" u="none" cap="none" strike="noStrike">
                <a:solidFill>
                  <a:srgbClr val="FFFFFF"/>
                </a:solidFill>
                <a:latin typeface="Calibri"/>
                <a:ea typeface="Calibri"/>
                <a:cs typeface="Calibri"/>
                <a:sym typeface="Calibri"/>
              </a:rPr>
              <a:t>Questions?</a:t>
            </a:r>
            <a:endParaRPr/>
          </a:p>
        </p:txBody>
      </p:sp>
      <p:pic>
        <p:nvPicPr>
          <p:cNvPr id="485" name="Google Shape;485;p22"/>
          <p:cNvPicPr preferRelativeResize="0"/>
          <p:nvPr/>
        </p:nvPicPr>
        <p:blipFill>
          <a:blip r:embed="rId4">
            <a:alphaModFix/>
          </a:blip>
          <a:stretch>
            <a:fillRect/>
          </a:stretch>
        </p:blipFill>
        <p:spPr>
          <a:xfrm rot="141565">
            <a:off x="6882474" y="859800"/>
            <a:ext cx="4094747" cy="409472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g3f59df490b2_1_14"/>
          <p:cNvSpPr txBox="1"/>
          <p:nvPr>
            <p:ph type="title"/>
          </p:nvPr>
        </p:nvSpPr>
        <p:spPr>
          <a:xfrm>
            <a:off x="640080" y="384048"/>
            <a:ext cx="11311800" cy="576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sz="4000"/>
              <a:t>References</a:t>
            </a:r>
            <a:endParaRPr sz="4000"/>
          </a:p>
        </p:txBody>
      </p:sp>
      <p:sp>
        <p:nvSpPr>
          <p:cNvPr id="491" name="Google Shape;491;g3f59df490b2_1_14"/>
          <p:cNvSpPr txBox="1"/>
          <p:nvPr>
            <p:ph idx="1" type="body"/>
          </p:nvPr>
        </p:nvSpPr>
        <p:spPr>
          <a:xfrm>
            <a:off x="640075" y="1097275"/>
            <a:ext cx="11023800" cy="5118000"/>
          </a:xfrm>
          <a:prstGeom prst="rect">
            <a:avLst/>
          </a:prstGeom>
        </p:spPr>
        <p:txBody>
          <a:bodyPr anchorCtr="0" anchor="ctr" bIns="45700" lIns="91425" spcFirstLastPara="1" rIns="91425" wrap="square" tIns="45700">
            <a:normAutofit lnSpcReduction="10000"/>
          </a:bodyPr>
          <a:lstStyle/>
          <a:p>
            <a:pPr indent="0" lvl="0" marL="0" rtl="0" algn="l">
              <a:lnSpc>
                <a:spcPct val="100000"/>
              </a:lnSpc>
              <a:spcBef>
                <a:spcPts val="0"/>
              </a:spcBef>
              <a:spcAft>
                <a:spcPts val="0"/>
              </a:spcAft>
              <a:buNone/>
            </a:pPr>
            <a:r>
              <a:rPr lang="en-US" sz="1400"/>
              <a:t>Bhatt, A., SRI International (2026), Data from the CEDAR Madrigal database, Available from </a:t>
            </a:r>
            <a:r>
              <a:rPr lang="en-US" sz="1400" u="sng">
                <a:solidFill>
                  <a:schemeClr val="hlink"/>
                </a:solidFill>
                <a:hlinkClick r:id="rId3"/>
              </a:rPr>
              <a:t>https://w3id.org/cedar?experiment_list=experiments0/2026/pfa/21jul26b&amp;file_list=pfa20260721.002_ac_fit_01min.001.h5</a:t>
            </a:r>
            <a:r>
              <a:rPr lang="en-US" sz="1400"/>
              <a:t>; </a:t>
            </a:r>
            <a:r>
              <a:rPr lang="en-US" sz="1400" u="sng">
                <a:solidFill>
                  <a:schemeClr val="hlink"/>
                </a:solidFill>
                <a:hlinkClick r:id="rId4"/>
              </a:rPr>
              <a:t>https://w3id.org/cedar?experiment_list=experiments0/2026/pfa/21jul26b&amp;file_list=pfa20260721.002_ac_fit_05min.001.h5</a:t>
            </a:r>
            <a:r>
              <a:rPr lang="en-US" sz="1400"/>
              <a:t>;  </a:t>
            </a:r>
            <a:r>
              <a:rPr lang="en-US" sz="1400" u="sng">
                <a:solidFill>
                  <a:schemeClr val="hlink"/>
                </a:solidFill>
                <a:hlinkClick r:id="rId5"/>
              </a:rPr>
              <a:t>https://w3id.org/cedar?experiment_list=experiments0/2026/pfa/21jul26b&amp;file_list=pfa20260721.002_lp_fit_01min.001.h5</a:t>
            </a:r>
            <a:r>
              <a:rPr lang="en-US" sz="1400"/>
              <a:t>;  </a:t>
            </a:r>
            <a:r>
              <a:rPr lang="en-US" sz="1400" u="sng">
                <a:solidFill>
                  <a:schemeClr val="hlink"/>
                </a:solidFill>
                <a:hlinkClick r:id="rId6"/>
              </a:rPr>
              <a:t>https://w3id.org/cedar?experiment_list=experiments0/2026/pfa/21jul26b&amp;file_list=pfa20260721.002_lp_fit_03min.001.h5</a:t>
            </a:r>
            <a:r>
              <a:rPr lang="en-US" sz="1400"/>
              <a:t>;  </a:t>
            </a:r>
            <a:r>
              <a:rPr lang="en-US" sz="1400" u="sng">
                <a:solidFill>
                  <a:schemeClr val="hlink"/>
                </a:solidFill>
                <a:hlinkClick r:id="rId7"/>
              </a:rPr>
              <a:t>https://w3id.org/cedar?experiment_list=experiments0/2026/pfa/21jul26b&amp;file_list=pfa20260721.002_lp_fit_05min.001.h5</a:t>
            </a:r>
            <a:r>
              <a:rPr lang="en-US" sz="1400"/>
              <a:t>;  </a:t>
            </a:r>
            <a:r>
              <a:rPr lang="en-US" sz="1400" u="sng">
                <a:solidFill>
                  <a:schemeClr val="hlink"/>
                </a:solidFill>
                <a:hlinkClick r:id="rId8"/>
              </a:rPr>
              <a:t>https://w3id.org/cedar?experiment_list=experiments0/2026/pfa/21jul26b&amp;file_list=pfa20260721.002_lp_vvels_05min.001.h5</a:t>
            </a:r>
            <a:r>
              <a:rPr lang="en-US" sz="1400"/>
              <a:t>;  </a:t>
            </a:r>
            <a:r>
              <a:rPr lang="en-US" sz="1400" u="sng">
                <a:solidFill>
                  <a:schemeClr val="hlink"/>
                </a:solidFill>
                <a:hlinkClick r:id="rId9"/>
              </a:rPr>
              <a:t>https://w3id.org/cedar?experiment_list=experiments0/2026/pfa/21jul26c&amp;file_list=pfa20260721.003_ac_fit_05min.001.h5</a:t>
            </a:r>
            <a:r>
              <a:rPr lang="en-US" sz="1400"/>
              <a:t> </a:t>
            </a:r>
            <a:endParaRPr sz="1400"/>
          </a:p>
          <a:p>
            <a:pPr indent="0" lvl="0" marL="0" rtl="0" algn="l">
              <a:lnSpc>
                <a:spcPct val="100000"/>
              </a:lnSpc>
              <a:spcBef>
                <a:spcPts val="300"/>
              </a:spcBef>
              <a:spcAft>
                <a:spcPts val="0"/>
              </a:spcAft>
              <a:buNone/>
            </a:pPr>
            <a:r>
              <a:rPr lang="en-US" sz="1400"/>
              <a:t>GFZ Hemholz Center for Geosciences (2026), Data: Kp index, </a:t>
            </a:r>
            <a:r>
              <a:rPr lang="en-US" sz="1400" u="sng">
                <a:solidFill>
                  <a:schemeClr val="hlink"/>
                </a:solidFill>
                <a:hlinkClick r:id="rId10"/>
              </a:rPr>
              <a:t>https://kp.gfz.de/en/data</a:t>
            </a:r>
            <a:r>
              <a:rPr lang="en-US" sz="1400"/>
              <a:t> </a:t>
            </a:r>
            <a:endParaRPr sz="1400"/>
          </a:p>
          <a:p>
            <a:pPr indent="0" lvl="0" marL="0" rtl="0" algn="l">
              <a:lnSpc>
                <a:spcPct val="100000"/>
              </a:lnSpc>
              <a:spcBef>
                <a:spcPts val="300"/>
              </a:spcBef>
              <a:spcAft>
                <a:spcPts val="0"/>
              </a:spcAft>
              <a:buNone/>
            </a:pPr>
            <a:r>
              <a:rPr lang="en-US" sz="1400"/>
              <a:t>GFZ Hemholz Center for Geosciences (2026), Data: Kp index, </a:t>
            </a:r>
            <a:r>
              <a:rPr lang="en-US" sz="1400" u="sng">
                <a:solidFill>
                  <a:schemeClr val="hlink"/>
                </a:solidFill>
                <a:hlinkClick r:id="rId11"/>
              </a:rPr>
              <a:t>https://kp.gfz.de/en/hp30-hp60/data</a:t>
            </a:r>
            <a:r>
              <a:rPr lang="en-US" sz="1400"/>
              <a:t> </a:t>
            </a:r>
            <a:endParaRPr sz="1400"/>
          </a:p>
          <a:p>
            <a:pPr indent="0" lvl="0" marL="0" rtl="0" algn="l">
              <a:lnSpc>
                <a:spcPct val="100000"/>
              </a:lnSpc>
              <a:spcBef>
                <a:spcPts val="300"/>
              </a:spcBef>
              <a:spcAft>
                <a:spcPts val="0"/>
              </a:spcAft>
              <a:buNone/>
            </a:pPr>
            <a:r>
              <a:rPr lang="en-US" sz="1400"/>
              <a:t>Imajo, S. (2026), Real-time (Quicklook) Dst Index Monthly Plot and Table, WDC/Kyoto, </a:t>
            </a:r>
            <a:r>
              <a:rPr lang="en-US" sz="1400" u="sng">
                <a:solidFill>
                  <a:schemeClr val="hlink"/>
                </a:solidFill>
                <a:hlinkClick r:id="rId12"/>
              </a:rPr>
              <a:t>https://wdc.kugi.kyoto-u.ac.jp/dst_realtime/202607/index.html</a:t>
            </a:r>
            <a:r>
              <a:rPr lang="en-US" sz="1400"/>
              <a:t> </a:t>
            </a:r>
            <a:endParaRPr sz="1400"/>
          </a:p>
          <a:p>
            <a:pPr indent="0" lvl="0" marL="0" rtl="0" algn="l">
              <a:lnSpc>
                <a:spcPct val="100000"/>
              </a:lnSpc>
              <a:spcBef>
                <a:spcPts val="300"/>
              </a:spcBef>
              <a:spcAft>
                <a:spcPts val="0"/>
              </a:spcAft>
              <a:buNone/>
            </a:pPr>
            <a:r>
              <a:rPr lang="en-US" sz="1400"/>
              <a:t>Karpachev, A. (2022) Advanced separation and classification of ionospheric troughs in midnight conditions, Sci Rep., 12, </a:t>
            </a:r>
            <a:r>
              <a:rPr lang="en-US" sz="1400" u="sng">
                <a:solidFill>
                  <a:schemeClr val="hlink"/>
                </a:solidFill>
                <a:hlinkClick r:id="rId13"/>
              </a:rPr>
              <a:t>https://doi.org/10.1038/s41598-022-17591-4</a:t>
            </a:r>
            <a:r>
              <a:rPr lang="en-US" sz="1400"/>
              <a:t>  </a:t>
            </a:r>
            <a:endParaRPr sz="1400"/>
          </a:p>
          <a:p>
            <a:pPr indent="0" lvl="0" marL="0" rtl="0" algn="l">
              <a:lnSpc>
                <a:spcPct val="100000"/>
              </a:lnSpc>
              <a:spcBef>
                <a:spcPts val="300"/>
              </a:spcBef>
              <a:spcAft>
                <a:spcPts val="0"/>
              </a:spcAft>
              <a:buClr>
                <a:schemeClr val="dk1"/>
              </a:buClr>
              <a:buSzPts val="1100"/>
              <a:buFont typeface="Arial"/>
              <a:buNone/>
            </a:pPr>
            <a:r>
              <a:rPr lang="en-US" sz="1400"/>
              <a:t>NASA/ESA (2016), ISS orbit of the earth, </a:t>
            </a:r>
            <a:r>
              <a:rPr lang="en-US" sz="1400" u="sng">
                <a:solidFill>
                  <a:schemeClr val="hlink"/>
                </a:solidFill>
                <a:hlinkClick r:id="rId14"/>
              </a:rPr>
              <a:t>https://earthspacecircle.blogspot.com/2016/09/aurora-seen-from-international-space.html</a:t>
            </a:r>
            <a:r>
              <a:rPr lang="en-US" sz="1400"/>
              <a:t> </a:t>
            </a:r>
            <a:endParaRPr sz="1400"/>
          </a:p>
          <a:p>
            <a:pPr indent="0" lvl="0" marL="0" rtl="0" algn="l">
              <a:lnSpc>
                <a:spcPct val="100000"/>
              </a:lnSpc>
              <a:spcBef>
                <a:spcPts val="300"/>
              </a:spcBef>
              <a:spcAft>
                <a:spcPts val="0"/>
              </a:spcAft>
              <a:buClr>
                <a:schemeClr val="dk1"/>
              </a:buClr>
              <a:buSzPts val="1100"/>
              <a:buFont typeface="Arial"/>
              <a:buNone/>
            </a:pPr>
            <a:r>
              <a:rPr lang="en-US" sz="1400"/>
              <a:t>Richards, P. G., M. J. Nicolls, J.-P. St.-Maurice, L. Goodwin, and J. M. Ruohoniemi (2014), Investigation of sudden electron density depletions observed in the dusk sector by the Poker Flat, Alaska incoherent scatter radar in summer, J. Geophys. Res. Space Physics, 119, pages 10,608–10,620. </a:t>
            </a:r>
            <a:r>
              <a:rPr lang="en-US" sz="1400" u="sng">
                <a:solidFill>
                  <a:schemeClr val="hlink"/>
                </a:solidFill>
                <a:hlinkClick r:id="rId15"/>
              </a:rPr>
              <a:t>https://doi.org/10.1002/2014JA020541</a:t>
            </a:r>
            <a:r>
              <a:rPr lang="en-US" sz="1400"/>
              <a:t>  </a:t>
            </a:r>
            <a:endParaRPr sz="1400"/>
          </a:p>
          <a:p>
            <a:pPr indent="0" lvl="0" marL="0" rtl="0" algn="l">
              <a:lnSpc>
                <a:spcPct val="100000"/>
              </a:lnSpc>
              <a:spcBef>
                <a:spcPts val="300"/>
              </a:spcBef>
              <a:spcAft>
                <a:spcPts val="0"/>
              </a:spcAft>
              <a:buNone/>
            </a:pPr>
            <a:r>
              <a:rPr lang="en-US" sz="1400"/>
              <a:t>Semeter</a:t>
            </a:r>
            <a:r>
              <a:rPr lang="en-US" sz="1400"/>
              <a:t>, J. (2026), Radar Signal Processing: Principles of Pulse-Doppler Radar [slide presentation], 2026 ISR Summer School, Boston, MA, </a:t>
            </a:r>
            <a:r>
              <a:rPr lang="en-US" sz="1400" u="sng">
                <a:solidFill>
                  <a:schemeClr val="hlink"/>
                </a:solidFill>
                <a:hlinkClick r:id="rId16"/>
              </a:rPr>
              <a:t>https://wikis.mit.edu/confluence/display/ASGScience/2026+ISR+School?preview=/351513383/351513372/PulseDopplerRadar_Semeter_July2025.pdf</a:t>
            </a:r>
            <a:r>
              <a:rPr lang="en-US" sz="1400"/>
              <a:t> </a:t>
            </a:r>
            <a:endParaRPr sz="1400"/>
          </a:p>
          <a:p>
            <a:pPr indent="0" lvl="0" marL="0" rtl="0" algn="l">
              <a:lnSpc>
                <a:spcPct val="100000"/>
              </a:lnSpc>
              <a:spcBef>
                <a:spcPts val="300"/>
              </a:spcBef>
              <a:spcAft>
                <a:spcPts val="0"/>
              </a:spcAft>
              <a:buNone/>
            </a:pPr>
            <a:r>
              <a:rPr lang="en-US" sz="1400"/>
              <a:t>Thayer, J. P., Semeter, J. (2004), The convergence of magnetospheric energy flux in the polar atmosphere, Journal of Atmospheric and Solar-Terrestrial Physics, 66, pages 807-824, </a:t>
            </a:r>
            <a:r>
              <a:rPr lang="en-US" sz="1400" u="sng">
                <a:solidFill>
                  <a:schemeClr val="hlink"/>
                </a:solidFill>
                <a:hlinkClick r:id="rId17"/>
              </a:rPr>
              <a:t>https://doi.org/10.1016/j.jastp.2004.01.035</a:t>
            </a:r>
            <a:r>
              <a:rPr lang="en-US" sz="1400"/>
              <a:t> </a:t>
            </a:r>
            <a:endParaRPr sz="1400"/>
          </a:p>
          <a:p>
            <a:pPr indent="0" lvl="0" marL="0" rtl="0" algn="l">
              <a:lnSpc>
                <a:spcPct val="100000"/>
              </a:lnSpc>
              <a:spcBef>
                <a:spcPts val="300"/>
              </a:spcBef>
              <a:spcAft>
                <a:spcPts val="300"/>
              </a:spcAft>
              <a:buNone/>
            </a:pPr>
            <a:r>
              <a:rPr lang="en-US" sz="1400"/>
              <a:t>Voiculescu, M., T. Nygrén, A. T. Aikio, H. Vanhamäki, and V. Pierrard (2016), Postmidnight ionospheric troughs in summer at high latitudes, </a:t>
            </a:r>
            <a:r>
              <a:rPr i="1" lang="en-US" sz="1400"/>
              <a:t>J. Geophys. Res. Space Physics</a:t>
            </a:r>
            <a:r>
              <a:rPr lang="en-US" sz="1400"/>
              <a:t>, 121, 12,171–12,185, </a:t>
            </a:r>
            <a:r>
              <a:rPr lang="en-US" sz="1400" u="sng">
                <a:solidFill>
                  <a:schemeClr val="hlink"/>
                </a:solidFill>
                <a:hlinkClick r:id="rId18"/>
              </a:rPr>
              <a:t>https://doi.org/10.1002/2016JA023360</a:t>
            </a:r>
            <a:r>
              <a:rPr lang="en-US" sz="1400"/>
              <a:t> </a:t>
            </a: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3f5acb2846d_1_40"/>
          <p:cNvSpPr txBox="1"/>
          <p:nvPr/>
        </p:nvSpPr>
        <p:spPr>
          <a:xfrm>
            <a:off x="658368" y="383173"/>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The mid-latitude ionospheric trough</a:t>
            </a:r>
            <a:endParaRPr/>
          </a:p>
        </p:txBody>
      </p:sp>
      <p:pic>
        <p:nvPicPr>
          <p:cNvPr descr="brush_underline.png" id="121" name="Google Shape;121;g3f5acb2846d_1_40"/>
          <p:cNvPicPr preferRelativeResize="0"/>
          <p:nvPr/>
        </p:nvPicPr>
        <p:blipFill rotWithShape="1">
          <a:blip r:embed="rId3">
            <a:alphaModFix/>
          </a:blip>
          <a:srcRect b="0" l="0" r="0" t="0"/>
          <a:stretch/>
        </p:blipFill>
        <p:spPr>
          <a:xfrm>
            <a:off x="658368" y="998773"/>
            <a:ext cx="10881358" cy="450465"/>
          </a:xfrm>
          <a:prstGeom prst="rect">
            <a:avLst/>
          </a:prstGeom>
          <a:noFill/>
          <a:ln>
            <a:noFill/>
          </a:ln>
        </p:spPr>
      </p:pic>
      <p:sp>
        <p:nvSpPr>
          <p:cNvPr id="122" name="Google Shape;122;g3f5acb2846d_1_40"/>
          <p:cNvSpPr/>
          <p:nvPr/>
        </p:nvSpPr>
        <p:spPr>
          <a:xfrm>
            <a:off x="731520" y="1874519"/>
            <a:ext cx="50400" cy="3730800"/>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3" name="Google Shape;123;g3f5acb2846d_1_40"/>
          <p:cNvSpPr txBox="1"/>
          <p:nvPr/>
        </p:nvSpPr>
        <p:spPr>
          <a:xfrm>
            <a:off x="1115568" y="1874519"/>
            <a:ext cx="10058400" cy="9327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i="0" lang="en-US" sz="2000" u="none" cap="none" strike="noStrike">
                <a:solidFill>
                  <a:srgbClr val="262626"/>
                </a:solidFill>
                <a:latin typeface="Calibri"/>
                <a:ea typeface="Calibri"/>
                <a:cs typeface="Calibri"/>
                <a:sym typeface="Calibri"/>
              </a:rPr>
              <a:t>Latitude — sub-auroral, typically 60–70° magnetic, just equatorward of the auroral oval; </a:t>
            </a:r>
            <a:r>
              <a:rPr lang="en-US" sz="2000">
                <a:solidFill>
                  <a:srgbClr val="262626"/>
                </a:solidFill>
                <a:latin typeface="Calibri"/>
                <a:ea typeface="Calibri"/>
                <a:cs typeface="Calibri"/>
                <a:sym typeface="Calibri"/>
              </a:rPr>
              <a:t>can also be found poleward of auroral oval (“high-latitude troughs”)</a:t>
            </a:r>
            <a:endParaRPr sz="2000">
              <a:latin typeface="Calibri"/>
              <a:ea typeface="Calibri"/>
              <a:cs typeface="Calibri"/>
              <a:sym typeface="Calibri"/>
            </a:endParaRPr>
          </a:p>
        </p:txBody>
      </p:sp>
      <p:sp>
        <p:nvSpPr>
          <p:cNvPr id="124" name="Google Shape;124;g3f5acb2846d_1_40"/>
          <p:cNvSpPr/>
          <p:nvPr/>
        </p:nvSpPr>
        <p:spPr>
          <a:xfrm>
            <a:off x="896112" y="2807208"/>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5" name="Google Shape;125;g3f5acb2846d_1_40"/>
          <p:cNvSpPr txBox="1"/>
          <p:nvPr/>
        </p:nvSpPr>
        <p:spPr>
          <a:xfrm>
            <a:off x="1115568" y="2807208"/>
            <a:ext cx="10058400" cy="9327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i="0" lang="en-US" sz="2000" u="none" cap="none" strike="noStrike">
                <a:solidFill>
                  <a:srgbClr val="262626"/>
                </a:solidFill>
                <a:latin typeface="Calibri"/>
                <a:ea typeface="Calibri"/>
                <a:cs typeface="Calibri"/>
                <a:sym typeface="Calibri"/>
              </a:rPr>
              <a:t>Local time</a:t>
            </a:r>
            <a:r>
              <a:rPr lang="en-US" sz="2000">
                <a:solidFill>
                  <a:srgbClr val="262626"/>
                </a:solidFill>
                <a:latin typeface="Calibri"/>
                <a:ea typeface="Calibri"/>
                <a:cs typeface="Calibri"/>
                <a:sym typeface="Calibri"/>
              </a:rPr>
              <a:t> - </a:t>
            </a:r>
            <a:r>
              <a:rPr i="0" lang="en-US" sz="2000" u="none" cap="none" strike="noStrike">
                <a:solidFill>
                  <a:srgbClr val="262626"/>
                </a:solidFill>
                <a:latin typeface="Calibri"/>
                <a:ea typeface="Calibri"/>
                <a:cs typeface="Calibri"/>
                <a:sym typeface="Calibri"/>
              </a:rPr>
              <a:t>most often premidnight through the night sector</a:t>
            </a:r>
            <a:endParaRPr sz="2000">
              <a:latin typeface="Calibri"/>
              <a:ea typeface="Calibri"/>
              <a:cs typeface="Calibri"/>
              <a:sym typeface="Calibri"/>
            </a:endParaRPr>
          </a:p>
        </p:txBody>
      </p:sp>
      <p:sp>
        <p:nvSpPr>
          <p:cNvPr id="126" name="Google Shape;126;g3f5acb2846d_1_40"/>
          <p:cNvSpPr/>
          <p:nvPr/>
        </p:nvSpPr>
        <p:spPr>
          <a:xfrm>
            <a:off x="896112" y="3739896"/>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7" name="Google Shape;127;g3f5acb2846d_1_40"/>
          <p:cNvSpPr txBox="1"/>
          <p:nvPr/>
        </p:nvSpPr>
        <p:spPr>
          <a:xfrm>
            <a:off x="1115568" y="3739896"/>
            <a:ext cx="10058400" cy="9327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i="0" lang="en-US" sz="2000" u="none" cap="none" strike="noStrike">
                <a:solidFill>
                  <a:srgbClr val="262626"/>
                </a:solidFill>
                <a:latin typeface="Calibri"/>
                <a:ea typeface="Calibri"/>
                <a:cs typeface="Calibri"/>
                <a:sym typeface="Calibri"/>
              </a:rPr>
              <a:t>Season </a:t>
            </a:r>
            <a:r>
              <a:rPr lang="en-US" sz="2000">
                <a:solidFill>
                  <a:srgbClr val="262626"/>
                </a:solidFill>
                <a:latin typeface="Calibri"/>
                <a:ea typeface="Calibri"/>
                <a:cs typeface="Calibri"/>
                <a:sym typeface="Calibri"/>
              </a:rPr>
              <a:t>- </a:t>
            </a:r>
            <a:r>
              <a:rPr i="0" lang="en-US" sz="2000" u="none" cap="none" strike="noStrike">
                <a:solidFill>
                  <a:srgbClr val="262626"/>
                </a:solidFill>
                <a:latin typeface="Calibri"/>
                <a:ea typeface="Calibri"/>
                <a:cs typeface="Calibri"/>
                <a:sym typeface="Calibri"/>
              </a:rPr>
              <a:t>classically winter, when production has switched off and plasma can decay </a:t>
            </a:r>
            <a:r>
              <a:rPr lang="en-US" sz="2000">
                <a:solidFill>
                  <a:srgbClr val="262626"/>
                </a:solidFill>
                <a:latin typeface="Calibri"/>
                <a:ea typeface="Calibri"/>
                <a:cs typeface="Calibri"/>
                <a:sym typeface="Calibri"/>
              </a:rPr>
              <a:t>more quickly</a:t>
            </a:r>
            <a:endParaRPr sz="2000">
              <a:latin typeface="Calibri"/>
              <a:ea typeface="Calibri"/>
              <a:cs typeface="Calibri"/>
              <a:sym typeface="Calibri"/>
            </a:endParaRPr>
          </a:p>
        </p:txBody>
      </p:sp>
      <p:sp>
        <p:nvSpPr>
          <p:cNvPr id="128" name="Google Shape;128;g3f5acb2846d_1_40"/>
          <p:cNvSpPr/>
          <p:nvPr/>
        </p:nvSpPr>
        <p:spPr>
          <a:xfrm>
            <a:off x="896112" y="4672583"/>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9" name="Google Shape;129;g3f5acb2846d_1_40"/>
          <p:cNvSpPr txBox="1"/>
          <p:nvPr/>
        </p:nvSpPr>
        <p:spPr>
          <a:xfrm>
            <a:off x="1115575" y="4672573"/>
            <a:ext cx="10058400" cy="9327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i="0" lang="en-US" sz="2000" u="none" cap="none" strike="noStrike">
                <a:solidFill>
                  <a:srgbClr val="262626"/>
                </a:solidFill>
                <a:latin typeface="Calibri"/>
                <a:ea typeface="Calibri"/>
                <a:cs typeface="Calibri"/>
                <a:sym typeface="Calibri"/>
              </a:rPr>
              <a:t>Activity </a:t>
            </a:r>
            <a:r>
              <a:rPr lang="en-US" sz="2000">
                <a:solidFill>
                  <a:srgbClr val="262626"/>
                </a:solidFill>
                <a:latin typeface="Calibri"/>
                <a:ea typeface="Calibri"/>
                <a:cs typeface="Calibri"/>
                <a:sym typeface="Calibri"/>
              </a:rPr>
              <a:t>-</a:t>
            </a:r>
            <a:r>
              <a:rPr i="0" lang="en-US" sz="2000" u="none" cap="none" strike="noStrike">
                <a:solidFill>
                  <a:srgbClr val="262626"/>
                </a:solidFill>
                <a:latin typeface="Calibri"/>
                <a:ea typeface="Calibri"/>
                <a:cs typeface="Calibri"/>
                <a:sym typeface="Calibri"/>
              </a:rPr>
              <a:t> favoured during quiet-to-moderate conditions, sharpened by </a:t>
            </a:r>
            <a:r>
              <a:rPr lang="en-US" sz="2000">
                <a:solidFill>
                  <a:srgbClr val="262626"/>
                </a:solidFill>
                <a:latin typeface="Calibri"/>
                <a:ea typeface="Calibri"/>
                <a:cs typeface="Calibri"/>
                <a:sym typeface="Calibri"/>
              </a:rPr>
              <a:t>enhanced auroral electrojet (“small” storms)</a:t>
            </a:r>
            <a:endParaRPr sz="2000">
              <a:latin typeface="Calibri"/>
              <a:ea typeface="Calibri"/>
              <a:cs typeface="Calibri"/>
              <a:sym typeface="Calibri"/>
            </a:endParaRPr>
          </a:p>
        </p:txBody>
      </p:sp>
      <p:sp>
        <p:nvSpPr>
          <p:cNvPr id="130" name="Google Shape;130;g3f5acb2846d_1_40"/>
          <p:cNvSpPr/>
          <p:nvPr/>
        </p:nvSpPr>
        <p:spPr>
          <a:xfrm>
            <a:off x="896112" y="5605271"/>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1" name="Google Shape;131;g3f5acb2846d_1_40"/>
          <p:cNvSpPr/>
          <p:nvPr/>
        </p:nvSpPr>
        <p:spPr>
          <a:xfrm>
            <a:off x="896112" y="1874519"/>
            <a:ext cx="10533900" cy="18300"/>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6"/>
          <p:cNvSpPr txBox="1"/>
          <p:nvPr/>
        </p:nvSpPr>
        <p:spPr>
          <a:xfrm>
            <a:off x="640080" y="384048"/>
            <a:ext cx="10972800" cy="91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The summer puzzle</a:t>
            </a:r>
            <a:endParaRPr/>
          </a:p>
        </p:txBody>
      </p:sp>
      <p:pic>
        <p:nvPicPr>
          <p:cNvPr descr="brush_underline.png" id="137" name="Google Shape;137;p6"/>
          <p:cNvPicPr preferRelativeResize="0"/>
          <p:nvPr/>
        </p:nvPicPr>
        <p:blipFill rotWithShape="1">
          <a:blip r:embed="rId3">
            <a:alphaModFix/>
          </a:blip>
          <a:srcRect b="0" l="0" r="0" t="0"/>
          <a:stretch/>
        </p:blipFill>
        <p:spPr>
          <a:xfrm>
            <a:off x="655318" y="993148"/>
            <a:ext cx="10881358" cy="450465"/>
          </a:xfrm>
          <a:prstGeom prst="rect">
            <a:avLst/>
          </a:prstGeom>
          <a:noFill/>
          <a:ln>
            <a:noFill/>
          </a:ln>
        </p:spPr>
      </p:pic>
      <p:sp>
        <p:nvSpPr>
          <p:cNvPr id="138" name="Google Shape;138;p6"/>
          <p:cNvSpPr/>
          <p:nvPr/>
        </p:nvSpPr>
        <p:spPr>
          <a:xfrm>
            <a:off x="731520" y="2011680"/>
            <a:ext cx="5029200" cy="3566160"/>
          </a:xfrm>
          <a:prstGeom prst="roundRect">
            <a:avLst>
              <a:gd fmla="val 4000" name="adj"/>
            </a:avLst>
          </a:pr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9" name="Google Shape;139;p6"/>
          <p:cNvSpPr txBox="1"/>
          <p:nvPr/>
        </p:nvSpPr>
        <p:spPr>
          <a:xfrm>
            <a:off x="1097275" y="2286000"/>
            <a:ext cx="4297800" cy="2971800"/>
          </a:xfrm>
          <a:prstGeom prst="rect">
            <a:avLst/>
          </a:prstGeom>
          <a:noFill/>
          <a:ln>
            <a:noFill/>
          </a:ln>
        </p:spPr>
        <p:txBody>
          <a:bodyPr anchorCtr="0" anchor="ctr" bIns="0" lIns="0" spcFirstLastPara="1" rIns="0" wrap="square" tIns="0">
            <a:noAutofit/>
          </a:bodyPr>
          <a:lstStyle/>
          <a:p>
            <a:pPr indent="0" lvl="0" marL="0" marR="0" rtl="0" algn="l">
              <a:lnSpc>
                <a:spcPct val="112000"/>
              </a:lnSpc>
              <a:spcBef>
                <a:spcPts val="0"/>
              </a:spcBef>
              <a:spcAft>
                <a:spcPts val="0"/>
              </a:spcAft>
              <a:buNone/>
            </a:pPr>
            <a:r>
              <a:rPr i="0" lang="en-US" sz="2400" u="none" cap="none" strike="noStrike">
                <a:solidFill>
                  <a:srgbClr val="FFFFFF"/>
                </a:solidFill>
                <a:latin typeface="Calibri"/>
                <a:ea typeface="Calibri"/>
                <a:cs typeface="Calibri"/>
                <a:sym typeface="Calibri"/>
              </a:rPr>
              <a:t>At Poker Flat in midsummer the Sun never sets far enough to stop production — so what carves a trough?</a:t>
            </a:r>
            <a:endParaRPr sz="2400">
              <a:latin typeface="Calibri"/>
              <a:ea typeface="Calibri"/>
              <a:cs typeface="Calibri"/>
              <a:sym typeface="Calibri"/>
            </a:endParaRPr>
          </a:p>
        </p:txBody>
      </p:sp>
      <p:sp>
        <p:nvSpPr>
          <p:cNvPr id="140" name="Google Shape;140;p6"/>
          <p:cNvSpPr txBox="1"/>
          <p:nvPr/>
        </p:nvSpPr>
        <p:spPr>
          <a:xfrm>
            <a:off x="6141775" y="2286000"/>
            <a:ext cx="5471100" cy="3172800"/>
          </a:xfrm>
          <a:prstGeom prst="rect">
            <a:avLst/>
          </a:prstGeom>
          <a:noFill/>
          <a:ln>
            <a:noFill/>
          </a:ln>
        </p:spPr>
        <p:txBody>
          <a:bodyPr anchorCtr="0" anchor="t" bIns="0" lIns="0" spcFirstLastPara="1" rIns="0" wrap="square" tIns="0">
            <a:spAutoFit/>
          </a:bodyPr>
          <a:lstStyle/>
          <a:p>
            <a:pPr indent="-259969" lvl="0" marL="292608" marR="0" rtl="0" algn="just">
              <a:lnSpc>
                <a:spcPct val="108000"/>
              </a:lnSpc>
              <a:spcBef>
                <a:spcPts val="0"/>
              </a:spcBef>
              <a:spcAft>
                <a:spcPts val="0"/>
              </a:spcAft>
              <a:buClr>
                <a:schemeClr val="dk1"/>
              </a:buClr>
              <a:buSzPts val="2000"/>
              <a:buFont typeface="Calibri"/>
              <a:buChar char="●"/>
            </a:pPr>
            <a:r>
              <a:rPr i="0" lang="en-US" sz="2000" u="none" cap="none" strike="noStrike">
                <a:solidFill>
                  <a:schemeClr val="dk1"/>
                </a:solidFill>
                <a:latin typeface="Calibri"/>
                <a:ea typeface="Calibri"/>
                <a:cs typeface="Calibri"/>
                <a:sym typeface="Calibri"/>
              </a:rPr>
              <a:t>Solar zenith angle never exceeds ~93° at Poker Flat in summer</a:t>
            </a:r>
            <a:endParaRPr sz="2000">
              <a:solidFill>
                <a:schemeClr val="dk1"/>
              </a:solidFill>
              <a:latin typeface="Calibri"/>
              <a:ea typeface="Calibri"/>
              <a:cs typeface="Calibri"/>
              <a:sym typeface="Calibri"/>
            </a:endParaRPr>
          </a:p>
          <a:p>
            <a:pPr indent="-355600" lvl="1" marL="914400" marR="0" rtl="0" algn="just">
              <a:lnSpc>
                <a:spcPct val="108000"/>
              </a:lnSpc>
              <a:spcBef>
                <a:spcPts val="0"/>
              </a:spcBef>
              <a:spcAft>
                <a:spcPts val="0"/>
              </a:spcAft>
              <a:buClr>
                <a:schemeClr val="dk1"/>
              </a:buClr>
              <a:buSzPts val="2000"/>
              <a:buFont typeface="Calibri"/>
              <a:buChar char="○"/>
            </a:pPr>
            <a:r>
              <a:rPr i="0" lang="en-US" sz="2000" u="none" cap="none" strike="noStrike">
                <a:solidFill>
                  <a:schemeClr val="dk1"/>
                </a:solidFill>
                <a:latin typeface="Calibri"/>
                <a:ea typeface="Calibri"/>
                <a:cs typeface="Calibri"/>
                <a:sym typeface="Calibri"/>
              </a:rPr>
              <a:t>The ionosphere is essentially always lit, so ordinary night-time recombination cannot dig a trough</a:t>
            </a:r>
            <a:endParaRPr sz="2000">
              <a:solidFill>
                <a:schemeClr val="dk1"/>
              </a:solidFill>
              <a:latin typeface="Calibri"/>
              <a:ea typeface="Calibri"/>
              <a:cs typeface="Calibri"/>
              <a:sym typeface="Calibri"/>
            </a:endParaRPr>
          </a:p>
          <a:p>
            <a:pPr indent="-259969" lvl="0" marL="292608" marR="0" rtl="0" algn="just">
              <a:lnSpc>
                <a:spcPct val="108000"/>
              </a:lnSpc>
              <a:spcBef>
                <a:spcPts val="800"/>
              </a:spcBef>
              <a:spcAft>
                <a:spcPts val="0"/>
              </a:spcAft>
              <a:buClr>
                <a:schemeClr val="dk1"/>
              </a:buClr>
              <a:buSzPts val="2000"/>
              <a:buFont typeface="Calibri"/>
              <a:buChar char="●"/>
            </a:pPr>
            <a:r>
              <a:rPr b="1" i="0" lang="en-US" sz="2000" u="none" cap="none" strike="noStrike">
                <a:solidFill>
                  <a:schemeClr val="dk1"/>
                </a:solidFill>
                <a:latin typeface="Calibri"/>
                <a:ea typeface="Calibri"/>
                <a:cs typeface="Calibri"/>
                <a:sym typeface="Calibri"/>
              </a:rPr>
              <a:t>Yet Richards et al. (2014) observed sudden, deep summer depletions anyway.</a:t>
            </a:r>
            <a:endParaRPr b="1" sz="2000">
              <a:solidFill>
                <a:schemeClr val="dk1"/>
              </a:solidFill>
              <a:latin typeface="Calibri"/>
              <a:ea typeface="Calibri"/>
              <a:cs typeface="Calibri"/>
              <a:sym typeface="Calibri"/>
            </a:endParaRPr>
          </a:p>
          <a:p>
            <a:pPr indent="-259969" lvl="0" marL="292608" marR="0" rtl="0" algn="just">
              <a:lnSpc>
                <a:spcPct val="108000"/>
              </a:lnSpc>
              <a:spcBef>
                <a:spcPts val="8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The paper poses a transport explanation for the sudden drop in electron density</a:t>
            </a:r>
            <a:endParaRPr sz="20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7"/>
          <p:cNvSpPr txBox="1"/>
          <p:nvPr/>
        </p:nvSpPr>
        <p:spPr>
          <a:xfrm>
            <a:off x="640080" y="384048"/>
            <a:ext cx="10972800" cy="91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The hypothesis we set out to test</a:t>
            </a:r>
            <a:endParaRPr/>
          </a:p>
        </p:txBody>
      </p:sp>
      <p:sp>
        <p:nvSpPr>
          <p:cNvPr id="146" name="Google Shape;146;p7"/>
          <p:cNvSpPr txBox="1"/>
          <p:nvPr/>
        </p:nvSpPr>
        <p:spPr>
          <a:xfrm>
            <a:off x="731525" y="1597200"/>
            <a:ext cx="112530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chemeClr val="dk1"/>
                </a:solidFill>
                <a:latin typeface="Calibri"/>
                <a:ea typeface="Calibri"/>
                <a:cs typeface="Calibri"/>
                <a:sym typeface="Calibri"/>
              </a:rPr>
              <a:t>Richards, Nicolls, St.-Maurice, Goodwin &amp; Ruohoniemi (2014), JGR Space Physics</a:t>
            </a:r>
            <a:endParaRPr b="1" sz="2000">
              <a:solidFill>
                <a:schemeClr val="dk1"/>
              </a:solidFill>
            </a:endParaRPr>
          </a:p>
        </p:txBody>
      </p:sp>
      <p:sp>
        <p:nvSpPr>
          <p:cNvPr id="147" name="Google Shape;147;p7"/>
          <p:cNvSpPr/>
          <p:nvPr/>
        </p:nvSpPr>
        <p:spPr>
          <a:xfrm>
            <a:off x="731520" y="2240280"/>
            <a:ext cx="2578608" cy="3063240"/>
          </a:xfrm>
          <a:prstGeom prst="roundRect">
            <a:avLst>
              <a:gd fmla="val 5000" name="adj"/>
            </a:avLst>
          </a:prstGeom>
          <a:solidFill>
            <a:srgbClr val="F2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8" name="Google Shape;148;p7"/>
          <p:cNvSpPr/>
          <p:nvPr/>
        </p:nvSpPr>
        <p:spPr>
          <a:xfrm>
            <a:off x="987552" y="2487168"/>
            <a:ext cx="274200" cy="274200"/>
          </a:xfrm>
          <a:prstGeom prst="ellipse">
            <a:avLst/>
          </a:prstGeom>
          <a:solidFill>
            <a:srgbClr val="2E5A88"/>
          </a:solid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i="0" lang="en-US" sz="1600" u="none" cap="none" strike="noStrike">
                <a:solidFill>
                  <a:srgbClr val="FFFFFF"/>
                </a:solidFill>
                <a:latin typeface="Calibri"/>
                <a:ea typeface="Calibri"/>
                <a:cs typeface="Calibri"/>
                <a:sym typeface="Calibri"/>
              </a:rPr>
              <a:t>1</a:t>
            </a:r>
            <a:endParaRPr sz="1600">
              <a:latin typeface="Calibri"/>
              <a:ea typeface="Calibri"/>
              <a:cs typeface="Calibri"/>
              <a:sym typeface="Calibri"/>
            </a:endParaRPr>
          </a:p>
        </p:txBody>
      </p:sp>
      <p:sp>
        <p:nvSpPr>
          <p:cNvPr id="149" name="Google Shape;149;p7"/>
          <p:cNvSpPr txBox="1"/>
          <p:nvPr/>
        </p:nvSpPr>
        <p:spPr>
          <a:xfrm>
            <a:off x="1005840" y="2865120"/>
            <a:ext cx="21030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2E5A88"/>
                </a:solidFill>
                <a:latin typeface="Calibri"/>
                <a:ea typeface="Calibri"/>
                <a:cs typeface="Calibri"/>
                <a:sym typeface="Calibri"/>
              </a:rPr>
              <a:t>Aged plasma</a:t>
            </a:r>
            <a:endParaRPr sz="2000">
              <a:latin typeface="Calibri"/>
              <a:ea typeface="Calibri"/>
              <a:cs typeface="Calibri"/>
              <a:sym typeface="Calibri"/>
            </a:endParaRPr>
          </a:p>
        </p:txBody>
      </p:sp>
      <p:sp>
        <p:nvSpPr>
          <p:cNvPr id="150" name="Google Shape;150;p7"/>
          <p:cNvSpPr txBox="1"/>
          <p:nvPr/>
        </p:nvSpPr>
        <p:spPr>
          <a:xfrm>
            <a:off x="1005840" y="3291839"/>
            <a:ext cx="2103000" cy="1584900"/>
          </a:xfrm>
          <a:prstGeom prst="rect">
            <a:avLst/>
          </a:prstGeom>
          <a:noFill/>
          <a:ln>
            <a:noFill/>
          </a:ln>
        </p:spPr>
        <p:txBody>
          <a:bodyPr anchorCtr="0" anchor="t" bIns="0" lIns="0" spcFirstLastPara="1" rIns="0" wrap="square" tIns="0">
            <a:spAutoFit/>
          </a:bodyPr>
          <a:lstStyle/>
          <a:p>
            <a:pPr indent="0" lvl="0" marL="0" marR="0" rtl="0" algn="l">
              <a:lnSpc>
                <a:spcPct val="118000"/>
              </a:lnSpc>
              <a:spcBef>
                <a:spcPts val="0"/>
              </a:spcBef>
              <a:spcAft>
                <a:spcPts val="0"/>
              </a:spcAft>
              <a:buNone/>
            </a:pPr>
            <a:r>
              <a:rPr i="0" lang="en-US" sz="1800" u="none" cap="none" strike="noStrike">
                <a:solidFill>
                  <a:srgbClr val="262626"/>
                </a:solidFill>
                <a:latin typeface="Calibri"/>
                <a:ea typeface="Calibri"/>
                <a:cs typeface="Calibri"/>
                <a:sym typeface="Calibri"/>
              </a:rPr>
              <a:t>Low-density plasma corotates in darkness after sunset, decaying for several hours at lower latitude.</a:t>
            </a:r>
            <a:endParaRPr sz="1800">
              <a:latin typeface="Calibri"/>
              <a:ea typeface="Calibri"/>
              <a:cs typeface="Calibri"/>
              <a:sym typeface="Calibri"/>
            </a:endParaRPr>
          </a:p>
        </p:txBody>
      </p:sp>
      <p:sp>
        <p:nvSpPr>
          <p:cNvPr id="151" name="Google Shape;151;p7"/>
          <p:cNvSpPr/>
          <p:nvPr/>
        </p:nvSpPr>
        <p:spPr>
          <a:xfrm>
            <a:off x="3474720" y="2240280"/>
            <a:ext cx="2578608" cy="3063240"/>
          </a:xfrm>
          <a:prstGeom prst="roundRect">
            <a:avLst>
              <a:gd fmla="val 5000" name="adj"/>
            </a:avLst>
          </a:prstGeom>
          <a:solidFill>
            <a:srgbClr val="F2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2" name="Google Shape;152;p7"/>
          <p:cNvSpPr/>
          <p:nvPr/>
        </p:nvSpPr>
        <p:spPr>
          <a:xfrm>
            <a:off x="3730752" y="2487168"/>
            <a:ext cx="274200" cy="274200"/>
          </a:xfrm>
          <a:prstGeom prst="ellipse">
            <a:avLst/>
          </a:prstGeom>
          <a:solidFill>
            <a:srgbClr val="2E5A88"/>
          </a:solid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i="0" lang="en-US" sz="1600" u="none" cap="none" strike="noStrike">
                <a:solidFill>
                  <a:srgbClr val="FFFFFF"/>
                </a:solidFill>
                <a:latin typeface="Calibri"/>
                <a:ea typeface="Calibri"/>
                <a:cs typeface="Calibri"/>
                <a:sym typeface="Calibri"/>
              </a:rPr>
              <a:t>2</a:t>
            </a:r>
            <a:endParaRPr sz="1600">
              <a:latin typeface="Calibri"/>
              <a:ea typeface="Calibri"/>
              <a:cs typeface="Calibri"/>
              <a:sym typeface="Calibri"/>
            </a:endParaRPr>
          </a:p>
        </p:txBody>
      </p:sp>
      <p:sp>
        <p:nvSpPr>
          <p:cNvPr id="153" name="Google Shape;153;p7"/>
          <p:cNvSpPr txBox="1"/>
          <p:nvPr/>
        </p:nvSpPr>
        <p:spPr>
          <a:xfrm>
            <a:off x="3749052" y="2865125"/>
            <a:ext cx="24690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2E5A88"/>
                </a:solidFill>
                <a:latin typeface="Calibri"/>
                <a:ea typeface="Calibri"/>
                <a:cs typeface="Calibri"/>
                <a:sym typeface="Calibri"/>
              </a:rPr>
              <a:t>Convection expands</a:t>
            </a:r>
            <a:endParaRPr sz="2000"/>
          </a:p>
        </p:txBody>
      </p:sp>
      <p:sp>
        <p:nvSpPr>
          <p:cNvPr id="154" name="Google Shape;154;p7"/>
          <p:cNvSpPr txBox="1"/>
          <p:nvPr/>
        </p:nvSpPr>
        <p:spPr>
          <a:xfrm>
            <a:off x="3749039" y="3291839"/>
            <a:ext cx="2103000" cy="1584900"/>
          </a:xfrm>
          <a:prstGeom prst="rect">
            <a:avLst/>
          </a:prstGeom>
          <a:noFill/>
          <a:ln>
            <a:noFill/>
          </a:ln>
        </p:spPr>
        <p:txBody>
          <a:bodyPr anchorCtr="0" anchor="t" bIns="0" lIns="0" spcFirstLastPara="1" rIns="0" wrap="square" tIns="0">
            <a:spAutoFit/>
          </a:bodyPr>
          <a:lstStyle/>
          <a:p>
            <a:pPr indent="0" lvl="0" marL="0" marR="0" rtl="0" algn="l">
              <a:lnSpc>
                <a:spcPct val="118000"/>
              </a:lnSpc>
              <a:spcBef>
                <a:spcPts val="0"/>
              </a:spcBef>
              <a:spcAft>
                <a:spcPts val="0"/>
              </a:spcAft>
              <a:buNone/>
            </a:pPr>
            <a:r>
              <a:rPr i="0" lang="en-US" sz="1800" u="none" cap="none" strike="noStrike">
                <a:solidFill>
                  <a:srgbClr val="262626"/>
                </a:solidFill>
                <a:latin typeface="Calibri"/>
                <a:ea typeface="Calibri"/>
                <a:cs typeface="Calibri"/>
                <a:sym typeface="Calibri"/>
              </a:rPr>
              <a:t>A weak substorm intensifies and expands the convection pattern (an AE surge).</a:t>
            </a:r>
            <a:endParaRPr sz="1800">
              <a:latin typeface="Calibri"/>
              <a:ea typeface="Calibri"/>
              <a:cs typeface="Calibri"/>
              <a:sym typeface="Calibri"/>
            </a:endParaRPr>
          </a:p>
        </p:txBody>
      </p:sp>
      <p:sp>
        <p:nvSpPr>
          <p:cNvPr id="155" name="Google Shape;155;p7"/>
          <p:cNvSpPr/>
          <p:nvPr/>
        </p:nvSpPr>
        <p:spPr>
          <a:xfrm>
            <a:off x="6217920" y="2240280"/>
            <a:ext cx="2578608" cy="3063240"/>
          </a:xfrm>
          <a:prstGeom prst="roundRect">
            <a:avLst>
              <a:gd fmla="val 5000" name="adj"/>
            </a:avLst>
          </a:prstGeom>
          <a:solidFill>
            <a:srgbClr val="F2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6" name="Google Shape;156;p7"/>
          <p:cNvSpPr/>
          <p:nvPr/>
        </p:nvSpPr>
        <p:spPr>
          <a:xfrm>
            <a:off x="6473952" y="2487168"/>
            <a:ext cx="274200" cy="274200"/>
          </a:xfrm>
          <a:prstGeom prst="ellipse">
            <a:avLst/>
          </a:prstGeom>
          <a:solidFill>
            <a:srgbClr val="2E5A88"/>
          </a:solid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i="0" lang="en-US" sz="1600" u="none" cap="none" strike="noStrike">
                <a:solidFill>
                  <a:srgbClr val="FFFFFF"/>
                </a:solidFill>
                <a:latin typeface="Calibri"/>
                <a:ea typeface="Calibri"/>
                <a:cs typeface="Calibri"/>
                <a:sym typeface="Calibri"/>
              </a:rPr>
              <a:t>3</a:t>
            </a:r>
            <a:endParaRPr sz="1600">
              <a:latin typeface="Calibri"/>
              <a:ea typeface="Calibri"/>
              <a:cs typeface="Calibri"/>
              <a:sym typeface="Calibri"/>
            </a:endParaRPr>
          </a:p>
        </p:txBody>
      </p:sp>
      <p:sp>
        <p:nvSpPr>
          <p:cNvPr id="157" name="Google Shape;157;p7"/>
          <p:cNvSpPr txBox="1"/>
          <p:nvPr/>
        </p:nvSpPr>
        <p:spPr>
          <a:xfrm>
            <a:off x="6492240" y="2865120"/>
            <a:ext cx="21030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2E5A88"/>
                </a:solidFill>
                <a:latin typeface="Calibri"/>
                <a:ea typeface="Calibri"/>
                <a:cs typeface="Calibri"/>
                <a:sym typeface="Calibri"/>
              </a:rPr>
              <a:t>Dragged in</a:t>
            </a:r>
            <a:endParaRPr sz="2000"/>
          </a:p>
        </p:txBody>
      </p:sp>
      <p:sp>
        <p:nvSpPr>
          <p:cNvPr id="158" name="Google Shape;158;p7"/>
          <p:cNvSpPr txBox="1"/>
          <p:nvPr/>
        </p:nvSpPr>
        <p:spPr>
          <a:xfrm>
            <a:off x="6492240" y="3291839"/>
            <a:ext cx="2103000" cy="1257900"/>
          </a:xfrm>
          <a:prstGeom prst="rect">
            <a:avLst/>
          </a:prstGeom>
          <a:noFill/>
          <a:ln>
            <a:noFill/>
          </a:ln>
        </p:spPr>
        <p:txBody>
          <a:bodyPr anchorCtr="0" anchor="t" bIns="0" lIns="0" spcFirstLastPara="1" rIns="0" wrap="square" tIns="0">
            <a:spAutoFit/>
          </a:bodyPr>
          <a:lstStyle/>
          <a:p>
            <a:pPr indent="0" lvl="0" marL="0" marR="0" rtl="0" algn="l">
              <a:lnSpc>
                <a:spcPct val="118000"/>
              </a:lnSpc>
              <a:spcBef>
                <a:spcPts val="0"/>
              </a:spcBef>
              <a:spcAft>
                <a:spcPts val="0"/>
              </a:spcAft>
              <a:buNone/>
            </a:pPr>
            <a:r>
              <a:rPr lang="en-US" sz="1800">
                <a:solidFill>
                  <a:srgbClr val="262626"/>
                </a:solidFill>
                <a:latin typeface="Calibri"/>
                <a:ea typeface="Calibri"/>
                <a:cs typeface="Calibri"/>
                <a:sym typeface="Calibri"/>
              </a:rPr>
              <a:t>Low-density </a:t>
            </a:r>
            <a:r>
              <a:rPr i="0" lang="en-US" sz="1800" u="none" cap="none" strike="noStrike">
                <a:solidFill>
                  <a:srgbClr val="262626"/>
                </a:solidFill>
                <a:latin typeface="Calibri"/>
                <a:ea typeface="Calibri"/>
                <a:cs typeface="Calibri"/>
                <a:sym typeface="Calibri"/>
              </a:rPr>
              <a:t>plasma is carried poleward and westward into the PFISR field of view.</a:t>
            </a:r>
            <a:endParaRPr sz="1800">
              <a:latin typeface="Calibri"/>
              <a:ea typeface="Calibri"/>
              <a:cs typeface="Calibri"/>
              <a:sym typeface="Calibri"/>
            </a:endParaRPr>
          </a:p>
        </p:txBody>
      </p:sp>
      <p:sp>
        <p:nvSpPr>
          <p:cNvPr id="159" name="Google Shape;159;p7"/>
          <p:cNvSpPr/>
          <p:nvPr/>
        </p:nvSpPr>
        <p:spPr>
          <a:xfrm>
            <a:off x="8961120" y="2240280"/>
            <a:ext cx="2578608" cy="3063240"/>
          </a:xfrm>
          <a:prstGeom prst="roundRect">
            <a:avLst>
              <a:gd fmla="val 5000" name="adj"/>
            </a:avLst>
          </a:prstGeom>
          <a:solidFill>
            <a:srgbClr val="F2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0" name="Google Shape;160;p7"/>
          <p:cNvSpPr/>
          <p:nvPr/>
        </p:nvSpPr>
        <p:spPr>
          <a:xfrm>
            <a:off x="9217152" y="2487168"/>
            <a:ext cx="274200" cy="274200"/>
          </a:xfrm>
          <a:prstGeom prst="ellipse">
            <a:avLst/>
          </a:prstGeom>
          <a:solidFill>
            <a:srgbClr val="2E5A88"/>
          </a:solid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i="0" lang="en-US" sz="1600" u="none" cap="none" strike="noStrike">
                <a:solidFill>
                  <a:srgbClr val="FFFFFF"/>
                </a:solidFill>
                <a:latin typeface="Calibri"/>
                <a:ea typeface="Calibri"/>
                <a:cs typeface="Calibri"/>
                <a:sym typeface="Calibri"/>
              </a:rPr>
              <a:t>4</a:t>
            </a:r>
            <a:endParaRPr sz="1600">
              <a:latin typeface="Calibri"/>
              <a:ea typeface="Calibri"/>
              <a:cs typeface="Calibri"/>
              <a:sym typeface="Calibri"/>
            </a:endParaRPr>
          </a:p>
        </p:txBody>
      </p:sp>
      <p:sp>
        <p:nvSpPr>
          <p:cNvPr id="161" name="Google Shape;161;p7"/>
          <p:cNvSpPr txBox="1"/>
          <p:nvPr/>
        </p:nvSpPr>
        <p:spPr>
          <a:xfrm>
            <a:off x="9235440" y="2865120"/>
            <a:ext cx="21030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2E5A88"/>
                </a:solidFill>
                <a:latin typeface="Calibri"/>
                <a:ea typeface="Calibri"/>
                <a:cs typeface="Calibri"/>
                <a:sym typeface="Calibri"/>
              </a:rPr>
              <a:t>Radar sees it</a:t>
            </a:r>
            <a:endParaRPr sz="2000"/>
          </a:p>
        </p:txBody>
      </p:sp>
      <p:sp>
        <p:nvSpPr>
          <p:cNvPr id="162" name="Google Shape;162;p7"/>
          <p:cNvSpPr txBox="1"/>
          <p:nvPr/>
        </p:nvSpPr>
        <p:spPr>
          <a:xfrm>
            <a:off x="9235440" y="3291839"/>
            <a:ext cx="2103000" cy="1584900"/>
          </a:xfrm>
          <a:prstGeom prst="rect">
            <a:avLst/>
          </a:prstGeom>
          <a:noFill/>
          <a:ln>
            <a:noFill/>
          </a:ln>
        </p:spPr>
        <p:txBody>
          <a:bodyPr anchorCtr="0" anchor="t" bIns="0" lIns="0" spcFirstLastPara="1" rIns="0" wrap="square" tIns="0">
            <a:spAutoFit/>
          </a:bodyPr>
          <a:lstStyle/>
          <a:p>
            <a:pPr indent="0" lvl="0" marL="0" marR="0" rtl="0" algn="l">
              <a:lnSpc>
                <a:spcPct val="118000"/>
              </a:lnSpc>
              <a:spcBef>
                <a:spcPts val="0"/>
              </a:spcBef>
              <a:spcAft>
                <a:spcPts val="0"/>
              </a:spcAft>
              <a:buNone/>
            </a:pPr>
            <a:r>
              <a:rPr i="0" lang="en-US" sz="1800" u="none" cap="none" strike="noStrike">
                <a:solidFill>
                  <a:srgbClr val="262626"/>
                </a:solidFill>
                <a:latin typeface="Calibri"/>
                <a:ea typeface="Calibri"/>
                <a:cs typeface="Calibri"/>
                <a:sym typeface="Calibri"/>
              </a:rPr>
              <a:t>A sudden density drop, plus a 100–400 K ion-temperature spike from frictional heating.</a:t>
            </a:r>
            <a:endParaRPr sz="1800">
              <a:latin typeface="Calibri"/>
              <a:ea typeface="Calibri"/>
              <a:cs typeface="Calibri"/>
              <a:sym typeface="Calibri"/>
            </a:endParaRPr>
          </a:p>
        </p:txBody>
      </p:sp>
      <p:sp>
        <p:nvSpPr>
          <p:cNvPr id="163" name="Google Shape;163;p7"/>
          <p:cNvSpPr/>
          <p:nvPr/>
        </p:nvSpPr>
        <p:spPr>
          <a:xfrm>
            <a:off x="731520" y="5532120"/>
            <a:ext cx="10744200" cy="868680"/>
          </a:xfrm>
          <a:prstGeom prst="roundRect">
            <a:avLst>
              <a:gd fmla="val 4000" name="adj"/>
            </a:avLst>
          </a:pr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4" name="Google Shape;164;p7"/>
          <p:cNvSpPr txBox="1"/>
          <p:nvPr/>
        </p:nvSpPr>
        <p:spPr>
          <a:xfrm>
            <a:off x="1097280" y="5806440"/>
            <a:ext cx="10012800" cy="3078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US" sz="2000" u="none" cap="none" strike="noStrike">
                <a:solidFill>
                  <a:srgbClr val="FFFFFF"/>
                </a:solidFill>
                <a:latin typeface="Calibri"/>
                <a:ea typeface="Calibri"/>
                <a:cs typeface="Calibri"/>
                <a:sym typeface="Calibri"/>
              </a:rPr>
              <a:t>Their events sit near 21 MLT, at 65° magnetic, during weak activity</a:t>
            </a:r>
            <a:endParaRPr sz="2000"/>
          </a:p>
        </p:txBody>
      </p:sp>
      <p:pic>
        <p:nvPicPr>
          <p:cNvPr descr="brush_underline.png" id="165" name="Google Shape;165;p7"/>
          <p:cNvPicPr preferRelativeResize="0"/>
          <p:nvPr/>
        </p:nvPicPr>
        <p:blipFill rotWithShape="1">
          <a:blip r:embed="rId3">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0"/>
          <p:cNvSpPr/>
          <p:nvPr/>
        </p:nvSpPr>
        <p:spPr>
          <a:xfrm>
            <a:off x="0" y="0"/>
            <a:ext cx="12191695" cy="6858000"/>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1" name="Google Shape;171;p10"/>
          <p:cNvSpPr txBox="1"/>
          <p:nvPr/>
        </p:nvSpPr>
        <p:spPr>
          <a:xfrm>
            <a:off x="822960" y="2468880"/>
            <a:ext cx="1920300" cy="138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9000" u="none" cap="none" strike="noStrike">
                <a:solidFill>
                  <a:srgbClr val="ED7D31"/>
                </a:solidFill>
                <a:latin typeface="Calibri"/>
                <a:ea typeface="Calibri"/>
                <a:cs typeface="Calibri"/>
                <a:sym typeface="Calibri"/>
              </a:rPr>
              <a:t>02</a:t>
            </a:r>
            <a:endParaRPr sz="9000">
              <a:latin typeface="Calibri"/>
              <a:ea typeface="Calibri"/>
              <a:cs typeface="Calibri"/>
              <a:sym typeface="Calibri"/>
            </a:endParaRPr>
          </a:p>
        </p:txBody>
      </p:sp>
      <p:sp>
        <p:nvSpPr>
          <p:cNvPr id="172" name="Google Shape;172;p10"/>
          <p:cNvSpPr txBox="1"/>
          <p:nvPr/>
        </p:nvSpPr>
        <p:spPr>
          <a:xfrm>
            <a:off x="3063240" y="2697480"/>
            <a:ext cx="82296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4400" u="none" cap="none" strike="noStrike">
                <a:solidFill>
                  <a:srgbClr val="FFFFFF"/>
                </a:solidFill>
                <a:latin typeface="Calibri"/>
                <a:ea typeface="Calibri"/>
                <a:cs typeface="Calibri"/>
                <a:sym typeface="Calibri"/>
              </a:rPr>
              <a:t>Science goals</a:t>
            </a:r>
            <a:endParaRPr sz="4400">
              <a:latin typeface="Calibri"/>
              <a:ea typeface="Calibri"/>
              <a:cs typeface="Calibri"/>
              <a:sym typeface="Calibri"/>
            </a:endParaRPr>
          </a:p>
        </p:txBody>
      </p:sp>
      <p:sp>
        <p:nvSpPr>
          <p:cNvPr id="173" name="Google Shape;173;p10"/>
          <p:cNvSpPr txBox="1"/>
          <p:nvPr/>
        </p:nvSpPr>
        <p:spPr>
          <a:xfrm>
            <a:off x="3063240" y="3931920"/>
            <a:ext cx="7955400" cy="812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2400" u="none" cap="none" strike="noStrike">
                <a:solidFill>
                  <a:srgbClr val="C7D2E0"/>
                </a:solidFill>
                <a:latin typeface="Calibri"/>
                <a:ea typeface="Calibri"/>
                <a:cs typeface="Calibri"/>
                <a:sym typeface="Calibri"/>
              </a:rPr>
              <a:t>The question we asked </a:t>
            </a:r>
            <a:endParaRPr sz="2400">
              <a:solidFill>
                <a:srgbClr val="C7D2E0"/>
              </a:solidFill>
              <a:latin typeface="Calibri"/>
              <a:ea typeface="Calibri"/>
              <a:cs typeface="Calibri"/>
              <a:sym typeface="Calibri"/>
            </a:endParaRPr>
          </a:p>
          <a:p>
            <a:pPr indent="0" lvl="0" marL="0" marR="0" rtl="0" algn="l">
              <a:lnSpc>
                <a:spcPct val="120000"/>
              </a:lnSpc>
              <a:spcBef>
                <a:spcPts val="0"/>
              </a:spcBef>
              <a:spcAft>
                <a:spcPts val="0"/>
              </a:spcAft>
              <a:buNone/>
            </a:pPr>
            <a:r>
              <a:rPr lang="en-US" sz="2400">
                <a:solidFill>
                  <a:srgbClr val="C7D2E0"/>
                </a:solidFill>
                <a:latin typeface="Calibri"/>
                <a:ea typeface="Calibri"/>
                <a:cs typeface="Calibri"/>
                <a:sym typeface="Calibri"/>
              </a:rPr>
              <a:t>T</a:t>
            </a:r>
            <a:r>
              <a:rPr i="0" lang="en-US" sz="2400" u="none" cap="none" strike="noStrike">
                <a:solidFill>
                  <a:srgbClr val="C7D2E0"/>
                </a:solidFill>
                <a:latin typeface="Calibri"/>
                <a:ea typeface="Calibri"/>
                <a:cs typeface="Calibri"/>
                <a:sym typeface="Calibri"/>
              </a:rPr>
              <a:t>he specific evidence we set out to gather</a:t>
            </a:r>
            <a:endParaRPr sz="2400">
              <a:latin typeface="Calibri"/>
              <a:ea typeface="Calibri"/>
              <a:cs typeface="Calibri"/>
              <a:sym typeface="Calibri"/>
            </a:endParaRPr>
          </a:p>
        </p:txBody>
      </p:sp>
      <p:sp>
        <p:nvSpPr>
          <p:cNvPr id="174" name="Google Shape;174;p10"/>
          <p:cNvSpPr/>
          <p:nvPr/>
        </p:nvSpPr>
        <p:spPr>
          <a:xfrm>
            <a:off x="917035" y="2322565"/>
            <a:ext cx="914400" cy="146400"/>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1"/>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000" u="none" cap="none" strike="noStrike">
                <a:solidFill>
                  <a:srgbClr val="0D0D0D"/>
                </a:solidFill>
                <a:latin typeface="Calibri"/>
                <a:ea typeface="Calibri"/>
                <a:cs typeface="Calibri"/>
                <a:sym typeface="Calibri"/>
              </a:rPr>
              <a:t>Our </a:t>
            </a:r>
            <a:r>
              <a:rPr lang="en-US" sz="4000">
                <a:solidFill>
                  <a:srgbClr val="0D0D0D"/>
                </a:solidFill>
                <a:latin typeface="Calibri"/>
                <a:ea typeface="Calibri"/>
                <a:cs typeface="Calibri"/>
                <a:sym typeface="Calibri"/>
              </a:rPr>
              <a:t>objectives</a:t>
            </a:r>
            <a:endParaRPr/>
          </a:p>
        </p:txBody>
      </p:sp>
      <p:sp>
        <p:nvSpPr>
          <p:cNvPr id="180" name="Google Shape;180;p11"/>
          <p:cNvSpPr/>
          <p:nvPr/>
        </p:nvSpPr>
        <p:spPr>
          <a:xfrm>
            <a:off x="731520" y="1965960"/>
            <a:ext cx="10744200" cy="1737360"/>
          </a:xfrm>
          <a:prstGeom prst="roundRect">
            <a:avLst>
              <a:gd fmla="val 4000" name="adj"/>
            </a:avLst>
          </a:pr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1" name="Google Shape;181;p11"/>
          <p:cNvSpPr txBox="1"/>
          <p:nvPr/>
        </p:nvSpPr>
        <p:spPr>
          <a:xfrm>
            <a:off x="1097280" y="2240279"/>
            <a:ext cx="10012800" cy="11970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i="0" lang="en-US" sz="2400" u="none" cap="none" strike="noStrike">
                <a:solidFill>
                  <a:srgbClr val="FFFFFF"/>
                </a:solidFill>
                <a:latin typeface="Calibri"/>
                <a:ea typeface="Calibri"/>
                <a:cs typeface="Calibri"/>
                <a:sym typeface="Calibri"/>
              </a:rPr>
              <a:t>Can we independently reproduce the Richards et al. result — F-region troughs with ion-temperature spikes — and show they are convection-driven, not a precipitation art</a:t>
            </a:r>
            <a:r>
              <a:rPr lang="en-US" sz="2400">
                <a:solidFill>
                  <a:srgbClr val="FFFFFF"/>
                </a:solidFill>
                <a:latin typeface="Calibri"/>
                <a:ea typeface="Calibri"/>
                <a:cs typeface="Calibri"/>
                <a:sym typeface="Calibri"/>
              </a:rPr>
              <a:t>i</a:t>
            </a:r>
            <a:r>
              <a:rPr i="0" lang="en-US" sz="2400" u="none" cap="none" strike="noStrike">
                <a:solidFill>
                  <a:srgbClr val="FFFFFF"/>
                </a:solidFill>
                <a:latin typeface="Calibri"/>
                <a:ea typeface="Calibri"/>
                <a:cs typeface="Calibri"/>
                <a:sym typeface="Calibri"/>
              </a:rPr>
              <a:t>fact?</a:t>
            </a:r>
            <a:endParaRPr sz="2400">
              <a:latin typeface="Calibri"/>
              <a:ea typeface="Calibri"/>
              <a:cs typeface="Calibri"/>
              <a:sym typeface="Calibri"/>
            </a:endParaRPr>
          </a:p>
        </p:txBody>
      </p:sp>
      <p:sp>
        <p:nvSpPr>
          <p:cNvPr id="182" name="Google Shape;182;p11"/>
          <p:cNvSpPr txBox="1"/>
          <p:nvPr/>
        </p:nvSpPr>
        <p:spPr>
          <a:xfrm>
            <a:off x="777250" y="4023350"/>
            <a:ext cx="11046900" cy="2097900"/>
          </a:xfrm>
          <a:prstGeom prst="rect">
            <a:avLst/>
          </a:prstGeom>
          <a:noFill/>
          <a:ln>
            <a:noFill/>
          </a:ln>
        </p:spPr>
        <p:txBody>
          <a:bodyPr anchorCtr="0" anchor="ctr" bIns="0" lIns="0" spcFirstLastPara="1" rIns="0" wrap="square" tIns="0">
            <a:noAutofit/>
          </a:bodyPr>
          <a:lstStyle/>
          <a:p>
            <a:pPr indent="-342900" lvl="0" marL="457200" rtl="0" algn="just">
              <a:lnSpc>
                <a:spcPct val="150000"/>
              </a:lnSpc>
              <a:spcBef>
                <a:spcPts val="0"/>
              </a:spcBef>
              <a:spcAft>
                <a:spcPts val="0"/>
              </a:spcAft>
              <a:buClr>
                <a:schemeClr val="dk1"/>
              </a:buClr>
              <a:buSzPts val="1800"/>
              <a:buFont typeface="Calibri"/>
              <a:buChar char="•"/>
            </a:pPr>
            <a:r>
              <a:rPr b="1" lang="en-US" sz="1800">
                <a:solidFill>
                  <a:schemeClr val="dk1"/>
                </a:solidFill>
                <a:latin typeface="Calibri"/>
                <a:ea typeface="Calibri"/>
                <a:cs typeface="Calibri"/>
                <a:sym typeface="Calibri"/>
              </a:rPr>
              <a:t>Validate a published result with our own observation, rather than take it on trust.</a:t>
            </a:r>
            <a:endParaRPr b="1" sz="1800">
              <a:solidFill>
                <a:schemeClr val="dk1"/>
              </a:solidFill>
              <a:latin typeface="Calibri"/>
              <a:ea typeface="Calibri"/>
              <a:cs typeface="Calibri"/>
              <a:sym typeface="Calibri"/>
            </a:endParaRPr>
          </a:p>
          <a:p>
            <a:pPr indent="-342900" lvl="0" marL="457200" rtl="0" algn="l">
              <a:lnSpc>
                <a:spcPct val="150000"/>
              </a:lnSpc>
              <a:spcBef>
                <a:spcPts val="0"/>
              </a:spcBef>
              <a:spcAft>
                <a:spcPts val="0"/>
              </a:spcAft>
              <a:buClr>
                <a:schemeClr val="dk1"/>
              </a:buClr>
              <a:buSzPts val="1800"/>
              <a:buFont typeface="Calibri"/>
              <a:buChar char="•"/>
            </a:pPr>
            <a:r>
              <a:rPr b="1" lang="en-US" sz="1800">
                <a:solidFill>
                  <a:schemeClr val="dk1"/>
                </a:solidFill>
                <a:latin typeface="Calibri"/>
                <a:ea typeface="Calibri"/>
                <a:cs typeface="Calibri"/>
                <a:sym typeface="Calibri"/>
              </a:rPr>
              <a:t>Determine whether plasma convection or particle precipitation is responsible for the observations.</a:t>
            </a:r>
            <a:endParaRPr b="1" sz="1800">
              <a:solidFill>
                <a:schemeClr val="dk1"/>
              </a:solidFill>
              <a:latin typeface="Calibri"/>
              <a:ea typeface="Calibri"/>
              <a:cs typeface="Calibri"/>
              <a:sym typeface="Calibri"/>
            </a:endParaRPr>
          </a:p>
          <a:p>
            <a:pPr indent="-342900" lvl="0" marL="457200" rtl="0" algn="l">
              <a:lnSpc>
                <a:spcPct val="150000"/>
              </a:lnSpc>
              <a:spcBef>
                <a:spcPts val="0"/>
              </a:spcBef>
              <a:spcAft>
                <a:spcPts val="0"/>
              </a:spcAft>
              <a:buClr>
                <a:schemeClr val="dk1"/>
              </a:buClr>
              <a:buSzPts val="1800"/>
              <a:buFont typeface="Calibri"/>
              <a:buChar char="•"/>
            </a:pPr>
            <a:r>
              <a:rPr b="1" lang="en-US" sz="1800">
                <a:solidFill>
                  <a:schemeClr val="dk1"/>
                </a:solidFill>
                <a:latin typeface="Calibri"/>
                <a:ea typeface="Calibri"/>
                <a:cs typeface="Calibri"/>
                <a:sym typeface="Calibri"/>
              </a:rPr>
              <a:t>Interpret the observations using frictional-heating theory (Thayer &amp; Semeter, 2004).</a:t>
            </a:r>
            <a:endParaRPr b="1" sz="1800">
              <a:solidFill>
                <a:schemeClr val="dk1"/>
              </a:solidFill>
              <a:latin typeface="Calibri"/>
              <a:ea typeface="Calibri"/>
              <a:cs typeface="Calibri"/>
              <a:sym typeface="Calibri"/>
            </a:endParaRPr>
          </a:p>
          <a:p>
            <a:pPr indent="0" lvl="0" marL="0" marR="0" rtl="0" algn="just">
              <a:lnSpc>
                <a:spcPct val="150000"/>
              </a:lnSpc>
              <a:spcBef>
                <a:spcPts val="800"/>
              </a:spcBef>
              <a:spcAft>
                <a:spcPts val="0"/>
              </a:spcAft>
              <a:buNone/>
            </a:pPr>
            <a:r>
              <a:t/>
            </a:r>
            <a:endParaRPr sz="1800">
              <a:solidFill>
                <a:schemeClr val="dk1"/>
              </a:solidFill>
              <a:latin typeface="Calibri"/>
              <a:ea typeface="Calibri"/>
              <a:cs typeface="Calibri"/>
              <a:sym typeface="Calibri"/>
            </a:endParaRPr>
          </a:p>
        </p:txBody>
      </p:sp>
      <p:pic>
        <p:nvPicPr>
          <p:cNvPr descr="brush_underline.png" id="183" name="Google Shape;183;p11"/>
          <p:cNvPicPr preferRelativeResize="0"/>
          <p:nvPr/>
        </p:nvPicPr>
        <p:blipFill rotWithShape="1">
          <a:blip r:embed="rId3">
            <a:alphaModFix/>
          </a:blip>
          <a:srcRect b="0" l="0" r="0" t="0"/>
          <a:stretch/>
        </p:blipFill>
        <p:spPr>
          <a:xfrm>
            <a:off x="655318" y="993148"/>
            <a:ext cx="10881358" cy="45046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2"/>
          <p:cNvSpPr txBox="1"/>
          <p:nvPr/>
        </p:nvSpPr>
        <p:spPr>
          <a:xfrm>
            <a:off x="640080" y="384048"/>
            <a:ext cx="10972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0D0D0D"/>
                </a:solidFill>
                <a:latin typeface="Calibri"/>
                <a:ea typeface="Calibri"/>
                <a:cs typeface="Calibri"/>
                <a:sym typeface="Calibri"/>
              </a:rPr>
              <a:t>Our</a:t>
            </a:r>
            <a:r>
              <a:rPr i="0" lang="en-US" sz="4000" u="none" cap="none" strike="noStrike">
                <a:solidFill>
                  <a:srgbClr val="0D0D0D"/>
                </a:solidFill>
                <a:latin typeface="Calibri"/>
                <a:ea typeface="Calibri"/>
                <a:cs typeface="Calibri"/>
                <a:sym typeface="Calibri"/>
              </a:rPr>
              <a:t> objectives</a:t>
            </a:r>
            <a:endParaRPr sz="4000">
              <a:latin typeface="Calibri"/>
              <a:ea typeface="Calibri"/>
              <a:cs typeface="Calibri"/>
              <a:sym typeface="Calibri"/>
            </a:endParaRPr>
          </a:p>
        </p:txBody>
      </p:sp>
      <p:sp>
        <p:nvSpPr>
          <p:cNvPr id="189" name="Google Shape;189;p12"/>
          <p:cNvSpPr/>
          <p:nvPr/>
        </p:nvSpPr>
        <p:spPr>
          <a:xfrm>
            <a:off x="731520" y="1874519"/>
            <a:ext cx="50292" cy="4206240"/>
          </a:xfrm>
          <a:prstGeom prst="rect">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0" name="Google Shape;190;p12"/>
          <p:cNvSpPr/>
          <p:nvPr/>
        </p:nvSpPr>
        <p:spPr>
          <a:xfrm>
            <a:off x="896112" y="1874519"/>
            <a:ext cx="1053388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1" name="Google Shape;191;p12"/>
          <p:cNvSpPr txBox="1"/>
          <p:nvPr/>
        </p:nvSpPr>
        <p:spPr>
          <a:xfrm>
            <a:off x="1115568" y="2160269"/>
            <a:ext cx="100584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i="0" lang="en-US" sz="2000" u="none" cap="none" strike="noStrike">
                <a:solidFill>
                  <a:srgbClr val="262626"/>
                </a:solidFill>
                <a:latin typeface="Calibri"/>
                <a:ea typeface="Calibri"/>
                <a:cs typeface="Calibri"/>
                <a:sym typeface="Calibri"/>
              </a:rPr>
              <a:t>Search for an F-region density depletion across our beam spread in magnetic latitude</a:t>
            </a:r>
            <a:endParaRPr sz="2000">
              <a:latin typeface="Calibri"/>
              <a:ea typeface="Calibri"/>
              <a:cs typeface="Calibri"/>
              <a:sym typeface="Calibri"/>
            </a:endParaRPr>
          </a:p>
        </p:txBody>
      </p:sp>
      <p:sp>
        <p:nvSpPr>
          <p:cNvPr id="192" name="Google Shape;192;p12"/>
          <p:cNvSpPr/>
          <p:nvPr/>
        </p:nvSpPr>
        <p:spPr>
          <a:xfrm>
            <a:off x="896112" y="2715768"/>
            <a:ext cx="1053388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3" name="Google Shape;193;p12"/>
          <p:cNvSpPr txBox="1"/>
          <p:nvPr/>
        </p:nvSpPr>
        <p:spPr>
          <a:xfrm>
            <a:off x="1115568" y="3001518"/>
            <a:ext cx="100584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i="0" lang="en-US" sz="2000" u="none" cap="none" strike="noStrike">
                <a:solidFill>
                  <a:srgbClr val="262626"/>
                </a:solidFill>
                <a:latin typeface="Calibri"/>
                <a:ea typeface="Calibri"/>
                <a:cs typeface="Calibri"/>
                <a:sym typeface="Calibri"/>
              </a:rPr>
              <a:t>Test for a coincident ion-temperature spike as the signature of frictional heating</a:t>
            </a:r>
            <a:endParaRPr sz="2000">
              <a:latin typeface="Calibri"/>
              <a:ea typeface="Calibri"/>
              <a:cs typeface="Calibri"/>
              <a:sym typeface="Calibri"/>
            </a:endParaRPr>
          </a:p>
        </p:txBody>
      </p:sp>
      <p:sp>
        <p:nvSpPr>
          <p:cNvPr id="194" name="Google Shape;194;p12"/>
          <p:cNvSpPr/>
          <p:nvPr/>
        </p:nvSpPr>
        <p:spPr>
          <a:xfrm>
            <a:off x="896112" y="3557015"/>
            <a:ext cx="1053388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5" name="Google Shape;195;p12"/>
          <p:cNvSpPr txBox="1"/>
          <p:nvPr/>
        </p:nvSpPr>
        <p:spPr>
          <a:xfrm>
            <a:off x="1115568" y="3842765"/>
            <a:ext cx="100584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i="0" lang="en-US" sz="2000" u="none" cap="none" strike="noStrike">
                <a:solidFill>
                  <a:srgbClr val="262626"/>
                </a:solidFill>
                <a:latin typeface="Calibri"/>
                <a:ea typeface="Calibri"/>
                <a:cs typeface="Calibri"/>
                <a:sym typeface="Calibri"/>
              </a:rPr>
              <a:t>Resolve the bulk plasma flow with vector velocities from our multi-beam layout</a:t>
            </a:r>
            <a:endParaRPr sz="2000">
              <a:latin typeface="Calibri"/>
              <a:ea typeface="Calibri"/>
              <a:cs typeface="Calibri"/>
              <a:sym typeface="Calibri"/>
            </a:endParaRPr>
          </a:p>
        </p:txBody>
      </p:sp>
      <p:sp>
        <p:nvSpPr>
          <p:cNvPr id="196" name="Google Shape;196;p12"/>
          <p:cNvSpPr/>
          <p:nvPr/>
        </p:nvSpPr>
        <p:spPr>
          <a:xfrm>
            <a:off x="896112" y="4398264"/>
            <a:ext cx="1053388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7" name="Google Shape;197;p12"/>
          <p:cNvSpPr txBox="1"/>
          <p:nvPr/>
        </p:nvSpPr>
        <p:spPr>
          <a:xfrm>
            <a:off x="1115568" y="4684014"/>
            <a:ext cx="100584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i="0" lang="en-US" sz="2000" u="none" cap="none" strike="noStrike">
                <a:solidFill>
                  <a:srgbClr val="262626"/>
                </a:solidFill>
                <a:latin typeface="Calibri"/>
                <a:ea typeface="Calibri"/>
                <a:cs typeface="Calibri"/>
                <a:sym typeface="Calibri"/>
              </a:rPr>
              <a:t>Check the E region independently — precipitation would light it up; convection would not</a:t>
            </a:r>
            <a:endParaRPr sz="2000">
              <a:latin typeface="Calibri"/>
              <a:ea typeface="Calibri"/>
              <a:cs typeface="Calibri"/>
              <a:sym typeface="Calibri"/>
            </a:endParaRPr>
          </a:p>
        </p:txBody>
      </p:sp>
      <p:sp>
        <p:nvSpPr>
          <p:cNvPr id="198" name="Google Shape;198;p12"/>
          <p:cNvSpPr/>
          <p:nvPr/>
        </p:nvSpPr>
        <p:spPr>
          <a:xfrm>
            <a:off x="896112" y="5239512"/>
            <a:ext cx="1053388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9" name="Google Shape;199;p12"/>
          <p:cNvSpPr txBox="1"/>
          <p:nvPr/>
        </p:nvSpPr>
        <p:spPr>
          <a:xfrm>
            <a:off x="1115568" y="5525262"/>
            <a:ext cx="10058400" cy="307800"/>
          </a:xfrm>
          <a:prstGeom prst="rect">
            <a:avLst/>
          </a:prstGeom>
          <a:noFill/>
          <a:ln>
            <a:noFill/>
          </a:ln>
        </p:spPr>
        <p:txBody>
          <a:bodyPr anchorCtr="0" anchor="ctr" bIns="0" lIns="0" spcFirstLastPara="1" rIns="0" wrap="square" tIns="0">
            <a:spAutoFit/>
          </a:bodyPr>
          <a:lstStyle/>
          <a:p>
            <a:pPr indent="0" lvl="0" marL="0" marR="0" rtl="0" algn="l">
              <a:lnSpc>
                <a:spcPct val="105000"/>
              </a:lnSpc>
              <a:spcBef>
                <a:spcPts val="0"/>
              </a:spcBef>
              <a:spcAft>
                <a:spcPts val="0"/>
              </a:spcAft>
              <a:buNone/>
            </a:pPr>
            <a:r>
              <a:rPr i="0" lang="en-US" sz="2000" u="none" cap="none" strike="noStrike">
                <a:solidFill>
                  <a:srgbClr val="262626"/>
                </a:solidFill>
                <a:latin typeface="Calibri"/>
                <a:ea typeface="Calibri"/>
                <a:cs typeface="Calibri"/>
                <a:sym typeface="Calibri"/>
              </a:rPr>
              <a:t>Validate the heating quantitatively against Thayer &amp; Semeter (2004) eq A.15</a:t>
            </a:r>
            <a:endParaRPr sz="2000">
              <a:latin typeface="Calibri"/>
              <a:ea typeface="Calibri"/>
              <a:cs typeface="Calibri"/>
              <a:sym typeface="Calibri"/>
            </a:endParaRPr>
          </a:p>
        </p:txBody>
      </p:sp>
      <p:sp>
        <p:nvSpPr>
          <p:cNvPr id="200" name="Google Shape;200;p12"/>
          <p:cNvSpPr/>
          <p:nvPr/>
        </p:nvSpPr>
        <p:spPr>
          <a:xfrm>
            <a:off x="896112" y="6080759"/>
            <a:ext cx="10533888" cy="18288"/>
          </a:xfrm>
          <a:prstGeom prst="rect">
            <a:avLst/>
          </a:prstGeom>
          <a:solidFill>
            <a:srgbClr val="D9D9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brush_underline.png" id="201" name="Google Shape;201;p12"/>
          <p:cNvPicPr preferRelativeResize="0"/>
          <p:nvPr/>
        </p:nvPicPr>
        <p:blipFill rotWithShape="1">
          <a:blip r:embed="rId3">
            <a:alphaModFix/>
          </a:blip>
          <a:srcRect b="0" l="0" r="0" t="0"/>
          <a:stretch/>
        </p:blipFill>
        <p:spPr>
          <a:xfrm>
            <a:off x="655318" y="993148"/>
            <a:ext cx="10881358" cy="45046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2013-01-27T09:14:16Z</dcterms:created>
</cp:coreProperties>
</file>