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20" Type="http://schemas.openxmlformats.org/officeDocument/2006/relationships/slide" Target="slides/slide1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22" Type="http://schemas.openxmlformats.org/officeDocument/2006/relationships/slide" Target="slides/slide17.xml"/><Relationship Id="rId44" Type="http://schemas.openxmlformats.org/officeDocument/2006/relationships/slide" Target="slides/slide39.xml"/><Relationship Id="rId21" Type="http://schemas.openxmlformats.org/officeDocument/2006/relationships/slide" Target="slides/slide16.xml"/><Relationship Id="rId43" Type="http://schemas.openxmlformats.org/officeDocument/2006/relationships/slide" Target="slides/slide38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slide" Target="slides/slide32.xml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39" Type="http://schemas.openxmlformats.org/officeDocument/2006/relationships/slide" Target="slides/slide34.xml"/><Relationship Id="rId16" Type="http://schemas.openxmlformats.org/officeDocument/2006/relationships/slide" Target="slides/slide11.xml"/><Relationship Id="rId38" Type="http://schemas.openxmlformats.org/officeDocument/2006/relationships/slide" Target="slides/slide33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371649ab9e1_6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371649ab9e1_6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36f856f1794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36f856f1794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373a2b03ca5_2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373a2b03ca5_2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36f856f1794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36f856f1794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371649ab9e1_2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371649ab9e1_2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also note that gnss are always to the south where the ionosphere is more dense, so that may also do that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373a2b03ca5_1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373a2b03ca5_1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373a2b03ca5_1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373a2b03ca5_1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373a2b03ca5_1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" name="Google Shape;272;g373a2b03ca5_1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373a2b03ca5_1_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373a2b03ca5_1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3714e7c6b3f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3714e7c6b3f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6f856f179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6f856f179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373a2b03ca5_5_3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373a2b03ca5_5_3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373a2b03ca5_5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373a2b03ca5_5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373a2b03ca5_5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2" name="Google Shape;372;g373a2b03ca5_5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373a2b03ca5_5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9" name="Google Shape;409;g373a2b03ca5_5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373a2b03ca5_5_3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6" name="Google Shape;416;g373a2b03ca5_5_3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373a2b03ca5_3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7" name="Google Shape;427;g373a2b03ca5_3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g36f856f1794_2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9" name="Google Shape;439;g36f856f1794_2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g373a2b03ca5_5_3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0" name="Google Shape;450;g373a2b03ca5_5_3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373a2b03ca5_5_3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8" name="Google Shape;488;g373a2b03ca5_5_3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g373ad87e398_4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5" name="Google Shape;495;g373ad87e398_4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6f856f1794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36f856f1794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373ad87e398_4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8" name="Google Shape;508;g373ad87e398_4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g373a2b03ca5_3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5" name="Google Shape;515;g373a2b03ca5_3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0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g3714e7c6b3f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2" name="Google Shape;522;g3714e7c6b3f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g36f856f1794_0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1" name="Google Shape;531;g36f856f1794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6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g3714e7c6b3f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8" name="Google Shape;538;g3714e7c6b3f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3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g36f856f1794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5" name="Google Shape;545;g36f856f1794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0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g36f856f1794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2" name="Google Shape;552;g36f856f1794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g36f856f1794_2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9" name="Google Shape;559;g36f856f1794_2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4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g36f856f1794_2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6" name="Google Shape;566;g36f856f1794_2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3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g3714e7c6b3f_0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5" name="Google Shape;575;g3714e7c6b3f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714e7c6b3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714e7c6b3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6f856f1794_3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6f856f1794_3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6f856f1794_2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6f856f1794_2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73a2b03ca5_5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373a2b03ca5_5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73a2b03ca5_5_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373a2b03ca5_5_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3714e7c6b3f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3714e7c6b3f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gradFill>
          <a:gsLst>
            <a:gs pos="0">
              <a:schemeClr val="accent1"/>
            </a:gs>
            <a:gs pos="100000">
              <a:schemeClr val="lt2"/>
            </a:gs>
            <a:gs pos="100000">
              <a:srgbClr val="70A4D5"/>
            </a:gs>
          </a:gsLst>
          <a:lin ang="54007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6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://drive.google.com/file/d/1Z9zWktWeXTkUVxklSz_YNT4kVY6zTIfQ/view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1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9.png"/><Relationship Id="rId4" Type="http://schemas.openxmlformats.org/officeDocument/2006/relationships/image" Target="../media/image9.png"/><Relationship Id="rId5" Type="http://schemas.openxmlformats.org/officeDocument/2006/relationships/image" Target="../media/image13.png"/><Relationship Id="rId6" Type="http://schemas.openxmlformats.org/officeDocument/2006/relationships/image" Target="../media/image7.png"/><Relationship Id="rId7" Type="http://schemas.openxmlformats.org/officeDocument/2006/relationships/image" Target="../media/image1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png"/><Relationship Id="rId4" Type="http://schemas.openxmlformats.org/officeDocument/2006/relationships/image" Target="../media/image1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0.png"/><Relationship Id="rId4" Type="http://schemas.openxmlformats.org/officeDocument/2006/relationships/image" Target="../media/image33.png"/><Relationship Id="rId5" Type="http://schemas.openxmlformats.org/officeDocument/2006/relationships/image" Target="../media/image2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5.png"/><Relationship Id="rId4" Type="http://schemas.openxmlformats.org/officeDocument/2006/relationships/image" Target="../media/image59.png"/><Relationship Id="rId5" Type="http://schemas.openxmlformats.org/officeDocument/2006/relationships/image" Target="../media/image5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0.png"/><Relationship Id="rId4" Type="http://schemas.openxmlformats.org/officeDocument/2006/relationships/image" Target="../media/image29.png"/><Relationship Id="rId5" Type="http://schemas.openxmlformats.org/officeDocument/2006/relationships/image" Target="../media/image27.png"/><Relationship Id="rId6" Type="http://schemas.openxmlformats.org/officeDocument/2006/relationships/image" Target="../media/image2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3.png"/><Relationship Id="rId4" Type="http://schemas.openxmlformats.org/officeDocument/2006/relationships/image" Target="../media/image34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2.png"/><Relationship Id="rId4" Type="http://schemas.openxmlformats.org/officeDocument/2006/relationships/image" Target="../media/image31.png"/><Relationship Id="rId5" Type="http://schemas.openxmlformats.org/officeDocument/2006/relationships/image" Target="../media/image28.png"/><Relationship Id="rId6" Type="http://schemas.openxmlformats.org/officeDocument/2006/relationships/image" Target="../media/image1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6.png"/><Relationship Id="rId4" Type="http://schemas.openxmlformats.org/officeDocument/2006/relationships/image" Target="../media/image2.gif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hyperlink" Target="http://drive.google.com/file/d/1Z9zWktWeXTkUVxklSz_YNT4kVY6zTIfQ/view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14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4.png"/><Relationship Id="rId4" Type="http://schemas.openxmlformats.org/officeDocument/2006/relationships/image" Target="../media/image56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8.png"/><Relationship Id="rId4" Type="http://schemas.openxmlformats.org/officeDocument/2006/relationships/image" Target="../media/image48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5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53.png"/><Relationship Id="rId4" Type="http://schemas.openxmlformats.org/officeDocument/2006/relationships/image" Target="../media/image54.gif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4.gif"/><Relationship Id="rId4" Type="http://schemas.openxmlformats.org/officeDocument/2006/relationships/image" Target="../media/image36.jpg"/><Relationship Id="rId5" Type="http://schemas.openxmlformats.org/officeDocument/2006/relationships/image" Target="../media/image41.jp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3.png"/><Relationship Id="rId4" Type="http://schemas.openxmlformats.org/officeDocument/2006/relationships/image" Target="../media/image37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2.png"/><Relationship Id="rId4" Type="http://schemas.openxmlformats.org/officeDocument/2006/relationships/image" Target="../media/image39.png"/><Relationship Id="rId5" Type="http://schemas.openxmlformats.org/officeDocument/2006/relationships/image" Target="../media/image53.png"/><Relationship Id="rId6" Type="http://schemas.openxmlformats.org/officeDocument/2006/relationships/image" Target="../media/image57.png"/><Relationship Id="rId7" Type="http://schemas.openxmlformats.org/officeDocument/2006/relationships/image" Target="../media/image46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51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6.png"/><Relationship Id="rId4" Type="http://schemas.openxmlformats.org/officeDocument/2006/relationships/image" Target="../media/image42.png"/><Relationship Id="rId5" Type="http://schemas.openxmlformats.org/officeDocument/2006/relationships/image" Target="../media/image45.png"/><Relationship Id="rId6" Type="http://schemas.openxmlformats.org/officeDocument/2006/relationships/image" Target="../media/image43.png"/><Relationship Id="rId7" Type="http://schemas.openxmlformats.org/officeDocument/2006/relationships/image" Target="../media/image40.png"/><Relationship Id="rId8" Type="http://schemas.openxmlformats.org/officeDocument/2006/relationships/image" Target="../media/image4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50.png"/><Relationship Id="rId4" Type="http://schemas.openxmlformats.org/officeDocument/2006/relationships/image" Target="../media/image14.png"/><Relationship Id="rId5" Type="http://schemas.openxmlformats.org/officeDocument/2006/relationships/image" Target="../media/image47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52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Relationship Id="rId3" Type="http://schemas.openxmlformats.org/officeDocument/2006/relationships/hyperlink" Target="https://data.amisr.com/madrigal/showExperiment?experiment_list=30002751" TargetMode="External"/><Relationship Id="rId4" Type="http://schemas.openxmlformats.org/officeDocument/2006/relationships/hyperlink" Target="http://millstonehill.haystack.mit.edu/showExperiment?experiment_list=10006480" TargetMode="Externa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60.png"/><Relationship Id="rId4" Type="http://schemas.openxmlformats.org/officeDocument/2006/relationships/image" Target="../media/image61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5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Relationship Id="rId4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Relationship Id="rId4" Type="http://schemas.openxmlformats.org/officeDocument/2006/relationships/image" Target="../media/image1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 amt="82000"/>
          </a:blip>
          <a:srcRect b="24998" l="0" r="0" t="0"/>
          <a:stretch/>
        </p:blipFill>
        <p:spPr>
          <a:xfrm>
            <a:off x="0" y="0"/>
            <a:ext cx="9144003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>
            <p:ph type="ctrTitle"/>
          </p:nvPr>
        </p:nvSpPr>
        <p:spPr>
          <a:xfrm>
            <a:off x="311708" y="728850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Group 4 super cool best science presentation you’ve ever seen in your life</a:t>
            </a:r>
            <a:endParaRPr/>
          </a:p>
        </p:txBody>
      </p:sp>
      <p:sp>
        <p:nvSpPr>
          <p:cNvPr id="56" name="Google Shape;56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Huzzah!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57" name="Google Shape;57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Google Shape;212;p22" title="ne_fan_plot_animation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0650" y="131563"/>
            <a:ext cx="6507150" cy="4880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22"/>
          <p:cNvPicPr preferRelativeResize="0"/>
          <p:nvPr/>
        </p:nvPicPr>
        <p:blipFill rotWithShape="1">
          <a:blip r:embed="rId5">
            <a:alphaModFix/>
          </a:blip>
          <a:srcRect b="3722" l="0" r="0" t="6575"/>
          <a:stretch/>
        </p:blipFill>
        <p:spPr>
          <a:xfrm>
            <a:off x="6677800" y="1357353"/>
            <a:ext cx="2382375" cy="3419472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22"/>
          <p:cNvSpPr/>
          <p:nvPr/>
        </p:nvSpPr>
        <p:spPr>
          <a:xfrm rot="-1467029">
            <a:off x="7537112" y="2044175"/>
            <a:ext cx="1090826" cy="222063"/>
          </a:xfrm>
          <a:prstGeom prst="ellipse">
            <a:avLst/>
          </a:prstGeom>
          <a:noFill/>
          <a:ln cap="flat" cmpd="sng" w="19050">
            <a:solidFill>
              <a:srgbClr val="FF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22"/>
          <p:cNvSpPr/>
          <p:nvPr/>
        </p:nvSpPr>
        <p:spPr>
          <a:xfrm rot="-2433946">
            <a:off x="6946555" y="3633466"/>
            <a:ext cx="2151094" cy="355365"/>
          </a:xfrm>
          <a:prstGeom prst="ellipse">
            <a:avLst/>
          </a:prstGeom>
          <a:noFill/>
          <a:ln cap="flat" cmpd="sng" w="19050">
            <a:solidFill>
              <a:srgbClr val="FF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22"/>
          <p:cNvSpPr/>
          <p:nvPr/>
        </p:nvSpPr>
        <p:spPr>
          <a:xfrm>
            <a:off x="8657800" y="1684800"/>
            <a:ext cx="296700" cy="296700"/>
          </a:xfrm>
          <a:prstGeom prst="sun">
            <a:avLst>
              <a:gd fmla="val 25000" name="adj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22"/>
          <p:cNvSpPr txBox="1"/>
          <p:nvPr>
            <p:ph type="title"/>
          </p:nvPr>
        </p:nvSpPr>
        <p:spPr>
          <a:xfrm>
            <a:off x="6720750" y="67300"/>
            <a:ext cx="2443500" cy="84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Fan Plots of Slant Electron Density</a:t>
            </a:r>
            <a:endParaRPr/>
          </a:p>
        </p:txBody>
      </p:sp>
      <p:sp>
        <p:nvSpPr>
          <p:cNvPr id="218" name="Google Shape;218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" name="Google Shape;223;p23" title="tecLongPulse3min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29000" y="886911"/>
            <a:ext cx="3204875" cy="2059427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23"/>
          <p:cNvSpPr txBox="1"/>
          <p:nvPr>
            <p:ph type="title"/>
          </p:nvPr>
        </p:nvSpPr>
        <p:spPr>
          <a:xfrm>
            <a:off x="159300" y="2375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Slant TEC Data from PFISR</a:t>
            </a:r>
            <a:endParaRPr/>
          </a:p>
        </p:txBody>
      </p:sp>
      <p:pic>
        <p:nvPicPr>
          <p:cNvPr id="225" name="Google Shape;225;p23" title="tecLongPulse5min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4125" y="2958555"/>
            <a:ext cx="3204874" cy="20383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23" title="tecLongPulse1min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4125" y="892573"/>
            <a:ext cx="3204875" cy="207255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23" title="tecLongPulse10min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429000" y="2924530"/>
            <a:ext cx="3204874" cy="2081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23"/>
          <p:cNvPicPr preferRelativeResize="0"/>
          <p:nvPr/>
        </p:nvPicPr>
        <p:blipFill rotWithShape="1">
          <a:blip r:embed="rId7">
            <a:alphaModFix/>
          </a:blip>
          <a:srcRect b="3722" l="0" r="0" t="6575"/>
          <a:stretch/>
        </p:blipFill>
        <p:spPr>
          <a:xfrm>
            <a:off x="6448775" y="1138000"/>
            <a:ext cx="2535200" cy="3638826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Final Choices for TEC Data</a:t>
            </a:r>
            <a:endParaRPr/>
          </a:p>
        </p:txBody>
      </p:sp>
      <p:pic>
        <p:nvPicPr>
          <p:cNvPr id="235" name="Google Shape;235;p24" title="tecLongPulse3minEl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388" y="1286550"/>
            <a:ext cx="4457225" cy="286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24" title="tecLongPulse5minEl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29387" y="1280994"/>
            <a:ext cx="4457225" cy="2878856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5"/>
          <p:cNvSpPr txBox="1"/>
          <p:nvPr/>
        </p:nvSpPr>
        <p:spPr>
          <a:xfrm>
            <a:off x="1788850" y="652925"/>
            <a:ext cx="4220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PFISR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43" name="Google Shape;243;p25"/>
          <p:cNvSpPr txBox="1"/>
          <p:nvPr/>
        </p:nvSpPr>
        <p:spPr>
          <a:xfrm>
            <a:off x="5980050" y="500525"/>
            <a:ext cx="1045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GNSS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244" name="Google Shape;24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12675" y="1013538"/>
            <a:ext cx="2980275" cy="4053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25" title="tecAverage3min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4400" y="1038425"/>
            <a:ext cx="3137076" cy="201951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25" title="tecAverage5min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4400" y="2984500"/>
            <a:ext cx="3137076" cy="2031250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25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Radar-GNSS TEC Comparison</a:t>
            </a:r>
            <a:endParaRPr/>
          </a:p>
        </p:txBody>
      </p:sp>
      <p:sp>
        <p:nvSpPr>
          <p:cNvPr id="248" name="Google Shape;248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" name="Google Shape;253;p26" title="Screen Shot 2025-07-24 at 4.42.04 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99825"/>
            <a:ext cx="4511401" cy="1052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692" y="1096438"/>
            <a:ext cx="4583956" cy="399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70473" y="276100"/>
            <a:ext cx="3943555" cy="4591289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" name="Google Shape;261;p27"/>
          <p:cNvPicPr preferRelativeResize="0"/>
          <p:nvPr/>
        </p:nvPicPr>
        <p:blipFill rotWithShape="1">
          <a:blip r:embed="rId3">
            <a:alphaModFix/>
          </a:blip>
          <a:srcRect b="6270" l="9984" r="17928" t="0"/>
          <a:stretch/>
        </p:blipFill>
        <p:spPr>
          <a:xfrm>
            <a:off x="134113" y="1023150"/>
            <a:ext cx="8875776" cy="3848749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27"/>
          <p:cNvSpPr txBox="1"/>
          <p:nvPr/>
        </p:nvSpPr>
        <p:spPr>
          <a:xfrm>
            <a:off x="3146075" y="299900"/>
            <a:ext cx="3717600" cy="108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>
                <a:solidFill>
                  <a:schemeClr val="dk1"/>
                </a:solidFill>
              </a:rPr>
              <a:t>Trends in the F-Region</a:t>
            </a:r>
            <a:endParaRPr b="1" sz="2700">
              <a:solidFill>
                <a:schemeClr val="dk1"/>
              </a:solidFill>
            </a:endParaRPr>
          </a:p>
        </p:txBody>
      </p:sp>
      <p:sp>
        <p:nvSpPr>
          <p:cNvPr id="263" name="Google Shape;263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" name="Google Shape;26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2998" y="185752"/>
            <a:ext cx="7157999" cy="47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foF2 Calculation</a:t>
            </a:r>
            <a:endParaRPr/>
          </a:p>
        </p:txBody>
      </p:sp>
      <p:pic>
        <p:nvPicPr>
          <p:cNvPr id="275" name="Google Shape;275;p29"/>
          <p:cNvPicPr preferRelativeResize="0"/>
          <p:nvPr/>
        </p:nvPicPr>
        <p:blipFill rotWithShape="1">
          <a:blip r:embed="rId3">
            <a:alphaModFix/>
          </a:blip>
          <a:srcRect b="0" l="8753" r="16941" t="0"/>
          <a:stretch/>
        </p:blipFill>
        <p:spPr>
          <a:xfrm>
            <a:off x="4186500" y="2149575"/>
            <a:ext cx="4424099" cy="29177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76" name="Google Shape;276;p29"/>
          <p:cNvGrpSpPr/>
          <p:nvPr/>
        </p:nvGrpSpPr>
        <p:grpSpPr>
          <a:xfrm>
            <a:off x="152400" y="1170125"/>
            <a:ext cx="8839200" cy="2464063"/>
            <a:chOff x="152400" y="1170125"/>
            <a:chExt cx="8839200" cy="2464063"/>
          </a:xfrm>
        </p:grpSpPr>
        <p:pic>
          <p:nvPicPr>
            <p:cNvPr id="277" name="Google Shape;277;p29"/>
            <p:cNvPicPr preferRelativeResize="0"/>
            <p:nvPr/>
          </p:nvPicPr>
          <p:blipFill rotWithShape="1">
            <a:blip r:embed="rId4">
              <a:alphaModFix/>
            </a:blip>
            <a:srcRect b="-11033" l="27310" r="26251" t="-2242"/>
            <a:stretch/>
          </p:blipFill>
          <p:spPr>
            <a:xfrm>
              <a:off x="296725" y="2851513"/>
              <a:ext cx="3623624" cy="7826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8" name="Google Shape;278;p29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52400" y="1170125"/>
              <a:ext cx="8839200" cy="98946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9" name="Google Shape;279;p29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 rot="5400000">
              <a:off x="481950" y="2236750"/>
              <a:ext cx="1414075" cy="26402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80" name="Google Shape;280;p29"/>
          <p:cNvSpPr/>
          <p:nvPr/>
        </p:nvSpPr>
        <p:spPr>
          <a:xfrm>
            <a:off x="6177925" y="3558050"/>
            <a:ext cx="471300" cy="471000"/>
          </a:xfrm>
          <a:prstGeom prst="ellipse">
            <a:avLst/>
          </a:prstGeom>
          <a:noFill/>
          <a:ln cap="flat" cmpd="sng" w="28575">
            <a:solidFill>
              <a:srgbClr val="FF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p29"/>
          <p:cNvSpPr/>
          <p:nvPr/>
        </p:nvSpPr>
        <p:spPr>
          <a:xfrm>
            <a:off x="7168525" y="2882505"/>
            <a:ext cx="788100" cy="788100"/>
          </a:xfrm>
          <a:prstGeom prst="ellipse">
            <a:avLst/>
          </a:prstGeom>
          <a:noFill/>
          <a:ln cap="flat" cmpd="sng" w="28575">
            <a:solidFill>
              <a:srgbClr val="FF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p29"/>
          <p:cNvSpPr txBox="1"/>
          <p:nvPr/>
        </p:nvSpPr>
        <p:spPr>
          <a:xfrm>
            <a:off x="381000" y="4274975"/>
            <a:ext cx="2898600" cy="64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Derivation in Hunsucker &amp; Hargreaves :)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283" name="Google Shape;283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8" name="Google Shape;288;p30"/>
          <p:cNvGrpSpPr/>
          <p:nvPr/>
        </p:nvGrpSpPr>
        <p:grpSpPr>
          <a:xfrm>
            <a:off x="265096" y="740894"/>
            <a:ext cx="8459474" cy="4229253"/>
            <a:chOff x="-1949450" y="1189625"/>
            <a:chExt cx="9687900" cy="4843950"/>
          </a:xfrm>
        </p:grpSpPr>
        <p:pic>
          <p:nvPicPr>
            <p:cNvPr id="289" name="Google Shape;289;p30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-1949450" y="1189625"/>
              <a:ext cx="9687900" cy="48439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90" name="Google Shape;290;p30"/>
            <p:cNvSpPr txBox="1"/>
            <p:nvPr/>
          </p:nvSpPr>
          <p:spPr>
            <a:xfrm>
              <a:off x="6331056" y="1772321"/>
              <a:ext cx="1407300" cy="115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79825" lIns="79825" spcFirstLastPara="1" rIns="79825" wrap="square" tIns="798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484">
                  <a:solidFill>
                    <a:schemeClr val="dk2"/>
                  </a:solidFill>
                </a:rPr>
                <a:t>(90°)</a:t>
              </a:r>
              <a:endParaRPr b="1" sz="1484">
                <a:solidFill>
                  <a:schemeClr val="dk2"/>
                </a:solidFill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484">
                  <a:solidFill>
                    <a:schemeClr val="dk2"/>
                  </a:solidFill>
                </a:rPr>
                <a:t>(55.26°)</a:t>
              </a:r>
              <a:endParaRPr b="1" sz="1484">
                <a:solidFill>
                  <a:schemeClr val="dk2"/>
                </a:solidFill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484">
                  <a:solidFill>
                    <a:schemeClr val="dk2"/>
                  </a:solidFill>
                </a:rPr>
                <a:t>(70.77°)</a:t>
              </a:r>
              <a:endParaRPr b="1" sz="1484">
                <a:solidFill>
                  <a:schemeClr val="dk2"/>
                </a:solidFill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484">
                  <a:solidFill>
                    <a:schemeClr val="dk2"/>
                  </a:solidFill>
                </a:rPr>
                <a:t>(63.82°)</a:t>
              </a:r>
              <a:endParaRPr b="1" sz="1484">
                <a:solidFill>
                  <a:schemeClr val="dk2"/>
                </a:solidFill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484">
                  <a:solidFill>
                    <a:schemeClr val="dk2"/>
                  </a:solidFill>
                </a:rPr>
                <a:t>(76.23°)</a:t>
              </a:r>
              <a:endParaRPr b="1" sz="1484">
                <a:solidFill>
                  <a:schemeClr val="dk2"/>
                </a:solidFill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484">
                  <a:solidFill>
                    <a:schemeClr val="dk2"/>
                  </a:solidFill>
                </a:rPr>
                <a:t>(66.00°)</a:t>
              </a:r>
              <a:endParaRPr b="1" sz="1484">
                <a:solidFill>
                  <a:schemeClr val="dk2"/>
                </a:solidFill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484">
                  <a:solidFill>
                    <a:schemeClr val="dk2"/>
                  </a:solidFill>
                </a:rPr>
                <a:t>(77.77°)</a:t>
              </a:r>
              <a:endParaRPr b="1" sz="1484">
                <a:solidFill>
                  <a:schemeClr val="dk2"/>
                </a:solidFill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484">
                <a:solidFill>
                  <a:schemeClr val="dk2"/>
                </a:solidFill>
              </a:endParaRPr>
            </a:p>
          </p:txBody>
        </p:sp>
      </p:grpSp>
      <p:pic>
        <p:nvPicPr>
          <p:cNvPr id="291" name="Google Shape;291;p30"/>
          <p:cNvPicPr preferRelativeResize="0"/>
          <p:nvPr/>
        </p:nvPicPr>
        <p:blipFill rotWithShape="1">
          <a:blip r:embed="rId4">
            <a:alphaModFix/>
          </a:blip>
          <a:srcRect b="69179" l="9984" r="78923" t="8300"/>
          <a:stretch/>
        </p:blipFill>
        <p:spPr>
          <a:xfrm>
            <a:off x="6434725" y="3032925"/>
            <a:ext cx="2289848" cy="1550400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" name="Google Shape;297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5475" y="140750"/>
            <a:ext cx="4416450" cy="1734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" name="Google Shape;298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8000" y="1735973"/>
            <a:ext cx="4416451" cy="17469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99" name="Google Shape;299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63368" y="3360335"/>
            <a:ext cx="4385560" cy="1596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Google Shape;300;p31"/>
          <p:cNvPicPr preferRelativeResize="0"/>
          <p:nvPr/>
        </p:nvPicPr>
        <p:blipFill rotWithShape="1">
          <a:blip r:embed="rId6">
            <a:alphaModFix/>
          </a:blip>
          <a:srcRect b="0" l="25816" r="0" t="0"/>
          <a:stretch/>
        </p:blipFill>
        <p:spPr>
          <a:xfrm>
            <a:off x="5269150" y="659025"/>
            <a:ext cx="2496352" cy="1977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1" name="Google Shape;301;p31"/>
          <p:cNvGrpSpPr/>
          <p:nvPr/>
        </p:nvGrpSpPr>
        <p:grpSpPr>
          <a:xfrm>
            <a:off x="4964292" y="1202891"/>
            <a:ext cx="2404053" cy="1170854"/>
            <a:chOff x="1657297" y="2461447"/>
            <a:chExt cx="3576928" cy="1689300"/>
          </a:xfrm>
        </p:grpSpPr>
        <p:sp>
          <p:nvSpPr>
            <p:cNvPr id="302" name="Google Shape;302;p31"/>
            <p:cNvSpPr/>
            <p:nvPr/>
          </p:nvSpPr>
          <p:spPr>
            <a:xfrm rot="-1401502">
              <a:off x="1621826" y="3157747"/>
              <a:ext cx="3573689" cy="296701"/>
            </a:xfrm>
            <a:prstGeom prst="rect">
              <a:avLst/>
            </a:prstGeom>
            <a:solidFill>
              <a:srgbClr val="FFF200">
                <a:alpha val="31009"/>
              </a:srgbClr>
            </a:solidFill>
            <a:ln>
              <a:noFill/>
            </a:ln>
          </p:spPr>
          <p:txBody>
            <a:bodyPr anchorCtr="0" anchor="ctr" bIns="63375" lIns="63375" spcFirstLastPara="1" rIns="63375" wrap="square" tIns="633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970"/>
            </a:p>
          </p:txBody>
        </p:sp>
        <p:sp>
          <p:nvSpPr>
            <p:cNvPr id="303" name="Google Shape;303;p31"/>
            <p:cNvSpPr/>
            <p:nvPr/>
          </p:nvSpPr>
          <p:spPr>
            <a:xfrm rot="577">
              <a:off x="1657299" y="3278044"/>
              <a:ext cx="3573600" cy="296700"/>
            </a:xfrm>
            <a:prstGeom prst="rect">
              <a:avLst/>
            </a:prstGeom>
            <a:solidFill>
              <a:srgbClr val="FFF200">
                <a:alpha val="31009"/>
              </a:srgbClr>
            </a:solidFill>
            <a:ln>
              <a:noFill/>
            </a:ln>
          </p:spPr>
          <p:txBody>
            <a:bodyPr anchorCtr="0" anchor="ctr" bIns="63375" lIns="63375" spcFirstLastPara="1" rIns="63375" wrap="square" tIns="633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970"/>
            </a:p>
          </p:txBody>
        </p:sp>
        <p:sp>
          <p:nvSpPr>
            <p:cNvPr id="304" name="Google Shape;304;p31"/>
            <p:cNvSpPr/>
            <p:nvPr/>
          </p:nvSpPr>
          <p:spPr>
            <a:xfrm rot="4716091">
              <a:off x="4161546" y="2401813"/>
              <a:ext cx="567433" cy="1495274"/>
            </a:xfrm>
            <a:prstGeom prst="flowChartMerge">
              <a:avLst/>
            </a:prstGeom>
            <a:solidFill>
              <a:srgbClr val="FFF200">
                <a:alpha val="31009"/>
              </a:srgbClr>
            </a:solidFill>
            <a:ln>
              <a:noFill/>
            </a:ln>
          </p:spPr>
          <p:txBody>
            <a:bodyPr anchorCtr="0" anchor="ctr" bIns="63375" lIns="63375" spcFirstLastPara="1" rIns="63375" wrap="square" tIns="633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970"/>
            </a:p>
          </p:txBody>
        </p:sp>
        <p:sp>
          <p:nvSpPr>
            <p:cNvPr id="305" name="Google Shape;305;p31"/>
            <p:cNvSpPr/>
            <p:nvPr/>
          </p:nvSpPr>
          <p:spPr>
            <a:xfrm rot="-6062053">
              <a:off x="1939062" y="3241581"/>
              <a:ext cx="316976" cy="835280"/>
            </a:xfrm>
            <a:prstGeom prst="flowChartMerge">
              <a:avLst/>
            </a:prstGeom>
            <a:solidFill>
              <a:srgbClr val="FFF200">
                <a:alpha val="31009"/>
              </a:srgbClr>
            </a:solidFill>
            <a:ln>
              <a:noFill/>
            </a:ln>
          </p:spPr>
          <p:txBody>
            <a:bodyPr anchorCtr="0" anchor="ctr" bIns="63375" lIns="63375" spcFirstLastPara="1" rIns="63375" wrap="square" tIns="633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970"/>
            </a:p>
          </p:txBody>
        </p:sp>
      </p:grpSp>
      <p:grpSp>
        <p:nvGrpSpPr>
          <p:cNvPr id="306" name="Google Shape;306;p31"/>
          <p:cNvGrpSpPr/>
          <p:nvPr/>
        </p:nvGrpSpPr>
        <p:grpSpPr>
          <a:xfrm>
            <a:off x="7410814" y="1251802"/>
            <a:ext cx="897223" cy="983520"/>
            <a:chOff x="7784175" y="2299850"/>
            <a:chExt cx="1470375" cy="1611800"/>
          </a:xfrm>
        </p:grpSpPr>
        <p:grpSp>
          <p:nvGrpSpPr>
            <p:cNvPr id="307" name="Google Shape;307;p31"/>
            <p:cNvGrpSpPr/>
            <p:nvPr/>
          </p:nvGrpSpPr>
          <p:grpSpPr>
            <a:xfrm>
              <a:off x="7784175" y="2299850"/>
              <a:ext cx="1470375" cy="1611800"/>
              <a:chOff x="5245375" y="2124000"/>
              <a:chExt cx="1470375" cy="1611800"/>
            </a:xfrm>
          </p:grpSpPr>
          <p:sp>
            <p:nvSpPr>
              <p:cNvPr id="308" name="Google Shape;308;p31"/>
              <p:cNvSpPr/>
              <p:nvPr/>
            </p:nvSpPr>
            <p:spPr>
              <a:xfrm>
                <a:off x="5245375" y="2275050"/>
                <a:ext cx="296700" cy="296700"/>
              </a:xfrm>
              <a:prstGeom prst="sun">
                <a:avLst>
                  <a:gd fmla="val 25000" name="adj"/>
                </a:avLst>
              </a:prstGeom>
              <a:solidFill>
                <a:srgbClr val="FFFF00"/>
              </a:solidFill>
              <a:ln cap="flat" cmpd="sng" w="580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55800" lIns="55800" spcFirstLastPara="1" rIns="55800" wrap="square" tIns="55800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854"/>
              </a:p>
            </p:txBody>
          </p:sp>
          <p:sp>
            <p:nvSpPr>
              <p:cNvPr id="309" name="Google Shape;309;p31"/>
              <p:cNvSpPr/>
              <p:nvPr/>
            </p:nvSpPr>
            <p:spPr>
              <a:xfrm>
                <a:off x="5428800" y="3278050"/>
                <a:ext cx="296700" cy="296700"/>
              </a:xfrm>
              <a:prstGeom prst="sun">
                <a:avLst>
                  <a:gd fmla="val 25000" name="adj"/>
                </a:avLst>
              </a:prstGeom>
              <a:solidFill>
                <a:srgbClr val="FFFF00"/>
              </a:solidFill>
              <a:ln cap="flat" cmpd="sng" w="580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55800" lIns="55800" spcFirstLastPara="1" rIns="55800" wrap="square" tIns="55800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854"/>
              </a:p>
            </p:txBody>
          </p:sp>
          <p:sp>
            <p:nvSpPr>
              <p:cNvPr id="310" name="Google Shape;310;p31"/>
              <p:cNvSpPr/>
              <p:nvPr/>
            </p:nvSpPr>
            <p:spPr>
              <a:xfrm rot="4659617">
                <a:off x="5254730" y="2818035"/>
                <a:ext cx="828234" cy="85027"/>
              </a:xfrm>
              <a:prstGeom prst="blockArc">
                <a:avLst>
                  <a:gd fmla="val 10800000" name="adj1"/>
                  <a:gd fmla="val 0" name="adj2"/>
                  <a:gd fmla="val 25000" name="adj3"/>
                </a:avLst>
              </a:prstGeom>
              <a:solidFill>
                <a:srgbClr val="FFFF00"/>
              </a:solidFill>
              <a:ln cap="flat" cmpd="sng" w="580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55800" lIns="55800" spcFirstLastPara="1" rIns="55800" wrap="square" tIns="55800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854"/>
              </a:p>
            </p:txBody>
          </p:sp>
          <p:sp>
            <p:nvSpPr>
              <p:cNvPr id="311" name="Google Shape;311;p31"/>
              <p:cNvSpPr txBox="1"/>
              <p:nvPr/>
            </p:nvSpPr>
            <p:spPr>
              <a:xfrm>
                <a:off x="5555675" y="2124000"/>
                <a:ext cx="1032000" cy="46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55800" lIns="55800" spcFirstLastPara="1" rIns="55800" wrap="square" tIns="5580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98">
                    <a:solidFill>
                      <a:schemeClr val="dk1"/>
                    </a:solidFill>
                  </a:rPr>
                  <a:t>7:00 am</a:t>
                </a:r>
                <a:endParaRPr sz="1098">
                  <a:solidFill>
                    <a:schemeClr val="dk1"/>
                  </a:solidFill>
                </a:endParaRPr>
              </a:p>
            </p:txBody>
          </p:sp>
          <p:sp>
            <p:nvSpPr>
              <p:cNvPr id="312" name="Google Shape;312;p31"/>
              <p:cNvSpPr txBox="1"/>
              <p:nvPr/>
            </p:nvSpPr>
            <p:spPr>
              <a:xfrm>
                <a:off x="5683750" y="3274100"/>
                <a:ext cx="1032000" cy="46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55800" lIns="55800" spcFirstLastPara="1" rIns="55800" wrap="square" tIns="5580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98">
                    <a:solidFill>
                      <a:schemeClr val="dk1"/>
                    </a:solidFill>
                  </a:rPr>
                  <a:t>9:00 am</a:t>
                </a:r>
                <a:endParaRPr sz="1098">
                  <a:solidFill>
                    <a:schemeClr val="dk1"/>
                  </a:solidFill>
                </a:endParaRPr>
              </a:p>
            </p:txBody>
          </p:sp>
        </p:grpSp>
        <p:sp>
          <p:nvSpPr>
            <p:cNvPr id="313" name="Google Shape;313;p31"/>
            <p:cNvSpPr/>
            <p:nvPr/>
          </p:nvSpPr>
          <p:spPr>
            <a:xfrm>
              <a:off x="8228225" y="3393250"/>
              <a:ext cx="155500" cy="146200"/>
            </a:xfrm>
            <a:prstGeom prst="flowChartMerge">
              <a:avLst/>
            </a:prstGeom>
            <a:solidFill>
              <a:srgbClr val="FFFF00"/>
            </a:solidFill>
            <a:ln cap="flat" cmpd="sng" w="58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55800" lIns="55800" spcFirstLastPara="1" rIns="55800" wrap="square" tIns="558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54"/>
            </a:p>
          </p:txBody>
        </p:sp>
      </p:grpSp>
      <p:grpSp>
        <p:nvGrpSpPr>
          <p:cNvPr id="314" name="Google Shape;314;p31"/>
          <p:cNvGrpSpPr/>
          <p:nvPr/>
        </p:nvGrpSpPr>
        <p:grpSpPr>
          <a:xfrm>
            <a:off x="5777667" y="1417715"/>
            <a:ext cx="1154064" cy="829903"/>
            <a:chOff x="5107763" y="2571750"/>
            <a:chExt cx="1891288" cy="1360050"/>
          </a:xfrm>
        </p:grpSpPr>
        <p:sp>
          <p:nvSpPr>
            <p:cNvPr id="315" name="Google Shape;315;p31"/>
            <p:cNvSpPr txBox="1"/>
            <p:nvPr/>
          </p:nvSpPr>
          <p:spPr>
            <a:xfrm>
              <a:off x="5472750" y="3197775"/>
              <a:ext cx="388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55800" lIns="55800" spcFirstLastPara="1" rIns="55800" wrap="square" tIns="5580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98">
                  <a:solidFill>
                    <a:srgbClr val="FF0000"/>
                  </a:solidFill>
                </a:rPr>
                <a:t>1</a:t>
              </a:r>
              <a:endParaRPr sz="1098">
                <a:solidFill>
                  <a:srgbClr val="FF0000"/>
                </a:solidFill>
              </a:endParaRPr>
            </a:p>
          </p:txBody>
        </p:sp>
        <p:sp>
          <p:nvSpPr>
            <p:cNvPr id="316" name="Google Shape;316;p31"/>
            <p:cNvSpPr txBox="1"/>
            <p:nvPr/>
          </p:nvSpPr>
          <p:spPr>
            <a:xfrm>
              <a:off x="6610850" y="2750925"/>
              <a:ext cx="388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55800" lIns="55800" spcFirstLastPara="1" rIns="55800" wrap="square" tIns="5580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98">
                  <a:solidFill>
                    <a:srgbClr val="FF0000"/>
                  </a:solidFill>
                </a:rPr>
                <a:t>2</a:t>
              </a:r>
              <a:endParaRPr sz="1098">
                <a:solidFill>
                  <a:srgbClr val="FF0000"/>
                </a:solidFill>
              </a:endParaRPr>
            </a:p>
          </p:txBody>
        </p:sp>
        <p:sp>
          <p:nvSpPr>
            <p:cNvPr id="317" name="Google Shape;317;p31"/>
            <p:cNvSpPr txBox="1"/>
            <p:nvPr/>
          </p:nvSpPr>
          <p:spPr>
            <a:xfrm>
              <a:off x="5760238" y="2571750"/>
              <a:ext cx="388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55800" lIns="55800" spcFirstLastPara="1" rIns="55800" wrap="square" tIns="5580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98">
                  <a:solidFill>
                    <a:srgbClr val="FF0000"/>
                  </a:solidFill>
                </a:rPr>
                <a:t>3</a:t>
              </a:r>
              <a:endParaRPr sz="1098">
                <a:solidFill>
                  <a:srgbClr val="FF0000"/>
                </a:solidFill>
              </a:endParaRPr>
            </a:p>
          </p:txBody>
        </p:sp>
        <p:sp>
          <p:nvSpPr>
            <p:cNvPr id="318" name="Google Shape;318;p31"/>
            <p:cNvSpPr txBox="1"/>
            <p:nvPr/>
          </p:nvSpPr>
          <p:spPr>
            <a:xfrm>
              <a:off x="6324163" y="2874900"/>
              <a:ext cx="388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55800" lIns="55800" spcFirstLastPara="1" rIns="55800" wrap="square" tIns="5580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98">
                  <a:solidFill>
                    <a:srgbClr val="FF0000"/>
                  </a:solidFill>
                </a:rPr>
                <a:t>4</a:t>
              </a:r>
              <a:endParaRPr sz="1098">
                <a:solidFill>
                  <a:srgbClr val="FF0000"/>
                </a:solidFill>
              </a:endParaRPr>
            </a:p>
          </p:txBody>
        </p:sp>
        <p:sp>
          <p:nvSpPr>
            <p:cNvPr id="319" name="Google Shape;319;p31"/>
            <p:cNvSpPr txBox="1"/>
            <p:nvPr/>
          </p:nvSpPr>
          <p:spPr>
            <a:xfrm>
              <a:off x="5959213" y="3102225"/>
              <a:ext cx="388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55800" lIns="55800" spcFirstLastPara="1" rIns="55800" wrap="square" tIns="5580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98">
                  <a:solidFill>
                    <a:srgbClr val="FF0000"/>
                  </a:solidFill>
                </a:rPr>
                <a:t>5</a:t>
              </a:r>
              <a:endParaRPr sz="1098">
                <a:solidFill>
                  <a:srgbClr val="FF0000"/>
                </a:solidFill>
              </a:endParaRPr>
            </a:p>
          </p:txBody>
        </p:sp>
        <p:sp>
          <p:nvSpPr>
            <p:cNvPr id="320" name="Google Shape;320;p31"/>
            <p:cNvSpPr txBox="1"/>
            <p:nvPr/>
          </p:nvSpPr>
          <p:spPr>
            <a:xfrm>
              <a:off x="5107763" y="3407300"/>
              <a:ext cx="388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55800" lIns="55800" spcFirstLastPara="1" rIns="55800" wrap="square" tIns="5580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98">
                  <a:solidFill>
                    <a:srgbClr val="FF0000"/>
                  </a:solidFill>
                </a:rPr>
                <a:t>7</a:t>
              </a:r>
              <a:endParaRPr sz="1098">
                <a:solidFill>
                  <a:srgbClr val="FF0000"/>
                </a:solidFill>
              </a:endParaRPr>
            </a:p>
          </p:txBody>
        </p:sp>
        <p:sp>
          <p:nvSpPr>
            <p:cNvPr id="321" name="Google Shape;321;p31"/>
            <p:cNvSpPr txBox="1"/>
            <p:nvPr/>
          </p:nvSpPr>
          <p:spPr>
            <a:xfrm>
              <a:off x="6297613" y="3470100"/>
              <a:ext cx="388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55800" lIns="55800" spcFirstLastPara="1" rIns="55800" wrap="square" tIns="5580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98">
                  <a:solidFill>
                    <a:srgbClr val="FF0000"/>
                  </a:solidFill>
                </a:rPr>
                <a:t>6</a:t>
              </a:r>
              <a:endParaRPr sz="1098">
                <a:solidFill>
                  <a:srgbClr val="FF0000"/>
                </a:solidFill>
              </a:endParaRPr>
            </a:p>
          </p:txBody>
        </p:sp>
      </p:grpSp>
      <p:sp>
        <p:nvSpPr>
          <p:cNvPr id="322" name="Google Shape;322;p31"/>
          <p:cNvSpPr/>
          <p:nvPr/>
        </p:nvSpPr>
        <p:spPr>
          <a:xfrm rot="-1467572">
            <a:off x="6217716" y="1290215"/>
            <a:ext cx="365173" cy="1158110"/>
          </a:xfrm>
          <a:prstGeom prst="ellipse">
            <a:avLst/>
          </a:prstGeom>
          <a:noFill/>
          <a:ln cap="flat" cmpd="sng" w="16775">
            <a:solidFill>
              <a:srgbClr val="FF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80500" lIns="80500" spcFirstLastPara="1" rIns="80500" wrap="square" tIns="805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32"/>
          </a:p>
        </p:txBody>
      </p:sp>
      <p:sp>
        <p:nvSpPr>
          <p:cNvPr id="323" name="Google Shape;323;p31"/>
          <p:cNvSpPr txBox="1"/>
          <p:nvPr/>
        </p:nvSpPr>
        <p:spPr>
          <a:xfrm>
            <a:off x="4632350" y="2590425"/>
            <a:ext cx="4300500" cy="267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>
                <a:solidFill>
                  <a:schemeClr val="dk1"/>
                </a:solidFill>
              </a:rPr>
              <a:t>Highest density in beam_3 which is pointing at most sunlit region (</a:t>
            </a:r>
            <a:r>
              <a:rPr b="1" lang="en" sz="1800">
                <a:solidFill>
                  <a:srgbClr val="00FF00"/>
                </a:solidFill>
              </a:rPr>
              <a:t>Expected</a:t>
            </a:r>
            <a:r>
              <a:rPr lang="en" sz="1800">
                <a:solidFill>
                  <a:schemeClr val="dk1"/>
                </a:solidFill>
              </a:rPr>
              <a:t>)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b="1" lang="en" sz="1800">
                <a:solidFill>
                  <a:srgbClr val="FF0000"/>
                </a:solidFill>
              </a:rPr>
              <a:t>Compelling arguments</a:t>
            </a:r>
            <a:r>
              <a:rPr lang="en" sz="1800">
                <a:solidFill>
                  <a:schemeClr val="dk1"/>
                </a:solidFill>
              </a:rPr>
              <a:t>: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>
                <a:solidFill>
                  <a:schemeClr val="dk1"/>
                </a:solidFill>
              </a:rPr>
              <a:t>It’s Alaska so difference shouldn’t be so much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>
                <a:solidFill>
                  <a:schemeClr val="dk1"/>
                </a:solidFill>
              </a:rPr>
              <a:t>Beam_3 has highest </a:t>
            </a:r>
            <a:r>
              <a:rPr lang="en" sz="1800">
                <a:solidFill>
                  <a:schemeClr val="dk1"/>
                </a:solidFill>
              </a:rPr>
              <a:t>sensitivity</a:t>
            </a:r>
            <a:r>
              <a:rPr lang="en" sz="1800">
                <a:solidFill>
                  <a:schemeClr val="dk1"/>
                </a:solidFill>
              </a:rPr>
              <a:t> which could lead to above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324" name="Google Shape;324;p31"/>
          <p:cNvSpPr txBox="1"/>
          <p:nvPr>
            <p:ph type="title"/>
          </p:nvPr>
        </p:nvSpPr>
        <p:spPr>
          <a:xfrm>
            <a:off x="4964300" y="140750"/>
            <a:ext cx="3745500" cy="5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320"/>
              <a:t>Directional Ne Comparison</a:t>
            </a:r>
            <a:endParaRPr sz="2320"/>
          </a:p>
        </p:txBody>
      </p:sp>
      <p:sp>
        <p:nvSpPr>
          <p:cNvPr id="325" name="Google Shape;325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 rotWithShape="1">
          <a:blip r:embed="rId3">
            <a:alphaModFix amt="28000"/>
          </a:blip>
          <a:srcRect b="24998" l="0" r="0" t="0"/>
          <a:stretch/>
        </p:blipFill>
        <p:spPr>
          <a:xfrm>
            <a:off x="0" y="0"/>
            <a:ext cx="9144003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Science Motivation</a:t>
            </a:r>
            <a:endParaRPr/>
          </a:p>
        </p:txBody>
      </p:sp>
      <p:sp>
        <p:nvSpPr>
          <p:cNvPr id="64" name="Google Shape;64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S</a:t>
            </a:r>
            <a:r>
              <a:rPr lang="en">
                <a:solidFill>
                  <a:schemeClr val="dk1"/>
                </a:solidFill>
              </a:rPr>
              <a:t>olar radiation excites the dayside ionosphere, </a:t>
            </a:r>
            <a:r>
              <a:rPr lang="en">
                <a:solidFill>
                  <a:schemeClr val="dk1"/>
                </a:solidFill>
              </a:rPr>
              <a:t>plasma</a:t>
            </a:r>
            <a:r>
              <a:rPr lang="en">
                <a:solidFill>
                  <a:schemeClr val="dk1"/>
                </a:solidFill>
              </a:rPr>
              <a:t> recombines at night.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Solar terminator line </a:t>
            </a:r>
            <a:r>
              <a:rPr lang="en">
                <a:solidFill>
                  <a:schemeClr val="dk1"/>
                </a:solidFill>
              </a:rPr>
              <a:t>separates</a:t>
            </a:r>
            <a:r>
              <a:rPr lang="en">
                <a:solidFill>
                  <a:schemeClr val="dk1"/>
                </a:solidFill>
              </a:rPr>
              <a:t> day and night side ionosphere, recombination can be observed as decreasing electron density at night, and increases again in the morning.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Objective: Observe electron density gradient across 				terminator by ‘sweeping’ PFISR beam		 							</a:t>
            </a:r>
            <a:r>
              <a:rPr lang="en">
                <a:solidFill>
                  <a:schemeClr val="dk1"/>
                </a:solidFill>
              </a:rPr>
              <a:t>at low solar elevation angles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65" name="Google Shape;65;p14"/>
          <p:cNvSpPr/>
          <p:nvPr/>
        </p:nvSpPr>
        <p:spPr>
          <a:xfrm>
            <a:off x="-1482525" y="3370050"/>
            <a:ext cx="2972700" cy="2972700"/>
          </a:xfrm>
          <a:prstGeom prst="sun">
            <a:avLst>
              <a:gd fmla="val 25000" name="adj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4"/>
          <p:cNvSpPr/>
          <p:nvPr/>
        </p:nvSpPr>
        <p:spPr>
          <a:xfrm rot="5400000">
            <a:off x="4714332" y="2780775"/>
            <a:ext cx="6497700" cy="64680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lt2"/>
              </a:gs>
              <a:gs pos="100000">
                <a:srgbClr val="70A4D5"/>
              </a:gs>
            </a:gsLst>
            <a:lin ang="5400012" scaled="0"/>
          </a:gra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a blue and green globe with the united states in the middle (Provided by Tenor)" id="67" name="Google Shape;67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150490">
            <a:off x="5164561" y="3380150"/>
            <a:ext cx="5411847" cy="5198699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4"/>
          <p:cNvSpPr/>
          <p:nvPr/>
        </p:nvSpPr>
        <p:spPr>
          <a:xfrm>
            <a:off x="7776091" y="3561350"/>
            <a:ext cx="3743540" cy="5017500"/>
          </a:xfrm>
          <a:prstGeom prst="rect">
            <a:avLst/>
          </a:prstGeom>
          <a:solidFill>
            <a:srgbClr val="1C4587">
              <a:alpha val="77220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9" name="Google Shape;69;p14"/>
          <p:cNvGrpSpPr/>
          <p:nvPr/>
        </p:nvGrpSpPr>
        <p:grpSpPr>
          <a:xfrm>
            <a:off x="6024261" y="2133200"/>
            <a:ext cx="1857985" cy="1694835"/>
            <a:chOff x="4457475" y="1587963"/>
            <a:chExt cx="1784808" cy="1694835"/>
          </a:xfrm>
        </p:grpSpPr>
        <p:sp>
          <p:nvSpPr>
            <p:cNvPr id="70" name="Google Shape;70;p14"/>
            <p:cNvSpPr/>
            <p:nvPr/>
          </p:nvSpPr>
          <p:spPr>
            <a:xfrm rot="8528139">
              <a:off x="5395057" y="1808807"/>
              <a:ext cx="141741" cy="1525897"/>
            </a:xfrm>
            <a:prstGeom prst="rtTriangle">
              <a:avLst/>
            </a:prstGeom>
            <a:solidFill>
              <a:srgbClr val="FF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" name="Google Shape;71;p14"/>
            <p:cNvSpPr/>
            <p:nvPr/>
          </p:nvSpPr>
          <p:spPr>
            <a:xfrm rot="9730620">
              <a:off x="5617757" y="1661073"/>
              <a:ext cx="142121" cy="1525762"/>
            </a:xfrm>
            <a:prstGeom prst="rtTriangle">
              <a:avLst/>
            </a:prstGeom>
            <a:solidFill>
              <a:srgbClr val="FF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14"/>
            <p:cNvSpPr/>
            <p:nvPr/>
          </p:nvSpPr>
          <p:spPr>
            <a:xfrm rot="6896174">
              <a:off x="5186429" y="2110730"/>
              <a:ext cx="141600" cy="1526012"/>
            </a:xfrm>
            <a:prstGeom prst="rtTriangle">
              <a:avLst/>
            </a:prstGeom>
            <a:solidFill>
              <a:srgbClr val="FF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14"/>
            <p:cNvSpPr/>
            <p:nvPr/>
          </p:nvSpPr>
          <p:spPr>
            <a:xfrm rot="5728146">
              <a:off x="5152853" y="2375800"/>
              <a:ext cx="141645" cy="1525997"/>
            </a:xfrm>
            <a:prstGeom prst="rtTriangle">
              <a:avLst/>
            </a:prstGeom>
            <a:solidFill>
              <a:srgbClr val="FF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14"/>
            <p:cNvSpPr/>
            <p:nvPr/>
          </p:nvSpPr>
          <p:spPr>
            <a:xfrm rot="-10216754">
              <a:off x="5971262" y="1588821"/>
              <a:ext cx="142141" cy="1525584"/>
            </a:xfrm>
            <a:prstGeom prst="rtTriangle">
              <a:avLst/>
            </a:prstGeom>
            <a:solidFill>
              <a:srgbClr val="FF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5" name="Google Shape;75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0" name="Google Shape;330;p32" title="ne_fan_plot_animation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0650" y="131563"/>
            <a:ext cx="6507150" cy="4880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1" name="Google Shape;331;p32"/>
          <p:cNvPicPr preferRelativeResize="0"/>
          <p:nvPr/>
        </p:nvPicPr>
        <p:blipFill rotWithShape="1">
          <a:blip r:embed="rId5">
            <a:alphaModFix/>
          </a:blip>
          <a:srcRect b="3722" l="0" r="0" t="6575"/>
          <a:stretch/>
        </p:blipFill>
        <p:spPr>
          <a:xfrm>
            <a:off x="6677800" y="1357353"/>
            <a:ext cx="2382375" cy="3419472"/>
          </a:xfrm>
          <a:prstGeom prst="rect">
            <a:avLst/>
          </a:prstGeom>
          <a:noFill/>
          <a:ln>
            <a:noFill/>
          </a:ln>
        </p:spPr>
      </p:pic>
      <p:sp>
        <p:nvSpPr>
          <p:cNvPr id="332" name="Google Shape;332;p32"/>
          <p:cNvSpPr/>
          <p:nvPr/>
        </p:nvSpPr>
        <p:spPr>
          <a:xfrm rot="-1467029">
            <a:off x="7537112" y="2044175"/>
            <a:ext cx="1090826" cy="222063"/>
          </a:xfrm>
          <a:prstGeom prst="ellipse">
            <a:avLst/>
          </a:prstGeom>
          <a:noFill/>
          <a:ln cap="flat" cmpd="sng" w="19050">
            <a:solidFill>
              <a:srgbClr val="FF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3" name="Google Shape;333;p32"/>
          <p:cNvSpPr/>
          <p:nvPr/>
        </p:nvSpPr>
        <p:spPr>
          <a:xfrm rot="-2433946">
            <a:off x="6946555" y="3633466"/>
            <a:ext cx="2151094" cy="355365"/>
          </a:xfrm>
          <a:prstGeom prst="ellipse">
            <a:avLst/>
          </a:prstGeom>
          <a:noFill/>
          <a:ln cap="flat" cmpd="sng" w="19050">
            <a:solidFill>
              <a:srgbClr val="FF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4" name="Google Shape;334;p32"/>
          <p:cNvSpPr/>
          <p:nvPr/>
        </p:nvSpPr>
        <p:spPr>
          <a:xfrm>
            <a:off x="8657800" y="1684800"/>
            <a:ext cx="296700" cy="296700"/>
          </a:xfrm>
          <a:prstGeom prst="sun">
            <a:avLst>
              <a:gd fmla="val 25000" name="adj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5" name="Google Shape;335;p32"/>
          <p:cNvSpPr txBox="1"/>
          <p:nvPr>
            <p:ph type="title"/>
          </p:nvPr>
        </p:nvSpPr>
        <p:spPr>
          <a:xfrm>
            <a:off x="6720750" y="67300"/>
            <a:ext cx="2443500" cy="126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Spotting TIDs in Fan Plots</a:t>
            </a:r>
            <a:endParaRPr/>
          </a:p>
        </p:txBody>
      </p:sp>
      <p:sp>
        <p:nvSpPr>
          <p:cNvPr id="336" name="Google Shape;336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1" name="Google Shape;341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" y="40408"/>
            <a:ext cx="4070825" cy="5026893"/>
          </a:xfrm>
          <a:prstGeom prst="rect">
            <a:avLst/>
          </a:prstGeom>
          <a:noFill/>
          <a:ln>
            <a:noFill/>
          </a:ln>
        </p:spPr>
      </p:pic>
      <p:pic>
        <p:nvPicPr>
          <p:cNvPr id="342" name="Google Shape;342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35450" y="25507"/>
            <a:ext cx="4070825" cy="504179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43" name="Google Shape;343;p33"/>
          <p:cNvCxnSpPr/>
          <p:nvPr/>
        </p:nvCxnSpPr>
        <p:spPr>
          <a:xfrm>
            <a:off x="2302975" y="635625"/>
            <a:ext cx="735600" cy="4716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4" name="Google Shape;344;p33"/>
          <p:cNvCxnSpPr/>
          <p:nvPr/>
        </p:nvCxnSpPr>
        <p:spPr>
          <a:xfrm>
            <a:off x="2683975" y="559425"/>
            <a:ext cx="735600" cy="4716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5" name="Google Shape;345;p33"/>
          <p:cNvCxnSpPr/>
          <p:nvPr/>
        </p:nvCxnSpPr>
        <p:spPr>
          <a:xfrm>
            <a:off x="3141175" y="559425"/>
            <a:ext cx="435600" cy="2892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6" name="Google Shape;346;p33"/>
          <p:cNvCxnSpPr/>
          <p:nvPr/>
        </p:nvCxnSpPr>
        <p:spPr>
          <a:xfrm>
            <a:off x="2531575" y="635625"/>
            <a:ext cx="735600" cy="4716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347" name="Google Shape;347;p33"/>
          <p:cNvCxnSpPr/>
          <p:nvPr/>
        </p:nvCxnSpPr>
        <p:spPr>
          <a:xfrm>
            <a:off x="2905775" y="550750"/>
            <a:ext cx="472200" cy="3111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348" name="Google Shape;348;p33"/>
          <p:cNvCxnSpPr/>
          <p:nvPr/>
        </p:nvCxnSpPr>
        <p:spPr>
          <a:xfrm>
            <a:off x="2296175" y="779350"/>
            <a:ext cx="472200" cy="3111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349" name="Google Shape;349;p33"/>
          <p:cNvCxnSpPr/>
          <p:nvPr/>
        </p:nvCxnSpPr>
        <p:spPr>
          <a:xfrm>
            <a:off x="2309775" y="1854800"/>
            <a:ext cx="735600" cy="471600"/>
          </a:xfrm>
          <a:prstGeom prst="straightConnector1">
            <a:avLst/>
          </a:prstGeom>
          <a:noFill/>
          <a:ln cap="flat" cmpd="sng" w="28575">
            <a:solidFill>
              <a:srgbClr val="FF00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50" name="Google Shape;350;p33"/>
          <p:cNvCxnSpPr/>
          <p:nvPr/>
        </p:nvCxnSpPr>
        <p:spPr>
          <a:xfrm>
            <a:off x="2690775" y="1778600"/>
            <a:ext cx="735600" cy="471600"/>
          </a:xfrm>
          <a:prstGeom prst="straightConnector1">
            <a:avLst/>
          </a:prstGeom>
          <a:noFill/>
          <a:ln cap="flat" cmpd="sng" w="28575">
            <a:solidFill>
              <a:srgbClr val="FF00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51" name="Google Shape;351;p33"/>
          <p:cNvCxnSpPr/>
          <p:nvPr/>
        </p:nvCxnSpPr>
        <p:spPr>
          <a:xfrm>
            <a:off x="3147975" y="1778600"/>
            <a:ext cx="435600" cy="289200"/>
          </a:xfrm>
          <a:prstGeom prst="straightConnector1">
            <a:avLst/>
          </a:prstGeom>
          <a:noFill/>
          <a:ln cap="flat" cmpd="sng" w="28575">
            <a:solidFill>
              <a:srgbClr val="FF00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52" name="Google Shape;352;p33"/>
          <p:cNvCxnSpPr/>
          <p:nvPr/>
        </p:nvCxnSpPr>
        <p:spPr>
          <a:xfrm>
            <a:off x="2538375" y="1854800"/>
            <a:ext cx="735600" cy="471600"/>
          </a:xfrm>
          <a:prstGeom prst="straightConnector1">
            <a:avLst/>
          </a:prstGeom>
          <a:noFill/>
          <a:ln cap="flat" cmpd="sng" w="28575">
            <a:solidFill>
              <a:srgbClr val="FF00FF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353" name="Google Shape;353;p33"/>
          <p:cNvCxnSpPr/>
          <p:nvPr/>
        </p:nvCxnSpPr>
        <p:spPr>
          <a:xfrm>
            <a:off x="2912575" y="1769925"/>
            <a:ext cx="472200" cy="311100"/>
          </a:xfrm>
          <a:prstGeom prst="straightConnector1">
            <a:avLst/>
          </a:prstGeom>
          <a:noFill/>
          <a:ln cap="flat" cmpd="sng" w="28575">
            <a:solidFill>
              <a:srgbClr val="FF00FF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354" name="Google Shape;354;p33"/>
          <p:cNvCxnSpPr/>
          <p:nvPr/>
        </p:nvCxnSpPr>
        <p:spPr>
          <a:xfrm>
            <a:off x="2302975" y="1998525"/>
            <a:ext cx="472200" cy="311100"/>
          </a:xfrm>
          <a:prstGeom prst="straightConnector1">
            <a:avLst/>
          </a:prstGeom>
          <a:noFill/>
          <a:ln cap="flat" cmpd="sng" w="28575">
            <a:solidFill>
              <a:srgbClr val="FF00FF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355" name="Google Shape;355;p33"/>
          <p:cNvCxnSpPr/>
          <p:nvPr/>
        </p:nvCxnSpPr>
        <p:spPr>
          <a:xfrm>
            <a:off x="6672412" y="571143"/>
            <a:ext cx="226800" cy="4788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56" name="Google Shape;356;p33"/>
          <p:cNvCxnSpPr/>
          <p:nvPr/>
        </p:nvCxnSpPr>
        <p:spPr>
          <a:xfrm>
            <a:off x="6977346" y="542195"/>
            <a:ext cx="173100" cy="5367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57" name="Google Shape;357;p33"/>
          <p:cNvCxnSpPr/>
          <p:nvPr/>
        </p:nvCxnSpPr>
        <p:spPr>
          <a:xfrm rot="1899242">
            <a:off x="7193805" y="665968"/>
            <a:ext cx="435604" cy="289164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58" name="Google Shape;358;p33"/>
          <p:cNvCxnSpPr/>
          <p:nvPr/>
        </p:nvCxnSpPr>
        <p:spPr>
          <a:xfrm>
            <a:off x="6333255" y="668933"/>
            <a:ext cx="241800" cy="4956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359" name="Google Shape;359;p33"/>
          <p:cNvCxnSpPr/>
          <p:nvPr/>
        </p:nvCxnSpPr>
        <p:spPr>
          <a:xfrm rot="1900172">
            <a:off x="7043162" y="705712"/>
            <a:ext cx="471983" cy="311039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360" name="Google Shape;360;p33"/>
          <p:cNvCxnSpPr/>
          <p:nvPr/>
        </p:nvCxnSpPr>
        <p:spPr>
          <a:xfrm>
            <a:off x="6835899" y="615219"/>
            <a:ext cx="163500" cy="4920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361" name="Google Shape;361;p33"/>
          <p:cNvCxnSpPr/>
          <p:nvPr/>
        </p:nvCxnSpPr>
        <p:spPr>
          <a:xfrm>
            <a:off x="6672412" y="1790343"/>
            <a:ext cx="226800" cy="478800"/>
          </a:xfrm>
          <a:prstGeom prst="straightConnector1">
            <a:avLst/>
          </a:prstGeom>
          <a:noFill/>
          <a:ln cap="flat" cmpd="sng" w="28575">
            <a:solidFill>
              <a:srgbClr val="FF00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2" name="Google Shape;362;p33"/>
          <p:cNvCxnSpPr/>
          <p:nvPr/>
        </p:nvCxnSpPr>
        <p:spPr>
          <a:xfrm>
            <a:off x="6977346" y="1761395"/>
            <a:ext cx="173100" cy="536700"/>
          </a:xfrm>
          <a:prstGeom prst="straightConnector1">
            <a:avLst/>
          </a:prstGeom>
          <a:noFill/>
          <a:ln cap="flat" cmpd="sng" w="28575">
            <a:solidFill>
              <a:srgbClr val="FF00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3" name="Google Shape;363;p33"/>
          <p:cNvCxnSpPr/>
          <p:nvPr/>
        </p:nvCxnSpPr>
        <p:spPr>
          <a:xfrm rot="1899242">
            <a:off x="7193805" y="1885168"/>
            <a:ext cx="435604" cy="289164"/>
          </a:xfrm>
          <a:prstGeom prst="straightConnector1">
            <a:avLst/>
          </a:prstGeom>
          <a:noFill/>
          <a:ln cap="flat" cmpd="sng" w="28575">
            <a:solidFill>
              <a:srgbClr val="FF00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4" name="Google Shape;364;p33"/>
          <p:cNvCxnSpPr/>
          <p:nvPr/>
        </p:nvCxnSpPr>
        <p:spPr>
          <a:xfrm>
            <a:off x="6333255" y="1888133"/>
            <a:ext cx="241800" cy="495600"/>
          </a:xfrm>
          <a:prstGeom prst="straightConnector1">
            <a:avLst/>
          </a:prstGeom>
          <a:noFill/>
          <a:ln cap="flat" cmpd="sng" w="28575">
            <a:solidFill>
              <a:srgbClr val="FF00FF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365" name="Google Shape;365;p33"/>
          <p:cNvCxnSpPr/>
          <p:nvPr/>
        </p:nvCxnSpPr>
        <p:spPr>
          <a:xfrm rot="1900172">
            <a:off x="7043162" y="1924912"/>
            <a:ext cx="471983" cy="311039"/>
          </a:xfrm>
          <a:prstGeom prst="straightConnector1">
            <a:avLst/>
          </a:prstGeom>
          <a:noFill/>
          <a:ln cap="flat" cmpd="sng" w="28575">
            <a:solidFill>
              <a:srgbClr val="FF00FF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366" name="Google Shape;366;p33"/>
          <p:cNvCxnSpPr/>
          <p:nvPr/>
        </p:nvCxnSpPr>
        <p:spPr>
          <a:xfrm>
            <a:off x="6835899" y="1834419"/>
            <a:ext cx="163500" cy="492000"/>
          </a:xfrm>
          <a:prstGeom prst="straightConnector1">
            <a:avLst/>
          </a:prstGeom>
          <a:noFill/>
          <a:ln cap="flat" cmpd="sng" w="28575">
            <a:solidFill>
              <a:srgbClr val="FF00FF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367" name="Google Shape;367;p33"/>
          <p:cNvCxnSpPr/>
          <p:nvPr/>
        </p:nvCxnSpPr>
        <p:spPr>
          <a:xfrm flipH="1" rot="10800000">
            <a:off x="2635325" y="540475"/>
            <a:ext cx="820500" cy="5565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68" name="Google Shape;368;p33"/>
          <p:cNvCxnSpPr/>
          <p:nvPr/>
        </p:nvCxnSpPr>
        <p:spPr>
          <a:xfrm flipH="1" rot="10800000">
            <a:off x="6716550" y="711000"/>
            <a:ext cx="811200" cy="1038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69" name="Google Shape;369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4" name="Google Shape;374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" y="41082"/>
            <a:ext cx="4084925" cy="5026218"/>
          </a:xfrm>
          <a:prstGeom prst="rect">
            <a:avLst/>
          </a:prstGeom>
          <a:noFill/>
          <a:ln>
            <a:noFill/>
          </a:ln>
        </p:spPr>
      </p:pic>
      <p:pic>
        <p:nvPicPr>
          <p:cNvPr id="375" name="Google Shape;375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61125" y="41075"/>
            <a:ext cx="4114016" cy="502622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76" name="Google Shape;376;p34"/>
          <p:cNvCxnSpPr/>
          <p:nvPr/>
        </p:nvCxnSpPr>
        <p:spPr>
          <a:xfrm rot="10800000">
            <a:off x="2991550" y="1908625"/>
            <a:ext cx="9300" cy="509400"/>
          </a:xfrm>
          <a:prstGeom prst="straightConnector1">
            <a:avLst/>
          </a:prstGeom>
          <a:noFill/>
          <a:ln cap="flat" cmpd="sng" w="28575">
            <a:solidFill>
              <a:srgbClr val="FF00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77" name="Google Shape;377;p34"/>
          <p:cNvCxnSpPr/>
          <p:nvPr/>
        </p:nvCxnSpPr>
        <p:spPr>
          <a:xfrm rot="10800000">
            <a:off x="3448750" y="1908625"/>
            <a:ext cx="9300" cy="509400"/>
          </a:xfrm>
          <a:prstGeom prst="straightConnector1">
            <a:avLst/>
          </a:prstGeom>
          <a:noFill/>
          <a:ln cap="flat" cmpd="sng" w="28575">
            <a:solidFill>
              <a:srgbClr val="FF00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78" name="Google Shape;378;p34"/>
          <p:cNvCxnSpPr/>
          <p:nvPr/>
        </p:nvCxnSpPr>
        <p:spPr>
          <a:xfrm rot="10800000">
            <a:off x="2686750" y="1908625"/>
            <a:ext cx="9300" cy="509400"/>
          </a:xfrm>
          <a:prstGeom prst="straightConnector1">
            <a:avLst/>
          </a:prstGeom>
          <a:noFill/>
          <a:ln cap="flat" cmpd="sng" w="28575">
            <a:solidFill>
              <a:srgbClr val="FF00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79" name="Google Shape;379;p34"/>
          <p:cNvCxnSpPr/>
          <p:nvPr/>
        </p:nvCxnSpPr>
        <p:spPr>
          <a:xfrm rot="10800000">
            <a:off x="2458150" y="1908625"/>
            <a:ext cx="9300" cy="509400"/>
          </a:xfrm>
          <a:prstGeom prst="straightConnector1">
            <a:avLst/>
          </a:prstGeom>
          <a:noFill/>
          <a:ln cap="flat" cmpd="sng" w="28575">
            <a:solidFill>
              <a:srgbClr val="FF00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80" name="Google Shape;380;p34"/>
          <p:cNvCxnSpPr/>
          <p:nvPr/>
        </p:nvCxnSpPr>
        <p:spPr>
          <a:xfrm rot="10800000">
            <a:off x="3220150" y="1908625"/>
            <a:ext cx="9300" cy="509400"/>
          </a:xfrm>
          <a:prstGeom prst="straightConnector1">
            <a:avLst/>
          </a:prstGeom>
          <a:noFill/>
          <a:ln cap="flat" cmpd="sng" w="28575">
            <a:solidFill>
              <a:srgbClr val="FF00FF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381" name="Google Shape;381;p34"/>
          <p:cNvCxnSpPr/>
          <p:nvPr/>
        </p:nvCxnSpPr>
        <p:spPr>
          <a:xfrm rot="10800000">
            <a:off x="2839150" y="1908625"/>
            <a:ext cx="9300" cy="509400"/>
          </a:xfrm>
          <a:prstGeom prst="straightConnector1">
            <a:avLst/>
          </a:prstGeom>
          <a:noFill/>
          <a:ln cap="flat" cmpd="sng" w="28575">
            <a:solidFill>
              <a:srgbClr val="FF00FF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382" name="Google Shape;382;p34"/>
          <p:cNvCxnSpPr/>
          <p:nvPr/>
        </p:nvCxnSpPr>
        <p:spPr>
          <a:xfrm rot="10800000">
            <a:off x="2572450" y="1908625"/>
            <a:ext cx="9300" cy="509400"/>
          </a:xfrm>
          <a:prstGeom prst="straightConnector1">
            <a:avLst/>
          </a:prstGeom>
          <a:noFill/>
          <a:ln cap="flat" cmpd="sng" w="28575">
            <a:solidFill>
              <a:srgbClr val="FF00FF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383" name="Google Shape;383;p34"/>
          <p:cNvCxnSpPr/>
          <p:nvPr/>
        </p:nvCxnSpPr>
        <p:spPr>
          <a:xfrm rot="10800000">
            <a:off x="2343850" y="1908625"/>
            <a:ext cx="9300" cy="509400"/>
          </a:xfrm>
          <a:prstGeom prst="straightConnector1">
            <a:avLst/>
          </a:prstGeom>
          <a:noFill/>
          <a:ln cap="flat" cmpd="sng" w="28575">
            <a:solidFill>
              <a:srgbClr val="FF00FF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384" name="Google Shape;384;p34"/>
          <p:cNvCxnSpPr/>
          <p:nvPr/>
        </p:nvCxnSpPr>
        <p:spPr>
          <a:xfrm rot="10800000">
            <a:off x="2991550" y="689425"/>
            <a:ext cx="9300" cy="5094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85" name="Google Shape;385;p34"/>
          <p:cNvCxnSpPr/>
          <p:nvPr/>
        </p:nvCxnSpPr>
        <p:spPr>
          <a:xfrm rot="10800000">
            <a:off x="3448750" y="689425"/>
            <a:ext cx="9300" cy="5094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86" name="Google Shape;386;p34"/>
          <p:cNvCxnSpPr/>
          <p:nvPr/>
        </p:nvCxnSpPr>
        <p:spPr>
          <a:xfrm rot="10800000">
            <a:off x="2686750" y="689425"/>
            <a:ext cx="9300" cy="5094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87" name="Google Shape;387;p34"/>
          <p:cNvCxnSpPr/>
          <p:nvPr/>
        </p:nvCxnSpPr>
        <p:spPr>
          <a:xfrm rot="10800000">
            <a:off x="2458150" y="689425"/>
            <a:ext cx="9300" cy="5094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88" name="Google Shape;388;p34"/>
          <p:cNvCxnSpPr/>
          <p:nvPr/>
        </p:nvCxnSpPr>
        <p:spPr>
          <a:xfrm rot="10800000">
            <a:off x="3220150" y="689425"/>
            <a:ext cx="9300" cy="5094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389" name="Google Shape;389;p34"/>
          <p:cNvCxnSpPr/>
          <p:nvPr/>
        </p:nvCxnSpPr>
        <p:spPr>
          <a:xfrm rot="10800000">
            <a:off x="2839150" y="689425"/>
            <a:ext cx="9300" cy="5094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390" name="Google Shape;390;p34"/>
          <p:cNvCxnSpPr/>
          <p:nvPr/>
        </p:nvCxnSpPr>
        <p:spPr>
          <a:xfrm rot="10800000">
            <a:off x="2572450" y="689425"/>
            <a:ext cx="9300" cy="5094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391" name="Google Shape;391;p34"/>
          <p:cNvCxnSpPr/>
          <p:nvPr/>
        </p:nvCxnSpPr>
        <p:spPr>
          <a:xfrm rot="10800000">
            <a:off x="2343850" y="689425"/>
            <a:ext cx="9300" cy="5094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392" name="Google Shape;392;p34"/>
          <p:cNvCxnSpPr/>
          <p:nvPr/>
        </p:nvCxnSpPr>
        <p:spPr>
          <a:xfrm flipH="1" rot="10800000">
            <a:off x="6537350" y="814725"/>
            <a:ext cx="179100" cy="4056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393" name="Google Shape;393;p34"/>
          <p:cNvCxnSpPr/>
          <p:nvPr/>
        </p:nvCxnSpPr>
        <p:spPr>
          <a:xfrm flipH="1" rot="10800000">
            <a:off x="7235225" y="871475"/>
            <a:ext cx="273600" cy="3300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394" name="Google Shape;394;p34"/>
          <p:cNvCxnSpPr/>
          <p:nvPr/>
        </p:nvCxnSpPr>
        <p:spPr>
          <a:xfrm flipH="1" rot="10800000">
            <a:off x="6854225" y="871475"/>
            <a:ext cx="273600" cy="3300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395" name="Google Shape;395;p34"/>
          <p:cNvCxnSpPr/>
          <p:nvPr/>
        </p:nvCxnSpPr>
        <p:spPr>
          <a:xfrm flipH="1" rot="10800000">
            <a:off x="7006625" y="871475"/>
            <a:ext cx="273600" cy="3300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96" name="Google Shape;396;p34"/>
          <p:cNvCxnSpPr/>
          <p:nvPr/>
        </p:nvCxnSpPr>
        <p:spPr>
          <a:xfrm flipH="1" rot="10800000">
            <a:off x="6701825" y="842975"/>
            <a:ext cx="232500" cy="3585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97" name="Google Shape;397;p34"/>
          <p:cNvCxnSpPr/>
          <p:nvPr/>
        </p:nvCxnSpPr>
        <p:spPr>
          <a:xfrm flipH="1" rot="10800000">
            <a:off x="6320825" y="824975"/>
            <a:ext cx="197700" cy="3765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98" name="Google Shape;398;p34"/>
          <p:cNvCxnSpPr/>
          <p:nvPr/>
        </p:nvCxnSpPr>
        <p:spPr>
          <a:xfrm flipH="1" rot="10800000">
            <a:off x="6537350" y="2033925"/>
            <a:ext cx="179100" cy="405600"/>
          </a:xfrm>
          <a:prstGeom prst="straightConnector1">
            <a:avLst/>
          </a:prstGeom>
          <a:noFill/>
          <a:ln cap="flat" cmpd="sng" w="28575">
            <a:solidFill>
              <a:srgbClr val="FF00FF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399" name="Google Shape;399;p34"/>
          <p:cNvCxnSpPr/>
          <p:nvPr/>
        </p:nvCxnSpPr>
        <p:spPr>
          <a:xfrm flipH="1" rot="10800000">
            <a:off x="7235225" y="2090675"/>
            <a:ext cx="273600" cy="330000"/>
          </a:xfrm>
          <a:prstGeom prst="straightConnector1">
            <a:avLst/>
          </a:prstGeom>
          <a:noFill/>
          <a:ln cap="flat" cmpd="sng" w="28575">
            <a:solidFill>
              <a:srgbClr val="FF00FF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400" name="Google Shape;400;p34"/>
          <p:cNvCxnSpPr/>
          <p:nvPr/>
        </p:nvCxnSpPr>
        <p:spPr>
          <a:xfrm flipH="1" rot="10800000">
            <a:off x="6854225" y="2090675"/>
            <a:ext cx="273600" cy="330000"/>
          </a:xfrm>
          <a:prstGeom prst="straightConnector1">
            <a:avLst/>
          </a:prstGeom>
          <a:noFill/>
          <a:ln cap="flat" cmpd="sng" w="28575">
            <a:solidFill>
              <a:srgbClr val="FF00FF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401" name="Google Shape;401;p34"/>
          <p:cNvCxnSpPr/>
          <p:nvPr/>
        </p:nvCxnSpPr>
        <p:spPr>
          <a:xfrm flipH="1" rot="10800000">
            <a:off x="7006625" y="2090675"/>
            <a:ext cx="273600" cy="330000"/>
          </a:xfrm>
          <a:prstGeom prst="straightConnector1">
            <a:avLst/>
          </a:prstGeom>
          <a:noFill/>
          <a:ln cap="flat" cmpd="sng" w="28575">
            <a:solidFill>
              <a:srgbClr val="FF00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02" name="Google Shape;402;p34"/>
          <p:cNvCxnSpPr/>
          <p:nvPr/>
        </p:nvCxnSpPr>
        <p:spPr>
          <a:xfrm flipH="1" rot="10800000">
            <a:off x="6701825" y="2062175"/>
            <a:ext cx="232500" cy="358500"/>
          </a:xfrm>
          <a:prstGeom prst="straightConnector1">
            <a:avLst/>
          </a:prstGeom>
          <a:noFill/>
          <a:ln cap="flat" cmpd="sng" w="28575">
            <a:solidFill>
              <a:srgbClr val="FF00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03" name="Google Shape;403;p34"/>
          <p:cNvCxnSpPr/>
          <p:nvPr/>
        </p:nvCxnSpPr>
        <p:spPr>
          <a:xfrm flipH="1" rot="10800000">
            <a:off x="6320825" y="2044175"/>
            <a:ext cx="197700" cy="376500"/>
          </a:xfrm>
          <a:prstGeom prst="straightConnector1">
            <a:avLst/>
          </a:prstGeom>
          <a:noFill/>
          <a:ln cap="flat" cmpd="sng" w="28575">
            <a:solidFill>
              <a:srgbClr val="FF00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04" name="Google Shape;404;p34"/>
          <p:cNvCxnSpPr/>
          <p:nvPr/>
        </p:nvCxnSpPr>
        <p:spPr>
          <a:xfrm flipH="1" rot="10800000">
            <a:off x="2312400" y="954775"/>
            <a:ext cx="1207200" cy="15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05" name="Google Shape;405;p34"/>
          <p:cNvCxnSpPr/>
          <p:nvPr/>
        </p:nvCxnSpPr>
        <p:spPr>
          <a:xfrm>
            <a:off x="6372725" y="890975"/>
            <a:ext cx="1193400" cy="1974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06" name="Google Shape;406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" name="Google Shape;411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" y="59475"/>
            <a:ext cx="4057975" cy="5007825"/>
          </a:xfrm>
          <a:prstGeom prst="rect">
            <a:avLst/>
          </a:prstGeom>
          <a:noFill/>
          <a:ln>
            <a:noFill/>
          </a:ln>
        </p:spPr>
      </p:pic>
      <p:sp>
        <p:nvSpPr>
          <p:cNvPr id="412" name="Google Shape;412;p35"/>
          <p:cNvSpPr txBox="1"/>
          <p:nvPr/>
        </p:nvSpPr>
        <p:spPr>
          <a:xfrm>
            <a:off x="4632350" y="1371225"/>
            <a:ext cx="3810000" cy="267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>
                <a:solidFill>
                  <a:schemeClr val="dk1"/>
                </a:solidFill>
              </a:rPr>
              <a:t>Too high error regions so we are ignoring its detailed analysis on smoothened plots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>
                <a:solidFill>
                  <a:schemeClr val="dk1"/>
                </a:solidFill>
              </a:rPr>
              <a:t>Wave-like nature is slightly present in original data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>
                <a:solidFill>
                  <a:schemeClr val="dk1"/>
                </a:solidFill>
              </a:rPr>
              <a:t>Crests and troughs are hard to distinguish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413" name="Google Shape;413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8" name="Google Shape;418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86226" y="1133255"/>
            <a:ext cx="3690150" cy="348168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19" name="Google Shape;419;p36"/>
          <p:cNvCxnSpPr/>
          <p:nvPr/>
        </p:nvCxnSpPr>
        <p:spPr>
          <a:xfrm flipH="1" rot="10800000">
            <a:off x="6651150" y="1357090"/>
            <a:ext cx="1376400" cy="2967600"/>
          </a:xfrm>
          <a:prstGeom prst="straightConnector1">
            <a:avLst/>
          </a:prstGeom>
          <a:noFill/>
          <a:ln cap="flat" cmpd="sng" w="1447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420" name="Google Shape;420;p36"/>
          <p:cNvCxnSpPr/>
          <p:nvPr/>
        </p:nvCxnSpPr>
        <p:spPr>
          <a:xfrm>
            <a:off x="5375190" y="2360613"/>
            <a:ext cx="2910600" cy="1189800"/>
          </a:xfrm>
          <a:prstGeom prst="straightConnector1">
            <a:avLst/>
          </a:prstGeom>
          <a:noFill/>
          <a:ln cap="flat" cmpd="sng" w="579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421" name="Google Shape;421;p36" title="wave.gif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33775" y="247175"/>
            <a:ext cx="3009900" cy="4552950"/>
          </a:xfrm>
          <a:prstGeom prst="rect">
            <a:avLst/>
          </a:prstGeom>
          <a:noFill/>
          <a:ln>
            <a:noFill/>
          </a:ln>
        </p:spPr>
      </p:pic>
      <p:sp>
        <p:nvSpPr>
          <p:cNvPr id="422" name="Google Shape;422;p36"/>
          <p:cNvSpPr txBox="1"/>
          <p:nvPr/>
        </p:nvSpPr>
        <p:spPr>
          <a:xfrm>
            <a:off x="4462600" y="345175"/>
            <a:ext cx="4234200" cy="61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>
                <a:solidFill>
                  <a:schemeClr val="dk1"/>
                </a:solidFill>
              </a:rPr>
              <a:t>Data shows waves that are Medium-scale TID: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423" name="Google Shape;423;p36"/>
          <p:cNvSpPr txBox="1"/>
          <p:nvPr/>
        </p:nvSpPr>
        <p:spPr>
          <a:xfrm>
            <a:off x="5027550" y="4614950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[Tsugawa et al 2007]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424" name="Google Shape;424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Plasma Frequency?</a:t>
            </a:r>
            <a:endParaRPr/>
          </a:p>
        </p:txBody>
      </p:sp>
      <p:sp>
        <p:nvSpPr>
          <p:cNvPr id="430" name="Google Shape;430;p3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31" name="Google Shape;431;p37" title="gr.gi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1775" y="1282363"/>
            <a:ext cx="4280025" cy="321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2" name="Google Shape;432;p37" title="1 wide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89175" y="2876550"/>
            <a:ext cx="4363051" cy="1664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3" name="Google Shape;433;p37" title="7 wide.jp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89175" y="1180075"/>
            <a:ext cx="4363051" cy="1664725"/>
          </a:xfrm>
          <a:prstGeom prst="rect">
            <a:avLst/>
          </a:prstGeom>
          <a:noFill/>
          <a:ln>
            <a:noFill/>
          </a:ln>
        </p:spPr>
      </p:pic>
      <p:sp>
        <p:nvSpPr>
          <p:cNvPr id="434" name="Google Shape;434;p37"/>
          <p:cNvSpPr/>
          <p:nvPr/>
        </p:nvSpPr>
        <p:spPr>
          <a:xfrm>
            <a:off x="4815900" y="3605250"/>
            <a:ext cx="3774300" cy="4539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5" name="Google Shape;435;p37"/>
          <p:cNvSpPr/>
          <p:nvPr/>
        </p:nvSpPr>
        <p:spPr>
          <a:xfrm>
            <a:off x="4815900" y="1977275"/>
            <a:ext cx="3774300" cy="4539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6" name="Google Shape;436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Conclusions 1</a:t>
            </a:r>
            <a:endParaRPr/>
          </a:p>
        </p:txBody>
      </p:sp>
      <p:sp>
        <p:nvSpPr>
          <p:cNvPr id="442" name="Google Shape;442;p38"/>
          <p:cNvSpPr txBox="1"/>
          <p:nvPr>
            <p:ph idx="1" type="body"/>
          </p:nvPr>
        </p:nvSpPr>
        <p:spPr>
          <a:xfrm>
            <a:off x="311700" y="1152475"/>
            <a:ext cx="5307300" cy="3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/>
          </a:bodyPr>
          <a:lstStyle/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TEC determined by PFISR was lower than TEC determined from GNSS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PFISR doesn’t reach entire region with electron density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Southward facing receiver look directions may be through regions of higher electron density, i.e. mid latitudes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Perpetual sun makes bias determination difficult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Results here are consistent with a previous statistical study with PFISR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foF2s derived from individual ISR beams show a generally positive trend and agree with the ionosonde data but we do see the bias effect of hard targets even at 15 minute resolution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43" name="Google Shape;443;p38"/>
          <p:cNvGrpSpPr/>
          <p:nvPr/>
        </p:nvGrpSpPr>
        <p:grpSpPr>
          <a:xfrm>
            <a:off x="5515619" y="2795836"/>
            <a:ext cx="3628119" cy="1814059"/>
            <a:chOff x="-1949450" y="1189625"/>
            <a:chExt cx="9687900" cy="4843950"/>
          </a:xfrm>
        </p:grpSpPr>
        <p:pic>
          <p:nvPicPr>
            <p:cNvPr id="444" name="Google Shape;444;p38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-1949450" y="1189625"/>
              <a:ext cx="9687900" cy="48439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45" name="Google Shape;445;p38"/>
            <p:cNvSpPr txBox="1"/>
            <p:nvPr/>
          </p:nvSpPr>
          <p:spPr>
            <a:xfrm>
              <a:off x="6331056" y="1772321"/>
              <a:ext cx="1407300" cy="115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25" lIns="34225" spcFirstLastPara="1" rIns="34225" wrap="square" tIns="342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636">
                  <a:solidFill>
                    <a:schemeClr val="dk2"/>
                  </a:solidFill>
                </a:rPr>
                <a:t>(90°)</a:t>
              </a:r>
              <a:endParaRPr b="1" sz="636">
                <a:solidFill>
                  <a:schemeClr val="dk2"/>
                </a:solidFill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636">
                  <a:solidFill>
                    <a:schemeClr val="dk2"/>
                  </a:solidFill>
                </a:rPr>
                <a:t>(55.26°)</a:t>
              </a:r>
              <a:endParaRPr b="1" sz="636">
                <a:solidFill>
                  <a:schemeClr val="dk2"/>
                </a:solidFill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636">
                  <a:solidFill>
                    <a:schemeClr val="dk2"/>
                  </a:solidFill>
                </a:rPr>
                <a:t>(70.77°)</a:t>
              </a:r>
              <a:endParaRPr b="1" sz="636">
                <a:solidFill>
                  <a:schemeClr val="dk2"/>
                </a:solidFill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636">
                  <a:solidFill>
                    <a:schemeClr val="dk2"/>
                  </a:solidFill>
                </a:rPr>
                <a:t>(63.82°)</a:t>
              </a:r>
              <a:endParaRPr b="1" sz="636">
                <a:solidFill>
                  <a:schemeClr val="dk2"/>
                </a:solidFill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636">
                  <a:solidFill>
                    <a:schemeClr val="dk2"/>
                  </a:solidFill>
                </a:rPr>
                <a:t>(76.23°)</a:t>
              </a:r>
              <a:endParaRPr b="1" sz="636">
                <a:solidFill>
                  <a:schemeClr val="dk2"/>
                </a:solidFill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636">
                  <a:solidFill>
                    <a:schemeClr val="dk2"/>
                  </a:solidFill>
                </a:rPr>
                <a:t>(66.00°)</a:t>
              </a:r>
              <a:endParaRPr b="1" sz="636">
                <a:solidFill>
                  <a:schemeClr val="dk2"/>
                </a:solidFill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636">
                  <a:solidFill>
                    <a:schemeClr val="dk2"/>
                  </a:solidFill>
                </a:rPr>
                <a:t>(77.77°)</a:t>
              </a:r>
              <a:endParaRPr b="1" sz="636">
                <a:solidFill>
                  <a:schemeClr val="dk2"/>
                </a:solidFill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636">
                <a:solidFill>
                  <a:schemeClr val="dk2"/>
                </a:solidFill>
              </a:endParaRPr>
            </a:p>
          </p:txBody>
        </p:sp>
      </p:grpSp>
      <p:pic>
        <p:nvPicPr>
          <p:cNvPr id="446" name="Google Shape;446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81450" y="196877"/>
            <a:ext cx="1974875" cy="2551350"/>
          </a:xfrm>
          <a:prstGeom prst="rect">
            <a:avLst/>
          </a:prstGeom>
          <a:noFill/>
          <a:ln>
            <a:noFill/>
          </a:ln>
        </p:spPr>
      </p:pic>
      <p:sp>
        <p:nvSpPr>
          <p:cNvPr id="447" name="Google Shape;447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3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continued…</a:t>
            </a:r>
            <a:endParaRPr/>
          </a:p>
        </p:txBody>
      </p:sp>
      <p:sp>
        <p:nvSpPr>
          <p:cNvPr id="453" name="Google Shape;453;p3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Slant Electron density in beams yields: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Highest ionization in F-peak observed by beam_3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MSTID (~15-30 min) spotted approx parallel to beam 4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Plasma lines identified but not feasible for further analysis</a:t>
            </a:r>
            <a:endParaRPr/>
          </a:p>
        </p:txBody>
      </p:sp>
      <p:pic>
        <p:nvPicPr>
          <p:cNvPr id="454" name="Google Shape;454;p39"/>
          <p:cNvPicPr preferRelativeResize="0"/>
          <p:nvPr/>
        </p:nvPicPr>
        <p:blipFill rotWithShape="1">
          <a:blip r:embed="rId3">
            <a:alphaModFix/>
          </a:blip>
          <a:srcRect b="0" l="25816" r="0" t="0"/>
          <a:stretch/>
        </p:blipFill>
        <p:spPr>
          <a:xfrm>
            <a:off x="6656306" y="518600"/>
            <a:ext cx="2363882" cy="18725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55" name="Google Shape;455;p39"/>
          <p:cNvGrpSpPr/>
          <p:nvPr/>
        </p:nvGrpSpPr>
        <p:grpSpPr>
          <a:xfrm>
            <a:off x="6367568" y="1033563"/>
            <a:ext cx="2276357" cy="1108688"/>
            <a:chOff x="1657297" y="2461447"/>
            <a:chExt cx="3576928" cy="1689300"/>
          </a:xfrm>
        </p:grpSpPr>
        <p:sp>
          <p:nvSpPr>
            <p:cNvPr id="456" name="Google Shape;456;p39"/>
            <p:cNvSpPr/>
            <p:nvPr/>
          </p:nvSpPr>
          <p:spPr>
            <a:xfrm rot="-1401502">
              <a:off x="1621826" y="3157747"/>
              <a:ext cx="3573689" cy="296701"/>
            </a:xfrm>
            <a:prstGeom prst="rect">
              <a:avLst/>
            </a:prstGeom>
            <a:solidFill>
              <a:srgbClr val="FFF200">
                <a:alpha val="31009"/>
              </a:srgbClr>
            </a:solidFill>
            <a:ln>
              <a:noFill/>
            </a:ln>
          </p:spPr>
          <p:txBody>
            <a:bodyPr anchorCtr="0" anchor="ctr" bIns="60000" lIns="60000" spcFirstLastPara="1" rIns="60000" wrap="square" tIns="600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918"/>
            </a:p>
          </p:txBody>
        </p:sp>
        <p:sp>
          <p:nvSpPr>
            <p:cNvPr id="457" name="Google Shape;457;p39"/>
            <p:cNvSpPr/>
            <p:nvPr/>
          </p:nvSpPr>
          <p:spPr>
            <a:xfrm rot="577">
              <a:off x="1657299" y="3278044"/>
              <a:ext cx="3573600" cy="296700"/>
            </a:xfrm>
            <a:prstGeom prst="rect">
              <a:avLst/>
            </a:prstGeom>
            <a:solidFill>
              <a:srgbClr val="FFF200">
                <a:alpha val="31009"/>
              </a:srgbClr>
            </a:solidFill>
            <a:ln>
              <a:noFill/>
            </a:ln>
          </p:spPr>
          <p:txBody>
            <a:bodyPr anchorCtr="0" anchor="ctr" bIns="60000" lIns="60000" spcFirstLastPara="1" rIns="60000" wrap="square" tIns="600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918"/>
            </a:p>
          </p:txBody>
        </p:sp>
        <p:sp>
          <p:nvSpPr>
            <p:cNvPr id="458" name="Google Shape;458;p39"/>
            <p:cNvSpPr/>
            <p:nvPr/>
          </p:nvSpPr>
          <p:spPr>
            <a:xfrm rot="4716091">
              <a:off x="4161546" y="2401813"/>
              <a:ext cx="567433" cy="1495274"/>
            </a:xfrm>
            <a:prstGeom prst="flowChartMerge">
              <a:avLst/>
            </a:prstGeom>
            <a:solidFill>
              <a:srgbClr val="FFF200">
                <a:alpha val="31009"/>
              </a:srgbClr>
            </a:solidFill>
            <a:ln>
              <a:noFill/>
            </a:ln>
          </p:spPr>
          <p:txBody>
            <a:bodyPr anchorCtr="0" anchor="ctr" bIns="60000" lIns="60000" spcFirstLastPara="1" rIns="60000" wrap="square" tIns="600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918"/>
            </a:p>
          </p:txBody>
        </p:sp>
        <p:sp>
          <p:nvSpPr>
            <p:cNvPr id="459" name="Google Shape;459;p39"/>
            <p:cNvSpPr/>
            <p:nvPr/>
          </p:nvSpPr>
          <p:spPr>
            <a:xfrm rot="-6062053">
              <a:off x="1939062" y="3241581"/>
              <a:ext cx="316976" cy="835280"/>
            </a:xfrm>
            <a:prstGeom prst="flowChartMerge">
              <a:avLst/>
            </a:prstGeom>
            <a:solidFill>
              <a:srgbClr val="FFF200">
                <a:alpha val="31009"/>
              </a:srgbClr>
            </a:solidFill>
            <a:ln>
              <a:noFill/>
            </a:ln>
          </p:spPr>
          <p:txBody>
            <a:bodyPr anchorCtr="0" anchor="ctr" bIns="60000" lIns="60000" spcFirstLastPara="1" rIns="60000" wrap="square" tIns="600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918"/>
            </a:p>
          </p:txBody>
        </p:sp>
      </p:grpSp>
      <p:grpSp>
        <p:nvGrpSpPr>
          <p:cNvPr id="460" name="Google Shape;460;p39"/>
          <p:cNvGrpSpPr/>
          <p:nvPr/>
        </p:nvGrpSpPr>
        <p:grpSpPr>
          <a:xfrm>
            <a:off x="8064748" y="991275"/>
            <a:ext cx="966681" cy="931459"/>
            <a:chOff x="6710977" y="2146128"/>
            <a:chExt cx="1672748" cy="1611800"/>
          </a:xfrm>
        </p:grpSpPr>
        <p:grpSp>
          <p:nvGrpSpPr>
            <p:cNvPr id="461" name="Google Shape;461;p39"/>
            <p:cNvGrpSpPr/>
            <p:nvPr/>
          </p:nvGrpSpPr>
          <p:grpSpPr>
            <a:xfrm>
              <a:off x="6710977" y="2146128"/>
              <a:ext cx="1626720" cy="1611800"/>
              <a:chOff x="4172177" y="1970278"/>
              <a:chExt cx="1626720" cy="1611800"/>
            </a:xfrm>
          </p:grpSpPr>
          <p:sp>
            <p:nvSpPr>
              <p:cNvPr id="462" name="Google Shape;462;p39"/>
              <p:cNvSpPr/>
              <p:nvPr/>
            </p:nvSpPr>
            <p:spPr>
              <a:xfrm>
                <a:off x="5245375" y="2275050"/>
                <a:ext cx="296700" cy="296700"/>
              </a:xfrm>
              <a:prstGeom prst="sun">
                <a:avLst>
                  <a:gd fmla="val 25000" name="adj"/>
                </a:avLst>
              </a:prstGeom>
              <a:solidFill>
                <a:srgbClr val="FFFF00"/>
              </a:solidFill>
              <a:ln cap="flat" cmpd="sng" w="54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52825" lIns="52825" spcFirstLastPara="1" rIns="52825" wrap="square" tIns="528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809"/>
              </a:p>
            </p:txBody>
          </p:sp>
          <p:sp>
            <p:nvSpPr>
              <p:cNvPr id="463" name="Google Shape;463;p39"/>
              <p:cNvSpPr/>
              <p:nvPr/>
            </p:nvSpPr>
            <p:spPr>
              <a:xfrm>
                <a:off x="5428800" y="3278050"/>
                <a:ext cx="296700" cy="296700"/>
              </a:xfrm>
              <a:prstGeom prst="sun">
                <a:avLst>
                  <a:gd fmla="val 25000" name="adj"/>
                </a:avLst>
              </a:prstGeom>
              <a:solidFill>
                <a:srgbClr val="FFFF00"/>
              </a:solidFill>
              <a:ln cap="flat" cmpd="sng" w="54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52825" lIns="52825" spcFirstLastPara="1" rIns="52825" wrap="square" tIns="528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809"/>
              </a:p>
            </p:txBody>
          </p:sp>
          <p:sp>
            <p:nvSpPr>
              <p:cNvPr id="464" name="Google Shape;464;p39"/>
              <p:cNvSpPr/>
              <p:nvPr/>
            </p:nvSpPr>
            <p:spPr>
              <a:xfrm rot="4659617">
                <a:off x="5254730" y="2818035"/>
                <a:ext cx="828234" cy="85027"/>
              </a:xfrm>
              <a:prstGeom prst="blockArc">
                <a:avLst>
                  <a:gd fmla="val 10800000" name="adj1"/>
                  <a:gd fmla="val 0" name="adj2"/>
                  <a:gd fmla="val 25000" name="adj3"/>
                </a:avLst>
              </a:prstGeom>
              <a:solidFill>
                <a:srgbClr val="FFFF00"/>
              </a:solidFill>
              <a:ln cap="flat" cmpd="sng" w="54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52825" lIns="52825" spcFirstLastPara="1" rIns="52825" wrap="square" tIns="528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809"/>
              </a:p>
            </p:txBody>
          </p:sp>
          <p:sp>
            <p:nvSpPr>
              <p:cNvPr id="465" name="Google Shape;465;p39"/>
              <p:cNvSpPr txBox="1"/>
              <p:nvPr/>
            </p:nvSpPr>
            <p:spPr>
              <a:xfrm>
                <a:off x="4172177" y="1970278"/>
                <a:ext cx="1032000" cy="46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52825" lIns="52825" spcFirstLastPara="1" rIns="52825" wrap="square" tIns="528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40">
                    <a:solidFill>
                      <a:schemeClr val="dk1"/>
                    </a:solidFill>
                  </a:rPr>
                  <a:t>7:00 am</a:t>
                </a:r>
                <a:endParaRPr sz="1040">
                  <a:solidFill>
                    <a:schemeClr val="dk1"/>
                  </a:solidFill>
                </a:endParaRPr>
              </a:p>
            </p:txBody>
          </p:sp>
          <p:sp>
            <p:nvSpPr>
              <p:cNvPr id="466" name="Google Shape;466;p39"/>
              <p:cNvSpPr txBox="1"/>
              <p:nvPr/>
            </p:nvSpPr>
            <p:spPr>
              <a:xfrm>
                <a:off x="4300252" y="3120378"/>
                <a:ext cx="1032000" cy="46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52825" lIns="52825" spcFirstLastPara="1" rIns="52825" wrap="square" tIns="528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40">
                    <a:solidFill>
                      <a:schemeClr val="dk1"/>
                    </a:solidFill>
                  </a:rPr>
                  <a:t>9:00 am</a:t>
                </a:r>
                <a:endParaRPr sz="1040">
                  <a:solidFill>
                    <a:schemeClr val="dk1"/>
                  </a:solidFill>
                </a:endParaRPr>
              </a:p>
            </p:txBody>
          </p:sp>
        </p:grpSp>
        <p:sp>
          <p:nvSpPr>
            <p:cNvPr id="467" name="Google Shape;467;p39"/>
            <p:cNvSpPr/>
            <p:nvPr/>
          </p:nvSpPr>
          <p:spPr>
            <a:xfrm>
              <a:off x="8228225" y="3393250"/>
              <a:ext cx="155500" cy="146200"/>
            </a:xfrm>
            <a:prstGeom prst="flowChartMerge">
              <a:avLst/>
            </a:prstGeom>
            <a:solidFill>
              <a:srgbClr val="FFFF00"/>
            </a:solidFill>
            <a:ln cap="flat" cmpd="sng" w="54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52825" lIns="52825" spcFirstLastPara="1" rIns="52825" wrap="square" tIns="528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9"/>
            </a:p>
          </p:txBody>
        </p:sp>
      </p:grpSp>
      <p:grpSp>
        <p:nvGrpSpPr>
          <p:cNvPr id="468" name="Google Shape;468;p39"/>
          <p:cNvGrpSpPr/>
          <p:nvPr/>
        </p:nvGrpSpPr>
        <p:grpSpPr>
          <a:xfrm>
            <a:off x="7138250" y="1237242"/>
            <a:ext cx="1092975" cy="785973"/>
            <a:chOff x="5107763" y="2571750"/>
            <a:chExt cx="1891288" cy="1360050"/>
          </a:xfrm>
        </p:grpSpPr>
        <p:sp>
          <p:nvSpPr>
            <p:cNvPr id="469" name="Google Shape;469;p39"/>
            <p:cNvSpPr txBox="1"/>
            <p:nvPr/>
          </p:nvSpPr>
          <p:spPr>
            <a:xfrm>
              <a:off x="5472750" y="3197775"/>
              <a:ext cx="388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52825" lIns="52825" spcFirstLastPara="1" rIns="52825" wrap="square" tIns="528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40">
                  <a:solidFill>
                    <a:srgbClr val="FF0000"/>
                  </a:solidFill>
                </a:rPr>
                <a:t>1</a:t>
              </a:r>
              <a:endParaRPr sz="1040">
                <a:solidFill>
                  <a:srgbClr val="FF0000"/>
                </a:solidFill>
              </a:endParaRPr>
            </a:p>
          </p:txBody>
        </p:sp>
        <p:sp>
          <p:nvSpPr>
            <p:cNvPr id="470" name="Google Shape;470;p39"/>
            <p:cNvSpPr txBox="1"/>
            <p:nvPr/>
          </p:nvSpPr>
          <p:spPr>
            <a:xfrm>
              <a:off x="6610850" y="2750925"/>
              <a:ext cx="388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52825" lIns="52825" spcFirstLastPara="1" rIns="52825" wrap="square" tIns="528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40">
                  <a:solidFill>
                    <a:srgbClr val="FF0000"/>
                  </a:solidFill>
                </a:rPr>
                <a:t>2</a:t>
              </a:r>
              <a:endParaRPr sz="1040">
                <a:solidFill>
                  <a:srgbClr val="FF0000"/>
                </a:solidFill>
              </a:endParaRPr>
            </a:p>
          </p:txBody>
        </p:sp>
        <p:sp>
          <p:nvSpPr>
            <p:cNvPr id="471" name="Google Shape;471;p39"/>
            <p:cNvSpPr txBox="1"/>
            <p:nvPr/>
          </p:nvSpPr>
          <p:spPr>
            <a:xfrm>
              <a:off x="5760238" y="2571750"/>
              <a:ext cx="388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52825" lIns="52825" spcFirstLastPara="1" rIns="52825" wrap="square" tIns="528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40">
                  <a:solidFill>
                    <a:srgbClr val="FF0000"/>
                  </a:solidFill>
                </a:rPr>
                <a:t>3</a:t>
              </a:r>
              <a:endParaRPr sz="1040">
                <a:solidFill>
                  <a:srgbClr val="FF0000"/>
                </a:solidFill>
              </a:endParaRPr>
            </a:p>
          </p:txBody>
        </p:sp>
        <p:sp>
          <p:nvSpPr>
            <p:cNvPr id="472" name="Google Shape;472;p39"/>
            <p:cNvSpPr txBox="1"/>
            <p:nvPr/>
          </p:nvSpPr>
          <p:spPr>
            <a:xfrm>
              <a:off x="6324163" y="2874900"/>
              <a:ext cx="388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52825" lIns="52825" spcFirstLastPara="1" rIns="52825" wrap="square" tIns="528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40">
                  <a:solidFill>
                    <a:srgbClr val="FF0000"/>
                  </a:solidFill>
                </a:rPr>
                <a:t>4</a:t>
              </a:r>
              <a:endParaRPr sz="1040">
                <a:solidFill>
                  <a:srgbClr val="FF0000"/>
                </a:solidFill>
              </a:endParaRPr>
            </a:p>
          </p:txBody>
        </p:sp>
        <p:sp>
          <p:nvSpPr>
            <p:cNvPr id="473" name="Google Shape;473;p39"/>
            <p:cNvSpPr txBox="1"/>
            <p:nvPr/>
          </p:nvSpPr>
          <p:spPr>
            <a:xfrm>
              <a:off x="5959213" y="3102225"/>
              <a:ext cx="388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52825" lIns="52825" spcFirstLastPara="1" rIns="52825" wrap="square" tIns="528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40">
                  <a:solidFill>
                    <a:srgbClr val="FF0000"/>
                  </a:solidFill>
                </a:rPr>
                <a:t>5</a:t>
              </a:r>
              <a:endParaRPr sz="1040">
                <a:solidFill>
                  <a:srgbClr val="FF0000"/>
                </a:solidFill>
              </a:endParaRPr>
            </a:p>
          </p:txBody>
        </p:sp>
        <p:sp>
          <p:nvSpPr>
            <p:cNvPr id="474" name="Google Shape;474;p39"/>
            <p:cNvSpPr txBox="1"/>
            <p:nvPr/>
          </p:nvSpPr>
          <p:spPr>
            <a:xfrm>
              <a:off x="5107763" y="3407300"/>
              <a:ext cx="388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52825" lIns="52825" spcFirstLastPara="1" rIns="52825" wrap="square" tIns="528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40">
                  <a:solidFill>
                    <a:srgbClr val="FF0000"/>
                  </a:solidFill>
                </a:rPr>
                <a:t>7</a:t>
              </a:r>
              <a:endParaRPr sz="1040">
                <a:solidFill>
                  <a:srgbClr val="FF0000"/>
                </a:solidFill>
              </a:endParaRPr>
            </a:p>
          </p:txBody>
        </p:sp>
        <p:sp>
          <p:nvSpPr>
            <p:cNvPr id="475" name="Google Shape;475;p39"/>
            <p:cNvSpPr txBox="1"/>
            <p:nvPr/>
          </p:nvSpPr>
          <p:spPr>
            <a:xfrm>
              <a:off x="6297613" y="3470100"/>
              <a:ext cx="388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52825" lIns="52825" spcFirstLastPara="1" rIns="52825" wrap="square" tIns="528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40">
                  <a:solidFill>
                    <a:srgbClr val="FF0000"/>
                  </a:solidFill>
                </a:rPr>
                <a:t>6</a:t>
              </a:r>
              <a:endParaRPr sz="1040">
                <a:solidFill>
                  <a:srgbClr val="FF0000"/>
                </a:solidFill>
              </a:endParaRPr>
            </a:p>
          </p:txBody>
        </p:sp>
      </p:grpSp>
      <p:pic>
        <p:nvPicPr>
          <p:cNvPr id="476" name="Google Shape;476;p39"/>
          <p:cNvPicPr preferRelativeResize="0"/>
          <p:nvPr/>
        </p:nvPicPr>
        <p:blipFill rotWithShape="1">
          <a:blip r:embed="rId4">
            <a:alphaModFix/>
          </a:blip>
          <a:srcRect b="0" l="44619" r="0" t="15059"/>
          <a:stretch/>
        </p:blipFill>
        <p:spPr>
          <a:xfrm>
            <a:off x="1503725" y="3067042"/>
            <a:ext cx="2431425" cy="1435933"/>
          </a:xfrm>
          <a:prstGeom prst="rect">
            <a:avLst/>
          </a:prstGeom>
          <a:noFill/>
          <a:ln>
            <a:noFill/>
          </a:ln>
        </p:spPr>
      </p:pic>
      <p:pic>
        <p:nvPicPr>
          <p:cNvPr id="477" name="Google Shape;477;p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35138" y="2653950"/>
            <a:ext cx="2431431" cy="22940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78" name="Google Shape;478;p39"/>
          <p:cNvCxnSpPr/>
          <p:nvPr/>
        </p:nvCxnSpPr>
        <p:spPr>
          <a:xfrm flipH="1" rot="10800000">
            <a:off x="5098048" y="2801381"/>
            <a:ext cx="906900" cy="1955400"/>
          </a:xfrm>
          <a:prstGeom prst="straightConnector1">
            <a:avLst/>
          </a:prstGeom>
          <a:noFill/>
          <a:ln cap="flat" cmpd="sng" w="9550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479" name="Google Shape;479;p39"/>
          <p:cNvCxnSpPr/>
          <p:nvPr/>
        </p:nvCxnSpPr>
        <p:spPr>
          <a:xfrm>
            <a:off x="4257317" y="3462654"/>
            <a:ext cx="1917600" cy="783900"/>
          </a:xfrm>
          <a:prstGeom prst="straightConnector1">
            <a:avLst/>
          </a:prstGeom>
          <a:noFill/>
          <a:ln cap="flat" cmpd="sng" w="381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480" name="Google Shape;480;p3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431524" y="2730150"/>
            <a:ext cx="2620051" cy="213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1" name="Google Shape;481;p3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5450" y="2382025"/>
            <a:ext cx="1380375" cy="2718400"/>
          </a:xfrm>
          <a:prstGeom prst="rect">
            <a:avLst/>
          </a:prstGeom>
          <a:noFill/>
          <a:ln>
            <a:noFill/>
          </a:ln>
        </p:spPr>
      </p:pic>
      <p:sp>
        <p:nvSpPr>
          <p:cNvPr id="482" name="Google Shape;482;p39"/>
          <p:cNvSpPr/>
          <p:nvPr/>
        </p:nvSpPr>
        <p:spPr>
          <a:xfrm>
            <a:off x="20750" y="2336925"/>
            <a:ext cx="1482900" cy="2763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0000F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3" name="Google Shape;483;p39"/>
          <p:cNvSpPr/>
          <p:nvPr/>
        </p:nvSpPr>
        <p:spPr>
          <a:xfrm>
            <a:off x="1544750" y="2610425"/>
            <a:ext cx="4822800" cy="2337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0000F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4" name="Google Shape;484;p39"/>
          <p:cNvSpPr/>
          <p:nvPr/>
        </p:nvSpPr>
        <p:spPr>
          <a:xfrm>
            <a:off x="6408650" y="2653950"/>
            <a:ext cx="2643000" cy="22464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0000F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5" name="Google Shape;485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0" name="Google Shape;490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3675" y="1835625"/>
            <a:ext cx="8601151" cy="2210200"/>
          </a:xfrm>
          <a:prstGeom prst="rect">
            <a:avLst/>
          </a:prstGeom>
          <a:noFill/>
          <a:ln>
            <a:noFill/>
          </a:ln>
        </p:spPr>
      </p:pic>
      <p:sp>
        <p:nvSpPr>
          <p:cNvPr id="491" name="Google Shape;491;p40"/>
          <p:cNvSpPr txBox="1"/>
          <p:nvPr>
            <p:ph idx="1" type="body"/>
          </p:nvPr>
        </p:nvSpPr>
        <p:spPr>
          <a:xfrm>
            <a:off x="311700" y="1152475"/>
            <a:ext cx="8520600" cy="3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And a new ACHIEVEMENT UNLOCKED…. 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492" name="Google Shape;492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7" name="Google Shape;497;p41"/>
          <p:cNvPicPr preferRelativeResize="0"/>
          <p:nvPr/>
        </p:nvPicPr>
        <p:blipFill rotWithShape="1">
          <a:blip r:embed="rId3">
            <a:alphaModFix amt="28000"/>
          </a:blip>
          <a:srcRect b="24998" l="0" r="0" t="0"/>
          <a:stretch/>
        </p:blipFill>
        <p:spPr>
          <a:xfrm>
            <a:off x="0" y="0"/>
            <a:ext cx="9144003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98" name="Google Shape;498;p4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Group 4</a:t>
            </a:r>
            <a:endParaRPr/>
          </a:p>
        </p:txBody>
      </p:sp>
      <p:sp>
        <p:nvSpPr>
          <p:cNvPr id="499" name="Google Shape;499;p41"/>
          <p:cNvSpPr txBox="1"/>
          <p:nvPr>
            <p:ph idx="1" type="body"/>
          </p:nvPr>
        </p:nvSpPr>
        <p:spPr>
          <a:xfrm>
            <a:off x="311700" y="1152475"/>
            <a:ext cx="6961200" cy="3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Cameron Westerlund, University of Alaska Fairbanks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Sankalita Sengupta, Virginia Tech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Emma-Claire Gurney, University of Birmingham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Rick Marcusen, University of Colorado Boulder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Prasoon Vishwakarma, University of Texas Dallas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00" name="Google Shape;500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14455" y="445025"/>
            <a:ext cx="1693100" cy="1520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501" name="Google Shape;501;p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14463" y="2550574"/>
            <a:ext cx="1564101" cy="745551"/>
          </a:xfrm>
          <a:prstGeom prst="rect">
            <a:avLst/>
          </a:prstGeom>
          <a:noFill/>
          <a:ln>
            <a:noFill/>
          </a:ln>
        </p:spPr>
      </p:pic>
      <p:pic>
        <p:nvPicPr>
          <p:cNvPr id="502" name="Google Shape;502;p4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669425" y="3697595"/>
            <a:ext cx="1196134" cy="1152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03" name="Google Shape;503;p4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79138" y="3513750"/>
            <a:ext cx="1520225" cy="1520225"/>
          </a:xfrm>
          <a:prstGeom prst="rect">
            <a:avLst/>
          </a:prstGeom>
          <a:noFill/>
          <a:ln>
            <a:noFill/>
          </a:ln>
        </p:spPr>
      </p:pic>
      <p:sp>
        <p:nvSpPr>
          <p:cNvPr id="504" name="Google Shape;504;p4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05" name="Google Shape;505;p4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319275" y="3881450"/>
            <a:ext cx="4513025" cy="10062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Experiment Design</a:t>
            </a:r>
            <a:endParaRPr/>
          </a:p>
        </p:txBody>
      </p:sp>
      <p:sp>
        <p:nvSpPr>
          <p:cNvPr id="81" name="Google Shape;81;p15"/>
          <p:cNvSpPr txBox="1"/>
          <p:nvPr>
            <p:ph idx="1" type="body"/>
          </p:nvPr>
        </p:nvSpPr>
        <p:spPr>
          <a:xfrm>
            <a:off x="311700" y="1152475"/>
            <a:ext cx="3292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7-9 am, July 22nd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7 PFISR beam positions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Sweeping 5 elevations in line with the sun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Lowest is ~55 deg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2 extra for position diversity 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Long pulse + Alternating Code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Target the E-F region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Expecting largest variation in E region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82" name="Google Shape;8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96042" y="543575"/>
            <a:ext cx="2535209" cy="405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5"/>
          <p:cNvPicPr preferRelativeResize="0"/>
          <p:nvPr/>
        </p:nvPicPr>
        <p:blipFill rotWithShape="1">
          <a:blip r:embed="rId4">
            <a:alphaModFix/>
          </a:blip>
          <a:srcRect b="0" l="25816" r="0" t="0"/>
          <a:stretch/>
        </p:blipFill>
        <p:spPr>
          <a:xfrm>
            <a:off x="4274175" y="1328325"/>
            <a:ext cx="4090824" cy="32405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4" name="Google Shape;84;p15"/>
          <p:cNvGrpSpPr/>
          <p:nvPr/>
        </p:nvGrpSpPr>
        <p:grpSpPr>
          <a:xfrm>
            <a:off x="4274139" y="2610525"/>
            <a:ext cx="3468547" cy="1689300"/>
            <a:chOff x="1657297" y="2461447"/>
            <a:chExt cx="3576928" cy="1689300"/>
          </a:xfrm>
        </p:grpSpPr>
        <p:sp>
          <p:nvSpPr>
            <p:cNvPr id="85" name="Google Shape;85;p15"/>
            <p:cNvSpPr/>
            <p:nvPr/>
          </p:nvSpPr>
          <p:spPr>
            <a:xfrm rot="-1401502">
              <a:off x="1621826" y="3157747"/>
              <a:ext cx="3573689" cy="296701"/>
            </a:xfrm>
            <a:prstGeom prst="rect">
              <a:avLst/>
            </a:prstGeom>
            <a:solidFill>
              <a:srgbClr val="FFF200">
                <a:alpha val="3100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15"/>
            <p:cNvSpPr/>
            <p:nvPr/>
          </p:nvSpPr>
          <p:spPr>
            <a:xfrm rot="577">
              <a:off x="1657299" y="3278044"/>
              <a:ext cx="3573600" cy="296700"/>
            </a:xfrm>
            <a:prstGeom prst="rect">
              <a:avLst/>
            </a:prstGeom>
            <a:solidFill>
              <a:srgbClr val="FFF200">
                <a:alpha val="3100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15"/>
            <p:cNvSpPr/>
            <p:nvPr/>
          </p:nvSpPr>
          <p:spPr>
            <a:xfrm rot="4716091">
              <a:off x="4161546" y="2401813"/>
              <a:ext cx="567433" cy="1495274"/>
            </a:xfrm>
            <a:prstGeom prst="flowChartMerge">
              <a:avLst/>
            </a:prstGeom>
            <a:solidFill>
              <a:srgbClr val="FFF200">
                <a:alpha val="3100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15"/>
            <p:cNvSpPr/>
            <p:nvPr/>
          </p:nvSpPr>
          <p:spPr>
            <a:xfrm rot="-6062053">
              <a:off x="1939062" y="3241581"/>
              <a:ext cx="316976" cy="835280"/>
            </a:xfrm>
            <a:prstGeom prst="flowChartMerge">
              <a:avLst/>
            </a:prstGeom>
            <a:solidFill>
              <a:srgbClr val="FFF200">
                <a:alpha val="3100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15"/>
          <p:cNvGrpSpPr/>
          <p:nvPr/>
        </p:nvGrpSpPr>
        <p:grpSpPr>
          <a:xfrm>
            <a:off x="7784175" y="2299850"/>
            <a:ext cx="1470375" cy="1611800"/>
            <a:chOff x="7784175" y="2299850"/>
            <a:chExt cx="1470375" cy="1611800"/>
          </a:xfrm>
        </p:grpSpPr>
        <p:grpSp>
          <p:nvGrpSpPr>
            <p:cNvPr id="90" name="Google Shape;90;p15"/>
            <p:cNvGrpSpPr/>
            <p:nvPr/>
          </p:nvGrpSpPr>
          <p:grpSpPr>
            <a:xfrm>
              <a:off x="7784175" y="2299850"/>
              <a:ext cx="1470375" cy="1611800"/>
              <a:chOff x="5245375" y="2124000"/>
              <a:chExt cx="1470375" cy="1611800"/>
            </a:xfrm>
          </p:grpSpPr>
          <p:sp>
            <p:nvSpPr>
              <p:cNvPr id="91" name="Google Shape;91;p15"/>
              <p:cNvSpPr/>
              <p:nvPr/>
            </p:nvSpPr>
            <p:spPr>
              <a:xfrm>
                <a:off x="5245375" y="2275050"/>
                <a:ext cx="296700" cy="296700"/>
              </a:xfrm>
              <a:prstGeom prst="sun">
                <a:avLst>
                  <a:gd fmla="val 25000" name="adj"/>
                </a:avLst>
              </a:prstGeom>
              <a:solidFill>
                <a:srgbClr val="FFFF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" name="Google Shape;92;p15"/>
              <p:cNvSpPr/>
              <p:nvPr/>
            </p:nvSpPr>
            <p:spPr>
              <a:xfrm>
                <a:off x="5428800" y="3278050"/>
                <a:ext cx="296700" cy="296700"/>
              </a:xfrm>
              <a:prstGeom prst="sun">
                <a:avLst>
                  <a:gd fmla="val 25000" name="adj"/>
                </a:avLst>
              </a:prstGeom>
              <a:solidFill>
                <a:srgbClr val="FFFF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" name="Google Shape;93;p15"/>
              <p:cNvSpPr/>
              <p:nvPr/>
            </p:nvSpPr>
            <p:spPr>
              <a:xfrm rot="4659617">
                <a:off x="5254730" y="2818035"/>
                <a:ext cx="828234" cy="85027"/>
              </a:xfrm>
              <a:prstGeom prst="blockArc">
                <a:avLst>
                  <a:gd fmla="val 10800000" name="adj1"/>
                  <a:gd fmla="val 0" name="adj2"/>
                  <a:gd fmla="val 25000" name="adj3"/>
                </a:avLst>
              </a:prstGeom>
              <a:solidFill>
                <a:srgbClr val="FFFF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" name="Google Shape;94;p15"/>
              <p:cNvSpPr txBox="1"/>
              <p:nvPr/>
            </p:nvSpPr>
            <p:spPr>
              <a:xfrm>
                <a:off x="5555675" y="2124000"/>
                <a:ext cx="1032000" cy="46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800">
                    <a:solidFill>
                      <a:schemeClr val="dk1"/>
                    </a:solidFill>
                  </a:rPr>
                  <a:t>7:00 am</a:t>
                </a:r>
                <a:endParaRPr sz="1800">
                  <a:solidFill>
                    <a:schemeClr val="dk1"/>
                  </a:solidFill>
                </a:endParaRPr>
              </a:p>
            </p:txBody>
          </p:sp>
          <p:sp>
            <p:nvSpPr>
              <p:cNvPr id="95" name="Google Shape;95;p15"/>
              <p:cNvSpPr txBox="1"/>
              <p:nvPr/>
            </p:nvSpPr>
            <p:spPr>
              <a:xfrm>
                <a:off x="5683750" y="3274100"/>
                <a:ext cx="1032000" cy="46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800">
                    <a:solidFill>
                      <a:schemeClr val="dk1"/>
                    </a:solidFill>
                  </a:rPr>
                  <a:t>9</a:t>
                </a:r>
                <a:r>
                  <a:rPr lang="en" sz="1800">
                    <a:solidFill>
                      <a:schemeClr val="dk1"/>
                    </a:solidFill>
                  </a:rPr>
                  <a:t>:00 am</a:t>
                </a:r>
                <a:endParaRPr sz="1800">
                  <a:solidFill>
                    <a:schemeClr val="dk1"/>
                  </a:solidFill>
                </a:endParaRPr>
              </a:p>
            </p:txBody>
          </p:sp>
        </p:grpSp>
        <p:sp>
          <p:nvSpPr>
            <p:cNvPr id="96" name="Google Shape;96;p15"/>
            <p:cNvSpPr/>
            <p:nvPr/>
          </p:nvSpPr>
          <p:spPr>
            <a:xfrm>
              <a:off x="8228225" y="3393250"/>
              <a:ext cx="155500" cy="146200"/>
            </a:xfrm>
            <a:prstGeom prst="flowChartMerge">
              <a:avLst/>
            </a:prstGeom>
            <a:solidFill>
              <a:srgbClr val="FF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7" name="Google Shape;97;p15"/>
          <p:cNvGrpSpPr/>
          <p:nvPr/>
        </p:nvGrpSpPr>
        <p:grpSpPr>
          <a:xfrm>
            <a:off x="5107763" y="2571750"/>
            <a:ext cx="1891288" cy="1360050"/>
            <a:chOff x="5107763" y="2571750"/>
            <a:chExt cx="1891288" cy="1360050"/>
          </a:xfrm>
        </p:grpSpPr>
        <p:sp>
          <p:nvSpPr>
            <p:cNvPr id="98" name="Google Shape;98;p15"/>
            <p:cNvSpPr txBox="1"/>
            <p:nvPr/>
          </p:nvSpPr>
          <p:spPr>
            <a:xfrm>
              <a:off x="5472750" y="3197775"/>
              <a:ext cx="388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0000"/>
                  </a:solidFill>
                </a:rPr>
                <a:t>1</a:t>
              </a:r>
              <a:endParaRPr sz="1800">
                <a:solidFill>
                  <a:srgbClr val="FF0000"/>
                </a:solidFill>
              </a:endParaRPr>
            </a:p>
          </p:txBody>
        </p:sp>
        <p:sp>
          <p:nvSpPr>
            <p:cNvPr id="99" name="Google Shape;99;p15"/>
            <p:cNvSpPr txBox="1"/>
            <p:nvPr/>
          </p:nvSpPr>
          <p:spPr>
            <a:xfrm>
              <a:off x="6610850" y="2750925"/>
              <a:ext cx="388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0000"/>
                  </a:solidFill>
                </a:rPr>
                <a:t>2</a:t>
              </a:r>
              <a:endParaRPr sz="1800">
                <a:solidFill>
                  <a:srgbClr val="FF0000"/>
                </a:solidFill>
              </a:endParaRPr>
            </a:p>
          </p:txBody>
        </p:sp>
        <p:sp>
          <p:nvSpPr>
            <p:cNvPr id="100" name="Google Shape;100;p15"/>
            <p:cNvSpPr txBox="1"/>
            <p:nvPr/>
          </p:nvSpPr>
          <p:spPr>
            <a:xfrm>
              <a:off x="5760238" y="2571750"/>
              <a:ext cx="388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0000"/>
                  </a:solidFill>
                </a:rPr>
                <a:t>3</a:t>
              </a:r>
              <a:endParaRPr sz="1800">
                <a:solidFill>
                  <a:srgbClr val="FF0000"/>
                </a:solidFill>
              </a:endParaRPr>
            </a:p>
          </p:txBody>
        </p:sp>
        <p:sp>
          <p:nvSpPr>
            <p:cNvPr id="101" name="Google Shape;101;p15"/>
            <p:cNvSpPr txBox="1"/>
            <p:nvPr/>
          </p:nvSpPr>
          <p:spPr>
            <a:xfrm>
              <a:off x="6324163" y="2874900"/>
              <a:ext cx="388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0000"/>
                  </a:solidFill>
                </a:rPr>
                <a:t>4</a:t>
              </a:r>
              <a:endParaRPr sz="1800">
                <a:solidFill>
                  <a:srgbClr val="FF0000"/>
                </a:solidFill>
              </a:endParaRPr>
            </a:p>
          </p:txBody>
        </p:sp>
        <p:sp>
          <p:nvSpPr>
            <p:cNvPr id="102" name="Google Shape;102;p15"/>
            <p:cNvSpPr txBox="1"/>
            <p:nvPr/>
          </p:nvSpPr>
          <p:spPr>
            <a:xfrm>
              <a:off x="5959213" y="3102225"/>
              <a:ext cx="388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0000"/>
                  </a:solidFill>
                </a:rPr>
                <a:t>5</a:t>
              </a:r>
              <a:endParaRPr sz="1800">
                <a:solidFill>
                  <a:srgbClr val="FF0000"/>
                </a:solidFill>
              </a:endParaRPr>
            </a:p>
          </p:txBody>
        </p:sp>
        <p:sp>
          <p:nvSpPr>
            <p:cNvPr id="103" name="Google Shape;103;p15"/>
            <p:cNvSpPr txBox="1"/>
            <p:nvPr/>
          </p:nvSpPr>
          <p:spPr>
            <a:xfrm>
              <a:off x="5107763" y="3407300"/>
              <a:ext cx="388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0000"/>
                  </a:solidFill>
                </a:rPr>
                <a:t>7</a:t>
              </a:r>
              <a:endParaRPr sz="1800">
                <a:solidFill>
                  <a:srgbClr val="FF0000"/>
                </a:solidFill>
              </a:endParaRPr>
            </a:p>
          </p:txBody>
        </p:sp>
        <p:sp>
          <p:nvSpPr>
            <p:cNvPr id="104" name="Google Shape;104;p15"/>
            <p:cNvSpPr txBox="1"/>
            <p:nvPr/>
          </p:nvSpPr>
          <p:spPr>
            <a:xfrm>
              <a:off x="6297613" y="3470100"/>
              <a:ext cx="388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0000"/>
                  </a:solidFill>
                </a:rPr>
                <a:t>6</a:t>
              </a:r>
              <a:endParaRPr sz="1800">
                <a:solidFill>
                  <a:srgbClr val="FF0000"/>
                </a:solidFill>
              </a:endParaRPr>
            </a:p>
          </p:txBody>
        </p:sp>
      </p:grpSp>
      <p:sp>
        <p:nvSpPr>
          <p:cNvPr id="105" name="Google Shape;105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4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you!</a:t>
            </a:r>
            <a:endParaRPr/>
          </a:p>
        </p:txBody>
      </p:sp>
      <p:sp>
        <p:nvSpPr>
          <p:cNvPr id="511" name="Google Shape;511;p4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 the organizers, the guest </a:t>
            </a:r>
            <a:r>
              <a:rPr lang="en"/>
              <a:t>lecturers</a:t>
            </a:r>
            <a:r>
              <a:rPr lang="en"/>
              <a:t>, NSF, and everyone else who made the summer school possible!</a:t>
            </a:r>
            <a:endParaRPr/>
          </a:p>
        </p:txBody>
      </p:sp>
      <p:sp>
        <p:nvSpPr>
          <p:cNvPr id="512" name="Google Shape;512;p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4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Backup Slides</a:t>
            </a:r>
            <a:endParaRPr/>
          </a:p>
        </p:txBody>
      </p:sp>
      <p:sp>
        <p:nvSpPr>
          <p:cNvPr id="518" name="Google Shape;518;p4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9" name="Google Shape;519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4" name="Google Shape;524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" y="152400"/>
            <a:ext cx="4983798" cy="483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5" name="Google Shape;525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01314" y="152400"/>
            <a:ext cx="2957360" cy="473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6" name="Google Shape;526;p4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393975" y="2284825"/>
            <a:ext cx="957850" cy="603375"/>
          </a:xfrm>
          <a:prstGeom prst="rect">
            <a:avLst/>
          </a:prstGeom>
          <a:noFill/>
          <a:ln>
            <a:noFill/>
          </a:ln>
        </p:spPr>
      </p:pic>
      <p:sp>
        <p:nvSpPr>
          <p:cNvPr id="527" name="Google Shape;527;p44"/>
          <p:cNvSpPr txBox="1"/>
          <p:nvPr/>
        </p:nvSpPr>
        <p:spPr>
          <a:xfrm>
            <a:off x="5461525" y="4832875"/>
            <a:ext cx="4434000" cy="2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</a:rPr>
              <a:t>[https://platform.leolabs.space/visualization]</a:t>
            </a:r>
            <a:endParaRPr sz="1300">
              <a:solidFill>
                <a:schemeClr val="dk2"/>
              </a:solidFill>
            </a:endParaRPr>
          </a:p>
        </p:txBody>
      </p:sp>
      <p:sp>
        <p:nvSpPr>
          <p:cNvPr id="528" name="Google Shape;528;p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4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Electron </a:t>
            </a:r>
            <a:r>
              <a:rPr lang="en"/>
              <a:t>measurement</a:t>
            </a:r>
            <a:r>
              <a:rPr lang="en"/>
              <a:t> variations with elevation</a:t>
            </a:r>
            <a:endParaRPr/>
          </a:p>
        </p:txBody>
      </p:sp>
      <p:sp>
        <p:nvSpPr>
          <p:cNvPr id="534" name="Google Shape;534;p4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Internal trends (increase with time) or elevation-to-elevation trends (slower or faster?)</a:t>
            </a:r>
            <a:endParaRPr/>
          </a:p>
        </p:txBody>
      </p:sp>
      <p:sp>
        <p:nvSpPr>
          <p:cNvPr id="535" name="Google Shape;535;p4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0" name="Google Shape;540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7138870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541" name="Google Shape;541;p46"/>
          <p:cNvSpPr/>
          <p:nvPr/>
        </p:nvSpPr>
        <p:spPr>
          <a:xfrm>
            <a:off x="5563325" y="380925"/>
            <a:ext cx="613500" cy="41106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39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2" name="Google Shape;542;p4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p4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Discussion</a:t>
            </a:r>
            <a:endParaRPr/>
          </a:p>
        </p:txBody>
      </p:sp>
      <p:sp>
        <p:nvSpPr>
          <p:cNvPr id="548" name="Google Shape;548;p4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May be worth in the context/introduction section having a small literature review discussing other people’s observations of the quiet-time ionosphere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Plot of electron density at a fixed altitude (like if can find the foE or foF2) and varying elevation angle so you see how it changes??</a:t>
            </a:r>
            <a:endParaRPr/>
          </a:p>
        </p:txBody>
      </p:sp>
      <p:sp>
        <p:nvSpPr>
          <p:cNvPr id="549" name="Google Shape;549;p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3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p4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(preemptive) what went wrong/what do better</a:t>
            </a:r>
            <a:endParaRPr/>
          </a:p>
        </p:txBody>
      </p:sp>
      <p:sp>
        <p:nvSpPr>
          <p:cNvPr id="555" name="Google Shape;555;p4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can talk about the satellites showing up in the data here, they were visible in the up-B(?) beam (beam 1) up to 5 minute resolution so not insignificant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If we work out how to remove them that’s cool and would make for an interesting slide but if not still worth mentioning i think</a:t>
            </a:r>
            <a:endParaRPr/>
          </a:p>
        </p:txBody>
      </p:sp>
      <p:sp>
        <p:nvSpPr>
          <p:cNvPr id="556" name="Google Shape;556;p4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0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p4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Context, other studies/instruments/historical data</a:t>
            </a:r>
            <a:endParaRPr/>
          </a:p>
        </p:txBody>
      </p:sp>
      <p:sp>
        <p:nvSpPr>
          <p:cNvPr id="562" name="Google Shape;562;p49"/>
          <p:cNvSpPr txBox="1"/>
          <p:nvPr>
            <p:ph idx="1" type="body"/>
          </p:nvPr>
        </p:nvSpPr>
        <p:spPr>
          <a:xfrm>
            <a:off x="311700" y="101772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PFISR previous studies, 1 year before?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https://data.amisr.com/madrigal/showExperiment?experiment_list=30002751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Millstone hill?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http://millstonehill.haystack.mit.edu/showExperiment?experiment_list=10006480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Context? It is geomagnetically quiet so maybe worth having some pretty NOAA plots</a:t>
            </a:r>
            <a:endParaRPr/>
          </a:p>
        </p:txBody>
      </p:sp>
      <p:sp>
        <p:nvSpPr>
          <p:cNvPr id="563" name="Google Shape;563;p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7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p5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9" name="Google Shape;569;p5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70" name="Google Shape;570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208325" y="0"/>
            <a:ext cx="645795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1" name="Google Shape;571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95825" y="-187775"/>
            <a:ext cx="725805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72" name="Google Shape;572;p5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6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7" name="Google Shape;577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2" cy="4561406"/>
          </a:xfrm>
          <a:prstGeom prst="rect">
            <a:avLst/>
          </a:prstGeom>
          <a:noFill/>
          <a:ln>
            <a:noFill/>
          </a:ln>
        </p:spPr>
      </p:pic>
      <p:sp>
        <p:nvSpPr>
          <p:cNvPr id="578" name="Google Shape;578;p5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" name="Google Shape;110;p16"/>
          <p:cNvGrpSpPr/>
          <p:nvPr/>
        </p:nvGrpSpPr>
        <p:grpSpPr>
          <a:xfrm>
            <a:off x="2140955" y="312073"/>
            <a:ext cx="6690885" cy="4519346"/>
            <a:chOff x="1178663" y="152400"/>
            <a:chExt cx="7509411" cy="4838700"/>
          </a:xfrm>
        </p:grpSpPr>
        <p:pic>
          <p:nvPicPr>
            <p:cNvPr id="111" name="Google Shape;111;p16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178663" y="152400"/>
              <a:ext cx="7509411" cy="48387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2" name="Google Shape;112;p16"/>
            <p:cNvSpPr/>
            <p:nvPr/>
          </p:nvSpPr>
          <p:spPr>
            <a:xfrm>
              <a:off x="5827588" y="380925"/>
              <a:ext cx="613500" cy="4110600"/>
            </a:xfrm>
            <a:prstGeom prst="rect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39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3" name="Google Shape;113;p16"/>
          <p:cNvSpPr txBox="1"/>
          <p:nvPr>
            <p:ph idx="1" type="body"/>
          </p:nvPr>
        </p:nvSpPr>
        <p:spPr>
          <a:xfrm>
            <a:off x="140250" y="1095325"/>
            <a:ext cx="1957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It’s just so quiet…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14" name="Google Shape;114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5500" y="188600"/>
            <a:ext cx="7357325" cy="4613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7"/>
          <p:cNvSpPr txBox="1"/>
          <p:nvPr>
            <p:ph idx="1" type="body"/>
          </p:nvPr>
        </p:nvSpPr>
        <p:spPr>
          <a:xfrm>
            <a:off x="-12150" y="1095325"/>
            <a:ext cx="18618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No significant solar activity in radar…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21" name="Google Shape;121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8"/>
          <p:cNvSpPr txBox="1"/>
          <p:nvPr>
            <p:ph type="title"/>
          </p:nvPr>
        </p:nvSpPr>
        <p:spPr>
          <a:xfrm>
            <a:off x="311700" y="4053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Modes Used - 3-min Fitted Long Pulse</a:t>
            </a:r>
            <a:endParaRPr/>
          </a:p>
        </p:txBody>
      </p:sp>
      <p:pic>
        <p:nvPicPr>
          <p:cNvPr id="127" name="Google Shape;127;p18"/>
          <p:cNvPicPr preferRelativeResize="0"/>
          <p:nvPr/>
        </p:nvPicPr>
        <p:blipFill rotWithShape="1">
          <a:blip r:embed="rId3">
            <a:alphaModFix/>
          </a:blip>
          <a:srcRect b="0" l="25816" r="0" t="0"/>
          <a:stretch/>
        </p:blipFill>
        <p:spPr>
          <a:xfrm>
            <a:off x="6889802" y="1949699"/>
            <a:ext cx="2164338" cy="1714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8" name="Google Shape;128;p18"/>
          <p:cNvGrpSpPr/>
          <p:nvPr/>
        </p:nvGrpSpPr>
        <p:grpSpPr>
          <a:xfrm>
            <a:off x="6889715" y="2628139"/>
            <a:ext cx="1834964" cy="893809"/>
            <a:chOff x="1657297" y="2461447"/>
            <a:chExt cx="3576928" cy="1689300"/>
          </a:xfrm>
        </p:grpSpPr>
        <p:sp>
          <p:nvSpPr>
            <p:cNvPr id="129" name="Google Shape;129;p18"/>
            <p:cNvSpPr/>
            <p:nvPr/>
          </p:nvSpPr>
          <p:spPr>
            <a:xfrm rot="-1401502">
              <a:off x="1621826" y="3157747"/>
              <a:ext cx="3573689" cy="296701"/>
            </a:xfrm>
            <a:prstGeom prst="rect">
              <a:avLst/>
            </a:prstGeom>
            <a:solidFill>
              <a:srgbClr val="FFF200">
                <a:alpha val="31009"/>
              </a:srgbClr>
            </a:solidFill>
            <a:ln>
              <a:noFill/>
            </a:ln>
          </p:spPr>
          <p:txBody>
            <a:bodyPr anchorCtr="0" anchor="ctr" bIns="48375" lIns="48375" spcFirstLastPara="1" rIns="48375" wrap="square" tIns="483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740"/>
            </a:p>
          </p:txBody>
        </p:sp>
        <p:sp>
          <p:nvSpPr>
            <p:cNvPr id="130" name="Google Shape;130;p18"/>
            <p:cNvSpPr/>
            <p:nvPr/>
          </p:nvSpPr>
          <p:spPr>
            <a:xfrm rot="577">
              <a:off x="1657299" y="3278044"/>
              <a:ext cx="3573600" cy="296700"/>
            </a:xfrm>
            <a:prstGeom prst="rect">
              <a:avLst/>
            </a:prstGeom>
            <a:solidFill>
              <a:srgbClr val="FFF200">
                <a:alpha val="31009"/>
              </a:srgbClr>
            </a:solidFill>
            <a:ln>
              <a:noFill/>
            </a:ln>
          </p:spPr>
          <p:txBody>
            <a:bodyPr anchorCtr="0" anchor="ctr" bIns="48375" lIns="48375" spcFirstLastPara="1" rIns="48375" wrap="square" tIns="483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740"/>
            </a:p>
          </p:txBody>
        </p:sp>
        <p:sp>
          <p:nvSpPr>
            <p:cNvPr id="131" name="Google Shape;131;p18"/>
            <p:cNvSpPr/>
            <p:nvPr/>
          </p:nvSpPr>
          <p:spPr>
            <a:xfrm rot="4716091">
              <a:off x="4161546" y="2401813"/>
              <a:ext cx="567433" cy="1495274"/>
            </a:xfrm>
            <a:prstGeom prst="flowChartMerge">
              <a:avLst/>
            </a:prstGeom>
            <a:solidFill>
              <a:srgbClr val="FFF200">
                <a:alpha val="31009"/>
              </a:srgbClr>
            </a:solidFill>
            <a:ln>
              <a:noFill/>
            </a:ln>
          </p:spPr>
          <p:txBody>
            <a:bodyPr anchorCtr="0" anchor="ctr" bIns="48375" lIns="48375" spcFirstLastPara="1" rIns="48375" wrap="square" tIns="483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740"/>
            </a:p>
          </p:txBody>
        </p:sp>
        <p:sp>
          <p:nvSpPr>
            <p:cNvPr id="132" name="Google Shape;132;p18"/>
            <p:cNvSpPr/>
            <p:nvPr/>
          </p:nvSpPr>
          <p:spPr>
            <a:xfrm rot="-6062053">
              <a:off x="1939062" y="3241581"/>
              <a:ext cx="316976" cy="835280"/>
            </a:xfrm>
            <a:prstGeom prst="flowChartMerge">
              <a:avLst/>
            </a:prstGeom>
            <a:solidFill>
              <a:srgbClr val="FFF200">
                <a:alpha val="31009"/>
              </a:srgbClr>
            </a:solidFill>
            <a:ln>
              <a:noFill/>
            </a:ln>
          </p:spPr>
          <p:txBody>
            <a:bodyPr anchorCtr="0" anchor="ctr" bIns="48375" lIns="48375" spcFirstLastPara="1" rIns="48375" wrap="square" tIns="483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740"/>
            </a:p>
          </p:txBody>
        </p:sp>
      </p:grpSp>
      <p:grpSp>
        <p:nvGrpSpPr>
          <p:cNvPr id="133" name="Google Shape;133;p18"/>
          <p:cNvGrpSpPr/>
          <p:nvPr/>
        </p:nvGrpSpPr>
        <p:grpSpPr>
          <a:xfrm>
            <a:off x="8225444" y="2463764"/>
            <a:ext cx="838842" cy="852803"/>
            <a:chOff x="6798312" y="2299850"/>
            <a:chExt cx="1585413" cy="1611800"/>
          </a:xfrm>
        </p:grpSpPr>
        <p:grpSp>
          <p:nvGrpSpPr>
            <p:cNvPr id="134" name="Google Shape;134;p18"/>
            <p:cNvGrpSpPr/>
            <p:nvPr/>
          </p:nvGrpSpPr>
          <p:grpSpPr>
            <a:xfrm>
              <a:off x="6798312" y="2299850"/>
              <a:ext cx="1539386" cy="1611800"/>
              <a:chOff x="4259512" y="2124000"/>
              <a:chExt cx="1539386" cy="1611800"/>
            </a:xfrm>
          </p:grpSpPr>
          <p:sp>
            <p:nvSpPr>
              <p:cNvPr id="135" name="Google Shape;135;p18"/>
              <p:cNvSpPr/>
              <p:nvPr/>
            </p:nvSpPr>
            <p:spPr>
              <a:xfrm>
                <a:off x="5245375" y="2275050"/>
                <a:ext cx="296700" cy="296700"/>
              </a:xfrm>
              <a:prstGeom prst="sun">
                <a:avLst>
                  <a:gd fmla="val 25000" name="adj"/>
                </a:avLst>
              </a:prstGeom>
              <a:solidFill>
                <a:srgbClr val="FFFF00"/>
              </a:solidFill>
              <a:ln cap="flat" cmpd="sng" w="5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8375" lIns="48375" spcFirstLastPara="1" rIns="48375" wrap="square" tIns="4837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740"/>
              </a:p>
            </p:txBody>
          </p:sp>
          <p:sp>
            <p:nvSpPr>
              <p:cNvPr id="136" name="Google Shape;136;p18"/>
              <p:cNvSpPr/>
              <p:nvPr/>
            </p:nvSpPr>
            <p:spPr>
              <a:xfrm>
                <a:off x="5428800" y="3278050"/>
                <a:ext cx="296700" cy="296700"/>
              </a:xfrm>
              <a:prstGeom prst="sun">
                <a:avLst>
                  <a:gd fmla="val 25000" name="adj"/>
                </a:avLst>
              </a:prstGeom>
              <a:solidFill>
                <a:srgbClr val="FFFF00"/>
              </a:solidFill>
              <a:ln cap="flat" cmpd="sng" w="5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8375" lIns="48375" spcFirstLastPara="1" rIns="48375" wrap="square" tIns="4837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740"/>
              </a:p>
            </p:txBody>
          </p:sp>
          <p:sp>
            <p:nvSpPr>
              <p:cNvPr id="137" name="Google Shape;137;p18"/>
              <p:cNvSpPr/>
              <p:nvPr/>
            </p:nvSpPr>
            <p:spPr>
              <a:xfrm rot="4659617">
                <a:off x="5254730" y="2818035"/>
                <a:ext cx="828234" cy="85027"/>
              </a:xfrm>
              <a:prstGeom prst="blockArc">
                <a:avLst>
                  <a:gd fmla="val 10800000" name="adj1"/>
                  <a:gd fmla="val 0" name="adj2"/>
                  <a:gd fmla="val 25000" name="adj3"/>
                </a:avLst>
              </a:prstGeom>
              <a:solidFill>
                <a:srgbClr val="FFFF00"/>
              </a:solidFill>
              <a:ln cap="flat" cmpd="sng" w="5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8375" lIns="48375" spcFirstLastPara="1" rIns="48375" wrap="square" tIns="4837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740"/>
              </a:p>
            </p:txBody>
          </p:sp>
          <p:sp>
            <p:nvSpPr>
              <p:cNvPr id="138" name="Google Shape;138;p18"/>
              <p:cNvSpPr txBox="1"/>
              <p:nvPr/>
            </p:nvSpPr>
            <p:spPr>
              <a:xfrm>
                <a:off x="4259512" y="2124000"/>
                <a:ext cx="1032000" cy="46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8375" lIns="48375" spcFirstLastPara="1" rIns="48375" wrap="square" tIns="4837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52">
                    <a:solidFill>
                      <a:schemeClr val="dk1"/>
                    </a:solidFill>
                  </a:rPr>
                  <a:t>7:00 am</a:t>
                </a:r>
                <a:endParaRPr sz="952">
                  <a:solidFill>
                    <a:schemeClr val="dk1"/>
                  </a:solidFill>
                </a:endParaRPr>
              </a:p>
            </p:txBody>
          </p:sp>
          <p:sp>
            <p:nvSpPr>
              <p:cNvPr id="139" name="Google Shape;139;p18"/>
              <p:cNvSpPr txBox="1"/>
              <p:nvPr/>
            </p:nvSpPr>
            <p:spPr>
              <a:xfrm>
                <a:off x="4387587" y="3274100"/>
                <a:ext cx="1032000" cy="46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8375" lIns="48375" spcFirstLastPara="1" rIns="48375" wrap="square" tIns="4837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52">
                    <a:solidFill>
                      <a:schemeClr val="dk1"/>
                    </a:solidFill>
                  </a:rPr>
                  <a:t>9:00 am</a:t>
                </a:r>
                <a:endParaRPr sz="952">
                  <a:solidFill>
                    <a:schemeClr val="dk1"/>
                  </a:solidFill>
                </a:endParaRPr>
              </a:p>
            </p:txBody>
          </p:sp>
        </p:grpSp>
        <p:sp>
          <p:nvSpPr>
            <p:cNvPr id="140" name="Google Shape;140;p18"/>
            <p:cNvSpPr/>
            <p:nvPr/>
          </p:nvSpPr>
          <p:spPr>
            <a:xfrm>
              <a:off x="8228225" y="3393250"/>
              <a:ext cx="155500" cy="146200"/>
            </a:xfrm>
            <a:prstGeom prst="flowChartMerge">
              <a:avLst/>
            </a:prstGeom>
            <a:solidFill>
              <a:srgbClr val="FFFF00"/>
            </a:solidFill>
            <a:ln cap="flat" cmpd="sng" w="505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8375" lIns="48375" spcFirstLastPara="1" rIns="48375" wrap="square" tIns="483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740"/>
            </a:p>
          </p:txBody>
        </p:sp>
      </p:grpSp>
      <p:grpSp>
        <p:nvGrpSpPr>
          <p:cNvPr id="141" name="Google Shape;141;p18"/>
          <p:cNvGrpSpPr/>
          <p:nvPr/>
        </p:nvGrpSpPr>
        <p:grpSpPr>
          <a:xfrm>
            <a:off x="7330975" y="2607626"/>
            <a:ext cx="1000680" cy="719602"/>
            <a:chOff x="5107763" y="2571750"/>
            <a:chExt cx="1891288" cy="1360050"/>
          </a:xfrm>
        </p:grpSpPr>
        <p:sp>
          <p:nvSpPr>
            <p:cNvPr id="142" name="Google Shape;142;p18"/>
            <p:cNvSpPr txBox="1"/>
            <p:nvPr/>
          </p:nvSpPr>
          <p:spPr>
            <a:xfrm>
              <a:off x="5472750" y="3197775"/>
              <a:ext cx="388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8375" lIns="48375" spcFirstLastPara="1" rIns="48375" wrap="square" tIns="4837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52">
                  <a:solidFill>
                    <a:srgbClr val="FF0000"/>
                  </a:solidFill>
                </a:rPr>
                <a:t>1</a:t>
              </a:r>
              <a:endParaRPr sz="952">
                <a:solidFill>
                  <a:srgbClr val="FF0000"/>
                </a:solidFill>
              </a:endParaRPr>
            </a:p>
          </p:txBody>
        </p:sp>
        <p:sp>
          <p:nvSpPr>
            <p:cNvPr id="143" name="Google Shape;143;p18"/>
            <p:cNvSpPr txBox="1"/>
            <p:nvPr/>
          </p:nvSpPr>
          <p:spPr>
            <a:xfrm>
              <a:off x="6610850" y="2750925"/>
              <a:ext cx="388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8375" lIns="48375" spcFirstLastPara="1" rIns="48375" wrap="square" tIns="4837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52">
                  <a:solidFill>
                    <a:srgbClr val="FF0000"/>
                  </a:solidFill>
                </a:rPr>
                <a:t>2</a:t>
              </a:r>
              <a:endParaRPr sz="952">
                <a:solidFill>
                  <a:srgbClr val="FF0000"/>
                </a:solidFill>
              </a:endParaRPr>
            </a:p>
          </p:txBody>
        </p:sp>
        <p:sp>
          <p:nvSpPr>
            <p:cNvPr id="144" name="Google Shape;144;p18"/>
            <p:cNvSpPr txBox="1"/>
            <p:nvPr/>
          </p:nvSpPr>
          <p:spPr>
            <a:xfrm>
              <a:off x="5760238" y="2571750"/>
              <a:ext cx="388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8375" lIns="48375" spcFirstLastPara="1" rIns="48375" wrap="square" tIns="4837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52">
                  <a:solidFill>
                    <a:srgbClr val="FF0000"/>
                  </a:solidFill>
                </a:rPr>
                <a:t>3</a:t>
              </a:r>
              <a:endParaRPr sz="952">
                <a:solidFill>
                  <a:srgbClr val="FF0000"/>
                </a:solidFill>
              </a:endParaRPr>
            </a:p>
          </p:txBody>
        </p:sp>
        <p:sp>
          <p:nvSpPr>
            <p:cNvPr id="145" name="Google Shape;145;p18"/>
            <p:cNvSpPr txBox="1"/>
            <p:nvPr/>
          </p:nvSpPr>
          <p:spPr>
            <a:xfrm>
              <a:off x="6324163" y="2874900"/>
              <a:ext cx="388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8375" lIns="48375" spcFirstLastPara="1" rIns="48375" wrap="square" tIns="4837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52">
                  <a:solidFill>
                    <a:srgbClr val="FF0000"/>
                  </a:solidFill>
                </a:rPr>
                <a:t>4</a:t>
              </a:r>
              <a:endParaRPr sz="952">
                <a:solidFill>
                  <a:srgbClr val="FF0000"/>
                </a:solidFill>
              </a:endParaRPr>
            </a:p>
          </p:txBody>
        </p:sp>
        <p:sp>
          <p:nvSpPr>
            <p:cNvPr id="146" name="Google Shape;146;p18"/>
            <p:cNvSpPr txBox="1"/>
            <p:nvPr/>
          </p:nvSpPr>
          <p:spPr>
            <a:xfrm>
              <a:off x="5959213" y="3102225"/>
              <a:ext cx="388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8375" lIns="48375" spcFirstLastPara="1" rIns="48375" wrap="square" tIns="4837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52">
                  <a:solidFill>
                    <a:srgbClr val="FF0000"/>
                  </a:solidFill>
                </a:rPr>
                <a:t>5</a:t>
              </a:r>
              <a:endParaRPr sz="952">
                <a:solidFill>
                  <a:srgbClr val="FF0000"/>
                </a:solidFill>
              </a:endParaRPr>
            </a:p>
          </p:txBody>
        </p:sp>
        <p:sp>
          <p:nvSpPr>
            <p:cNvPr id="147" name="Google Shape;147;p18"/>
            <p:cNvSpPr txBox="1"/>
            <p:nvPr/>
          </p:nvSpPr>
          <p:spPr>
            <a:xfrm>
              <a:off x="5107763" y="3407300"/>
              <a:ext cx="388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8375" lIns="48375" spcFirstLastPara="1" rIns="48375" wrap="square" tIns="4837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52">
                  <a:solidFill>
                    <a:srgbClr val="FF0000"/>
                  </a:solidFill>
                </a:rPr>
                <a:t>7</a:t>
              </a:r>
              <a:endParaRPr sz="952">
                <a:solidFill>
                  <a:srgbClr val="FF0000"/>
                </a:solidFill>
              </a:endParaRPr>
            </a:p>
          </p:txBody>
        </p:sp>
        <p:sp>
          <p:nvSpPr>
            <p:cNvPr id="148" name="Google Shape;148;p18"/>
            <p:cNvSpPr txBox="1"/>
            <p:nvPr/>
          </p:nvSpPr>
          <p:spPr>
            <a:xfrm>
              <a:off x="6297613" y="3470100"/>
              <a:ext cx="388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8375" lIns="48375" spcFirstLastPara="1" rIns="48375" wrap="square" tIns="4837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52">
                  <a:solidFill>
                    <a:srgbClr val="FF0000"/>
                  </a:solidFill>
                </a:rPr>
                <a:t>6</a:t>
              </a:r>
              <a:endParaRPr sz="952">
                <a:solidFill>
                  <a:srgbClr val="FF0000"/>
                </a:solidFill>
              </a:endParaRPr>
            </a:p>
          </p:txBody>
        </p:sp>
      </p:grpSp>
      <p:pic>
        <p:nvPicPr>
          <p:cNvPr id="149" name="Google Shape;14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6775" y="1203225"/>
            <a:ext cx="6686956" cy="343935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9"/>
          <p:cNvSpPr txBox="1"/>
          <p:nvPr>
            <p:ph type="title"/>
          </p:nvPr>
        </p:nvSpPr>
        <p:spPr>
          <a:xfrm>
            <a:off x="311700" y="4053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Modes Used - 3-min Fitted Long Pulse</a:t>
            </a:r>
            <a:endParaRPr/>
          </a:p>
        </p:txBody>
      </p:sp>
      <p:pic>
        <p:nvPicPr>
          <p:cNvPr id="156" name="Google Shape;156;p19"/>
          <p:cNvPicPr preferRelativeResize="0"/>
          <p:nvPr/>
        </p:nvPicPr>
        <p:blipFill rotWithShape="1">
          <a:blip r:embed="rId3">
            <a:alphaModFix/>
          </a:blip>
          <a:srcRect b="0" l="25816" r="0" t="0"/>
          <a:stretch/>
        </p:blipFill>
        <p:spPr>
          <a:xfrm>
            <a:off x="6889802" y="1873499"/>
            <a:ext cx="2164338" cy="1714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7" name="Google Shape;157;p19"/>
          <p:cNvGrpSpPr/>
          <p:nvPr/>
        </p:nvGrpSpPr>
        <p:grpSpPr>
          <a:xfrm>
            <a:off x="6889715" y="2551939"/>
            <a:ext cx="1834964" cy="893809"/>
            <a:chOff x="1657297" y="2461447"/>
            <a:chExt cx="3576928" cy="1689300"/>
          </a:xfrm>
        </p:grpSpPr>
        <p:sp>
          <p:nvSpPr>
            <p:cNvPr id="158" name="Google Shape;158;p19"/>
            <p:cNvSpPr/>
            <p:nvPr/>
          </p:nvSpPr>
          <p:spPr>
            <a:xfrm rot="-1401502">
              <a:off x="1621826" y="3157747"/>
              <a:ext cx="3573689" cy="296701"/>
            </a:xfrm>
            <a:prstGeom prst="rect">
              <a:avLst/>
            </a:prstGeom>
            <a:solidFill>
              <a:srgbClr val="FFF200">
                <a:alpha val="31009"/>
              </a:srgbClr>
            </a:solidFill>
            <a:ln>
              <a:noFill/>
            </a:ln>
          </p:spPr>
          <p:txBody>
            <a:bodyPr anchorCtr="0" anchor="ctr" bIns="48375" lIns="48375" spcFirstLastPara="1" rIns="48375" wrap="square" tIns="483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740"/>
            </a:p>
          </p:txBody>
        </p:sp>
        <p:sp>
          <p:nvSpPr>
            <p:cNvPr id="159" name="Google Shape;159;p19"/>
            <p:cNvSpPr/>
            <p:nvPr/>
          </p:nvSpPr>
          <p:spPr>
            <a:xfrm rot="577">
              <a:off x="1657299" y="3278044"/>
              <a:ext cx="3573600" cy="296700"/>
            </a:xfrm>
            <a:prstGeom prst="rect">
              <a:avLst/>
            </a:prstGeom>
            <a:solidFill>
              <a:srgbClr val="FFF200">
                <a:alpha val="31009"/>
              </a:srgbClr>
            </a:solidFill>
            <a:ln>
              <a:noFill/>
            </a:ln>
          </p:spPr>
          <p:txBody>
            <a:bodyPr anchorCtr="0" anchor="ctr" bIns="48375" lIns="48375" spcFirstLastPara="1" rIns="48375" wrap="square" tIns="483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740"/>
            </a:p>
          </p:txBody>
        </p:sp>
        <p:sp>
          <p:nvSpPr>
            <p:cNvPr id="160" name="Google Shape;160;p19"/>
            <p:cNvSpPr/>
            <p:nvPr/>
          </p:nvSpPr>
          <p:spPr>
            <a:xfrm rot="4716091">
              <a:off x="4161546" y="2401813"/>
              <a:ext cx="567433" cy="1495274"/>
            </a:xfrm>
            <a:prstGeom prst="flowChartMerge">
              <a:avLst/>
            </a:prstGeom>
            <a:solidFill>
              <a:srgbClr val="FFF200">
                <a:alpha val="31009"/>
              </a:srgbClr>
            </a:solidFill>
            <a:ln>
              <a:noFill/>
            </a:ln>
          </p:spPr>
          <p:txBody>
            <a:bodyPr anchorCtr="0" anchor="ctr" bIns="48375" lIns="48375" spcFirstLastPara="1" rIns="48375" wrap="square" tIns="483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740"/>
            </a:p>
          </p:txBody>
        </p:sp>
        <p:sp>
          <p:nvSpPr>
            <p:cNvPr id="161" name="Google Shape;161;p19"/>
            <p:cNvSpPr/>
            <p:nvPr/>
          </p:nvSpPr>
          <p:spPr>
            <a:xfrm rot="-6062053">
              <a:off x="1939062" y="3241581"/>
              <a:ext cx="316976" cy="835280"/>
            </a:xfrm>
            <a:prstGeom prst="flowChartMerge">
              <a:avLst/>
            </a:prstGeom>
            <a:solidFill>
              <a:srgbClr val="FFF200">
                <a:alpha val="31009"/>
              </a:srgbClr>
            </a:solidFill>
            <a:ln>
              <a:noFill/>
            </a:ln>
          </p:spPr>
          <p:txBody>
            <a:bodyPr anchorCtr="0" anchor="ctr" bIns="48375" lIns="48375" spcFirstLastPara="1" rIns="48375" wrap="square" tIns="483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740"/>
            </a:p>
          </p:txBody>
        </p:sp>
      </p:grpSp>
      <p:grpSp>
        <p:nvGrpSpPr>
          <p:cNvPr id="162" name="Google Shape;162;p19"/>
          <p:cNvGrpSpPr/>
          <p:nvPr/>
        </p:nvGrpSpPr>
        <p:grpSpPr>
          <a:xfrm>
            <a:off x="8225444" y="2387564"/>
            <a:ext cx="838842" cy="852803"/>
            <a:chOff x="6798312" y="2299850"/>
            <a:chExt cx="1585413" cy="1611800"/>
          </a:xfrm>
        </p:grpSpPr>
        <p:grpSp>
          <p:nvGrpSpPr>
            <p:cNvPr id="163" name="Google Shape;163;p19"/>
            <p:cNvGrpSpPr/>
            <p:nvPr/>
          </p:nvGrpSpPr>
          <p:grpSpPr>
            <a:xfrm>
              <a:off x="6798312" y="2299850"/>
              <a:ext cx="1539386" cy="1611800"/>
              <a:chOff x="4259512" y="2124000"/>
              <a:chExt cx="1539386" cy="1611800"/>
            </a:xfrm>
          </p:grpSpPr>
          <p:sp>
            <p:nvSpPr>
              <p:cNvPr id="164" name="Google Shape;164;p19"/>
              <p:cNvSpPr/>
              <p:nvPr/>
            </p:nvSpPr>
            <p:spPr>
              <a:xfrm>
                <a:off x="5245375" y="2275050"/>
                <a:ext cx="296700" cy="296700"/>
              </a:xfrm>
              <a:prstGeom prst="sun">
                <a:avLst>
                  <a:gd fmla="val 25000" name="adj"/>
                </a:avLst>
              </a:prstGeom>
              <a:solidFill>
                <a:srgbClr val="FFFF00"/>
              </a:solidFill>
              <a:ln cap="flat" cmpd="sng" w="5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8375" lIns="48375" spcFirstLastPara="1" rIns="48375" wrap="square" tIns="4837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740"/>
              </a:p>
            </p:txBody>
          </p:sp>
          <p:sp>
            <p:nvSpPr>
              <p:cNvPr id="165" name="Google Shape;165;p19"/>
              <p:cNvSpPr/>
              <p:nvPr/>
            </p:nvSpPr>
            <p:spPr>
              <a:xfrm>
                <a:off x="5428800" y="3278050"/>
                <a:ext cx="296700" cy="296700"/>
              </a:xfrm>
              <a:prstGeom prst="sun">
                <a:avLst>
                  <a:gd fmla="val 25000" name="adj"/>
                </a:avLst>
              </a:prstGeom>
              <a:solidFill>
                <a:srgbClr val="FFFF00"/>
              </a:solidFill>
              <a:ln cap="flat" cmpd="sng" w="5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8375" lIns="48375" spcFirstLastPara="1" rIns="48375" wrap="square" tIns="4837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740"/>
              </a:p>
            </p:txBody>
          </p:sp>
          <p:sp>
            <p:nvSpPr>
              <p:cNvPr id="166" name="Google Shape;166;p19"/>
              <p:cNvSpPr/>
              <p:nvPr/>
            </p:nvSpPr>
            <p:spPr>
              <a:xfrm rot="4659617">
                <a:off x="5254730" y="2818035"/>
                <a:ext cx="828234" cy="85027"/>
              </a:xfrm>
              <a:prstGeom prst="blockArc">
                <a:avLst>
                  <a:gd fmla="val 10800000" name="adj1"/>
                  <a:gd fmla="val 0" name="adj2"/>
                  <a:gd fmla="val 25000" name="adj3"/>
                </a:avLst>
              </a:prstGeom>
              <a:solidFill>
                <a:srgbClr val="FFFF00"/>
              </a:solidFill>
              <a:ln cap="flat" cmpd="sng" w="5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8375" lIns="48375" spcFirstLastPara="1" rIns="48375" wrap="square" tIns="4837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740"/>
              </a:p>
            </p:txBody>
          </p:sp>
          <p:sp>
            <p:nvSpPr>
              <p:cNvPr id="167" name="Google Shape;167;p19"/>
              <p:cNvSpPr txBox="1"/>
              <p:nvPr/>
            </p:nvSpPr>
            <p:spPr>
              <a:xfrm>
                <a:off x="4259512" y="2124000"/>
                <a:ext cx="1032000" cy="46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8375" lIns="48375" spcFirstLastPara="1" rIns="48375" wrap="square" tIns="4837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52">
                    <a:solidFill>
                      <a:schemeClr val="dk1"/>
                    </a:solidFill>
                  </a:rPr>
                  <a:t>7:00 am</a:t>
                </a:r>
                <a:endParaRPr sz="952">
                  <a:solidFill>
                    <a:schemeClr val="dk1"/>
                  </a:solidFill>
                </a:endParaRPr>
              </a:p>
            </p:txBody>
          </p:sp>
          <p:sp>
            <p:nvSpPr>
              <p:cNvPr id="168" name="Google Shape;168;p19"/>
              <p:cNvSpPr txBox="1"/>
              <p:nvPr/>
            </p:nvSpPr>
            <p:spPr>
              <a:xfrm>
                <a:off x="4387587" y="3274100"/>
                <a:ext cx="1032000" cy="46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8375" lIns="48375" spcFirstLastPara="1" rIns="48375" wrap="square" tIns="4837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52">
                    <a:solidFill>
                      <a:schemeClr val="dk1"/>
                    </a:solidFill>
                  </a:rPr>
                  <a:t>9:00 am</a:t>
                </a:r>
                <a:endParaRPr sz="952">
                  <a:solidFill>
                    <a:schemeClr val="dk1"/>
                  </a:solidFill>
                </a:endParaRPr>
              </a:p>
            </p:txBody>
          </p:sp>
        </p:grpSp>
        <p:sp>
          <p:nvSpPr>
            <p:cNvPr id="169" name="Google Shape;169;p19"/>
            <p:cNvSpPr/>
            <p:nvPr/>
          </p:nvSpPr>
          <p:spPr>
            <a:xfrm>
              <a:off x="8228225" y="3393250"/>
              <a:ext cx="155500" cy="146200"/>
            </a:xfrm>
            <a:prstGeom prst="flowChartMerge">
              <a:avLst/>
            </a:prstGeom>
            <a:solidFill>
              <a:srgbClr val="FFFF00"/>
            </a:solidFill>
            <a:ln cap="flat" cmpd="sng" w="505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8375" lIns="48375" spcFirstLastPara="1" rIns="48375" wrap="square" tIns="483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740"/>
            </a:p>
          </p:txBody>
        </p:sp>
      </p:grpSp>
      <p:grpSp>
        <p:nvGrpSpPr>
          <p:cNvPr id="170" name="Google Shape;170;p19"/>
          <p:cNvGrpSpPr/>
          <p:nvPr/>
        </p:nvGrpSpPr>
        <p:grpSpPr>
          <a:xfrm>
            <a:off x="7330975" y="2531426"/>
            <a:ext cx="1000680" cy="719602"/>
            <a:chOff x="5107763" y="2571750"/>
            <a:chExt cx="1891288" cy="1360050"/>
          </a:xfrm>
        </p:grpSpPr>
        <p:sp>
          <p:nvSpPr>
            <p:cNvPr id="171" name="Google Shape;171;p19"/>
            <p:cNvSpPr txBox="1"/>
            <p:nvPr/>
          </p:nvSpPr>
          <p:spPr>
            <a:xfrm>
              <a:off x="5472750" y="3197775"/>
              <a:ext cx="388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8375" lIns="48375" spcFirstLastPara="1" rIns="48375" wrap="square" tIns="4837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52">
                  <a:solidFill>
                    <a:srgbClr val="FF0000"/>
                  </a:solidFill>
                </a:rPr>
                <a:t>1</a:t>
              </a:r>
              <a:endParaRPr sz="952">
                <a:solidFill>
                  <a:srgbClr val="FF0000"/>
                </a:solidFill>
              </a:endParaRPr>
            </a:p>
          </p:txBody>
        </p:sp>
        <p:sp>
          <p:nvSpPr>
            <p:cNvPr id="172" name="Google Shape;172;p19"/>
            <p:cNvSpPr txBox="1"/>
            <p:nvPr/>
          </p:nvSpPr>
          <p:spPr>
            <a:xfrm>
              <a:off x="6610850" y="2750925"/>
              <a:ext cx="388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8375" lIns="48375" spcFirstLastPara="1" rIns="48375" wrap="square" tIns="4837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52">
                  <a:solidFill>
                    <a:srgbClr val="FF0000"/>
                  </a:solidFill>
                </a:rPr>
                <a:t>2</a:t>
              </a:r>
              <a:endParaRPr sz="952">
                <a:solidFill>
                  <a:srgbClr val="FF0000"/>
                </a:solidFill>
              </a:endParaRPr>
            </a:p>
          </p:txBody>
        </p:sp>
        <p:sp>
          <p:nvSpPr>
            <p:cNvPr id="173" name="Google Shape;173;p19"/>
            <p:cNvSpPr txBox="1"/>
            <p:nvPr/>
          </p:nvSpPr>
          <p:spPr>
            <a:xfrm>
              <a:off x="5760238" y="2571750"/>
              <a:ext cx="388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8375" lIns="48375" spcFirstLastPara="1" rIns="48375" wrap="square" tIns="4837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52">
                  <a:solidFill>
                    <a:srgbClr val="FF0000"/>
                  </a:solidFill>
                </a:rPr>
                <a:t>3</a:t>
              </a:r>
              <a:endParaRPr sz="952">
                <a:solidFill>
                  <a:srgbClr val="FF0000"/>
                </a:solidFill>
              </a:endParaRPr>
            </a:p>
          </p:txBody>
        </p:sp>
        <p:sp>
          <p:nvSpPr>
            <p:cNvPr id="174" name="Google Shape;174;p19"/>
            <p:cNvSpPr txBox="1"/>
            <p:nvPr/>
          </p:nvSpPr>
          <p:spPr>
            <a:xfrm>
              <a:off x="6324163" y="2874900"/>
              <a:ext cx="388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8375" lIns="48375" spcFirstLastPara="1" rIns="48375" wrap="square" tIns="4837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52">
                  <a:solidFill>
                    <a:srgbClr val="FF0000"/>
                  </a:solidFill>
                </a:rPr>
                <a:t>4</a:t>
              </a:r>
              <a:endParaRPr sz="952">
                <a:solidFill>
                  <a:srgbClr val="FF0000"/>
                </a:solidFill>
              </a:endParaRPr>
            </a:p>
          </p:txBody>
        </p:sp>
        <p:sp>
          <p:nvSpPr>
            <p:cNvPr id="175" name="Google Shape;175;p19"/>
            <p:cNvSpPr txBox="1"/>
            <p:nvPr/>
          </p:nvSpPr>
          <p:spPr>
            <a:xfrm>
              <a:off x="5959213" y="3102225"/>
              <a:ext cx="388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8375" lIns="48375" spcFirstLastPara="1" rIns="48375" wrap="square" tIns="4837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52">
                  <a:solidFill>
                    <a:srgbClr val="FF0000"/>
                  </a:solidFill>
                </a:rPr>
                <a:t>5</a:t>
              </a:r>
              <a:endParaRPr sz="952">
                <a:solidFill>
                  <a:srgbClr val="FF0000"/>
                </a:solidFill>
              </a:endParaRPr>
            </a:p>
          </p:txBody>
        </p:sp>
        <p:sp>
          <p:nvSpPr>
            <p:cNvPr id="176" name="Google Shape;176;p19"/>
            <p:cNvSpPr txBox="1"/>
            <p:nvPr/>
          </p:nvSpPr>
          <p:spPr>
            <a:xfrm>
              <a:off x="5107763" y="3407300"/>
              <a:ext cx="388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8375" lIns="48375" spcFirstLastPara="1" rIns="48375" wrap="square" tIns="4837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52">
                  <a:solidFill>
                    <a:srgbClr val="FF0000"/>
                  </a:solidFill>
                </a:rPr>
                <a:t>7</a:t>
              </a:r>
              <a:endParaRPr sz="952">
                <a:solidFill>
                  <a:srgbClr val="FF0000"/>
                </a:solidFill>
              </a:endParaRPr>
            </a:p>
          </p:txBody>
        </p:sp>
        <p:sp>
          <p:nvSpPr>
            <p:cNvPr id="177" name="Google Shape;177;p19"/>
            <p:cNvSpPr txBox="1"/>
            <p:nvPr/>
          </p:nvSpPr>
          <p:spPr>
            <a:xfrm>
              <a:off x="6297613" y="3470100"/>
              <a:ext cx="388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8375" lIns="48375" spcFirstLastPara="1" rIns="48375" wrap="square" tIns="4837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52">
                  <a:solidFill>
                    <a:srgbClr val="FF0000"/>
                  </a:solidFill>
                </a:rPr>
                <a:t>6</a:t>
              </a:r>
              <a:endParaRPr sz="952">
                <a:solidFill>
                  <a:srgbClr val="FF0000"/>
                </a:solidFill>
              </a:endParaRPr>
            </a:p>
          </p:txBody>
        </p:sp>
      </p:grpSp>
      <p:pic>
        <p:nvPicPr>
          <p:cNvPr id="178" name="Google Shape;178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5950" y="1198000"/>
            <a:ext cx="6756623" cy="34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Choice of Data Mode</a:t>
            </a:r>
            <a:endParaRPr/>
          </a:p>
        </p:txBody>
      </p:sp>
      <p:pic>
        <p:nvPicPr>
          <p:cNvPr id="185" name="Google Shape;18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6300" y="2571750"/>
            <a:ext cx="4872900" cy="1940535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20"/>
          <p:cNvSpPr txBox="1"/>
          <p:nvPr>
            <p:ph idx="1" type="body"/>
          </p:nvPr>
        </p:nvSpPr>
        <p:spPr>
          <a:xfrm>
            <a:off x="311700" y="1152475"/>
            <a:ext cx="3654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Alternating Mode Data in our experiment window: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SzPts val="1400"/>
              <a:buChar char="○"/>
            </a:pPr>
            <a:r>
              <a:rPr b="1" lang="en">
                <a:solidFill>
                  <a:srgbClr val="00FF00"/>
                </a:solidFill>
              </a:rPr>
              <a:t>Line of sight velocity plots are good</a:t>
            </a:r>
            <a:endParaRPr b="1">
              <a:solidFill>
                <a:srgbClr val="00FF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Limited range covered by beams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400"/>
              <a:buChar char="○"/>
            </a:pPr>
            <a:r>
              <a:rPr b="1" lang="en">
                <a:solidFill>
                  <a:srgbClr val="FF0000"/>
                </a:solidFill>
              </a:rPr>
              <a:t>Electron density Data is too noisy in E-region</a:t>
            </a:r>
            <a:endParaRPr b="1">
              <a:solidFill>
                <a:srgbClr val="FF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Long Pulse mode is doing a better job</a:t>
            </a:r>
            <a:r>
              <a:rPr lang="en">
                <a:solidFill>
                  <a:schemeClr val="dk1"/>
                </a:solidFill>
              </a:rPr>
              <a:t> in capturing both E and F region in our window.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87" name="Google Shape;187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19725" y="445025"/>
            <a:ext cx="4872900" cy="195315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8" name="Google Shape;188;p20"/>
          <p:cNvCxnSpPr/>
          <p:nvPr/>
        </p:nvCxnSpPr>
        <p:spPr>
          <a:xfrm>
            <a:off x="3934625" y="402375"/>
            <a:ext cx="4985100" cy="20028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9" name="Google Shape;189;p20"/>
          <p:cNvCxnSpPr/>
          <p:nvPr/>
        </p:nvCxnSpPr>
        <p:spPr>
          <a:xfrm flipH="1">
            <a:off x="4023775" y="448650"/>
            <a:ext cx="4860300" cy="19851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90" name="Google Shape;190;p20"/>
          <p:cNvSpPr txBox="1"/>
          <p:nvPr/>
        </p:nvSpPr>
        <p:spPr>
          <a:xfrm>
            <a:off x="5700275" y="412950"/>
            <a:ext cx="5482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Alternating Mode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191" name="Google Shape;191;p20"/>
          <p:cNvSpPr txBox="1"/>
          <p:nvPr/>
        </p:nvSpPr>
        <p:spPr>
          <a:xfrm>
            <a:off x="5700275" y="2546550"/>
            <a:ext cx="2454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Long Pulse </a:t>
            </a:r>
            <a:r>
              <a:rPr lang="en" sz="1800">
                <a:solidFill>
                  <a:schemeClr val="dk1"/>
                </a:solidFill>
              </a:rPr>
              <a:t>Mode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192" name="Google Shape;192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Google Shape;19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97050" y="889026"/>
            <a:ext cx="5473350" cy="3864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7925" y="1201800"/>
            <a:ext cx="3422925" cy="3391200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21"/>
          <p:cNvSpPr txBox="1"/>
          <p:nvPr/>
        </p:nvSpPr>
        <p:spPr>
          <a:xfrm>
            <a:off x="34000" y="4730125"/>
            <a:ext cx="4670400" cy="27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[https://kauai.ccmc.gsfc.nasa.gov/instantrun/superdarn/]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00" name="Google Shape;200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E-Region Velocities</a:t>
            </a:r>
            <a:endParaRPr/>
          </a:p>
        </p:txBody>
      </p:sp>
      <p:sp>
        <p:nvSpPr>
          <p:cNvPr id="201" name="Google Shape;201;p21"/>
          <p:cNvSpPr/>
          <p:nvPr/>
        </p:nvSpPr>
        <p:spPr>
          <a:xfrm>
            <a:off x="3445475" y="3451125"/>
            <a:ext cx="5776500" cy="1404600"/>
          </a:xfrm>
          <a:prstGeom prst="ellipse">
            <a:avLst/>
          </a:prstGeom>
          <a:noFill/>
          <a:ln cap="flat" cmpd="sng" w="28575">
            <a:solidFill>
              <a:srgbClr val="FF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02" name="Google Shape;202;p21"/>
          <p:cNvCxnSpPr/>
          <p:nvPr/>
        </p:nvCxnSpPr>
        <p:spPr>
          <a:xfrm rot="10800000">
            <a:off x="2593275" y="2672575"/>
            <a:ext cx="153600" cy="2562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03" name="Google Shape;203;p21"/>
          <p:cNvCxnSpPr/>
          <p:nvPr/>
        </p:nvCxnSpPr>
        <p:spPr>
          <a:xfrm rot="10800000">
            <a:off x="2757125" y="2677225"/>
            <a:ext cx="0" cy="2868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04" name="Google Shape;204;p21"/>
          <p:cNvCxnSpPr/>
          <p:nvPr/>
        </p:nvCxnSpPr>
        <p:spPr>
          <a:xfrm rot="10800000">
            <a:off x="2562425" y="2933325"/>
            <a:ext cx="194700" cy="102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05" name="Google Shape;205;p21"/>
          <p:cNvCxnSpPr/>
          <p:nvPr/>
        </p:nvCxnSpPr>
        <p:spPr>
          <a:xfrm>
            <a:off x="2798100" y="2882075"/>
            <a:ext cx="4260600" cy="7683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dash"/>
            <a:round/>
            <a:headEnd len="med" w="med" type="none"/>
            <a:tailEnd len="med" w="med" type="triangle"/>
          </a:ln>
        </p:spPr>
      </p:cxnSp>
      <p:cxnSp>
        <p:nvCxnSpPr>
          <p:cNvPr id="206" name="Google Shape;206;p21"/>
          <p:cNvCxnSpPr/>
          <p:nvPr/>
        </p:nvCxnSpPr>
        <p:spPr>
          <a:xfrm>
            <a:off x="2705925" y="2984500"/>
            <a:ext cx="2862000" cy="6762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dash"/>
            <a:round/>
            <a:headEnd len="med" w="med" type="none"/>
            <a:tailEnd len="med" w="med" type="triangle"/>
          </a:ln>
        </p:spPr>
      </p:cxnSp>
      <p:sp>
        <p:nvSpPr>
          <p:cNvPr id="207" name="Google Shape;207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