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3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4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1" r:id="rId1"/>
    <p:sldMasterId id="2147484119" r:id="rId2"/>
    <p:sldMasterId id="2147484157" r:id="rId3"/>
    <p:sldMasterId id="2147484196" r:id="rId4"/>
    <p:sldMasterId id="2147484209" r:id="rId5"/>
  </p:sldMasterIdLst>
  <p:notesMasterIdLst>
    <p:notesMasterId r:id="rId31"/>
  </p:notesMasterIdLst>
  <p:sldIdLst>
    <p:sldId id="2243" r:id="rId6"/>
    <p:sldId id="2247" r:id="rId7"/>
    <p:sldId id="2249" r:id="rId8"/>
    <p:sldId id="2255" r:id="rId9"/>
    <p:sldId id="2256" r:id="rId10"/>
    <p:sldId id="2248" r:id="rId11"/>
    <p:sldId id="2246" r:id="rId12"/>
    <p:sldId id="471" r:id="rId13"/>
    <p:sldId id="2250" r:id="rId14"/>
    <p:sldId id="2251" r:id="rId15"/>
    <p:sldId id="2252" r:id="rId16"/>
    <p:sldId id="2253" r:id="rId17"/>
    <p:sldId id="2254" r:id="rId18"/>
    <p:sldId id="2257" r:id="rId19"/>
    <p:sldId id="2258" r:id="rId20"/>
    <p:sldId id="2263" r:id="rId21"/>
    <p:sldId id="2264" r:id="rId22"/>
    <p:sldId id="2265" r:id="rId23"/>
    <p:sldId id="2259" r:id="rId24"/>
    <p:sldId id="2261" r:id="rId25"/>
    <p:sldId id="2268" r:id="rId26"/>
    <p:sldId id="2260" r:id="rId27"/>
    <p:sldId id="2262" r:id="rId28"/>
    <p:sldId id="2267" r:id="rId29"/>
    <p:sldId id="2266" r:id="rId30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A  Bernhardt" initials="PAB" lastIdx="1" clrIdx="0">
    <p:extLst>
      <p:ext uri="{19B8F6BF-5375-455C-9EA6-DF929625EA0E}">
        <p15:presenceInfo xmlns:p15="http://schemas.microsoft.com/office/powerpoint/2012/main" userId="Paul A  Bernhard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66"/>
    <a:srgbClr val="464D9A"/>
    <a:srgbClr val="594D9A"/>
    <a:srgbClr val="424D9A"/>
    <a:srgbClr val="264D9A"/>
    <a:srgbClr val="3366CC"/>
    <a:srgbClr val="2429F8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06" autoAdjust="0"/>
    <p:restoredTop sz="94660"/>
  </p:normalViewPr>
  <p:slideViewPr>
    <p:cSldViewPr>
      <p:cViewPr varScale="1">
        <p:scale>
          <a:sx n="94" d="100"/>
          <a:sy n="94" d="100"/>
        </p:scale>
        <p:origin x="114" y="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74"/>
    </p:cViewPr>
  </p:sorterViewPr>
  <p:notesViewPr>
    <p:cSldViewPr>
      <p:cViewPr varScale="1">
        <p:scale>
          <a:sx n="82" d="100"/>
          <a:sy n="82" d="100"/>
        </p:scale>
        <p:origin x="343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AF68EE1-8067-42A4-AD46-637E7B0C9B59}" type="datetimeFigureOut">
              <a:rPr lang="en-US" smtClean="0"/>
              <a:t>7/26/2025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EE2D7C8-4DD7-41A5-A701-4F3A76329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2D7C8-4DD7-41A5-A701-4F3A763294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053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2D7C8-4DD7-41A5-A701-4F3A763294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17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5406D5-8F29-478D-8278-90BAD0786EF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77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CB84E04-B81D-4E91-ACE1-991C87F0DF93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0433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6463EE0A-F329-4102-9049-D1226E6EE1A5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602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F9201C3A-E395-4E4A-AFC3-B290617D71FF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211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FDC5201F-8108-48F8-A90D-9CAB58B1A085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631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FBFBD114-94DA-4C19-ABD1-CBFED4382C5E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799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747115FB-E606-43A6-A1A1-D490C20A38DA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66015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78E9CF6D-797E-4F52-83A7-8A5260D285CF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8781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FCB84E04-B81D-4E91-ACE1-991C87F0DF93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7989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69E0F4B6-2D5D-4FDE-A174-D7DE3A2E04B2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6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9E0F4B6-2D5D-4FDE-A174-D7DE3A2E04B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5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88A3600-1F46-2CF8-937A-EC6F1223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063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image and 1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5E046A-1409-094A-A0C8-4740F2830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36CF6E-EB77-B249-A9D6-3190091AC25B}"/>
              </a:ext>
            </a:extLst>
          </p:cNvPr>
          <p:cNvCxnSpPr>
            <a:cxnSpLocks/>
          </p:cNvCxnSpPr>
          <p:nvPr userDrawn="1"/>
        </p:nvCxnSpPr>
        <p:spPr>
          <a:xfrm>
            <a:off x="512226" y="336371"/>
            <a:ext cx="5148986" cy="0"/>
          </a:xfrm>
          <a:prstGeom prst="line">
            <a:avLst/>
          </a:prstGeom>
          <a:ln>
            <a:solidFill>
              <a:srgbClr val="F392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7428D1D-0EE2-9F4C-84BD-D13B54B258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CA977149-4868-0940-9B35-0AD4530530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B85022-E1F9-7749-99C5-E71FEEE48C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1EA3C34-B4DA-2B69-431E-23DC0C80D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5" name="Graphic 15">
            <a:extLst>
              <a:ext uri="{FF2B5EF4-FFF2-40B4-BE49-F238E27FC236}">
                <a16:creationId xmlns:a16="http://schemas.microsoft.com/office/drawing/2014/main" id="{276D553D-DD01-6CA5-502D-06082D396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58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5E046A-1409-094A-A0C8-4740F2830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7916384A-A7D7-9845-B483-9CCC51628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CA744-9C84-7243-88DC-A27BED2A154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CA2E54A-1B58-7349-E983-44B7A8617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529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FD2E16F7-BF31-9D40-B449-4432B40184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77C36AC-718F-6640-A855-027200A9C0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CE6A046-CCE3-A4B2-3A53-B827C2519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col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FDA436-58FB-0444-8083-8266F0570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7" name="Picture Placeholder 12">
            <a:extLst>
              <a:ext uri="{FF2B5EF4-FFF2-40B4-BE49-F238E27FC236}">
                <a16:creationId xmlns:a16="http://schemas.microsoft.com/office/drawing/2014/main" id="{86B6F4AB-89FB-7D4D-A64D-DB913B96C5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E610645-7187-A343-A1B2-A425992139C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46" name="Picture Placeholder 12">
            <a:extLst>
              <a:ext uri="{FF2B5EF4-FFF2-40B4-BE49-F238E27FC236}">
                <a16:creationId xmlns:a16="http://schemas.microsoft.com/office/drawing/2014/main" id="{30FD9007-142E-FE4D-9A5E-4125BF86C0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6C722DB8-324A-CB44-BA2C-F6B5D3072A0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48" name="Picture Placeholder 12">
            <a:extLst>
              <a:ext uri="{FF2B5EF4-FFF2-40B4-BE49-F238E27FC236}">
                <a16:creationId xmlns:a16="http://schemas.microsoft.com/office/drawing/2014/main" id="{83EFB1CF-E0FE-5D40-A600-442508B7042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896E97B7-710D-B54C-91F3-EB37F9E6803D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id="{F9BB9253-D168-8648-9382-EB014BE6E4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2F4F3FD-C5C2-9F34-ABA2-3BE537FCC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65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, 2 col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D3DBA22-7AC7-124D-994A-CA204BEED352}"/>
              </a:ext>
            </a:extLst>
          </p:cNvPr>
          <p:cNvSpPr/>
          <p:nvPr userDrawn="1"/>
        </p:nvSpPr>
        <p:spPr>
          <a:xfrm>
            <a:off x="3471333" y="0"/>
            <a:ext cx="872066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Picture Placeholder 12">
            <a:extLst>
              <a:ext uri="{FF2B5EF4-FFF2-40B4-BE49-F238E27FC236}">
                <a16:creationId xmlns:a16="http://schemas.microsoft.com/office/drawing/2014/main" id="{52DE2EE1-F646-CC47-8F7E-C56F1F398E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4B2AA1E-4A73-BC46-841D-CF6C5CC914BB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12">
            <a:extLst>
              <a:ext uri="{FF2B5EF4-FFF2-40B4-BE49-F238E27FC236}">
                <a16:creationId xmlns:a16="http://schemas.microsoft.com/office/drawing/2014/main" id="{16B5D969-71EE-DD4C-AF2C-1B5EB9BD47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15FBC71E-0E08-8E4B-B5D8-ABF8AF1660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CA14E6F-A25E-2C44-B184-D89B987E0BF7}"/>
              </a:ext>
            </a:extLst>
          </p:cNvPr>
          <p:cNvCxnSpPr>
            <a:cxnSpLocks/>
          </p:cNvCxnSpPr>
          <p:nvPr userDrawn="1"/>
        </p:nvCxnSpPr>
        <p:spPr>
          <a:xfrm>
            <a:off x="512226" y="336371"/>
            <a:ext cx="2688174" cy="0"/>
          </a:xfrm>
          <a:prstGeom prst="line">
            <a:avLst/>
          </a:prstGeom>
          <a:ln>
            <a:solidFill>
              <a:srgbClr val="F392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A94CD18-6D5A-A4C2-7370-E0B53E485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E5BB791D-DCAB-B7E2-67F1-7E161DE48E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416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l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12">
            <a:extLst>
              <a:ext uri="{FF2B5EF4-FFF2-40B4-BE49-F238E27FC236}">
                <a16:creationId xmlns:a16="http://schemas.microsoft.com/office/drawing/2014/main" id="{16B5D969-71EE-DD4C-AF2C-1B5EB9BD47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7" name="Picture Placeholder 12">
            <a:extLst>
              <a:ext uri="{FF2B5EF4-FFF2-40B4-BE49-F238E27FC236}">
                <a16:creationId xmlns:a16="http://schemas.microsoft.com/office/drawing/2014/main" id="{69EC03BC-BBA3-E740-90CC-A8B7C8265C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76CD64-12B2-5A4F-89A4-82C4D2DAF1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842ECB6-4021-D9C2-BB61-27B120C24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844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ol, icons an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FC81F62-7188-504E-8ADF-0C1EA91CB117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9C8D178-904F-C442-830E-2650E4D935C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27CB206-DE05-6240-99BD-92B9B739E604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795B81F-1A86-AC43-911A-18B0FEC0C79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79D92B43-2BAE-244F-ACA6-6F5C8AD42E2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9E30A311-0A7B-9441-8B6C-73AD714E7BD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F26371EF-BE7B-9541-BFB1-0590EBE07FB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51A0DEC8-0ACA-E840-A835-3AC0702662B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0B226EC-5380-4EA5-F349-777A42F5C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68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23BAAD8-EF2E-47E7-9195-DF034D676C68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13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72A7E65-AAB4-044C-86D5-4BB684B70BE5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41575761-5BD7-2549-B9C5-EFA0365C71A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180F4A22-B971-FE42-A145-D0E8D76FD57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486EB7A3-337C-4C4B-A181-F587A5AB50F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14FD16D-864E-814E-9037-92800B4C17FB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357687DF-BC88-D04D-A3DC-91CDCB345914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E6C66D75-AE1D-7C49-A1C6-EB0C941C0B56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EC1E9A8F-8F9D-C44E-B210-EA2858863994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FE96FB37-50B3-B44C-A9AE-6A340173EC65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357DA8B2-3572-6947-8885-4D63D407EAFB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C96CF0B8-40FD-0545-B109-354056E9D947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ABA04BB-0741-0645-AFFB-2FA3D8B3F36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C510A83E-8798-D944-887A-8D7FE868BFE3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A64BCF5A-8623-DB46-B54F-C93C6FE898B5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D3A51E5-B4DC-2A73-AD53-FF6FBE02C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493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ab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able Placeholder 3">
            <a:extLst>
              <a:ext uri="{FF2B5EF4-FFF2-40B4-BE49-F238E27FC236}">
                <a16:creationId xmlns:a16="http://schemas.microsoft.com/office/drawing/2014/main" id="{1B215167-EEA5-6040-8353-2B75DA9FE3FF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B6413-F93D-8F45-936D-B1FB88966E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EDF9395-8C64-93E7-F8E7-7B0740DC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785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text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C9B5CEB5-D826-F748-A940-708D06C9A807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4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27B40-86E0-AB46-935B-CD1C1CDF0C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F7A7EFC-1463-F100-283F-632961B6C8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37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C9B5CEB5-D826-F748-A940-708D06C9A807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5EE6A-8A68-E045-B3CD-1CA010AAE3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E2F04F-43FA-C411-EBBC-27FFF6FB0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318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 col text and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5" name="Chart Placeholder 4">
            <a:extLst>
              <a:ext uri="{FF2B5EF4-FFF2-40B4-BE49-F238E27FC236}">
                <a16:creationId xmlns:a16="http://schemas.microsoft.com/office/drawing/2014/main" id="{37E6B5D8-DAF8-7242-8550-DBF5842D8F5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6" name="Chart Placeholder 4">
            <a:extLst>
              <a:ext uri="{FF2B5EF4-FFF2-40B4-BE49-F238E27FC236}">
                <a16:creationId xmlns:a16="http://schemas.microsoft.com/office/drawing/2014/main" id="{877E74AB-7630-B64E-B26C-A4DF67DD8068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7" name="Chart Placeholder 4">
            <a:extLst>
              <a:ext uri="{FF2B5EF4-FFF2-40B4-BE49-F238E27FC236}">
                <a16:creationId xmlns:a16="http://schemas.microsoft.com/office/drawing/2014/main" id="{4A6C698E-BE95-2E44-AC15-030262F8862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38" name="Chart Placeholder 4">
            <a:extLst>
              <a:ext uri="{FF2B5EF4-FFF2-40B4-BE49-F238E27FC236}">
                <a16:creationId xmlns:a16="http://schemas.microsoft.com/office/drawing/2014/main" id="{4A878F04-5CDD-084A-A5D6-CF03828A5CF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5D1854-A07D-1140-8FA1-B8FBA08206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49597DC-3FFC-424D-A3B8-92FB302695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717C531-C405-FA49-9440-A804A19BA95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1716F451-39E3-4841-AFCB-81250820D1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5129C80-9931-5F0F-DFAB-D7B7BA105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541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Chart Placeholder 4">
            <a:extLst>
              <a:ext uri="{FF2B5EF4-FFF2-40B4-BE49-F238E27FC236}">
                <a16:creationId xmlns:a16="http://schemas.microsoft.com/office/drawing/2014/main" id="{5FC824D2-85E0-D046-A2AB-8F02BB80BC16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49C7B2-95C6-8A4B-A37B-BBCC2FDEC76B}"/>
              </a:ext>
            </a:extLst>
          </p:cNvPr>
          <p:cNvSpPr/>
          <p:nvPr userDrawn="1"/>
        </p:nvSpPr>
        <p:spPr>
          <a:xfrm rot="5400000">
            <a:off x="5558888" y="4256125"/>
            <a:ext cx="576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0D265634-875A-1E4D-B32B-A774514602B9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non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48392318-617E-3F43-97A3-FE63F656E92E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18C0EC11-DF98-A741-B33C-F1696924B4F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63EEABFB-6AF4-4D4D-98EC-7BD552C10AD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non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9A6D9C3-C5F4-704B-B405-D09DC1E3DF4E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09123-B5BC-B848-8D9B-92B3B9C6DCB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C927E5F-97EB-E1D8-62EF-D7B21EAC1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9812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with image - Left align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0BC6E18-8A31-6A45-BAF4-A40C4BC06E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97C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4432BC-7F44-344A-851B-3C271C933474}"/>
              </a:ext>
            </a:extLst>
          </p:cNvPr>
          <p:cNvSpPr/>
          <p:nvPr userDrawn="1"/>
        </p:nvSpPr>
        <p:spPr>
          <a:xfrm rot="10800000">
            <a:off x="570160" y="1289125"/>
            <a:ext cx="2448000" cy="36000"/>
          </a:xfrm>
          <a:prstGeom prst="rect">
            <a:avLst/>
          </a:prstGeom>
          <a:solidFill>
            <a:srgbClr val="F39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4A5E90-32EC-8040-B356-3B691F6039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97FC388-463F-8A31-BD11-286872B78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28AB641D-29B6-9B04-2F3E-53CD3046ED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588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with image - Right align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82E28D-3E7B-4842-ADA0-6CEAE6D518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97C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A1F0B7-65E6-9948-9F7E-CD763643E6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7A8DF-9CDC-3F42-934B-888F20130437}"/>
              </a:ext>
            </a:extLst>
          </p:cNvPr>
          <p:cNvSpPr/>
          <p:nvPr userDrawn="1"/>
        </p:nvSpPr>
        <p:spPr>
          <a:xfrm rot="10800000">
            <a:off x="9173840" y="1289125"/>
            <a:ext cx="2448000" cy="36000"/>
          </a:xfrm>
          <a:prstGeom prst="rect">
            <a:avLst/>
          </a:prstGeom>
          <a:solidFill>
            <a:srgbClr val="F39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E4CD49D-C147-2C48-8F9B-D97021A71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4BB9DE1-C321-2A4C-87EB-9984536E0A1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8E96A5-5007-B6FC-471F-15F089B9F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084D5A07-3D11-65A8-63F4-5BBF6D0021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24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9EFC755-0312-934E-88C5-F3D75F294DE6}"/>
              </a:ext>
            </a:extLst>
          </p:cNvPr>
          <p:cNvSpPr/>
          <p:nvPr userDrawn="1"/>
        </p:nvSpPr>
        <p:spPr>
          <a:xfrm>
            <a:off x="525407" y="1059910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4903CBE-2F46-9247-9A25-2FD7D4FB8A73}"/>
              </a:ext>
            </a:extLst>
          </p:cNvPr>
          <p:cNvSpPr/>
          <p:nvPr userDrawn="1"/>
        </p:nvSpPr>
        <p:spPr>
          <a:xfrm rot="10800000">
            <a:off x="10678827" y="4288743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36E732-2EF5-6244-9A19-5DB164DE8BF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0D9A933-5A71-2C7A-9BE9-9B0DE5E95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05F7BED2-92F2-A205-3CD7-D4EE1A6048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79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temen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9EFC755-0312-934E-88C5-F3D75F294DE6}"/>
              </a:ext>
            </a:extLst>
          </p:cNvPr>
          <p:cNvSpPr/>
          <p:nvPr userDrawn="1"/>
        </p:nvSpPr>
        <p:spPr>
          <a:xfrm>
            <a:off x="525407" y="1059910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4903CBE-2F46-9247-9A25-2FD7D4FB8A73}"/>
              </a:ext>
            </a:extLst>
          </p:cNvPr>
          <p:cNvSpPr/>
          <p:nvPr userDrawn="1"/>
        </p:nvSpPr>
        <p:spPr>
          <a:xfrm rot="10800000">
            <a:off x="10678827" y="4288743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925230C-7F63-9C41-885C-26102EDF9F3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52856CF-FB3F-443B-C13F-7389876C4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268A8CD3-2D84-F579-B693-01577AEDDC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8FFF2D5D-4020-4039-989B-85F510002A19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783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hi res imag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53D75E-DF21-CE41-8119-A410C7873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7225581-371C-64C2-E716-FCCDD2BB8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4913DF88-1B25-F17D-BAAA-0E8ABCE777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340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321F82A-0C29-F445-8948-8258711083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5AF4E5C-CC0D-754F-AA9B-EF9125711A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F57EC44F-E037-C344-A7E4-E06400066F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C35880F9-6EA4-6946-89FD-DA6AC4AC98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  <a:pattFill prst="pct75">
            <a:fgClr>
              <a:srgbClr val="0070C0"/>
            </a:fgClr>
            <a:bgClr>
              <a:schemeClr val="accent4"/>
            </a:bgClr>
          </a:pattFill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2BD833D-C4ED-15EF-CEDF-2A095092D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77C4E19C-7EBD-2BCF-3550-3B394C3406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8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56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393C4B6-35CD-AE01-D1B0-2A28A21CD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rgbClr val="00597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BE96A8F5-9AF8-3C7F-4E4B-427EED875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8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35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15D406A-9B66-FD46-BF59-C2D6085BA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538E8AE-6428-BF40-9DE3-AFB4866F3C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5CA8443-6861-4D4B-A220-48425D13BCE6}"/>
              </a:ext>
            </a:extLst>
          </p:cNvPr>
          <p:cNvSpPr txBox="1">
            <a:spLocks/>
          </p:cNvSpPr>
          <p:nvPr userDrawn="1"/>
        </p:nvSpPr>
        <p:spPr>
          <a:xfrm>
            <a:off x="497371" y="668862"/>
            <a:ext cx="5342229" cy="6647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100" dirty="0"/>
              <a:t>THANK YOU</a:t>
            </a:r>
            <a:endParaRPr lang="en-US" sz="4400" b="1" spc="10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43E3F09-0E8C-E94A-AAC0-BA0F527C0C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303120" y="1618169"/>
            <a:ext cx="5563033" cy="312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47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CE0AF4E-E963-4E6B-9FFD-9941019CF640}"/>
              </a:ext>
            </a:extLst>
          </p:cNvPr>
          <p:cNvGrpSpPr/>
          <p:nvPr userDrawn="1"/>
        </p:nvGrpSpPr>
        <p:grpSpPr>
          <a:xfrm>
            <a:off x="-1" y="0"/>
            <a:ext cx="12192001" cy="1412111"/>
            <a:chOff x="-1" y="0"/>
            <a:chExt cx="12192001" cy="14121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859C74-9934-4F7C-8CCC-3F67FF9ADB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t="25050" r="10563" b="24847"/>
            <a:stretch/>
          </p:blipFill>
          <p:spPr>
            <a:xfrm>
              <a:off x="-1" y="0"/>
              <a:ext cx="12192001" cy="141211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9F800F-A6E0-4306-93D8-985C320B92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191509" y="391371"/>
              <a:ext cx="1885393" cy="629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45A3CC-115D-7849-A282-D1538526A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291A17-2D05-A619-8537-E3EDC512402B}"/>
              </a:ext>
            </a:extLst>
          </p:cNvPr>
          <p:cNvSpPr txBox="1"/>
          <p:nvPr userDrawn="1"/>
        </p:nvSpPr>
        <p:spPr>
          <a:xfrm>
            <a:off x="10191509" y="1065563"/>
            <a:ext cx="179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An Arcfield Company</a:t>
            </a:r>
          </a:p>
        </p:txBody>
      </p:sp>
    </p:spTree>
    <p:extLst>
      <p:ext uri="{BB962C8B-B14F-4D97-AF65-F5344CB8AC3E}">
        <p14:creationId xmlns:p14="http://schemas.microsoft.com/office/powerpoint/2010/main" val="2968445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0C0C5-F381-0C79-B5C1-730E0C2A5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9E44D-B725-4AB5-E0B9-8BBC297638E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1AC394C8-B999-869C-6E70-6CF6EC697BCE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614998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832104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61722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956564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without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02B45AD3-D1B6-2547-822D-938C3C45B6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grpSp>
        <p:nvGrpSpPr>
          <p:cNvPr id="6" name="Graphic 4">
            <a:extLst>
              <a:ext uri="{FF2B5EF4-FFF2-40B4-BE49-F238E27FC236}">
                <a16:creationId xmlns:a16="http://schemas.microsoft.com/office/drawing/2014/main" id="{AF21F76B-A452-7943-BA1E-AA7283A3EA4C}"/>
              </a:ext>
            </a:extLst>
          </p:cNvPr>
          <p:cNvGrpSpPr/>
          <p:nvPr/>
        </p:nvGrpSpPr>
        <p:grpSpPr>
          <a:xfrm>
            <a:off x="3207197" y="537759"/>
            <a:ext cx="5792964" cy="5804049"/>
            <a:chOff x="3207197" y="537759"/>
            <a:chExt cx="5792964" cy="5804049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F7DD347-34DC-5C46-877E-637EF9221259}"/>
                </a:ext>
              </a:extLst>
            </p:cNvPr>
            <p:cNvSpPr/>
            <p:nvPr/>
          </p:nvSpPr>
          <p:spPr>
            <a:xfrm>
              <a:off x="3209853" y="555706"/>
              <a:ext cx="5790308" cy="5786102"/>
            </a:xfrm>
            <a:custGeom>
              <a:avLst/>
              <a:gdLst>
                <a:gd name="connsiteX0" fmla="*/ 5790309 w 5790308"/>
                <a:gd name="connsiteY0" fmla="*/ 2893051 h 5786102"/>
                <a:gd name="connsiteX1" fmla="*/ 2895154 w 5790308"/>
                <a:gd name="connsiteY1" fmla="*/ 5786103 h 5786102"/>
                <a:gd name="connsiteX2" fmla="*/ 0 w 5790308"/>
                <a:gd name="connsiteY2" fmla="*/ 2893051 h 5786102"/>
                <a:gd name="connsiteX3" fmla="*/ 2895154 w 5790308"/>
                <a:gd name="connsiteY3" fmla="*/ 0 h 5786102"/>
                <a:gd name="connsiteX4" fmla="*/ 5790309 w 5790308"/>
                <a:gd name="connsiteY4" fmla="*/ 2893051 h 5786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308" h="5786102">
                  <a:moveTo>
                    <a:pt x="5790309" y="2893051"/>
                  </a:moveTo>
                  <a:cubicBezTo>
                    <a:pt x="5790309" y="4490840"/>
                    <a:pt x="4494104" y="5786103"/>
                    <a:pt x="2895154" y="5786103"/>
                  </a:cubicBezTo>
                  <a:cubicBezTo>
                    <a:pt x="1296205" y="5786103"/>
                    <a:pt x="0" y="4490839"/>
                    <a:pt x="0" y="2893051"/>
                  </a:cubicBezTo>
                  <a:cubicBezTo>
                    <a:pt x="0" y="1295263"/>
                    <a:pt x="1296205" y="0"/>
                    <a:pt x="2895154" y="0"/>
                  </a:cubicBezTo>
                  <a:cubicBezTo>
                    <a:pt x="4494104" y="0"/>
                    <a:pt x="5790309" y="1295263"/>
                    <a:pt x="5790309" y="2893051"/>
                  </a:cubicBezTo>
                  <a:close/>
                </a:path>
              </a:pathLst>
            </a:custGeom>
            <a:solidFill>
              <a:schemeClr val="bg2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E98E3BF2-5D0A-414A-84C9-338DB0CD5B20}"/>
                </a:ext>
              </a:extLst>
            </p:cNvPr>
            <p:cNvSpPr/>
            <p:nvPr/>
          </p:nvSpPr>
          <p:spPr>
            <a:xfrm>
              <a:off x="3207197" y="537759"/>
              <a:ext cx="5790308" cy="2893051"/>
            </a:xfrm>
            <a:custGeom>
              <a:avLst/>
              <a:gdLst>
                <a:gd name="connsiteX0" fmla="*/ 0 w 5790308"/>
                <a:gd name="connsiteY0" fmla="*/ 2893051 h 2893051"/>
                <a:gd name="connsiteX1" fmla="*/ 2895155 w 5790308"/>
                <a:gd name="connsiteY1" fmla="*/ 0 h 2893051"/>
                <a:gd name="connsiteX2" fmla="*/ 5790309 w 5790308"/>
                <a:gd name="connsiteY2" fmla="*/ 2893051 h 289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0308" h="2893051">
                  <a:moveTo>
                    <a:pt x="0" y="2893051"/>
                  </a:moveTo>
                  <a:cubicBezTo>
                    <a:pt x="0" y="1295519"/>
                    <a:pt x="1296461" y="0"/>
                    <a:pt x="2895155" y="0"/>
                  </a:cubicBezTo>
                  <a:cubicBezTo>
                    <a:pt x="4493849" y="0"/>
                    <a:pt x="5790309" y="1295519"/>
                    <a:pt x="5790309" y="2893051"/>
                  </a:cubicBezTo>
                  <a:close/>
                </a:path>
              </a:pathLst>
            </a:custGeom>
            <a:solidFill>
              <a:schemeClr val="accent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A5D5A4A-B57C-D041-9810-E69D1B8782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8456" y="2033748"/>
            <a:ext cx="6607252" cy="1218795"/>
          </a:xfrm>
        </p:spPr>
        <p:txBody>
          <a:bodyPr wrap="square" anchor="b">
            <a:spAutoFit/>
          </a:bodyPr>
          <a:lstStyle>
            <a:lvl1pPr algn="l">
              <a:defRPr sz="44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0C13DCF-7D98-4C4C-BE6F-17D953B39F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13506" y="55085"/>
            <a:ext cx="1994909" cy="1122137"/>
          </a:xfrm>
          <a:prstGeom prst="rect">
            <a:avLst/>
          </a:prstGeom>
        </p:spPr>
      </p:pic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9FD95C58-DF88-F044-802A-195E77125731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66487" y="5916111"/>
            <a:ext cx="3607972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5FD8D92-2343-EF47-96D4-B531F2EDA2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6487" y="3667682"/>
            <a:ext cx="629492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A183803-8C84-1147-9EEE-CF3B7A40C4E6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6487" y="6154650"/>
            <a:ext cx="3607972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Month Day Year</a:t>
            </a:r>
          </a:p>
        </p:txBody>
      </p:sp>
    </p:spTree>
    <p:extLst>
      <p:ext uri="{BB962C8B-B14F-4D97-AF65-F5344CB8AC3E}">
        <p14:creationId xmlns:p14="http://schemas.microsoft.com/office/powerpoint/2010/main" val="9891932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with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02B45AD3-D1B6-2547-822D-938C3C45B6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4309"/>
            <a:ext cx="12192000" cy="3429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6665450-D9A8-8D49-9CEA-547FF499C6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3433310"/>
            <a:ext cx="12192000" cy="3429000"/>
          </a:xfrm>
          <a:prstGeom prst="rect">
            <a:avLst/>
          </a:pr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305966B9-1233-664B-A533-52FA8163D79C}"/>
              </a:ext>
            </a:extLst>
          </p:cNvPr>
          <p:cNvSpPr/>
          <p:nvPr userDrawn="1"/>
        </p:nvSpPr>
        <p:spPr>
          <a:xfrm rot="10800000">
            <a:off x="3190731" y="3429001"/>
            <a:ext cx="5810537" cy="2899066"/>
          </a:xfrm>
          <a:custGeom>
            <a:avLst/>
            <a:gdLst>
              <a:gd name="connsiteX0" fmla="*/ 0 w 5790308"/>
              <a:gd name="connsiteY0" fmla="*/ 2893051 h 2893051"/>
              <a:gd name="connsiteX1" fmla="*/ 2895155 w 5790308"/>
              <a:gd name="connsiteY1" fmla="*/ 0 h 2893051"/>
              <a:gd name="connsiteX2" fmla="*/ 5790309 w 5790308"/>
              <a:gd name="connsiteY2" fmla="*/ 2893051 h 289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0308" h="2893051">
                <a:moveTo>
                  <a:pt x="0" y="2893051"/>
                </a:moveTo>
                <a:cubicBezTo>
                  <a:pt x="0" y="1295519"/>
                  <a:pt x="1296461" y="0"/>
                  <a:pt x="2895155" y="0"/>
                </a:cubicBezTo>
                <a:cubicBezTo>
                  <a:pt x="4493849" y="0"/>
                  <a:pt x="5790309" y="1295519"/>
                  <a:pt x="5790309" y="2893051"/>
                </a:cubicBezTo>
                <a:close/>
              </a:path>
            </a:pathLst>
          </a:custGeom>
          <a:solidFill>
            <a:schemeClr val="accent3"/>
          </a:solidFill>
          <a:ln w="632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F12CB7D5-6325-F249-9173-AD1CE4217C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730" y="517530"/>
            <a:ext cx="5810524" cy="2906708"/>
          </a:xfrm>
          <a:custGeom>
            <a:avLst/>
            <a:gdLst>
              <a:gd name="connsiteX0" fmla="*/ 2905980 w 5810524"/>
              <a:gd name="connsiteY0" fmla="*/ 1 h 2906708"/>
              <a:gd name="connsiteX1" fmla="*/ 4358785 w 5810524"/>
              <a:gd name="connsiteY1" fmla="*/ 389742 h 2906708"/>
              <a:gd name="connsiteX2" fmla="*/ 5785194 w 5810524"/>
              <a:gd name="connsiteY2" fmla="*/ 2521979 h 2906708"/>
              <a:gd name="connsiteX3" fmla="*/ 5810524 w 5810524"/>
              <a:gd name="connsiteY3" fmla="*/ 2906708 h 2906708"/>
              <a:gd name="connsiteX4" fmla="*/ 5462235 w 5810524"/>
              <a:gd name="connsiteY4" fmla="*/ 2906708 h 2906708"/>
              <a:gd name="connsiteX5" fmla="*/ 2905270 w 5810524"/>
              <a:gd name="connsiteY5" fmla="*/ 2905269 h 2906708"/>
              <a:gd name="connsiteX6" fmla="*/ 1 w 5810524"/>
              <a:gd name="connsiteY6" fmla="*/ 2905484 h 2906708"/>
              <a:gd name="connsiteX7" fmla="*/ 1452983 w 5810524"/>
              <a:gd name="connsiteY7" fmla="*/ 389032 h 2906708"/>
              <a:gd name="connsiteX8" fmla="*/ 2905980 w 5810524"/>
              <a:gd name="connsiteY8" fmla="*/ 1 h 290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10524" h="2906708">
                <a:moveTo>
                  <a:pt x="2905980" y="1"/>
                </a:moveTo>
                <a:cubicBezTo>
                  <a:pt x="3407673" y="123"/>
                  <a:pt x="3909334" y="130041"/>
                  <a:pt x="4358785" y="389742"/>
                </a:cubicBezTo>
                <a:cubicBezTo>
                  <a:pt x="5145324" y="844218"/>
                  <a:pt x="5667365" y="1635712"/>
                  <a:pt x="5785194" y="2521979"/>
                </a:cubicBezTo>
                <a:lnTo>
                  <a:pt x="5810524" y="2906708"/>
                </a:lnTo>
                <a:lnTo>
                  <a:pt x="5462235" y="2906708"/>
                </a:lnTo>
                <a:lnTo>
                  <a:pt x="2905270" y="2905269"/>
                </a:lnTo>
                <a:lnTo>
                  <a:pt x="1" y="2905484"/>
                </a:lnTo>
                <a:cubicBezTo>
                  <a:pt x="-76" y="1867311"/>
                  <a:pt x="553827" y="907994"/>
                  <a:pt x="1452983" y="389032"/>
                </a:cubicBezTo>
                <a:cubicBezTo>
                  <a:pt x="1902561" y="129551"/>
                  <a:pt x="2404286" y="-122"/>
                  <a:pt x="2905980" y="1"/>
                </a:cubicBez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 anchor="t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A5D5A4A-B57C-D041-9810-E69D1B8782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8456" y="2033748"/>
            <a:ext cx="6508398" cy="1218795"/>
          </a:xfrm>
        </p:spPr>
        <p:txBody>
          <a:bodyPr wrap="square" anchor="b">
            <a:spAutoFit/>
          </a:bodyPr>
          <a:lstStyle>
            <a:lvl1pPr algn="l">
              <a:defRPr sz="44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5FD8D92-2343-EF47-96D4-B531F2EDA2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8456" y="3667682"/>
            <a:ext cx="6312953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75EAE55-B894-D948-8441-DCAC108440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66487" y="5916111"/>
            <a:ext cx="3607972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66A7DDF-A72E-D141-86B6-3235933FB490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466487" y="6154650"/>
            <a:ext cx="3607972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Month Day Year</a:t>
            </a:r>
          </a:p>
        </p:txBody>
      </p:sp>
      <p:pic>
        <p:nvPicPr>
          <p:cNvPr id="2" name="Graphic 15">
            <a:extLst>
              <a:ext uri="{FF2B5EF4-FFF2-40B4-BE49-F238E27FC236}">
                <a16:creationId xmlns:a16="http://schemas.microsoft.com/office/drawing/2014/main" id="{A028430C-A9BC-DF00-7CF5-59FD2CE006B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213506" y="55085"/>
            <a:ext cx="1994909" cy="112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19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- Half circl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A0E68EB4-C65E-684A-B0C9-C612625EC7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3427190"/>
          </a:xfrm>
          <a:prstGeom prst="rect">
            <a:avLst/>
          </a:prstGeom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7CE51F42-DAB5-3942-AB1B-1A3E895CED40}"/>
              </a:ext>
            </a:extLst>
          </p:cNvPr>
          <p:cNvSpPr/>
          <p:nvPr/>
        </p:nvSpPr>
        <p:spPr>
          <a:xfrm>
            <a:off x="3207197" y="537759"/>
            <a:ext cx="5790308" cy="2893051"/>
          </a:xfrm>
          <a:custGeom>
            <a:avLst/>
            <a:gdLst>
              <a:gd name="connsiteX0" fmla="*/ 0 w 5790308"/>
              <a:gd name="connsiteY0" fmla="*/ 2893051 h 2893051"/>
              <a:gd name="connsiteX1" fmla="*/ 2895155 w 5790308"/>
              <a:gd name="connsiteY1" fmla="*/ 0 h 2893051"/>
              <a:gd name="connsiteX2" fmla="*/ 5790309 w 5790308"/>
              <a:gd name="connsiteY2" fmla="*/ 2893051 h 289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0308" h="2893051">
                <a:moveTo>
                  <a:pt x="0" y="2893051"/>
                </a:moveTo>
                <a:cubicBezTo>
                  <a:pt x="0" y="1295519"/>
                  <a:pt x="1296461" y="0"/>
                  <a:pt x="2895155" y="0"/>
                </a:cubicBezTo>
                <a:cubicBezTo>
                  <a:pt x="4493849" y="0"/>
                  <a:pt x="5790309" y="1295519"/>
                  <a:pt x="5790309" y="2893051"/>
                </a:cubicBezTo>
                <a:close/>
              </a:path>
            </a:pathLst>
          </a:custGeom>
          <a:solidFill>
            <a:schemeClr val="accent4"/>
          </a:solidFill>
          <a:ln w="632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A5D5A4A-B57C-D041-9810-E69D1B87821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448456" y="3688484"/>
            <a:ext cx="6471328" cy="1218795"/>
          </a:xfrm>
        </p:spPr>
        <p:txBody>
          <a:bodyPr wrap="square" anchor="b">
            <a:spAutoFit/>
          </a:bodyPr>
          <a:lstStyle>
            <a:lvl1pPr algn="l">
              <a:defRPr sz="44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5FD8D92-2343-EF47-96D4-B531F2EDA239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448456" y="5322418"/>
            <a:ext cx="6312953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5BC5F27-EECC-764A-B8F5-BA7748BBECB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48456" y="5916111"/>
            <a:ext cx="3626003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6D3EBE5-6777-7B47-9473-0C22BDB570C6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48456" y="6154650"/>
            <a:ext cx="3626003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Month Day Year</a:t>
            </a:r>
          </a:p>
        </p:txBody>
      </p:sp>
      <p:pic>
        <p:nvPicPr>
          <p:cNvPr id="2" name="Graphic 15">
            <a:extLst>
              <a:ext uri="{FF2B5EF4-FFF2-40B4-BE49-F238E27FC236}">
                <a16:creationId xmlns:a16="http://schemas.microsoft.com/office/drawing/2014/main" id="{202FED76-45A4-5DE7-81C2-4D6A8702FB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13506" y="55085"/>
            <a:ext cx="1994909" cy="112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5671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0708516-E693-1247-B9D2-92ADE83A35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ED0A54-03C2-7847-9E76-9EE2E4280FC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24E511-7F6E-C34C-9FCA-C7390D69A9A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8455" y="2033748"/>
            <a:ext cx="6483685" cy="1218795"/>
          </a:xfrm>
        </p:spPr>
        <p:txBody>
          <a:bodyPr wrap="square" anchor="b">
            <a:spAutoFit/>
          </a:bodyPr>
          <a:lstStyle>
            <a:lvl1pPr algn="l">
              <a:defRPr sz="44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OF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BC1F756-B30F-7647-B135-2AA4F19C2B9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8455" y="3667682"/>
            <a:ext cx="631295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79B2CA0-DC72-4F4B-80E4-42BA6378611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48455" y="5916111"/>
            <a:ext cx="3626004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5729A4E-9296-4A42-8FBC-16F72AF9AFF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48455" y="6154650"/>
            <a:ext cx="3626004" cy="22627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>
                <a:solidFill>
                  <a:schemeClr val="bg1"/>
                </a:solidFill>
              </a:defRPr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Month Day Year</a:t>
            </a:r>
          </a:p>
        </p:txBody>
      </p:sp>
      <p:pic>
        <p:nvPicPr>
          <p:cNvPr id="2" name="Graphic 15">
            <a:extLst>
              <a:ext uri="{FF2B5EF4-FFF2-40B4-BE49-F238E27FC236}">
                <a16:creationId xmlns:a16="http://schemas.microsoft.com/office/drawing/2014/main" id="{C1F4C76B-8EC1-4617-65EB-8FC7FA61B4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3506" y="55085"/>
            <a:ext cx="1994909" cy="112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3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463EE0A-F329-4102-9049-D1226E6EE1A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419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45B633-27DB-4747-A283-09BA9E001473}"/>
              </a:ext>
            </a:extLst>
          </p:cNvPr>
          <p:cNvSpPr/>
          <p:nvPr userDrawn="1"/>
        </p:nvSpPr>
        <p:spPr>
          <a:xfrm>
            <a:off x="0" y="3251200"/>
            <a:ext cx="12192000" cy="3606800"/>
          </a:xfrm>
          <a:prstGeom prst="rect">
            <a:avLst/>
          </a:prstGeom>
          <a:solidFill>
            <a:srgbClr val="00597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B18A481-32DA-BD43-8610-D4B1C88D79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533" y="3620116"/>
            <a:ext cx="10668002" cy="637097"/>
          </a:xfrm>
        </p:spPr>
        <p:txBody>
          <a:bodyPr wrap="square" anchor="b">
            <a:spAutoFit/>
          </a:bodyPr>
          <a:lstStyle>
            <a:lvl1pPr algn="l">
              <a:defRPr sz="46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divider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CA26514F-683D-9D4E-9472-792F53F402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9479" y="4458587"/>
            <a:ext cx="716661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41C0F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3DBBC-5934-BB42-A699-8D3391C7D64F}"/>
              </a:ext>
            </a:extLst>
          </p:cNvPr>
          <p:cNvSpPr/>
          <p:nvPr userDrawn="1"/>
        </p:nvSpPr>
        <p:spPr>
          <a:xfrm rot="10800000">
            <a:off x="489478" y="4300197"/>
            <a:ext cx="2448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AD4EC196-F39C-4916-0A9E-929BAFF89F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861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with custom imag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A7FA99-F748-074D-9B60-2B8765692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2512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accent4"/>
            </a:bgClr>
          </a:pattFill>
        </p:spPr>
        <p:txBody>
          <a:bodyPr anchor="t"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45B633-27DB-4747-A283-09BA9E001473}"/>
              </a:ext>
            </a:extLst>
          </p:cNvPr>
          <p:cNvSpPr/>
          <p:nvPr userDrawn="1"/>
        </p:nvSpPr>
        <p:spPr>
          <a:xfrm>
            <a:off x="0" y="3251200"/>
            <a:ext cx="12192000" cy="3606800"/>
          </a:xfrm>
          <a:prstGeom prst="rect">
            <a:avLst/>
          </a:prstGeom>
          <a:solidFill>
            <a:srgbClr val="0059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B18A481-32DA-BD43-8610-D4B1C88D79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533" y="3620116"/>
            <a:ext cx="10668002" cy="637097"/>
          </a:xfrm>
        </p:spPr>
        <p:txBody>
          <a:bodyPr wrap="square" anchor="b">
            <a:spAutoFit/>
          </a:bodyPr>
          <a:lstStyle>
            <a:lvl1pPr algn="l">
              <a:defRPr sz="46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divider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CA26514F-683D-9D4E-9472-792F53F402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9479" y="4458587"/>
            <a:ext cx="716661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41C0F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3DBBC-5934-BB42-A699-8D3391C7D64F}"/>
              </a:ext>
            </a:extLst>
          </p:cNvPr>
          <p:cNvSpPr/>
          <p:nvPr userDrawn="1"/>
        </p:nvSpPr>
        <p:spPr>
          <a:xfrm rot="10800000">
            <a:off x="489478" y="4300197"/>
            <a:ext cx="2448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aphic 15">
            <a:extLst>
              <a:ext uri="{FF2B5EF4-FFF2-40B4-BE49-F238E27FC236}">
                <a16:creationId xmlns:a16="http://schemas.microsoft.com/office/drawing/2014/main" id="{11E51668-A081-1285-FA92-42C43965F0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114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- without im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FB56BA-B468-8E4C-ADFC-9269C66C9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533" y="3620116"/>
            <a:ext cx="10668002" cy="637097"/>
          </a:xfrm>
        </p:spPr>
        <p:txBody>
          <a:bodyPr wrap="square" anchor="b">
            <a:spAutoFit/>
          </a:bodyPr>
          <a:lstStyle>
            <a:lvl1pPr algn="l">
              <a:defRPr sz="46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divider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95802D-82AD-8E49-8DB9-3F020C2FB1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9479" y="4458587"/>
            <a:ext cx="716661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41C0F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Optional subtitle goes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64CDDF-BABE-1843-BA8A-FA5BFE74F535}"/>
              </a:ext>
            </a:extLst>
          </p:cNvPr>
          <p:cNvSpPr/>
          <p:nvPr userDrawn="1"/>
        </p:nvSpPr>
        <p:spPr>
          <a:xfrm rot="10800000">
            <a:off x="489478" y="4300197"/>
            <a:ext cx="2448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D08C585D-0794-989D-0134-DDFE848BB7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889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- without imag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FB56BA-B468-8E4C-ADFC-9269C66C9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533" y="3620116"/>
            <a:ext cx="10668002" cy="637097"/>
          </a:xfrm>
        </p:spPr>
        <p:txBody>
          <a:bodyPr wrap="square" anchor="b">
            <a:spAutoFit/>
          </a:bodyPr>
          <a:lstStyle>
            <a:lvl1pPr algn="l">
              <a:defRPr sz="4600" b="0" cap="all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section divider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95802D-82AD-8E49-8DB9-3F020C2FB1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9479" y="4458587"/>
            <a:ext cx="716661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Optional subtitle goes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64CDDF-BABE-1843-BA8A-FA5BFE74F535}"/>
              </a:ext>
            </a:extLst>
          </p:cNvPr>
          <p:cNvSpPr/>
          <p:nvPr userDrawn="1"/>
        </p:nvSpPr>
        <p:spPr>
          <a:xfrm rot="10800000">
            <a:off x="489478" y="4300197"/>
            <a:ext cx="2448000" cy="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5371AEAC-266F-323A-58CF-2154C92EF0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3977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- without image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FB56BA-B468-8E4C-ADFC-9269C66C9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533" y="3620116"/>
            <a:ext cx="10668002" cy="637097"/>
          </a:xfrm>
        </p:spPr>
        <p:txBody>
          <a:bodyPr wrap="square" anchor="b">
            <a:spAutoFit/>
          </a:bodyPr>
          <a:lstStyle>
            <a:lvl1pPr algn="l">
              <a:defRPr sz="46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section divider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95802D-82AD-8E49-8DB9-3F020C2FB1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9479" y="4458587"/>
            <a:ext cx="7166614" cy="3323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41C0F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Optional subtitle goes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64CDDF-BABE-1843-BA8A-FA5BFE74F535}"/>
              </a:ext>
            </a:extLst>
          </p:cNvPr>
          <p:cNvSpPr/>
          <p:nvPr userDrawn="1"/>
        </p:nvSpPr>
        <p:spPr>
          <a:xfrm rot="10800000">
            <a:off x="489478" y="4300197"/>
            <a:ext cx="2448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1A659F31-5F0A-F51D-D6F0-EDAAC83E4D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4254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A4285451-4380-BE4F-807C-DB047FCD7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</a:t>
            </a:r>
            <a:r>
              <a:rPr lang="en-GB" dirty="0"/>
              <a:t>title and content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287" y="1126247"/>
            <a:ext cx="1112943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02DCF2-63DC-2247-B7E0-073BA66A4E2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22287" y="2292350"/>
            <a:ext cx="11190393" cy="38830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600"/>
              </a:spcAft>
              <a:buNone/>
              <a:defRPr sz="1600">
                <a:solidFill>
                  <a:schemeClr val="accent1"/>
                </a:solidFill>
              </a:defRPr>
            </a:lvl1pPr>
            <a:lvl2pPr>
              <a:spcAft>
                <a:spcPts val="300"/>
              </a:spcAft>
              <a:defRPr sz="1600">
                <a:solidFill>
                  <a:schemeClr val="accent1"/>
                </a:solidFill>
              </a:defRPr>
            </a:lvl2pPr>
            <a:lvl3pPr>
              <a:spcAft>
                <a:spcPts val="300"/>
              </a:spcAft>
              <a:defRPr sz="1600">
                <a:solidFill>
                  <a:schemeClr val="accent1"/>
                </a:solidFill>
              </a:defRPr>
            </a:lvl3pPr>
            <a:lvl4pPr>
              <a:spcAft>
                <a:spcPts val="300"/>
              </a:spcAft>
              <a:defRPr sz="1600" cap="none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959840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cha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content (chart)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289" y="1126247"/>
            <a:ext cx="11129434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812C3CD1-8B9D-864E-A3F4-FF65A8D525D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304898" y="2292691"/>
            <a:ext cx="5395672" cy="3882684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F45CF-E6BC-4B4C-8242-77E04F97AB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288" y="2292350"/>
            <a:ext cx="5364162" cy="38826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600" cap="none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3D88204-7A11-A136-450F-31E52B2A42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8030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356E1E-13BA-DB4A-A601-249D132F8D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05550" y="2292350"/>
            <a:ext cx="5407025" cy="3883025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anchor="t"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content (image)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289" y="1126247"/>
            <a:ext cx="11129434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95EDEAE-66F6-BC44-8BE2-DC7C6E97D8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288" y="2292350"/>
            <a:ext cx="5364162" cy="38826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600" cap="none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70A37D-4F37-9989-D580-DFF3EA97C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439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bullet list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289" y="1126247"/>
            <a:ext cx="11129434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0B4F76-0A1F-E745-A7D0-6DF742F31C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2292350"/>
            <a:ext cx="11174413" cy="3883025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38AB55A-1611-18C4-D157-04E32DAB7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2389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no content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88A3600-1F46-2CF8-937A-EC6F1223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85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9201C3A-E395-4E4A-AFC3-B290617D71F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1648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image and 1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5E046A-1409-094A-A0C8-4740F2830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09448" y="0"/>
            <a:ext cx="6096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5135055" cy="886397"/>
          </a:xfrm>
        </p:spPr>
        <p:txBody>
          <a:bodyPr/>
          <a:lstStyle/>
          <a:p>
            <a:r>
              <a:rPr lang="en-US" dirty="0"/>
              <a:t>Title goes here — </a:t>
            </a:r>
            <a:br>
              <a:rPr lang="en-US" dirty="0"/>
            </a:br>
            <a:r>
              <a:rPr lang="en-US" dirty="0"/>
              <a:t>text and image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36CF6E-EB77-B249-A9D6-3190091AC25B}"/>
              </a:ext>
            </a:extLst>
          </p:cNvPr>
          <p:cNvCxnSpPr>
            <a:cxnSpLocks/>
          </p:cNvCxnSpPr>
          <p:nvPr userDrawn="1"/>
        </p:nvCxnSpPr>
        <p:spPr>
          <a:xfrm>
            <a:off x="512226" y="336371"/>
            <a:ext cx="5148986" cy="0"/>
          </a:xfrm>
          <a:prstGeom prst="line">
            <a:avLst/>
          </a:prstGeom>
          <a:ln>
            <a:solidFill>
              <a:srgbClr val="F392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7428D1D-0EE2-9F4C-84BD-D13B54B258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CA977149-4868-0940-9B35-0AD4530530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583370"/>
            <a:ext cx="5101189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B85022-E1F9-7749-99C5-E71FEEE48C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763" y="2276474"/>
            <a:ext cx="3422650" cy="37829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1EA3C34-B4DA-2B69-431E-23DC0C80D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5" name="Graphic 15">
            <a:extLst>
              <a:ext uri="{FF2B5EF4-FFF2-40B4-BE49-F238E27FC236}">
                <a16:creationId xmlns:a16="http://schemas.microsoft.com/office/drawing/2014/main" id="{276D553D-DD01-6CA5-502D-06082D396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602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5E046A-1409-094A-A0C8-4740F2830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47411" y="1603375"/>
            <a:ext cx="6338177" cy="443623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text and image (right)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5463" y="1126247"/>
            <a:ext cx="11126259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7916384A-A7D7-9845-B483-9CCC51628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CA744-9C84-7243-88DC-A27BED2A154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5463" y="1603375"/>
            <a:ext cx="3409950" cy="4435475"/>
          </a:xfrm>
        </p:spPr>
        <p:txBody>
          <a:bodyPr anchor="b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CA2E54A-1B58-7349-E983-44B7A8617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2219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FD2E16F7-BF31-9D40-B449-4432B40184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7054" y="1603375"/>
            <a:ext cx="6338177" cy="443623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text and image (left)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77C36AC-718F-6640-A855-027200A9C0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02625" y="1603375"/>
            <a:ext cx="3409950" cy="4435475"/>
          </a:xfrm>
        </p:spPr>
        <p:txBody>
          <a:bodyPr anchor="b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CE6A046-CCE3-A4B2-3A53-B827C2519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9025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col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FDA436-58FB-0444-8083-8266F0570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image and text (3 boxes) </a:t>
            </a:r>
            <a:endParaRPr lang="en-GB" dirty="0"/>
          </a:p>
        </p:txBody>
      </p:sp>
      <p:sp>
        <p:nvSpPr>
          <p:cNvPr id="37" name="Picture Placeholder 12">
            <a:extLst>
              <a:ext uri="{FF2B5EF4-FFF2-40B4-BE49-F238E27FC236}">
                <a16:creationId xmlns:a16="http://schemas.microsoft.com/office/drawing/2014/main" id="{86B6F4AB-89FB-7D4D-A64D-DB913B96C5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8533" y="1661684"/>
            <a:ext cx="3188871" cy="3262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E610645-7187-A343-A1B2-A425992139C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78533" y="5150868"/>
            <a:ext cx="3290387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Picture Placeholder 12">
            <a:extLst>
              <a:ext uri="{FF2B5EF4-FFF2-40B4-BE49-F238E27FC236}">
                <a16:creationId xmlns:a16="http://schemas.microsoft.com/office/drawing/2014/main" id="{30FD9007-142E-FE4D-9A5E-4125BF86C0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53374" y="1661684"/>
            <a:ext cx="3188871" cy="3262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6C722DB8-324A-CB44-BA2C-F6B5D3072A0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4553374" y="5150868"/>
            <a:ext cx="3290387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12">
            <a:extLst>
              <a:ext uri="{FF2B5EF4-FFF2-40B4-BE49-F238E27FC236}">
                <a16:creationId xmlns:a16="http://schemas.microsoft.com/office/drawing/2014/main" id="{83EFB1CF-E0FE-5D40-A600-442508B7042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602860" y="1661684"/>
            <a:ext cx="3188871" cy="3262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896E97B7-710D-B54C-91F3-EB37F9E6803D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602860" y="5150868"/>
            <a:ext cx="3290387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id="{F9BB9253-D168-8648-9382-EB014BE6E4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2F4F3FD-C5C2-9F34-ABA2-3BE537FCC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1884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, 2 col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D3DBA22-7AC7-124D-994A-CA204BEED352}"/>
              </a:ext>
            </a:extLst>
          </p:cNvPr>
          <p:cNvSpPr/>
          <p:nvPr userDrawn="1"/>
        </p:nvSpPr>
        <p:spPr>
          <a:xfrm>
            <a:off x="3471333" y="0"/>
            <a:ext cx="872066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Picture Placeholder 12">
            <a:extLst>
              <a:ext uri="{FF2B5EF4-FFF2-40B4-BE49-F238E27FC236}">
                <a16:creationId xmlns:a16="http://schemas.microsoft.com/office/drawing/2014/main" id="{52DE2EE1-F646-CC47-8F7E-C56F1F398E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0282" y="948288"/>
            <a:ext cx="3188871" cy="3262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4B2AA1E-4A73-BC46-841D-CF6C5CC914BB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130282" y="4710619"/>
            <a:ext cx="3290387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2674243" cy="1329595"/>
          </a:xfrm>
        </p:spPr>
        <p:txBody>
          <a:bodyPr/>
          <a:lstStyle/>
          <a:p>
            <a:r>
              <a:rPr lang="en-US" dirty="0"/>
              <a:t>Title goes </a:t>
            </a:r>
            <a:br>
              <a:rPr lang="en-US" dirty="0"/>
            </a:br>
            <a:r>
              <a:rPr lang="en-US" dirty="0"/>
              <a:t>here — </a:t>
            </a:r>
            <a:br>
              <a:rPr lang="en-US" dirty="0"/>
            </a:br>
            <a:r>
              <a:rPr lang="en-US" dirty="0"/>
              <a:t>image and text 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2041881"/>
            <a:ext cx="2640377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12">
            <a:extLst>
              <a:ext uri="{FF2B5EF4-FFF2-40B4-BE49-F238E27FC236}">
                <a16:creationId xmlns:a16="http://schemas.microsoft.com/office/drawing/2014/main" id="{16B5D969-71EE-DD4C-AF2C-1B5EB9BD47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98037" y="948288"/>
            <a:ext cx="3188871" cy="3262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15FBC71E-0E08-8E4B-B5D8-ABF8AF1660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398037" y="4710619"/>
            <a:ext cx="3290387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CA14E6F-A25E-2C44-B184-D89B987E0BF7}"/>
              </a:ext>
            </a:extLst>
          </p:cNvPr>
          <p:cNvCxnSpPr>
            <a:cxnSpLocks/>
          </p:cNvCxnSpPr>
          <p:nvPr userDrawn="1"/>
        </p:nvCxnSpPr>
        <p:spPr>
          <a:xfrm>
            <a:off x="512226" y="336371"/>
            <a:ext cx="2688174" cy="0"/>
          </a:xfrm>
          <a:prstGeom prst="line">
            <a:avLst/>
          </a:prstGeom>
          <a:ln>
            <a:solidFill>
              <a:srgbClr val="F392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A94CD18-6D5A-A4C2-7370-E0B53E485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E5BB791D-DCAB-B7E2-67F1-7E161DE48E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149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l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12">
            <a:extLst>
              <a:ext uri="{FF2B5EF4-FFF2-40B4-BE49-F238E27FC236}">
                <a16:creationId xmlns:a16="http://schemas.microsoft.com/office/drawing/2014/main" id="{16B5D969-71EE-DD4C-AF2C-1B5EB9BD47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157" y="2218123"/>
            <a:ext cx="3660198" cy="374070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image (2 boxes) and text 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27" name="Picture Placeholder 12">
            <a:extLst>
              <a:ext uri="{FF2B5EF4-FFF2-40B4-BE49-F238E27FC236}">
                <a16:creationId xmlns:a16="http://schemas.microsoft.com/office/drawing/2014/main" id="{69EC03BC-BBA3-E740-90CC-A8B7C8265C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42377" y="2218123"/>
            <a:ext cx="3660198" cy="374070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76CD64-12B2-5A4F-89A4-82C4D2DAF1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29588" y="2217738"/>
            <a:ext cx="3660198" cy="3741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842ECB6-4021-D9C2-BB61-27B120C24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2136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ol, icons an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icons and text 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13" y="1126247"/>
            <a:ext cx="11128209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FC81F62-7188-504E-8ADF-0C1EA91CB117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3513" y="4164399"/>
            <a:ext cx="2270384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9C8D178-904F-C442-830E-2650E4D935C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549421" y="4164399"/>
            <a:ext cx="2270384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27CB206-DE05-6240-99BD-92B9B739E604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575329" y="4164399"/>
            <a:ext cx="2270384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795B81F-1A86-AC43-911A-18B0FEC0C79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9601237" y="4164399"/>
            <a:ext cx="2270384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79D92B43-2BAE-244F-ACA6-6F5C8AD42E2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41613" y="1804087"/>
            <a:ext cx="2286000" cy="228600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9E30A311-0A7B-9441-8B6C-73AD714E7BD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559352" y="1804087"/>
            <a:ext cx="2286000" cy="228600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F26371EF-BE7B-9541-BFB1-0590EBE07FB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601237" y="1804087"/>
            <a:ext cx="2286000" cy="228600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51A0DEC8-0ACA-E840-A835-3AC0702662B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07897" y="1804087"/>
            <a:ext cx="2286000" cy="228600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bg1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0B226EC-5380-4EA5-F349-777A42F5C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4173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FE19C-7E0E-5248-91F8-D17D805CD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two text columns (callout numbers)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77C466A-44CE-ED4E-AF65-CC3FC49B03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13" y="1126247"/>
            <a:ext cx="1112821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72A7E65-AAB4-044C-86D5-4BB684B70BE5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23512" y="2292691"/>
            <a:ext cx="4421711" cy="33855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spcAft>
                <a:spcPts val="1100"/>
              </a:spcAft>
              <a:buNone/>
              <a:defRPr sz="1600" b="0" cap="all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optional title text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41575761-5BD7-2549-B9C5-EFA0365C71A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219724" y="3092145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180F4A22-B971-FE42-A145-D0E8D76FD57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219724" y="4146504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486EB7A3-337C-4C4B-A181-F587A5AB50F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219724" y="5228855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14FD16D-864E-814E-9037-92800B4C17FB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6683423" y="2292691"/>
            <a:ext cx="4421711" cy="33855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spcAft>
                <a:spcPts val="1100"/>
              </a:spcAft>
              <a:buNone/>
              <a:defRPr sz="1600" b="0" cap="all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optional title text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357687DF-BC88-D04D-A3DC-91CDCB345914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683423" y="2976793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E6C66D75-AE1D-7C49-A1C6-EB0C941C0B56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379635" y="3092145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EC1E9A8F-8F9D-C44E-B210-EA2858863994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683423" y="4031152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FE96FB37-50B3-B44C-A9AE-6A340173EC65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7379635" y="4146504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357DA8B2-3572-6947-8885-4D63D407EAFB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6683423" y="5113503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C96CF0B8-40FD-0545-B109-354056E9D947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7379635" y="5228855"/>
            <a:ext cx="4305953" cy="24622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6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ABA04BB-0741-0645-AFFB-2FA3D8B3F36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23512" y="2976793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C510A83E-8798-D944-887A-8D7FE868BFE3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23512" y="4031152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A64BCF5A-8623-DB46-B54F-C93C6FE898B5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523512" y="5113503"/>
            <a:ext cx="642815" cy="3877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28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D3A51E5-B4DC-2A73-AD53-FF6FBE02C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4313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ab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title, table and content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able Placeholder 3">
            <a:extLst>
              <a:ext uri="{FF2B5EF4-FFF2-40B4-BE49-F238E27FC236}">
                <a16:creationId xmlns:a16="http://schemas.microsoft.com/office/drawing/2014/main" id="{1B215167-EEA5-6040-8353-2B75DA9FE3FF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593624" y="2032909"/>
            <a:ext cx="7172426" cy="3858210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B6413-F93D-8F45-936D-B1FB88966E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2033588"/>
            <a:ext cx="3492606" cy="3857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EDF9395-8C64-93E7-F8E7-7B0740DC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9078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text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content (left)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C9B5CEB5-D826-F748-A940-708D06C9A807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526157" y="2258418"/>
            <a:ext cx="5162060" cy="3473335"/>
          </a:xfrm>
          <a:prstGeom prst="rect">
            <a:avLst/>
          </a:prstGeom>
          <a:pattFill prst="pct5">
            <a:fgClr>
              <a:schemeClr val="accent4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27B40-86E0-AB46-935B-CD1C1CDF0C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2709863"/>
            <a:ext cx="5616681" cy="3022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F7A7EFC-1463-F100-283F-632961B6C8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62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DC5201F-8108-48F8-A90D-9CAB58B1A08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433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content (right)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C9B5CEB5-D826-F748-A940-708D06C9A807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85707" y="2258418"/>
            <a:ext cx="5162060" cy="3473335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5EE6A-8A68-E045-B3CD-1CA010AAE3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2709863"/>
            <a:ext cx="5187950" cy="30218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E2F04F-43FA-C411-EBBC-27FFF6FB0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6313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 col text and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title, content and graph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5" name="Chart Placeholder 4">
            <a:extLst>
              <a:ext uri="{FF2B5EF4-FFF2-40B4-BE49-F238E27FC236}">
                <a16:creationId xmlns:a16="http://schemas.microsoft.com/office/drawing/2014/main" id="{37E6B5D8-DAF8-7242-8550-DBF5842D8F5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97462" y="4506781"/>
            <a:ext cx="2261482" cy="150625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36" name="Chart Placeholder 4">
            <a:extLst>
              <a:ext uri="{FF2B5EF4-FFF2-40B4-BE49-F238E27FC236}">
                <a16:creationId xmlns:a16="http://schemas.microsoft.com/office/drawing/2014/main" id="{877E74AB-7630-B64E-B26C-A4DF67DD8068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435462" y="4506781"/>
            <a:ext cx="2261482" cy="150625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37" name="Chart Placeholder 4">
            <a:extLst>
              <a:ext uri="{FF2B5EF4-FFF2-40B4-BE49-F238E27FC236}">
                <a16:creationId xmlns:a16="http://schemas.microsoft.com/office/drawing/2014/main" id="{4A6C698E-BE95-2E44-AC15-030262F8862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73364" y="4506781"/>
            <a:ext cx="2261482" cy="150625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38" name="Chart Placeholder 4">
            <a:extLst>
              <a:ext uri="{FF2B5EF4-FFF2-40B4-BE49-F238E27FC236}">
                <a16:creationId xmlns:a16="http://schemas.microsoft.com/office/drawing/2014/main" id="{4A878F04-5CDD-084A-A5D6-CF03828A5CF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9174914" y="4506781"/>
            <a:ext cx="2261482" cy="150625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5D1854-A07D-1140-8FA1-B8FBA08206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3725" y="2128838"/>
            <a:ext cx="2725738" cy="23082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49597DC-3FFC-424D-A3B8-92FB302695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26377" y="2128838"/>
            <a:ext cx="2725738" cy="23082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717C531-C405-FA49-9440-A804A19BA95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8907" y="2128838"/>
            <a:ext cx="2725738" cy="23082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1716F451-39E3-4841-AFCB-81250820D1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81133" y="2128838"/>
            <a:ext cx="2725738" cy="23082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5129C80-9931-5F0F-DFAB-D7B7BA105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4486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BB69-C99B-6142-A0D4-125444723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157" y="538418"/>
            <a:ext cx="11174413" cy="443198"/>
          </a:xfrm>
        </p:spPr>
        <p:txBody>
          <a:bodyPr/>
          <a:lstStyle/>
          <a:p>
            <a:r>
              <a:rPr lang="en-US" dirty="0"/>
              <a:t>Title goes here — title and stats</a:t>
            </a:r>
            <a:endParaRPr lang="en-GB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B55899C-E5FF-3947-B526-69227293E9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157" y="1126247"/>
            <a:ext cx="1112556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Optional subtitle goes here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Chart Placeholder 4">
            <a:extLst>
              <a:ext uri="{FF2B5EF4-FFF2-40B4-BE49-F238E27FC236}">
                <a16:creationId xmlns:a16="http://schemas.microsoft.com/office/drawing/2014/main" id="{5FC824D2-85E0-D046-A2AB-8F02BB80BC16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8846814" y="3044527"/>
            <a:ext cx="3027600" cy="201599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/>
              <a:t>click here to add doughnut chart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49C7B2-95C6-8A4B-A37B-BBCC2FDEC76B}"/>
              </a:ext>
            </a:extLst>
          </p:cNvPr>
          <p:cNvSpPr/>
          <p:nvPr userDrawn="1"/>
        </p:nvSpPr>
        <p:spPr>
          <a:xfrm rot="5400000">
            <a:off x="5558888" y="4256125"/>
            <a:ext cx="576000" cy="36000"/>
          </a:xfrm>
          <a:prstGeom prst="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0D265634-875A-1E4D-B32B-A774514602B9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5789079" y="1960287"/>
            <a:ext cx="2952731" cy="1911292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Aft>
                <a:spcPts val="600"/>
              </a:spcAft>
              <a:buNone/>
              <a:defRPr sz="138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000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48392318-617E-3F43-97A3-FE63F656E92E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30849" y="4146741"/>
            <a:ext cx="3113151" cy="21544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4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18C0EC11-DF98-A741-B33C-F1696924B4F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7656449" y="5312280"/>
            <a:ext cx="3113151" cy="21544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4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63EEABFB-6AF4-4D4D-98EC-7BD552C10AD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5834152" y="5063646"/>
            <a:ext cx="1540486" cy="83099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Aft>
                <a:spcPts val="600"/>
              </a:spcAft>
              <a:buNone/>
              <a:defRPr sz="60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00%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9A6D9C3-C5F4-704B-B405-D09DC1E3DF4E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9509546" y="2021116"/>
            <a:ext cx="2048230" cy="21544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spcAft>
                <a:spcPts val="600"/>
              </a:spcAft>
              <a:buNone/>
              <a:defRPr sz="14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09123-B5BC-B848-8D9B-92B3B9C6DCB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93725" y="2128838"/>
            <a:ext cx="3438779" cy="3875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C927E5F-97EB-E1D8-62EF-D7B21EAC1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4223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with image - Left align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0BC6E18-8A31-6A45-BAF4-A40C4BC06E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97C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792" y="1582596"/>
            <a:ext cx="7600445" cy="3647293"/>
          </a:xfrm>
          <a:prstGeom prst="rect">
            <a:avLst/>
          </a:prstGeom>
        </p:spPr>
        <p:txBody>
          <a:bodyPr rIns="0" anchor="t"/>
          <a:lstStyle>
            <a:lvl1pPr>
              <a:spcBef>
                <a:spcPts val="0"/>
              </a:spcBef>
              <a:spcAft>
                <a:spcPts val="3600"/>
              </a:spcAft>
              <a:defRPr sz="4400" cap="none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600"/>
              </a:spcAft>
              <a:defRPr sz="1600" cap="all" baseline="0">
                <a:solidFill>
                  <a:schemeClr val="bg1"/>
                </a:solidFill>
              </a:defRPr>
            </a:lvl2pPr>
            <a:lvl3pPr>
              <a:lnSpc>
                <a:spcPct val="90000"/>
              </a:lnSpc>
              <a:spcAft>
                <a:spcPts val="2000"/>
              </a:spcAft>
              <a:defRPr sz="200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spcAft>
                <a:spcPts val="600"/>
              </a:spcAft>
              <a:defRPr cap="none">
                <a:solidFill>
                  <a:schemeClr val="bg1"/>
                </a:solidFill>
              </a:defRPr>
            </a:lvl4pPr>
            <a:lvl5pPr marL="0" indent="0">
              <a:lnSpc>
                <a:spcPct val="90000"/>
              </a:lnSpc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“Click to add text”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4432BC-7F44-344A-851B-3C271C933474}"/>
              </a:ext>
            </a:extLst>
          </p:cNvPr>
          <p:cNvSpPr/>
          <p:nvPr userDrawn="1"/>
        </p:nvSpPr>
        <p:spPr>
          <a:xfrm rot="10800000">
            <a:off x="570160" y="1289125"/>
            <a:ext cx="2448000" cy="36000"/>
          </a:xfrm>
          <a:prstGeom prst="rect">
            <a:avLst/>
          </a:prstGeom>
          <a:solidFill>
            <a:srgbClr val="F39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4A5E90-32EC-8040-B356-3B691F6039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2792" y="5229889"/>
            <a:ext cx="4025900" cy="3984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algn="l">
              <a:defRPr sz="1600">
                <a:solidFill>
                  <a:schemeClr val="accent4"/>
                </a:solidFill>
              </a:defRPr>
            </a:lvl2pPr>
          </a:lstStyle>
          <a:p>
            <a:r>
              <a:rPr lang="en-US" dirty="0"/>
              <a:t>Name Surname | Job Title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97FC388-463F-8A31-BD11-286872B78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28AB641D-29B6-9B04-2F3E-53CD3046ED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772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with image - Right align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82E28D-3E7B-4842-ADA0-6CEAE6D518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97C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A1F0B7-65E6-9948-9F7E-CD763643E6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21395" y="1582596"/>
            <a:ext cx="7600445" cy="3647293"/>
          </a:xfrm>
          <a:prstGeom prst="rect">
            <a:avLst/>
          </a:prstGeom>
        </p:spPr>
        <p:txBody>
          <a:bodyPr rIns="0" anchor="t"/>
          <a:lstStyle>
            <a:lvl1pPr algn="r">
              <a:spcBef>
                <a:spcPts val="0"/>
              </a:spcBef>
              <a:spcAft>
                <a:spcPts val="3600"/>
              </a:spcAft>
              <a:defRPr sz="4400" cap="none" baseline="0">
                <a:solidFill>
                  <a:schemeClr val="bg1"/>
                </a:solidFill>
              </a:defRPr>
            </a:lvl1pPr>
            <a:lvl2pPr algn="r">
              <a:lnSpc>
                <a:spcPct val="90000"/>
              </a:lnSpc>
              <a:spcAft>
                <a:spcPts val="600"/>
              </a:spcAft>
              <a:defRPr sz="1600" cap="all" baseline="0">
                <a:solidFill>
                  <a:schemeClr val="bg1"/>
                </a:solidFill>
              </a:defRPr>
            </a:lvl2pPr>
            <a:lvl3pPr algn="r">
              <a:lnSpc>
                <a:spcPct val="90000"/>
              </a:lnSpc>
              <a:spcAft>
                <a:spcPts val="2000"/>
              </a:spcAft>
              <a:defRPr sz="2000">
                <a:solidFill>
                  <a:schemeClr val="bg1"/>
                </a:solidFill>
              </a:defRPr>
            </a:lvl3pPr>
            <a:lvl4pPr algn="r">
              <a:lnSpc>
                <a:spcPct val="90000"/>
              </a:lnSpc>
              <a:spcAft>
                <a:spcPts val="600"/>
              </a:spcAft>
              <a:defRPr cap="none">
                <a:solidFill>
                  <a:schemeClr val="bg1"/>
                </a:solidFill>
              </a:defRPr>
            </a:lvl4pPr>
            <a:lvl5pPr algn="r">
              <a:lnSpc>
                <a:spcPct val="9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“Click to add text”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7A8DF-9CDC-3F42-934B-888F20130437}"/>
              </a:ext>
            </a:extLst>
          </p:cNvPr>
          <p:cNvSpPr/>
          <p:nvPr userDrawn="1"/>
        </p:nvSpPr>
        <p:spPr>
          <a:xfrm rot="10800000">
            <a:off x="9173840" y="1289125"/>
            <a:ext cx="2448000" cy="36000"/>
          </a:xfrm>
          <a:prstGeom prst="rect">
            <a:avLst/>
          </a:prstGeom>
          <a:solidFill>
            <a:srgbClr val="F39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E4CD49D-C147-2C48-8F9B-D97021A71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4BB9DE1-C321-2A4C-87EB-9984536E0A1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595940" y="5229889"/>
            <a:ext cx="4025900" cy="398462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algn="l">
              <a:defRPr sz="1600">
                <a:solidFill>
                  <a:schemeClr val="accent4"/>
                </a:solidFill>
              </a:defRPr>
            </a:lvl2pPr>
          </a:lstStyle>
          <a:p>
            <a:r>
              <a:rPr lang="en-US" dirty="0"/>
              <a:t>Name Surname | Job Title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8E96A5-5007-B6FC-471F-15F089B9F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084D5A07-3D11-65A8-63F4-5BBF6D0021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590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20434" y="1367488"/>
            <a:ext cx="8944391" cy="3862401"/>
          </a:xfrm>
          <a:prstGeom prst="rect">
            <a:avLst/>
          </a:prstGeom>
        </p:spPr>
        <p:txBody>
          <a:bodyPr rIns="0" anchor="t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4600"/>
              </a:spcAft>
              <a:defRPr sz="3600" b="1" cap="none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600"/>
              </a:spcAft>
              <a:defRPr sz="1600" b="1" cap="all" baseline="0">
                <a:solidFill>
                  <a:schemeClr val="accent3"/>
                </a:solidFill>
              </a:defRPr>
            </a:lvl2pPr>
            <a:lvl3pPr>
              <a:lnSpc>
                <a:spcPct val="90000"/>
              </a:lnSpc>
              <a:spcAft>
                <a:spcPts val="2000"/>
              </a:spcAft>
              <a:defRPr sz="200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spcAft>
                <a:spcPts val="600"/>
              </a:spcAft>
              <a:defRPr cap="none">
                <a:solidFill>
                  <a:schemeClr val="bg1"/>
                </a:solidFill>
              </a:defRPr>
            </a:lvl4pPr>
            <a:lvl5pPr>
              <a:lnSpc>
                <a:spcPct val="9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“Click to add text”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9EFC755-0312-934E-88C5-F3D75F294DE6}"/>
              </a:ext>
            </a:extLst>
          </p:cNvPr>
          <p:cNvSpPr/>
          <p:nvPr userDrawn="1"/>
        </p:nvSpPr>
        <p:spPr>
          <a:xfrm>
            <a:off x="525407" y="1059910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4903CBE-2F46-9247-9A25-2FD7D4FB8A73}"/>
              </a:ext>
            </a:extLst>
          </p:cNvPr>
          <p:cNvSpPr/>
          <p:nvPr userDrawn="1"/>
        </p:nvSpPr>
        <p:spPr>
          <a:xfrm rot="10800000">
            <a:off x="10678827" y="4288743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36E732-2EF5-6244-9A19-5DB164DE8BF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720434" y="5229889"/>
            <a:ext cx="4025900" cy="3984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algn="l">
              <a:defRPr sz="1600">
                <a:solidFill>
                  <a:schemeClr val="accent4"/>
                </a:solidFill>
              </a:defRPr>
            </a:lvl2pPr>
          </a:lstStyle>
          <a:p>
            <a:r>
              <a:rPr lang="en-US" dirty="0"/>
              <a:t>Name Surname | Job Title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0D9A933-5A71-2C7A-9BE9-9B0DE5E95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05F7BED2-92F2-A205-3CD7-D4EE1A6048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649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temen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20434" y="1367488"/>
            <a:ext cx="8944391" cy="3862401"/>
          </a:xfrm>
          <a:prstGeom prst="rect">
            <a:avLst/>
          </a:prstGeom>
        </p:spPr>
        <p:txBody>
          <a:bodyPr rIns="0" anchor="t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4600"/>
              </a:spcAft>
              <a:defRPr sz="3600" b="1" cap="none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600"/>
              </a:spcAft>
              <a:defRPr sz="1600" b="1" cap="all" baseline="0">
                <a:solidFill>
                  <a:schemeClr val="accent3"/>
                </a:solidFill>
              </a:defRPr>
            </a:lvl2pPr>
            <a:lvl3pPr>
              <a:lnSpc>
                <a:spcPct val="90000"/>
              </a:lnSpc>
              <a:spcAft>
                <a:spcPts val="2000"/>
              </a:spcAft>
              <a:defRPr sz="200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spcAft>
                <a:spcPts val="600"/>
              </a:spcAft>
              <a:defRPr cap="none">
                <a:solidFill>
                  <a:schemeClr val="bg1"/>
                </a:solidFill>
              </a:defRPr>
            </a:lvl4pPr>
            <a:lvl5pPr>
              <a:lnSpc>
                <a:spcPct val="9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“Click to add text”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9EFC755-0312-934E-88C5-F3D75F294DE6}"/>
              </a:ext>
            </a:extLst>
          </p:cNvPr>
          <p:cNvSpPr/>
          <p:nvPr userDrawn="1"/>
        </p:nvSpPr>
        <p:spPr>
          <a:xfrm>
            <a:off x="525407" y="1059910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4903CBE-2F46-9247-9A25-2FD7D4FB8A73}"/>
              </a:ext>
            </a:extLst>
          </p:cNvPr>
          <p:cNvSpPr/>
          <p:nvPr userDrawn="1"/>
        </p:nvSpPr>
        <p:spPr>
          <a:xfrm rot="10800000">
            <a:off x="10678827" y="4288743"/>
            <a:ext cx="832059" cy="705978"/>
          </a:xfrm>
          <a:custGeom>
            <a:avLst/>
            <a:gdLst>
              <a:gd name="connsiteX0" fmla="*/ 240221 w 629221"/>
              <a:gd name="connsiteY0" fmla="*/ 533876 h 533876"/>
              <a:gd name="connsiteX1" fmla="*/ 0 w 629221"/>
              <a:gd name="connsiteY1" fmla="*/ 533876 h 533876"/>
              <a:gd name="connsiteX2" fmla="*/ 0 w 629221"/>
              <a:gd name="connsiteY2" fmla="*/ 401669 h 533876"/>
              <a:gd name="connsiteX3" fmla="*/ 30956 w 629221"/>
              <a:gd name="connsiteY3" fmla="*/ 186119 h 533876"/>
              <a:gd name="connsiteX4" fmla="*/ 135350 w 629221"/>
              <a:gd name="connsiteY4" fmla="*/ 0 h 533876"/>
              <a:gd name="connsiteX5" fmla="*/ 228600 w 629221"/>
              <a:gd name="connsiteY5" fmla="*/ 73438 h 533876"/>
              <a:gd name="connsiteX6" fmla="*/ 176879 w 629221"/>
              <a:gd name="connsiteY6" fmla="*/ 161925 h 533876"/>
              <a:gd name="connsiteX7" fmla="*/ 143923 w 629221"/>
              <a:gd name="connsiteY7" fmla="*/ 261080 h 533876"/>
              <a:gd name="connsiteX8" fmla="*/ 240221 w 629221"/>
              <a:gd name="connsiteY8" fmla="*/ 261080 h 533876"/>
              <a:gd name="connsiteX9" fmla="*/ 629222 w 629221"/>
              <a:gd name="connsiteY9" fmla="*/ 533876 h 533876"/>
              <a:gd name="connsiteX10" fmla="*/ 389001 w 629221"/>
              <a:gd name="connsiteY10" fmla="*/ 533876 h 533876"/>
              <a:gd name="connsiteX11" fmla="*/ 389001 w 629221"/>
              <a:gd name="connsiteY11" fmla="*/ 401669 h 533876"/>
              <a:gd name="connsiteX12" fmla="*/ 419100 w 629221"/>
              <a:gd name="connsiteY12" fmla="*/ 186119 h 533876"/>
              <a:gd name="connsiteX13" fmla="*/ 524351 w 629221"/>
              <a:gd name="connsiteY13" fmla="*/ 0 h 533876"/>
              <a:gd name="connsiteX14" fmla="*/ 617792 w 629221"/>
              <a:gd name="connsiteY14" fmla="*/ 73438 h 533876"/>
              <a:gd name="connsiteX15" fmla="*/ 565880 w 629221"/>
              <a:gd name="connsiteY15" fmla="*/ 161925 h 533876"/>
              <a:gd name="connsiteX16" fmla="*/ 533400 w 629221"/>
              <a:gd name="connsiteY16" fmla="*/ 261271 h 533876"/>
              <a:gd name="connsiteX17" fmla="*/ 629222 w 629221"/>
              <a:gd name="connsiteY17" fmla="*/ 261271 h 53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9221" h="533876">
                <a:moveTo>
                  <a:pt x="240221" y="533876"/>
                </a:moveTo>
                <a:lnTo>
                  <a:pt x="0" y="533876"/>
                </a:lnTo>
                <a:lnTo>
                  <a:pt x="0" y="401669"/>
                </a:lnTo>
                <a:cubicBezTo>
                  <a:pt x="0" y="318484"/>
                  <a:pt x="10319" y="246634"/>
                  <a:pt x="30956" y="186119"/>
                </a:cubicBezTo>
                <a:cubicBezTo>
                  <a:pt x="55315" y="118775"/>
                  <a:pt x="90584" y="55897"/>
                  <a:pt x="135350" y="0"/>
                </a:cubicBezTo>
                <a:lnTo>
                  <a:pt x="228600" y="73438"/>
                </a:lnTo>
                <a:cubicBezTo>
                  <a:pt x="208787" y="101352"/>
                  <a:pt x="191479" y="130963"/>
                  <a:pt x="176879" y="161925"/>
                </a:cubicBezTo>
                <a:cubicBezTo>
                  <a:pt x="163269" y="194046"/>
                  <a:pt x="152248" y="227203"/>
                  <a:pt x="143923" y="261080"/>
                </a:cubicBezTo>
                <a:lnTo>
                  <a:pt x="240221" y="261080"/>
                </a:lnTo>
                <a:close/>
                <a:moveTo>
                  <a:pt x="629222" y="533876"/>
                </a:moveTo>
                <a:lnTo>
                  <a:pt x="389001" y="533876"/>
                </a:lnTo>
                <a:lnTo>
                  <a:pt x="389001" y="401669"/>
                </a:lnTo>
                <a:cubicBezTo>
                  <a:pt x="387409" y="328670"/>
                  <a:pt x="397572" y="255890"/>
                  <a:pt x="419100" y="186119"/>
                </a:cubicBezTo>
                <a:cubicBezTo>
                  <a:pt x="443415" y="118578"/>
                  <a:pt x="479003" y="55647"/>
                  <a:pt x="524351" y="0"/>
                </a:cubicBezTo>
                <a:lnTo>
                  <a:pt x="617792" y="73438"/>
                </a:lnTo>
                <a:cubicBezTo>
                  <a:pt x="597913" y="101345"/>
                  <a:pt x="580541" y="130956"/>
                  <a:pt x="565880" y="161925"/>
                </a:cubicBezTo>
                <a:cubicBezTo>
                  <a:pt x="552423" y="194122"/>
                  <a:pt x="541561" y="227343"/>
                  <a:pt x="533400" y="261271"/>
                </a:cubicBezTo>
                <a:lnTo>
                  <a:pt x="629222" y="261271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925230C-7F63-9C41-885C-26102EDF9F3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720434" y="5229889"/>
            <a:ext cx="4025900" cy="3984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2pPr algn="l">
              <a:defRPr sz="1600">
                <a:solidFill>
                  <a:schemeClr val="accent4"/>
                </a:solidFill>
              </a:defRPr>
            </a:lvl2pPr>
          </a:lstStyle>
          <a:p>
            <a:r>
              <a:rPr lang="en-US" dirty="0"/>
              <a:t>Name Surname | Job Title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52856CF-FB3F-443B-C13F-7389876C4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268A8CD3-2D84-F579-B693-01577AEDDC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656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hi res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53D75E-DF21-CE41-8119-A410C7873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FD641F9-FAED-BA4F-896B-81F095821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571" y="1980864"/>
            <a:ext cx="5268857" cy="2547364"/>
          </a:xfrm>
          <a:prstGeom prst="rect">
            <a:avLst/>
          </a:prstGeom>
        </p:spPr>
        <p:txBody>
          <a:bodyPr wrap="square" rIns="0" anchor="t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3200" cap="none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600"/>
              </a:spcAft>
              <a:defRPr sz="1800" cap="none" baseline="0">
                <a:solidFill>
                  <a:schemeClr val="accent3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2000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cap="none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(this slide can be for photos or videos)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7225581-371C-64C2-E716-FCCDD2BB8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4" name="Graphic 15">
            <a:extLst>
              <a:ext uri="{FF2B5EF4-FFF2-40B4-BE49-F238E27FC236}">
                <a16:creationId xmlns:a16="http://schemas.microsoft.com/office/drawing/2014/main" id="{4913DF88-1B25-F17D-BAAA-0E8ABCE777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7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731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321F82A-0C29-F445-8948-8258711083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157" y="812863"/>
            <a:ext cx="5197009" cy="2143125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5AF4E5C-CC0D-754F-AA9B-EF9125711A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0055" y="812863"/>
            <a:ext cx="5885533" cy="4923609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F57EC44F-E037-C344-A7E4-E06400066F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58" y="3045153"/>
            <a:ext cx="2274192" cy="268488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C35880F9-6EA4-6946-89FD-DA6AC4AC98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71785" y="3045153"/>
            <a:ext cx="2851380" cy="2684880"/>
          </a:xfrm>
          <a:prstGeom prst="rect">
            <a:avLst/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2BD833D-C4ED-15EF-CEDF-2A095092D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77C4E19C-7EBD-2BCF-3550-3B394C3406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8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544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4DF74F-DFC8-9042-AB30-230EA8680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393C4B6-35CD-AE01-D1B0-2A28A21CD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33828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BE96A8F5-9AF8-3C7F-4E4B-427EED875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4351" y="6179254"/>
            <a:ext cx="1021688" cy="57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2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BFBD114-94DA-4C19-ABD1-CBFED4382C5E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9482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15D406A-9B66-FD46-BF59-C2D6085BA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40" y="5620214"/>
            <a:ext cx="11159431" cy="304699"/>
          </a:xfrm>
        </p:spPr>
        <p:txBody>
          <a:bodyPr/>
          <a:lstStyle>
            <a:lvl1pPr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538E8AE-6428-BF40-9DE3-AFB4866F3C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401" y="5966654"/>
            <a:ext cx="11168472" cy="2215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Month Day Year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5CA8443-6861-4D4B-A220-48425D13BCE6}"/>
              </a:ext>
            </a:extLst>
          </p:cNvPr>
          <p:cNvSpPr txBox="1">
            <a:spLocks/>
          </p:cNvSpPr>
          <p:nvPr userDrawn="1"/>
        </p:nvSpPr>
        <p:spPr>
          <a:xfrm>
            <a:off x="497371" y="668862"/>
            <a:ext cx="5342229" cy="6647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100" dirty="0"/>
              <a:t>THANK YOU</a:t>
            </a:r>
            <a:endParaRPr lang="en-US" sz="4400" b="1" spc="10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43E3F09-0E8C-E94A-AAC0-BA0F527C0C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303120" y="1618169"/>
            <a:ext cx="5563033" cy="312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4337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CE0AF4E-E963-4E6B-9FFD-9941019CF640}"/>
              </a:ext>
            </a:extLst>
          </p:cNvPr>
          <p:cNvGrpSpPr/>
          <p:nvPr userDrawn="1"/>
        </p:nvGrpSpPr>
        <p:grpSpPr>
          <a:xfrm>
            <a:off x="-1" y="0"/>
            <a:ext cx="12192001" cy="1412111"/>
            <a:chOff x="-1" y="0"/>
            <a:chExt cx="12192001" cy="14121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859C74-9934-4F7C-8CCC-3F67FF9ADB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t="25050" r="10563" b="24847"/>
            <a:stretch/>
          </p:blipFill>
          <p:spPr>
            <a:xfrm>
              <a:off x="-1" y="0"/>
              <a:ext cx="12192001" cy="141211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9F800F-A6E0-4306-93D8-985C320B92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191509" y="391371"/>
              <a:ext cx="1885393" cy="62936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45A3CC-115D-7849-A282-D1538526A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638"/>
            <a:ext cx="8855597" cy="92483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291A17-2D05-A619-8537-E3EDC512402B}"/>
              </a:ext>
            </a:extLst>
          </p:cNvPr>
          <p:cNvSpPr txBox="1"/>
          <p:nvPr userDrawn="1"/>
        </p:nvSpPr>
        <p:spPr>
          <a:xfrm>
            <a:off x="10191509" y="1065563"/>
            <a:ext cx="179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An Arcfield Company</a:t>
            </a:r>
          </a:p>
        </p:txBody>
      </p:sp>
    </p:spTree>
    <p:extLst>
      <p:ext uri="{BB962C8B-B14F-4D97-AF65-F5344CB8AC3E}">
        <p14:creationId xmlns:p14="http://schemas.microsoft.com/office/powerpoint/2010/main" val="9152403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0C0C5-F381-0C79-B5C1-730E0C2A5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3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9E44D-B725-4AB5-E0B9-8BBC297638E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1AC394C8-B999-869C-6E70-6CF6EC697BCE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2201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5406D5-8F29-478D-8278-90BAD0786EF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8048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23BAAD8-EF2E-47E7-9195-DF034D676C68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440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8FFF2D5D-4020-4039-989B-85F510002A19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1332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463EE0A-F329-4102-9049-D1226E6EE1A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60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9201C3A-E395-4E4A-AFC3-B290617D71F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271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DC5201F-8108-48F8-A90D-9CAB58B1A08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713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BFBD114-94DA-4C19-ABD1-CBFED4382C5E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8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7115FB-E606-43A6-A1A1-D490C20A38DA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063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7115FB-E606-43A6-A1A1-D490C20A38DA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0069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E9CF6D-797E-4F52-83A7-8A5260D285C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0177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CB84E04-B81D-4E91-ACE1-991C87F0DF93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662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9E0F4B6-2D5D-4FDE-A174-D7DE3A2E04B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6633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 userDrawn="1"/>
        </p:nvSpPr>
        <p:spPr bwMode="auto">
          <a:xfrm>
            <a:off x="812800" y="228600"/>
            <a:ext cx="1056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24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1143000"/>
            <a:ext cx="8534400" cy="4114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7505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5406D5-8F29-478D-8278-90BAD0786EF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3395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23BAAD8-EF2E-47E7-9195-DF034D676C68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019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8FFF2D5D-4020-4039-989B-85F510002A19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0269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463EE0A-F329-4102-9049-D1226E6EE1A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897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9201C3A-E395-4E4A-AFC3-B290617D71F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0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E9CF6D-797E-4F52-83A7-8A5260D285C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9596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DC5201F-8108-48F8-A90D-9CAB58B1A085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05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BFBD114-94DA-4C19-ABD1-CBFED4382C5E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1060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7115FB-E606-43A6-A1A1-D490C20A38DA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6760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8E9CF6D-797E-4F52-83A7-8A5260D285CF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26670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CB84E04-B81D-4E91-ACE1-991C87F0DF93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8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9E0F4B6-2D5D-4FDE-A174-D7DE3A2E04B2}" type="datetime1">
              <a:rPr lang="en-US" smtClean="0">
                <a:solidFill>
                  <a:prstClr val="black"/>
                </a:solidFill>
              </a:rPr>
              <a:pPr defTabSz="457200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4229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 userDrawn="1"/>
        </p:nvSpPr>
        <p:spPr bwMode="auto">
          <a:xfrm>
            <a:off x="812800" y="228600"/>
            <a:ext cx="1056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24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1143000"/>
            <a:ext cx="8534400" cy="4114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14669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785406D5-8F29-478D-8278-90BAD0786EF2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316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223BAAD8-EF2E-47E7-9195-DF034D676C68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29993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8FFF2D5D-4020-4039-989B-85F510002A19}" type="datetime1">
              <a:rPr lang="en-US" smtClean="0">
                <a:solidFill>
                  <a:prstClr val="black"/>
                </a:solidFill>
              </a:rPr>
              <a:pPr defTabSz="457189"/>
              <a:t>7/26/2025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92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38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37" Type="http://schemas.openxmlformats.org/officeDocument/2006/relationships/slideLayout" Target="../slideLayouts/slideLayout72.xml"/><Relationship Id="rId40" Type="http://schemas.openxmlformats.org/officeDocument/2006/relationships/image" Target="../media/image1.jpg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image" Target="../media/image14.gif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851360" y="228601"/>
            <a:ext cx="10629440" cy="337974"/>
          </a:xfrm>
          <a:prstGeom prst="rect">
            <a:avLst/>
          </a:prstGeom>
          <a:solidFill>
            <a:srgbClr val="000099"/>
          </a:solidFill>
          <a:ln>
            <a:solidFill>
              <a:srgbClr val="1157A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853697" y="533401"/>
            <a:ext cx="10627105" cy="32192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4" name="Rectangle 18"/>
          <p:cNvSpPr>
            <a:spLocks noChangeArrowheads="1"/>
          </p:cNvSpPr>
          <p:nvPr userDrawn="1"/>
        </p:nvSpPr>
        <p:spPr bwMode="auto">
          <a:xfrm>
            <a:off x="184323" y="6489794"/>
            <a:ext cx="3289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defTabSz="457200"/>
            <a:fld id="{FB69303C-E6A3-B34A-BCE8-E37C4BCD9555}" type="slidenum">
              <a:rPr lang="en-US" sz="800">
                <a:solidFill>
                  <a:srgbClr val="D9D8C5"/>
                </a:solidFill>
              </a:rPr>
              <a:pPr defTabSz="457200"/>
              <a:t>‹#›</a:t>
            </a:fld>
            <a:r>
              <a:rPr lang="en-US" sz="800" dirty="0">
                <a:solidFill>
                  <a:srgbClr val="D9D8C5"/>
                </a:solidFill>
              </a:rPr>
              <a:t>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03202" y="1303867"/>
            <a:ext cx="1535289" cy="6688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5" name="Picture 14" descr="Logo&#10;&#10;Description automatically generated with low confidence">
            <a:extLst>
              <a:ext uri="{FF2B5EF4-FFF2-40B4-BE49-F238E27FC236}">
                <a16:creationId xmlns:a16="http://schemas.microsoft.com/office/drawing/2014/main" id="{12952102-0EE2-4F2A-A73E-6776A9585A98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6" r="11660"/>
          <a:stretch/>
        </p:blipFill>
        <p:spPr>
          <a:xfrm>
            <a:off x="-3857" y="4"/>
            <a:ext cx="1097280" cy="1097279"/>
          </a:xfrm>
          <a:prstGeom prst="flowChartConnector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461ECF-2CAF-4D1C-AFBE-0701B216BF04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3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3" t="6993" r="6993" b="6993"/>
          <a:stretch/>
        </p:blipFill>
        <p:spPr>
          <a:xfrm>
            <a:off x="11094720" y="1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5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  <p:sldLayoutId id="2147484098" r:id="rId17"/>
    <p:sldLayoutId id="2147484099" r:id="rId18"/>
    <p:sldLayoutId id="2147484100" r:id="rId19"/>
    <p:sldLayoutId id="2147484101" r:id="rId20"/>
    <p:sldLayoutId id="2147484102" r:id="rId21"/>
    <p:sldLayoutId id="2147484103" r:id="rId22"/>
    <p:sldLayoutId id="2147484104" r:id="rId23"/>
    <p:sldLayoutId id="2147484105" r:id="rId24"/>
    <p:sldLayoutId id="2147484106" r:id="rId25"/>
    <p:sldLayoutId id="2147484107" r:id="rId26"/>
    <p:sldLayoutId id="2147484108" r:id="rId27"/>
    <p:sldLayoutId id="2147484109" r:id="rId28"/>
    <p:sldLayoutId id="2147484110" r:id="rId29"/>
    <p:sldLayoutId id="2147484111" r:id="rId30"/>
    <p:sldLayoutId id="2147484112" r:id="rId31"/>
    <p:sldLayoutId id="2147484113" r:id="rId32"/>
    <p:sldLayoutId id="2147484114" r:id="rId33"/>
    <p:sldLayoutId id="2147484115" r:id="rId34"/>
    <p:sldLayoutId id="2147484116" r:id="rId3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0FBC-8800-D845-9E5E-82BA71935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157" y="538418"/>
            <a:ext cx="11174413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F9BFB-74DE-1A41-9BCC-11A0E8D56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2681" y="6506681"/>
            <a:ext cx="357187" cy="208139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>
              <a:defRPr sz="1100">
                <a:solidFill>
                  <a:srgbClr val="00597C"/>
                </a:solidFill>
              </a:defRPr>
            </a:lvl1pPr>
          </a:lstStyle>
          <a:p>
            <a:fld id="{EFD60563-7294-6E43-89C2-8065AA05861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AC5B7B-920A-AB4F-823D-3EBDE1EB282F}"/>
              </a:ext>
            </a:extLst>
          </p:cNvPr>
          <p:cNvCxnSpPr>
            <a:cxnSpLocks/>
          </p:cNvCxnSpPr>
          <p:nvPr userDrawn="1"/>
        </p:nvCxnSpPr>
        <p:spPr>
          <a:xfrm>
            <a:off x="512226" y="336371"/>
            <a:ext cx="11188343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7AC7CF0-2B58-294A-BA62-3244EB0B09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66451" y="6506681"/>
            <a:ext cx="4114800" cy="16927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100">
                <a:solidFill>
                  <a:srgbClr val="00597C"/>
                </a:solidFill>
              </a:defRPr>
            </a:lvl1pPr>
          </a:lstStyle>
          <a:p>
            <a:r>
              <a:rPr lang="en-US" dirty="0"/>
              <a:t>Orion Proprietary Information |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B06D746-E02B-E745-AA0F-1B193A2AB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157" y="1756051"/>
            <a:ext cx="1118652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3" name="Graphic 15">
            <a:extLst>
              <a:ext uri="{FF2B5EF4-FFF2-40B4-BE49-F238E27FC236}">
                <a16:creationId xmlns:a16="http://schemas.microsoft.com/office/drawing/2014/main" id="{E04C72E5-6155-A5F3-8740-CCD24DBF723F}"/>
              </a:ext>
            </a:extLst>
          </p:cNvPr>
          <p:cNvPicPr>
            <a:picLocks noChangeAspect="1"/>
          </p:cNvPicPr>
          <p:nvPr userDrawn="1"/>
        </p:nvPicPr>
        <p:blipFill>
          <a:blip r:embed="rId39"/>
          <a:srcRect/>
          <a:stretch/>
        </p:blipFill>
        <p:spPr>
          <a:xfrm>
            <a:off x="364351" y="6179254"/>
            <a:ext cx="1021688" cy="574699"/>
          </a:xfrm>
          <a:prstGeom prst="rect">
            <a:avLst/>
          </a:prstGeom>
        </p:spPr>
      </p:pic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338DAAC8-0EC8-49F4-BCE9-4AA76A7EC398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6" r="11660"/>
          <a:stretch/>
        </p:blipFill>
        <p:spPr>
          <a:xfrm>
            <a:off x="11094720" y="2"/>
            <a:ext cx="1097280" cy="109728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4349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  <p:sldLayoutId id="2147484131" r:id="rId12"/>
    <p:sldLayoutId id="2147484132" r:id="rId13"/>
    <p:sldLayoutId id="2147484133" r:id="rId14"/>
    <p:sldLayoutId id="2147484134" r:id="rId15"/>
    <p:sldLayoutId id="2147484135" r:id="rId16"/>
    <p:sldLayoutId id="2147484136" r:id="rId17"/>
    <p:sldLayoutId id="2147484137" r:id="rId18"/>
    <p:sldLayoutId id="2147484138" r:id="rId19"/>
    <p:sldLayoutId id="2147484139" r:id="rId20"/>
    <p:sldLayoutId id="2147484140" r:id="rId21"/>
    <p:sldLayoutId id="2147484141" r:id="rId22"/>
    <p:sldLayoutId id="2147484142" r:id="rId23"/>
    <p:sldLayoutId id="2147484143" r:id="rId24"/>
    <p:sldLayoutId id="2147484144" r:id="rId25"/>
    <p:sldLayoutId id="2147484145" r:id="rId26"/>
    <p:sldLayoutId id="2147484146" r:id="rId27"/>
    <p:sldLayoutId id="2147484147" r:id="rId28"/>
    <p:sldLayoutId id="2147484148" r:id="rId29"/>
    <p:sldLayoutId id="2147484149" r:id="rId30"/>
    <p:sldLayoutId id="2147484150" r:id="rId31"/>
    <p:sldLayoutId id="2147484151" r:id="rId32"/>
    <p:sldLayoutId id="2147484152" r:id="rId33"/>
    <p:sldLayoutId id="2147484153" r:id="rId34"/>
    <p:sldLayoutId id="2147484154" r:id="rId35"/>
    <p:sldLayoutId id="2147484155" r:id="rId36"/>
    <p:sldLayoutId id="2147484156" r:id="rId3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SzTx/>
        <a:buFont typeface="Arial" panose="020B0604020202020204" pitchFamily="34" charset="0"/>
        <a:buNone/>
        <a:tabLst/>
        <a:defRPr sz="1600" b="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•"/>
        <a:tabLst/>
        <a:defRPr sz="1600" kern="1200" cap="none" baseline="0">
          <a:solidFill>
            <a:schemeClr val="accent1"/>
          </a:solidFill>
          <a:latin typeface="+mn-lt"/>
          <a:ea typeface="+mn-ea"/>
          <a:cs typeface="+mn-cs"/>
        </a:defRPr>
      </a:lvl4pPr>
      <a:lvl5pPr marL="285750" indent="-2857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614998" indent="-3429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832104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+mj-lt"/>
        <a:buAutoNum type="arabicPeriod"/>
        <a:tabLst/>
        <a:defRPr sz="1600" b="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61722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tabLst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516">
          <p15:clr>
            <a:srgbClr val="F26B43"/>
          </p15:clr>
        </p15:guide>
        <p15:guide id="4" pos="3194">
          <p15:clr>
            <a:srgbClr val="F26B43"/>
          </p15:clr>
        </p15:guide>
        <p15:guide id="5" pos="2558">
          <p15:clr>
            <a:srgbClr val="F26B43"/>
          </p15:clr>
        </p15:guide>
        <p15:guide id="6" pos="2880">
          <p15:clr>
            <a:srgbClr val="F26B43"/>
          </p15:clr>
        </p15:guide>
        <p15:guide id="7" pos="2237">
          <p15:clr>
            <a:srgbClr val="F26B43"/>
          </p15:clr>
        </p15:guide>
        <p15:guide id="8" pos="1912">
          <p15:clr>
            <a:srgbClr val="F26B43"/>
          </p15:clr>
        </p15:guide>
        <p15:guide id="9" pos="1593">
          <p15:clr>
            <a:srgbClr val="F26B43"/>
          </p15:clr>
        </p15:guide>
        <p15:guide id="10" pos="1279">
          <p15:clr>
            <a:srgbClr val="F26B43"/>
          </p15:clr>
        </p15:guide>
        <p15:guide id="11" pos="958">
          <p15:clr>
            <a:srgbClr val="F26B43"/>
          </p15:clr>
        </p15:guide>
        <p15:guide id="12" pos="636">
          <p15:clr>
            <a:srgbClr val="F26B43"/>
          </p15:clr>
        </p15:guide>
        <p15:guide id="13" pos="322">
          <p15:clr>
            <a:srgbClr val="F26B43"/>
          </p15:clr>
        </p15:guide>
        <p15:guide id="14" pos="4152">
          <p15:clr>
            <a:srgbClr val="F26B43"/>
          </p15:clr>
        </p15:guide>
        <p15:guide id="15" pos="4481">
          <p15:clr>
            <a:srgbClr val="F26B43"/>
          </p15:clr>
        </p15:guide>
        <p15:guide id="16" pos="5117">
          <p15:clr>
            <a:srgbClr val="F26B43"/>
          </p15:clr>
        </p15:guide>
        <p15:guide id="17" pos="4802">
          <p15:clr>
            <a:srgbClr val="F26B43"/>
          </p15:clr>
        </p15:guide>
        <p15:guide id="18" pos="5438">
          <p15:clr>
            <a:srgbClr val="F26B43"/>
          </p15:clr>
        </p15:guide>
        <p15:guide id="19" pos="5760">
          <p15:clr>
            <a:srgbClr val="F26B43"/>
          </p15:clr>
        </p15:guide>
        <p15:guide id="20" pos="6403">
          <p15:clr>
            <a:srgbClr val="F26B43"/>
          </p15:clr>
        </p15:guide>
        <p15:guide id="21" pos="6074">
          <p15:clr>
            <a:srgbClr val="F26B43"/>
          </p15:clr>
        </p15:guide>
        <p15:guide id="22" pos="6718">
          <p15:clr>
            <a:srgbClr val="F26B43"/>
          </p15:clr>
        </p15:guide>
        <p15:guide id="23" pos="7039">
          <p15:clr>
            <a:srgbClr val="F26B43"/>
          </p15:clr>
        </p15:guide>
        <p15:guide id="24" pos="7361">
          <p15:clr>
            <a:srgbClr val="F26B43"/>
          </p15:clr>
        </p15:guide>
        <p15:guide id="25" orient="horz" pos="180">
          <p15:clr>
            <a:srgbClr val="F26B43"/>
          </p15:clr>
        </p15:guide>
        <p15:guide id="26" orient="horz" pos="426">
          <p15:clr>
            <a:srgbClr val="F26B43"/>
          </p15:clr>
        </p15:guide>
        <p15:guide id="27" orient="horz" pos="860">
          <p15:clr>
            <a:srgbClr val="F26B43"/>
          </p15:clr>
        </p15:guide>
        <p15:guide id="28" orient="horz" pos="1294">
          <p15:clr>
            <a:srgbClr val="F26B43"/>
          </p15:clr>
        </p15:guide>
        <p15:guide id="29" orient="horz" pos="1436">
          <p15:clr>
            <a:srgbClr val="F26B43"/>
          </p15:clr>
        </p15:guide>
        <p15:guide id="30" orient="horz" pos="1728">
          <p15:clr>
            <a:srgbClr val="F26B43"/>
          </p15:clr>
        </p15:guide>
        <p15:guide id="31" orient="horz" pos="2588">
          <p15:clr>
            <a:srgbClr val="F26B43"/>
          </p15:clr>
        </p15:guide>
        <p15:guide id="32" orient="horz" pos="2887">
          <p15:clr>
            <a:srgbClr val="F26B43"/>
          </p15:clr>
        </p15:guide>
        <p15:guide id="33" orient="horz" pos="3022">
          <p15:clr>
            <a:srgbClr val="F26B43"/>
          </p15:clr>
        </p15:guide>
        <p15:guide id="34" orient="horz" pos="3456">
          <p15:clr>
            <a:srgbClr val="F26B43"/>
          </p15:clr>
        </p15:guide>
        <p15:guide id="35" orient="horz" pos="3890">
          <p15:clr>
            <a:srgbClr val="F26B43"/>
          </p15:clr>
        </p15:guide>
        <p15:guide id="36" orient="horz" pos="4167">
          <p15:clr>
            <a:srgbClr val="F26B43"/>
          </p15:clr>
        </p15:guide>
        <p15:guide id="37" orient="horz" pos="411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851360" y="167640"/>
            <a:ext cx="11037723" cy="365760"/>
          </a:xfrm>
          <a:prstGeom prst="rect">
            <a:avLst/>
          </a:prstGeom>
          <a:solidFill>
            <a:srgbClr val="000099"/>
          </a:solidFill>
          <a:ln>
            <a:solidFill>
              <a:srgbClr val="1157A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853695" y="533400"/>
            <a:ext cx="11044027" cy="3657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4" name="Rectangle 18"/>
          <p:cNvSpPr>
            <a:spLocks noChangeArrowheads="1"/>
          </p:cNvSpPr>
          <p:nvPr userDrawn="1"/>
        </p:nvSpPr>
        <p:spPr bwMode="auto">
          <a:xfrm>
            <a:off x="184323" y="6489794"/>
            <a:ext cx="3289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defTabSz="457200"/>
            <a:fld id="{FB69303C-E6A3-B34A-BCE8-E37C4BCD9555}" type="slidenum">
              <a:rPr lang="en-US" sz="800">
                <a:solidFill>
                  <a:srgbClr val="D9D8C5"/>
                </a:solidFill>
              </a:rPr>
              <a:pPr defTabSz="457200"/>
              <a:t>‹#›</a:t>
            </a:fld>
            <a:r>
              <a:rPr lang="en-US" sz="800" dirty="0">
                <a:solidFill>
                  <a:srgbClr val="D9D8C5"/>
                </a:solidFill>
              </a:rPr>
              <a:t>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03201" y="1303867"/>
            <a:ext cx="1535289" cy="6688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4" name="Picture 3" descr="Logo&#10;&#10;Description automatically generated with low confidence">
            <a:extLst>
              <a:ext uri="{FF2B5EF4-FFF2-40B4-BE49-F238E27FC236}">
                <a16:creationId xmlns:a16="http://schemas.microsoft.com/office/drawing/2014/main" id="{075974B8-9063-EBE4-A938-6B972D58C6B1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6" r="11660"/>
          <a:stretch/>
        </p:blipFill>
        <p:spPr>
          <a:xfrm>
            <a:off x="-3858" y="2"/>
            <a:ext cx="1097280" cy="1097280"/>
          </a:xfrm>
          <a:prstGeom prst="flowChartConnector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738ED9-DC47-44BF-E2BF-AB5822CCBE06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3" t="6993" r="6993" b="6993"/>
          <a:stretch/>
        </p:blipFill>
        <p:spPr>
          <a:xfrm>
            <a:off x="11094720" y="1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9" r:id="rId2"/>
    <p:sldLayoutId id="2147484160" r:id="rId3"/>
    <p:sldLayoutId id="2147484161" r:id="rId4"/>
    <p:sldLayoutId id="2147484162" r:id="rId5"/>
    <p:sldLayoutId id="2147484163" r:id="rId6"/>
    <p:sldLayoutId id="2147484164" r:id="rId7"/>
    <p:sldLayoutId id="2147484165" r:id="rId8"/>
    <p:sldLayoutId id="2147484166" r:id="rId9"/>
    <p:sldLayoutId id="2147484167" r:id="rId10"/>
    <p:sldLayoutId id="2147484168" r:id="rId11"/>
    <p:sldLayoutId id="214748416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851360" y="289573"/>
            <a:ext cx="11037723" cy="276999"/>
          </a:xfrm>
          <a:prstGeom prst="rect">
            <a:avLst/>
          </a:prstGeom>
          <a:solidFill>
            <a:srgbClr val="000099"/>
          </a:solidFill>
          <a:ln>
            <a:solidFill>
              <a:srgbClr val="1157A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853695" y="597175"/>
            <a:ext cx="11044027" cy="2581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4" name="Rectangle 18"/>
          <p:cNvSpPr>
            <a:spLocks noChangeArrowheads="1"/>
          </p:cNvSpPr>
          <p:nvPr userDrawn="1"/>
        </p:nvSpPr>
        <p:spPr bwMode="auto">
          <a:xfrm>
            <a:off x="184323" y="6489794"/>
            <a:ext cx="3289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defTabSz="457200"/>
            <a:fld id="{FB69303C-E6A3-B34A-BCE8-E37C4BCD9555}" type="slidenum">
              <a:rPr lang="en-US" sz="800">
                <a:solidFill>
                  <a:srgbClr val="D9D8C5"/>
                </a:solidFill>
              </a:rPr>
              <a:pPr defTabSz="457200"/>
              <a:t>‹#›</a:t>
            </a:fld>
            <a:r>
              <a:rPr lang="en-US" sz="800" dirty="0">
                <a:solidFill>
                  <a:srgbClr val="D9D8C5"/>
                </a:solidFill>
              </a:rPr>
              <a:t>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03201" y="1303867"/>
            <a:ext cx="1535289" cy="6688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4" name="Picture 3" descr="Logo&#10;&#10;Description automatically generated with low confidence">
            <a:extLst>
              <a:ext uri="{FF2B5EF4-FFF2-40B4-BE49-F238E27FC236}">
                <a16:creationId xmlns:a16="http://schemas.microsoft.com/office/drawing/2014/main" id="{075974B8-9063-EBE4-A938-6B972D58C6B1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6" r="11660"/>
          <a:stretch/>
        </p:blipFill>
        <p:spPr>
          <a:xfrm>
            <a:off x="-3858" y="2"/>
            <a:ext cx="1097280" cy="1097280"/>
          </a:xfrm>
          <a:prstGeom prst="flowChartConnector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738ED9-DC47-44BF-E2BF-AB5822CCBE06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3" t="6993" r="6993" b="6993"/>
          <a:stretch/>
        </p:blipFill>
        <p:spPr>
          <a:xfrm>
            <a:off x="11094720" y="1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9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  <p:sldLayoutId id="214748420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851361" y="289574"/>
            <a:ext cx="11037723" cy="276999"/>
          </a:xfrm>
          <a:prstGeom prst="rect">
            <a:avLst/>
          </a:prstGeom>
          <a:solidFill>
            <a:srgbClr val="000099"/>
          </a:solidFill>
          <a:ln>
            <a:solidFill>
              <a:srgbClr val="1157A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853695" y="597176"/>
            <a:ext cx="11044027" cy="2581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4" name="Rectangle 18"/>
          <p:cNvSpPr>
            <a:spLocks noChangeArrowheads="1"/>
          </p:cNvSpPr>
          <p:nvPr userDrawn="1"/>
        </p:nvSpPr>
        <p:spPr bwMode="auto">
          <a:xfrm>
            <a:off x="184323" y="6489794"/>
            <a:ext cx="3289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defTabSz="457189"/>
            <a:fld id="{FB69303C-E6A3-B34A-BCE8-E37C4BCD9555}" type="slidenum">
              <a:rPr lang="en-US" sz="800">
                <a:solidFill>
                  <a:srgbClr val="D9D8C5"/>
                </a:solidFill>
              </a:rPr>
              <a:pPr defTabSz="457189"/>
              <a:t>‹#›</a:t>
            </a:fld>
            <a:r>
              <a:rPr lang="en-US" sz="800" dirty="0">
                <a:solidFill>
                  <a:srgbClr val="D9D8C5"/>
                </a:solidFill>
              </a:rPr>
              <a:t>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03202" y="1303868"/>
            <a:ext cx="1535289" cy="6688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457189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18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 preferRelativeResize="0">
            <a:picLocks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49000" y="0"/>
            <a:ext cx="1143000" cy="1143000"/>
          </a:xfrm>
          <a:prstGeom prst="rect">
            <a:avLst/>
          </a:prstGeom>
        </p:spPr>
      </p:pic>
      <p:pic>
        <p:nvPicPr>
          <p:cNvPr id="11" name="Picture 10" descr="Logo&#10;&#10;Description automatically generated with low confidence">
            <a:extLst>
              <a:ext uri="{FF2B5EF4-FFF2-40B4-BE49-F238E27FC236}">
                <a16:creationId xmlns:a16="http://schemas.microsoft.com/office/drawing/2014/main" id="{598657C4-70F3-439A-A555-AF16E8FCB075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6" r="11660"/>
          <a:stretch/>
        </p:blipFill>
        <p:spPr>
          <a:xfrm>
            <a:off x="0" y="4354"/>
            <a:ext cx="1097280" cy="109444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38281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jpe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emf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46.wmf"/><Relationship Id="rId17" Type="http://schemas.openxmlformats.org/officeDocument/2006/relationships/image" Target="../media/image48.wmf"/><Relationship Id="rId2" Type="http://schemas.openxmlformats.org/officeDocument/2006/relationships/slideLayout" Target="../slideLayouts/slideLayout74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image" Target="../media/image49.png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4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0313"/>
            <a:ext cx="12191999" cy="68579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Incoherent Scatter from Non Thermal Ion Velocity Distributions in the Ionosphere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with Applications to Rapid Radiation Belt Remediation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59916"/>
            <a:ext cx="9144000" cy="9594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 Paul A. Bernhardt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Geophysical Institute, University of Alaska, Fairbanks, AK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295400" y="3535772"/>
            <a:ext cx="2339219" cy="1960995"/>
            <a:chOff x="533400" y="3124201"/>
            <a:chExt cx="1559480" cy="130733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45417" y="3412184"/>
              <a:ext cx="1307330" cy="73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061DFF"/>
                </a:clrFrom>
                <a:clrTo>
                  <a:srgbClr val="061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7" t="31560" r="66994" b="30410"/>
            <a:stretch/>
          </p:blipFill>
          <p:spPr bwMode="auto">
            <a:xfrm>
              <a:off x="1140873" y="3418386"/>
              <a:ext cx="952007" cy="698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1413859" y="5725366"/>
            <a:ext cx="209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Cygnus Rocket Burn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34400" y="5725366"/>
            <a:ext cx="24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Measured ISR Spectra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15F27C-F57B-40EC-A851-EE35C55EA5FA}"/>
              </a:ext>
            </a:extLst>
          </p:cNvPr>
          <p:cNvSpPr txBox="1"/>
          <p:nvPr/>
        </p:nvSpPr>
        <p:spPr>
          <a:xfrm>
            <a:off x="4419600" y="5725366"/>
            <a:ext cx="3179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Pickup Ion Velocity Distribution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3461B6-B18A-484F-863A-4CC460E29A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7" t="45541" r="48649" b="12216"/>
          <a:stretch/>
        </p:blipFill>
        <p:spPr>
          <a:xfrm>
            <a:off x="7885322" y="3709278"/>
            <a:ext cx="3316078" cy="209228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7D77C6A-52B5-48D3-9328-951D11B9E657}"/>
              </a:ext>
            </a:extLst>
          </p:cNvPr>
          <p:cNvGrpSpPr/>
          <p:nvPr/>
        </p:nvGrpSpPr>
        <p:grpSpPr>
          <a:xfrm>
            <a:off x="4283525" y="3477925"/>
            <a:ext cx="3565075" cy="2238514"/>
            <a:chOff x="4283525" y="4153359"/>
            <a:chExt cx="3565075" cy="22385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CA01DD4-F97C-43B7-981B-1E767A82A9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418" t="10662"/>
            <a:stretch/>
          </p:blipFill>
          <p:spPr>
            <a:xfrm>
              <a:off x="4505899" y="4153359"/>
              <a:ext cx="3342701" cy="223851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D255D0-0B35-4F82-AF92-F32F1EB459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" t="45909" r="83260" b="41340"/>
            <a:stretch/>
          </p:blipFill>
          <p:spPr>
            <a:xfrm>
              <a:off x="4283525" y="4633511"/>
              <a:ext cx="669475" cy="319489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3C5125F-1579-4EA4-B542-D3AAA19284E1}"/>
              </a:ext>
            </a:extLst>
          </p:cNvPr>
          <p:cNvSpPr txBox="1"/>
          <p:nvPr/>
        </p:nvSpPr>
        <p:spPr>
          <a:xfrm>
            <a:off x="8410477" y="3755834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Thermal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3E7204-0F42-4D62-9E2D-FBA249B9C756}"/>
              </a:ext>
            </a:extLst>
          </p:cNvPr>
          <p:cNvSpPr txBox="1"/>
          <p:nvPr/>
        </p:nvSpPr>
        <p:spPr>
          <a:xfrm>
            <a:off x="9401077" y="4136834"/>
            <a:ext cx="733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Ring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3A2C7A-A173-4C50-9ECB-3ACD78F43B7C}"/>
              </a:ext>
            </a:extLst>
          </p:cNvPr>
          <p:cNvSpPr txBox="1"/>
          <p:nvPr/>
        </p:nvSpPr>
        <p:spPr>
          <a:xfrm>
            <a:off x="8458200" y="3429000"/>
            <a:ext cx="262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Arecibo ISR, 27 July 1999  </a:t>
            </a:r>
          </a:p>
        </p:txBody>
      </p:sp>
    </p:spTree>
    <p:extLst>
      <p:ext uri="{BB962C8B-B14F-4D97-AF65-F5344CB8AC3E}">
        <p14:creationId xmlns:p14="http://schemas.microsoft.com/office/powerpoint/2010/main" val="10916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25"/>
    </mc:Choice>
    <mc:Fallback xmlns="">
      <p:transition spd="slow" advTm="5512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A33B5-D394-4674-B502-14B50254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F60373-FE0B-48E0-AA59-F18118F2EBB4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3938" name="Rectangle 2">
            <a:extLst>
              <a:ext uri="{FF2B5EF4-FFF2-40B4-BE49-F238E27FC236}">
                <a16:creationId xmlns:a16="http://schemas.microsoft.com/office/drawing/2014/main" id="{321AA148-1371-49A9-A985-B6EF3834C5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109251"/>
            <a:ext cx="8229600" cy="685800"/>
          </a:xfrm>
        </p:spPr>
        <p:txBody>
          <a:bodyPr/>
          <a:lstStyle/>
          <a:p>
            <a:r>
              <a:rPr lang="en-US" altLang="en-US" sz="2400" dirty="0">
                <a:solidFill>
                  <a:schemeClr val="bg1"/>
                </a:solidFill>
              </a:rPr>
              <a:t>SIMPLEX: Millstone Hill pass in twilight</a:t>
            </a:r>
            <a:br>
              <a:rPr lang="en-US" altLang="en-US" sz="2400" dirty="0">
                <a:solidFill>
                  <a:schemeClr val="bg1"/>
                </a:solidFill>
              </a:rPr>
            </a:br>
            <a:r>
              <a:rPr lang="en-US" altLang="en-US" sz="2400" dirty="0">
                <a:solidFill>
                  <a:schemeClr val="bg1"/>
                </a:solidFill>
              </a:rPr>
              <a:t>10 September 2009, 00:08:38 GMT Burn</a:t>
            </a:r>
          </a:p>
        </p:txBody>
      </p:sp>
      <p:sp>
        <p:nvSpPr>
          <p:cNvPr id="423939" name="Text Box 3">
            <a:extLst>
              <a:ext uri="{FF2B5EF4-FFF2-40B4-BE49-F238E27FC236}">
                <a16:creationId xmlns:a16="http://schemas.microsoft.com/office/drawing/2014/main" id="{39572936-2373-4C45-B1B3-42D3FDA30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5942013"/>
            <a:ext cx="922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Burn Time = 10 Seconds</a:t>
            </a:r>
          </a:p>
        </p:txBody>
      </p:sp>
      <p:pic>
        <p:nvPicPr>
          <p:cNvPr id="423940" name="Picture 4">
            <a:extLst>
              <a:ext uri="{FF2B5EF4-FFF2-40B4-BE49-F238E27FC236}">
                <a16:creationId xmlns:a16="http://schemas.microsoft.com/office/drawing/2014/main" id="{E54B8D1C-F39F-4EC1-A182-18613A787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9" y="838201"/>
            <a:ext cx="8658225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609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B2667735-268A-47A2-994B-484688A42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7151D7-A410-4392-8A59-FDAD277D2623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4962" name="Rectangle 2">
            <a:extLst>
              <a:ext uri="{FF2B5EF4-FFF2-40B4-BE49-F238E27FC236}">
                <a16:creationId xmlns:a16="http://schemas.microsoft.com/office/drawing/2014/main" id="{F2FC273C-6C5D-4C4B-B76F-18DE3A9E20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86298"/>
            <a:ext cx="8229600" cy="1417638"/>
          </a:xfrm>
        </p:spPr>
        <p:txBody>
          <a:bodyPr/>
          <a:lstStyle/>
          <a:p>
            <a:r>
              <a:rPr lang="en-US" altLang="en-US" sz="2800" dirty="0">
                <a:solidFill>
                  <a:schemeClr val="bg1"/>
                </a:solidFill>
              </a:rPr>
              <a:t>Cloud at End of 10 Second Burn</a:t>
            </a:r>
            <a:br>
              <a:rPr lang="en-US" altLang="en-US" sz="2800" dirty="0">
                <a:solidFill>
                  <a:schemeClr val="bg1"/>
                </a:solidFill>
              </a:rPr>
            </a:br>
            <a:r>
              <a:rPr lang="en-US" altLang="en-US" sz="2400" dirty="0">
                <a:solidFill>
                  <a:schemeClr val="bg1"/>
                </a:solidFill>
              </a:rPr>
              <a:t>Radar Pointed at Lat: 44.32, Long: -69.86, Altitude: 275.00</a:t>
            </a:r>
          </a:p>
        </p:txBody>
      </p:sp>
      <p:grpSp>
        <p:nvGrpSpPr>
          <p:cNvPr id="424963" name="Group 3">
            <a:extLst>
              <a:ext uri="{FF2B5EF4-FFF2-40B4-BE49-F238E27FC236}">
                <a16:creationId xmlns:a16="http://schemas.microsoft.com/office/drawing/2014/main" id="{0662EFE8-6AD8-4424-A457-E972206BD8F7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2133600"/>
            <a:ext cx="7391400" cy="4133850"/>
            <a:chOff x="576" y="1344"/>
            <a:chExt cx="4656" cy="2604"/>
          </a:xfrm>
        </p:grpSpPr>
        <p:pic>
          <p:nvPicPr>
            <p:cNvPr id="424964" name="Picture 4">
              <a:extLst>
                <a:ext uri="{FF2B5EF4-FFF2-40B4-BE49-F238E27FC236}">
                  <a16:creationId xmlns:a16="http://schemas.microsoft.com/office/drawing/2014/main" id="{3508D6A3-060F-42B1-A9DE-0B8381ABBF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99" t="54167" r="24376" b="13333"/>
            <a:stretch>
              <a:fillRect/>
            </a:stretch>
          </p:blipFill>
          <p:spPr bwMode="auto">
            <a:xfrm>
              <a:off x="576" y="1344"/>
              <a:ext cx="4656" cy="1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4965" name="Rectangle 5">
              <a:extLst>
                <a:ext uri="{FF2B5EF4-FFF2-40B4-BE49-F238E27FC236}">
                  <a16:creationId xmlns:a16="http://schemas.microsoft.com/office/drawing/2014/main" id="{4E6BBB71-9595-4E1D-AC86-7A7470CF5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1716"/>
              <a:ext cx="3230" cy="1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4966" name="Rectangle 6">
              <a:extLst>
                <a:ext uri="{FF2B5EF4-FFF2-40B4-BE49-F238E27FC236}">
                  <a16:creationId xmlns:a16="http://schemas.microsoft.com/office/drawing/2014/main" id="{55D88CE1-C38D-43B9-99A5-F6004AB62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01"/>
              <a:ext cx="3230" cy="1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4967" name="Line 7">
              <a:extLst>
                <a:ext uri="{FF2B5EF4-FFF2-40B4-BE49-F238E27FC236}">
                  <a16:creationId xmlns:a16="http://schemas.microsoft.com/office/drawing/2014/main" id="{D3518850-9BA5-427A-8E18-142671F430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6" y="2397"/>
              <a:ext cx="3199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4968" name="Line 8">
              <a:extLst>
                <a:ext uri="{FF2B5EF4-FFF2-40B4-BE49-F238E27FC236}">
                  <a16:creationId xmlns:a16="http://schemas.microsoft.com/office/drawing/2014/main" id="{0303E894-CF46-4D73-9200-FAECC2C88B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60" y="1717"/>
              <a:ext cx="0" cy="2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4969" name="Line 9">
              <a:extLst>
                <a:ext uri="{FF2B5EF4-FFF2-40B4-BE49-F238E27FC236}">
                  <a16:creationId xmlns:a16="http://schemas.microsoft.com/office/drawing/2014/main" id="{E802419B-9250-4813-9E47-0C585B95FF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8" y="1714"/>
              <a:ext cx="1432" cy="21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4970" name="Text Box 10">
              <a:extLst>
                <a:ext uri="{FF2B5EF4-FFF2-40B4-BE49-F238E27FC236}">
                  <a16:creationId xmlns:a16="http://schemas.microsoft.com/office/drawing/2014/main" id="{6EB528BC-8E5F-4755-9C99-7E84BA673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459511">
              <a:off x="1370" y="3352"/>
              <a:ext cx="9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Radar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791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29B4B193-D9AE-4D92-A5A1-5752D792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21DE90-7823-41AF-B81C-7FAF6F6F612F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25986" name="Picture 2">
            <a:extLst>
              <a:ext uri="{FF2B5EF4-FFF2-40B4-BE49-F238E27FC236}">
                <a16:creationId xmlns:a16="http://schemas.microsoft.com/office/drawing/2014/main" id="{07E8A5A9-88AD-4963-B519-859EF92FF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52499" r="22501" b="14166"/>
          <a:stretch>
            <a:fillRect/>
          </a:stretch>
        </p:blipFill>
        <p:spPr bwMode="auto">
          <a:xfrm>
            <a:off x="2438400" y="1981200"/>
            <a:ext cx="7620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5987" name="Rectangle 3">
            <a:extLst>
              <a:ext uri="{FF2B5EF4-FFF2-40B4-BE49-F238E27FC236}">
                <a16:creationId xmlns:a16="http://schemas.microsoft.com/office/drawing/2014/main" id="{148E4353-7686-424C-861F-57A4F7737E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75281"/>
            <a:ext cx="10972800" cy="1143000"/>
          </a:xfrm>
        </p:spPr>
        <p:txBody>
          <a:bodyPr/>
          <a:lstStyle/>
          <a:p>
            <a:r>
              <a:rPr lang="en-US" altLang="en-US" sz="2800" dirty="0">
                <a:solidFill>
                  <a:schemeClr val="bg1"/>
                </a:solidFill>
              </a:rPr>
              <a:t>Cloud at End of 30 Second Burn</a:t>
            </a:r>
            <a:br>
              <a:rPr lang="en-US" altLang="en-US" sz="2800" dirty="0">
                <a:solidFill>
                  <a:schemeClr val="bg1"/>
                </a:solidFill>
              </a:rPr>
            </a:br>
            <a:r>
              <a:rPr lang="en-US" altLang="en-US" sz="2400" dirty="0">
                <a:solidFill>
                  <a:schemeClr val="bg1"/>
                </a:solidFill>
              </a:rPr>
              <a:t>Radar Pointed at Lat: 44.32, Long: -69.86, Altitude: 275.00</a:t>
            </a:r>
          </a:p>
        </p:txBody>
      </p:sp>
      <p:grpSp>
        <p:nvGrpSpPr>
          <p:cNvPr id="425988" name="Group 4">
            <a:extLst>
              <a:ext uri="{FF2B5EF4-FFF2-40B4-BE49-F238E27FC236}">
                <a16:creationId xmlns:a16="http://schemas.microsoft.com/office/drawing/2014/main" id="{F8F8353A-614C-44F3-AFF0-70B651310987}"/>
              </a:ext>
            </a:extLst>
          </p:cNvPr>
          <p:cNvGrpSpPr>
            <a:grpSpLocks/>
          </p:cNvGrpSpPr>
          <p:nvPr/>
        </p:nvGrpSpPr>
        <p:grpSpPr bwMode="auto">
          <a:xfrm>
            <a:off x="3209926" y="2720976"/>
            <a:ext cx="5127625" cy="3546475"/>
            <a:chOff x="1062" y="1714"/>
            <a:chExt cx="3230" cy="2234"/>
          </a:xfrm>
        </p:grpSpPr>
        <p:sp>
          <p:nvSpPr>
            <p:cNvPr id="425989" name="Rectangle 5">
              <a:extLst>
                <a:ext uri="{FF2B5EF4-FFF2-40B4-BE49-F238E27FC236}">
                  <a16:creationId xmlns:a16="http://schemas.microsoft.com/office/drawing/2014/main" id="{CC8E5148-43AC-4146-8FD5-48277ECC6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1716"/>
              <a:ext cx="3230" cy="1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5990" name="Rectangle 6">
              <a:extLst>
                <a:ext uri="{FF2B5EF4-FFF2-40B4-BE49-F238E27FC236}">
                  <a16:creationId xmlns:a16="http://schemas.microsoft.com/office/drawing/2014/main" id="{9FCBEADC-99C5-40EA-A43D-648CAA9B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01"/>
              <a:ext cx="3230" cy="10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5991" name="Line 7">
              <a:extLst>
                <a:ext uri="{FF2B5EF4-FFF2-40B4-BE49-F238E27FC236}">
                  <a16:creationId xmlns:a16="http://schemas.microsoft.com/office/drawing/2014/main" id="{3EE16210-CDE3-427B-8A32-B6310B9C3A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6" y="2397"/>
              <a:ext cx="3199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5992" name="Line 8">
              <a:extLst>
                <a:ext uri="{FF2B5EF4-FFF2-40B4-BE49-F238E27FC236}">
                  <a16:creationId xmlns:a16="http://schemas.microsoft.com/office/drawing/2014/main" id="{B1ED2E71-9599-48C8-A2D7-A975F52A10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60" y="1717"/>
              <a:ext cx="0" cy="2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5993" name="Line 9">
              <a:extLst>
                <a:ext uri="{FF2B5EF4-FFF2-40B4-BE49-F238E27FC236}">
                  <a16:creationId xmlns:a16="http://schemas.microsoft.com/office/drawing/2014/main" id="{BFEC9D41-0104-4712-890C-4416AD1CC1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8" y="1714"/>
              <a:ext cx="1432" cy="21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5994" name="Text Box 10">
              <a:extLst>
                <a:ext uri="{FF2B5EF4-FFF2-40B4-BE49-F238E27FC236}">
                  <a16:creationId xmlns:a16="http://schemas.microsoft.com/office/drawing/2014/main" id="{B0E19921-07F0-47BD-B7FB-42DC0F1C41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459511">
              <a:off x="1370" y="3352"/>
              <a:ext cx="9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Radar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690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FF12D9AA-9753-4098-B882-207A6C71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81EF7-5509-4567-A240-51B3818069F3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58" name="Rectangle 2">
            <a:extLst>
              <a:ext uri="{FF2B5EF4-FFF2-40B4-BE49-F238E27FC236}">
                <a16:creationId xmlns:a16="http://schemas.microsoft.com/office/drawing/2014/main" id="{7375350F-B4D2-4915-BA89-139997F8E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3970"/>
            <a:ext cx="12192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STS 128 OMS 10 Seconds Burn 10 September 2009 08:38 GMT</a:t>
            </a:r>
            <a:b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 Line Spectra at 256.72 km Altitude</a:t>
            </a:r>
          </a:p>
        </p:txBody>
      </p:sp>
      <p:grpSp>
        <p:nvGrpSpPr>
          <p:cNvPr id="429059" name="Group 3">
            <a:extLst>
              <a:ext uri="{FF2B5EF4-FFF2-40B4-BE49-F238E27FC236}">
                <a16:creationId xmlns:a16="http://schemas.microsoft.com/office/drawing/2014/main" id="{F0D46026-A044-4D84-8B31-84909D43FCF7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1371600"/>
            <a:ext cx="7315200" cy="5486400"/>
            <a:chOff x="624" y="864"/>
            <a:chExt cx="4608" cy="3456"/>
          </a:xfrm>
        </p:grpSpPr>
        <p:pic>
          <p:nvPicPr>
            <p:cNvPr id="429060" name="Picture 4" descr="simplex_vi_spectra_2350utc_0038utc_257km_5secintegr">
              <a:extLst>
                <a:ext uri="{FF2B5EF4-FFF2-40B4-BE49-F238E27FC236}">
                  <a16:creationId xmlns:a16="http://schemas.microsoft.com/office/drawing/2014/main" id="{69E0E948-0B94-488B-A917-AD5E8AC0F2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864"/>
              <a:ext cx="4608" cy="3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9061" name="Line 5">
              <a:extLst>
                <a:ext uri="{FF2B5EF4-FFF2-40B4-BE49-F238E27FC236}">
                  <a16:creationId xmlns:a16="http://schemas.microsoft.com/office/drawing/2014/main" id="{5AC5ECFF-7A30-4DA9-899F-929AD0C40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2842"/>
              <a:ext cx="2859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9062" name="Text Box 6">
              <a:extLst>
                <a:ext uri="{FF2B5EF4-FFF2-40B4-BE49-F238E27FC236}">
                  <a16:creationId xmlns:a16="http://schemas.microsoft.com/office/drawing/2014/main" id="{420D151B-BC1E-47C8-AF28-8A6B87118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861"/>
              <a:ext cx="7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Burn Start</a:t>
              </a:r>
            </a:p>
          </p:txBody>
        </p:sp>
        <p:sp>
          <p:nvSpPr>
            <p:cNvPr id="429063" name="Text Box 7">
              <a:extLst>
                <a:ext uri="{FF2B5EF4-FFF2-40B4-BE49-F238E27FC236}">
                  <a16:creationId xmlns:a16="http://schemas.microsoft.com/office/drawing/2014/main" id="{8A84D471-D6AC-45C3-95A0-30BC54A8B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649"/>
              <a:ext cx="7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Burn Stop</a:t>
              </a:r>
            </a:p>
          </p:txBody>
        </p:sp>
      </p:grpSp>
      <p:pic>
        <p:nvPicPr>
          <p:cNvPr id="429064" name="Picture 8" descr="simplex_vi_spectra_burntime_avgspec_243km_5secintegr">
            <a:extLst>
              <a:ext uri="{FF2B5EF4-FFF2-40B4-BE49-F238E27FC236}">
                <a16:creationId xmlns:a16="http://schemas.microsoft.com/office/drawing/2014/main" id="{BE86B180-8646-4050-A8F3-7BEC08081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95"/>
          <a:stretch>
            <a:fillRect/>
          </a:stretch>
        </p:blipFill>
        <p:spPr bwMode="auto">
          <a:xfrm>
            <a:off x="7848600" y="1818144"/>
            <a:ext cx="281940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9067" name="Text Box 11">
            <a:extLst>
              <a:ext uri="{FF2B5EF4-FFF2-40B4-BE49-F238E27FC236}">
                <a16:creationId xmlns:a16="http://schemas.microsoft.com/office/drawing/2014/main" id="{5E20A28F-CEE4-48CB-811F-3279CA831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1200" y="2014993"/>
            <a:ext cx="106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243 km Altitude</a:t>
            </a:r>
          </a:p>
        </p:txBody>
      </p:sp>
      <p:sp>
        <p:nvSpPr>
          <p:cNvPr id="429073" name="Line 17">
            <a:extLst>
              <a:ext uri="{FF2B5EF4-FFF2-40B4-BE49-F238E27FC236}">
                <a16:creationId xmlns:a16="http://schemas.microsoft.com/office/drawing/2014/main" id="{96198926-CEEB-4968-A899-FEDCE5C15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42375" y="3791407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74" name="Line 18">
            <a:extLst>
              <a:ext uri="{FF2B5EF4-FFF2-40B4-BE49-F238E27FC236}">
                <a16:creationId xmlns:a16="http://schemas.microsoft.com/office/drawing/2014/main" id="{6AB0A079-A434-42EA-AF9E-F6442E91E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20213" y="3791407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75" name="Line 19">
            <a:extLst>
              <a:ext uri="{FF2B5EF4-FFF2-40B4-BE49-F238E27FC236}">
                <a16:creationId xmlns:a16="http://schemas.microsoft.com/office/drawing/2014/main" id="{04EFF136-A15A-4E80-ADD9-C8AA5373A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9798050" y="3791407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76" name="Line 20">
            <a:extLst>
              <a:ext uri="{FF2B5EF4-FFF2-40B4-BE49-F238E27FC236}">
                <a16:creationId xmlns:a16="http://schemas.microsoft.com/office/drawing/2014/main" id="{C10E84A4-93A4-4DEE-94B7-8544E9535A7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75888" y="3791407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77" name="Line 21">
            <a:extLst>
              <a:ext uri="{FF2B5EF4-FFF2-40B4-BE49-F238E27FC236}">
                <a16:creationId xmlns:a16="http://schemas.microsoft.com/office/drawing/2014/main" id="{ABF2FBD6-6A82-4A0D-9EF1-EB4530FA790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61363" y="3791407"/>
            <a:ext cx="0" cy="92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9078" name="Text Box 22">
            <a:extLst>
              <a:ext uri="{FF2B5EF4-FFF2-40B4-BE49-F238E27FC236}">
                <a16:creationId xmlns:a16="http://schemas.microsoft.com/office/drawing/2014/main" id="{23ED1743-4240-4F47-8D10-8931DECF7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3899356"/>
            <a:ext cx="24384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-20     -10       0      10      20</a:t>
            </a:r>
          </a:p>
        </p:txBody>
      </p:sp>
      <p:sp>
        <p:nvSpPr>
          <p:cNvPr id="429080" name="Text Box 24">
            <a:extLst>
              <a:ext uri="{FF2B5EF4-FFF2-40B4-BE49-F238E27FC236}">
                <a16:creationId xmlns:a16="http://schemas.microsoft.com/office/drawing/2014/main" id="{F65BE8F0-0FBD-47C9-B9E8-88FD4F402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6400801"/>
            <a:ext cx="2438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Frequency Offset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440 MHz (kHz)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753EBE-F60A-429A-806D-29D9D57170CC}"/>
              </a:ext>
            </a:extLst>
          </p:cNvPr>
          <p:cNvGrpSpPr/>
          <p:nvPr/>
        </p:nvGrpSpPr>
        <p:grpSpPr>
          <a:xfrm>
            <a:off x="7848600" y="4151960"/>
            <a:ext cx="2819400" cy="2303006"/>
            <a:chOff x="7848600" y="1851026"/>
            <a:chExt cx="2819400" cy="2303006"/>
          </a:xfrm>
        </p:grpSpPr>
        <p:pic>
          <p:nvPicPr>
            <p:cNvPr id="28" name="Picture 9" descr="simplex_vi_spectra_burntime_avgspec_312km_5secintegr">
              <a:extLst>
                <a:ext uri="{FF2B5EF4-FFF2-40B4-BE49-F238E27FC236}">
                  <a16:creationId xmlns:a16="http://schemas.microsoft.com/office/drawing/2014/main" id="{C044C8E2-AACE-490F-A712-05CBE7CED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09"/>
            <a:stretch>
              <a:fillRect/>
            </a:stretch>
          </p:blipFill>
          <p:spPr bwMode="auto">
            <a:xfrm>
              <a:off x="7848600" y="1851026"/>
              <a:ext cx="2819400" cy="2301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id="{C7D7F379-968C-4AD6-9BED-5803DB1E4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1200" y="2057400"/>
              <a:ext cx="106680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312 km Altitude</a:t>
              </a:r>
            </a:p>
          </p:txBody>
        </p:sp>
        <p:sp>
          <p:nvSpPr>
            <p:cNvPr id="30" name="Line 12">
              <a:extLst>
                <a:ext uri="{FF2B5EF4-FFF2-40B4-BE49-F238E27FC236}">
                  <a16:creationId xmlns:a16="http://schemas.microsoft.com/office/drawing/2014/main" id="{FB84E3DD-EB3D-4091-9AFA-AECBBA029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3963" y="3833814"/>
              <a:ext cx="0" cy="920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Line 13">
              <a:extLst>
                <a:ext uri="{FF2B5EF4-FFF2-40B4-BE49-F238E27FC236}">
                  <a16:creationId xmlns:a16="http://schemas.microsoft.com/office/drawing/2014/main" id="{EDD5372B-B5FD-46BE-9CD2-CFCE386CAC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1800" y="3833814"/>
              <a:ext cx="0" cy="920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Line 14">
              <a:extLst>
                <a:ext uri="{FF2B5EF4-FFF2-40B4-BE49-F238E27FC236}">
                  <a16:creationId xmlns:a16="http://schemas.microsoft.com/office/drawing/2014/main" id="{CF5C8611-09F8-406E-B40C-C79E078B5B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99638" y="3833814"/>
              <a:ext cx="0" cy="920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id="{CA1424B1-10A5-4991-83F7-049743E447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7475" y="3833814"/>
              <a:ext cx="0" cy="920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Line 16">
              <a:extLst>
                <a:ext uri="{FF2B5EF4-FFF2-40B4-BE49-F238E27FC236}">
                  <a16:creationId xmlns:a16="http://schemas.microsoft.com/office/drawing/2014/main" id="{047379A9-C779-4C4B-9444-B4EC82C42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2950" y="3833814"/>
              <a:ext cx="0" cy="920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Text Box 23">
              <a:extLst>
                <a:ext uri="{FF2B5EF4-FFF2-40B4-BE49-F238E27FC236}">
                  <a16:creationId xmlns:a16="http://schemas.microsoft.com/office/drawing/2014/main" id="{CAE5AA33-58E8-448E-B618-A9B2EC6E00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7200" y="3938588"/>
              <a:ext cx="2438400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-20     -10       0      10      20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83A0A6B-CA45-48E2-9559-0766207A9D75}"/>
              </a:ext>
            </a:extLst>
          </p:cNvPr>
          <p:cNvSpPr txBox="1"/>
          <p:nvPr/>
        </p:nvSpPr>
        <p:spPr>
          <a:xfrm>
            <a:off x="5410200" y="50292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Thermal Ion Line Spectrum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8FFB2A-8951-4C43-870A-8A72979F9456}"/>
              </a:ext>
            </a:extLst>
          </p:cNvPr>
          <p:cNvSpPr txBox="1"/>
          <p:nvPr/>
        </p:nvSpPr>
        <p:spPr>
          <a:xfrm>
            <a:off x="5410200" y="30229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Ring Beam Ion Line Spectrum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DE6903B-C3B5-4175-9446-4F721CFC586F}"/>
              </a:ext>
            </a:extLst>
          </p:cNvPr>
          <p:cNvSpPr txBox="1"/>
          <p:nvPr/>
        </p:nvSpPr>
        <p:spPr>
          <a:xfrm>
            <a:off x="8034051" y="4331464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Thermal Ion Line Spectrum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89281B-8E64-4B07-A1E7-D0D634EB1AA6}"/>
              </a:ext>
            </a:extLst>
          </p:cNvPr>
          <p:cNvSpPr txBox="1"/>
          <p:nvPr/>
        </p:nvSpPr>
        <p:spPr>
          <a:xfrm>
            <a:off x="8110251" y="1980281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Ring Beam Ion Line Spectrum</a:t>
            </a:r>
          </a:p>
        </p:txBody>
      </p:sp>
    </p:spTree>
    <p:extLst>
      <p:ext uri="{BB962C8B-B14F-4D97-AF65-F5344CB8AC3E}">
        <p14:creationId xmlns:p14="http://schemas.microsoft.com/office/powerpoint/2010/main" val="3953768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Incoherent Scatter Measurements from F-Region Rocket Burns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040E3E6-8353-43FD-9063-10697C4E9596}"/>
              </a:ext>
            </a:extLst>
          </p:cNvPr>
          <p:cNvGrpSpPr/>
          <p:nvPr/>
        </p:nvGrpSpPr>
        <p:grpSpPr>
          <a:xfrm>
            <a:off x="76200" y="1371600"/>
            <a:ext cx="6312195" cy="5046326"/>
            <a:chOff x="291806" y="1125874"/>
            <a:chExt cx="6312195" cy="50463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0E6A650-912D-403F-B0EF-6340FCB85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18"/>
            <a:stretch/>
          </p:blipFill>
          <p:spPr>
            <a:xfrm>
              <a:off x="291806" y="1219200"/>
              <a:ext cx="6312195" cy="49530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158D492-2C7B-4363-8E7C-48769679DDDF}"/>
                </a:ext>
              </a:extLst>
            </p:cNvPr>
            <p:cNvSpPr txBox="1"/>
            <p:nvPr/>
          </p:nvSpPr>
          <p:spPr>
            <a:xfrm>
              <a:off x="914400" y="1125874"/>
              <a:ext cx="4754880" cy="1477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Arecibo SIMPLEX II Experiment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27 July 1999, Altitude 287.3 km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OMS Burn Ignition TIG = 05:58:59 UT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Termination at T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05:49:11 UT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36412B-1764-486B-9AD6-BDE38556F18D}"/>
              </a:ext>
            </a:extLst>
          </p:cNvPr>
          <p:cNvGrpSpPr/>
          <p:nvPr/>
        </p:nvGrpSpPr>
        <p:grpSpPr>
          <a:xfrm>
            <a:off x="6248400" y="1371600"/>
            <a:ext cx="5440326" cy="5057232"/>
            <a:chOff x="6536681" y="1456664"/>
            <a:chExt cx="5440326" cy="50572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9799927-A52B-4478-9005-67E52E6B8C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84" r="2176"/>
            <a:stretch/>
          </p:blipFill>
          <p:spPr>
            <a:xfrm>
              <a:off x="6536681" y="2819400"/>
              <a:ext cx="5440326" cy="369449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DE406C-9D99-437D-8A91-BA4F2BB3DC3B}"/>
                </a:ext>
              </a:extLst>
            </p:cNvPr>
            <p:cNvSpPr txBox="1"/>
            <p:nvPr/>
          </p:nvSpPr>
          <p:spPr>
            <a:xfrm>
              <a:off x="7071747" y="1456664"/>
              <a:ext cx="4739253" cy="1477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Millstone Hill Radar Ion-Line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SIMIPLEX IV Spectrum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18 April 2002, TIG = 17:26:19 UT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64D9A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 Second Burn at 420 km Altitude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1339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77F361-6398-4291-945B-D814D72E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191000"/>
            <a:ext cx="12192000" cy="2667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/>
              <a:t>Non Thermal Ion Velocity Distributions Detected with In Situ Electric Fields and Radar Scatter 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St. Maurice, J.-P., and R. W. Schunk, Ion velocity distributions in the high-latitude ionosphere Rev. Geophys.1, 7, 99-134, 1979.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D. Hubert, E. Kinzelin, The Three‐Dimensional Raman's distribution as a non‐Maxwellian model and the ionospheric ion outflows into the magnetosphere revisited, JGR: Space Physics, 96, 11633, 1991.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P. A. Bernhardt, et al., Enhanced radar backscatter from space shuttle exhaust in the ionosphere, JGR, 100, 23,811, 1995.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P. A. Bernhardt, et al., Incoherent scatter from space shuttle and rocket engine plumes in the ionosphere, JGR, 103, 2239 1998.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Bernhardt, P. A., and M. P. Sulzer (2004), Incoherent scatter measurements of ring-ion beam distributions produced by space shuttle exhaust injections into the ionosphere, JGR, 109.</a:t>
            </a:r>
          </a:p>
          <a:p>
            <a:pPr marL="274320" lvl="1" indent="-274320" algn="just">
              <a:buFont typeface="+mj-lt"/>
              <a:buAutoNum type="arabicPeriod"/>
            </a:pPr>
            <a:r>
              <a:rPr lang="en-US" sz="1600" dirty="0"/>
              <a:t>P. A. Bernhardt et al., "Ground and Space-Based Measurement of Rocket Engine Burns in the Ionosphere,“, IEEE Tr. Plasma Sci., 401, 367, 2012.</a:t>
            </a:r>
          </a:p>
          <a:p>
            <a:pPr lvl="1" algn="just"/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Generation of Non Thermal Ion Velocity Distributions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32B76D-DCE8-4DCB-9930-3E06716810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021"/>
          <a:stretch/>
        </p:blipFill>
        <p:spPr>
          <a:xfrm>
            <a:off x="565299" y="1069545"/>
            <a:ext cx="5334000" cy="30795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3197D0-FB39-4469-8F8F-F5F31B0247F6}"/>
              </a:ext>
            </a:extLst>
          </p:cNvPr>
          <p:cNvSpPr txBox="1"/>
          <p:nvPr/>
        </p:nvSpPr>
        <p:spPr>
          <a:xfrm>
            <a:off x="3232299" y="226612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A43287-961A-4A5A-8C66-DF2B1755CAEF}"/>
              </a:ext>
            </a:extLst>
          </p:cNvPr>
          <p:cNvGrpSpPr/>
          <p:nvPr/>
        </p:nvGrpSpPr>
        <p:grpSpPr>
          <a:xfrm>
            <a:off x="5791200" y="1066800"/>
            <a:ext cx="5986314" cy="3045325"/>
            <a:chOff x="5791200" y="3699512"/>
            <a:chExt cx="5986314" cy="304532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B4E67C9-FAD7-4A2F-9B89-33F2D5E57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2936" b="-1"/>
            <a:stretch/>
          </p:blipFill>
          <p:spPr>
            <a:xfrm>
              <a:off x="5791200" y="3733800"/>
              <a:ext cx="5986314" cy="301103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339579-EBA0-4018-851B-42ECBED32901}"/>
                </a:ext>
              </a:extLst>
            </p:cNvPr>
            <p:cNvSpPr txBox="1"/>
            <p:nvPr/>
          </p:nvSpPr>
          <p:spPr>
            <a:xfrm>
              <a:off x="5971630" y="3699512"/>
              <a:ext cx="576317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18 April 2002, Millstone Hill Radar Ion-Line Spectrum (kHz)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37A59A-F312-440E-BADA-2FF1FF01BF44}"/>
                </a:ext>
              </a:extLst>
            </p:cNvPr>
            <p:cNvSpPr txBox="1"/>
            <p:nvPr/>
          </p:nvSpPr>
          <p:spPr>
            <a:xfrm>
              <a:off x="7010400" y="6030433"/>
              <a:ext cx="356616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Time (Minutes:Seconds) after 17 UT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6319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Incoherent Scatter from Ion Beam Distributions: Field Aligned Beam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C50E3B-2A8F-4073-A445-2471C9BB4A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40" t="21424" r="10452" b="16465"/>
          <a:stretch/>
        </p:blipFill>
        <p:spPr>
          <a:xfrm>
            <a:off x="1257300" y="1219200"/>
            <a:ext cx="9677400" cy="5233076"/>
          </a:xfrm>
          <a:prstGeom prst="rect">
            <a:avLst/>
          </a:prstGeom>
        </p:spPr>
      </p:pic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BDB8D61C-122D-4953-BDB4-2F77734493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701017"/>
              </p:ext>
            </p:extLst>
          </p:nvPr>
        </p:nvGraphicFramePr>
        <p:xfrm>
          <a:off x="152400" y="3810000"/>
          <a:ext cx="30670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Equation" r:id="rId4" imgW="1752480" imgH="914400" progId="Equation.DSMT4">
                  <p:embed/>
                </p:oleObj>
              </mc:Choice>
              <mc:Fallback>
                <p:oleObj name="Equation" r:id="rId4" imgW="1752480" imgH="9144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EE07555-CA9C-4623-9277-08108740FF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3810000"/>
                        <a:ext cx="3067050" cy="1600200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8407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68A3A4-E32A-43DD-9CBB-41B62A5939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05" t="23614" r="25090" b="11647"/>
          <a:stretch/>
        </p:blipFill>
        <p:spPr>
          <a:xfrm>
            <a:off x="1319349" y="1168445"/>
            <a:ext cx="9553303" cy="546095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Incoherent Scatter from Ion Beam Distributions: Oblique Injection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EE07555-CA9C-4623-9277-08108740FF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525177"/>
              </p:ext>
            </p:extLst>
          </p:nvPr>
        </p:nvGraphicFramePr>
        <p:xfrm>
          <a:off x="152400" y="3810000"/>
          <a:ext cx="30670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4" imgW="1752480" imgH="914400" progId="Equation.DSMT4">
                  <p:embed/>
                </p:oleObj>
              </mc:Choice>
              <mc:Fallback>
                <p:oleObj name="Equation" r:id="rId4" imgW="1752480" imgH="9144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EE07555-CA9C-4623-9277-08108740FF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3810000"/>
                        <a:ext cx="3067050" cy="1600200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2929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96AFB6-D24F-455B-9F6C-838E0A7170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76" t="22168" r="25000" b="10683"/>
          <a:stretch/>
        </p:blipFill>
        <p:spPr>
          <a:xfrm>
            <a:off x="1790120" y="1066800"/>
            <a:ext cx="9030280" cy="536939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Incoherent Scatter from Ion Beam Distributions: Thermal and Plume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EE07555-CA9C-4623-9277-08108740FF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833267"/>
              </p:ext>
            </p:extLst>
          </p:nvPr>
        </p:nvGraphicFramePr>
        <p:xfrm>
          <a:off x="152400" y="3810000"/>
          <a:ext cx="30670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Equation" r:id="rId4" imgW="1752480" imgH="914400" progId="Equation.DSMT4">
                  <p:embed/>
                </p:oleObj>
              </mc:Choice>
              <mc:Fallback>
                <p:oleObj name="Equation" r:id="rId4" imgW="1752480" imgH="9144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EE07555-CA9C-4623-9277-08108740FF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3810000"/>
                        <a:ext cx="3067050" cy="1600200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487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BB156-F7E6-EFCA-12AF-3EE619A43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E8EF8C-4D48-A335-0D59-671AC74F4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12191999" cy="44319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Current Rocket Burns of Opportunity Near ISR Radars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C1DB375-EE9C-CF3D-3A19-DC2B94296D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683" b="8982"/>
          <a:stretch/>
        </p:blipFill>
        <p:spPr>
          <a:xfrm>
            <a:off x="243373" y="1371600"/>
            <a:ext cx="4803551" cy="24780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2003082-4A04-A279-CEEB-2DA6C6953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0" r="2000"/>
          <a:stretch/>
        </p:blipFill>
        <p:spPr>
          <a:xfrm>
            <a:off x="228599" y="3962399"/>
            <a:ext cx="4800600" cy="252031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2EB952E-185C-7C43-DE80-CC94A9C0E269}"/>
              </a:ext>
            </a:extLst>
          </p:cNvPr>
          <p:cNvSpPr/>
          <p:nvPr/>
        </p:nvSpPr>
        <p:spPr>
          <a:xfrm>
            <a:off x="228600" y="1390202"/>
            <a:ext cx="48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Vega Launch of SENTINEL-2 at 5 Sept 2024 01:50 GMT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A9E8CD-EC28-2110-A2D4-E4A5B4C9D65E}"/>
              </a:ext>
            </a:extLst>
          </p:cNvPr>
          <p:cNvSpPr/>
          <p:nvPr/>
        </p:nvSpPr>
        <p:spPr>
          <a:xfrm>
            <a:off x="228600" y="3944695"/>
            <a:ext cx="48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Attitude Vernier Upper Module (AVUM) Burn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7F204A-C20B-4E7C-B05E-A5CD43C2D3A8}"/>
              </a:ext>
            </a:extLst>
          </p:cNvPr>
          <p:cNvGrpSpPr/>
          <p:nvPr/>
        </p:nvGrpSpPr>
        <p:grpSpPr>
          <a:xfrm>
            <a:off x="5638800" y="914400"/>
            <a:ext cx="6400800" cy="5829300"/>
            <a:chOff x="5791200" y="990600"/>
            <a:chExt cx="6400800" cy="58293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4E5BB72-9F2C-4173-8F81-0194ECB80948}"/>
                </a:ext>
              </a:extLst>
            </p:cNvPr>
            <p:cNvSpPr/>
            <p:nvPr/>
          </p:nvSpPr>
          <p:spPr>
            <a:xfrm>
              <a:off x="10820400" y="2743200"/>
              <a:ext cx="13716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AVUM Burn Location</a:t>
              </a:r>
            </a:p>
            <a:p>
              <a:pPr algn="ctr" defTabSz="457200">
                <a:defRPr/>
              </a:pPr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49 N, 64 W</a:t>
              </a:r>
            </a:p>
            <a:p>
              <a:pPr algn="ctr" defTabSz="457200">
                <a:defRPr/>
              </a:pPr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380 km   Altitude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E96F956-A2EF-4CDF-B4D6-3785C19588BD}"/>
                </a:ext>
              </a:extLst>
            </p:cNvPr>
            <p:cNvGrpSpPr/>
            <p:nvPr/>
          </p:nvGrpSpPr>
          <p:grpSpPr>
            <a:xfrm>
              <a:off x="5791200" y="990600"/>
              <a:ext cx="5181600" cy="5829300"/>
              <a:chOff x="5791200" y="990600"/>
              <a:chExt cx="5181600" cy="582930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2B0F912-919E-4197-BA18-A20B8CB927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1200" y="990600"/>
                <a:ext cx="5181600" cy="5829300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45BA706-7D6E-4284-AF18-5F2322AEE342}"/>
                  </a:ext>
                </a:extLst>
              </p:cNvPr>
              <p:cNvSpPr txBox="1"/>
              <p:nvPr/>
            </p:nvSpPr>
            <p:spPr>
              <a:xfrm>
                <a:off x="7687408" y="5802868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prstClr val="white"/>
                    </a:solidFill>
                    <a:latin typeface="Calibri"/>
                  </a:rPr>
                  <a:t>70 W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1C9BE60-D3B2-4968-8092-1599FBE94CF3}"/>
                  </a:ext>
                </a:extLst>
              </p:cNvPr>
              <p:cNvSpPr txBox="1"/>
              <p:nvPr/>
            </p:nvSpPr>
            <p:spPr>
              <a:xfrm>
                <a:off x="8487507" y="5345668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prstClr val="white"/>
                    </a:solidFill>
                    <a:latin typeface="Calibri"/>
                  </a:rPr>
                  <a:t>65 W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1588B51-CB39-4C5F-BEE9-CCA43BC50A65}"/>
                  </a:ext>
                </a:extLst>
              </p:cNvPr>
              <p:cNvSpPr txBox="1"/>
              <p:nvPr/>
            </p:nvSpPr>
            <p:spPr>
              <a:xfrm>
                <a:off x="9220200" y="5181600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prstClr val="white"/>
                    </a:solidFill>
                    <a:latin typeface="Calibri"/>
                  </a:rPr>
                  <a:t>60 W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2ABFE29-B8CA-476B-9EF9-4BEB96C42D33}"/>
                  </a:ext>
                </a:extLst>
              </p:cNvPr>
              <p:cNvSpPr txBox="1"/>
              <p:nvPr/>
            </p:nvSpPr>
            <p:spPr>
              <a:xfrm>
                <a:off x="6901960" y="5852692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75 W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FAEC9A25-73CD-4114-94A3-AC338533E1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15400" y="3200400"/>
                <a:ext cx="2057400" cy="304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1487D6-3596-4489-8036-1DBFC9C8C7BF}"/>
                  </a:ext>
                </a:extLst>
              </p:cNvPr>
              <p:cNvSpPr txBox="1"/>
              <p:nvPr/>
            </p:nvSpPr>
            <p:spPr>
              <a:xfrm>
                <a:off x="7892130" y="4648201"/>
                <a:ext cx="102327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schemeClr val="bg1"/>
                    </a:solidFill>
                    <a:latin typeface="Calibri"/>
                  </a:rPr>
                  <a:t>44.64°N 67.28°W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CF458D1-81D8-44BC-8378-8D0DFB5F25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82000" y="4014124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5920480-034D-423A-90C8-971592C716E9}"/>
                  </a:ext>
                </a:extLst>
              </p:cNvPr>
              <p:cNvSpPr/>
              <p:nvPr/>
            </p:nvSpPr>
            <p:spPr>
              <a:xfrm>
                <a:off x="7696200" y="4075177"/>
                <a:ext cx="19050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srgbClr val="0000FF"/>
                    </a:solidFill>
                    <a:latin typeface="Calibri"/>
                  </a:rPr>
                  <a:t>NAA VLF Transmitter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FA6C249-40DA-4237-A395-D81E0E1D3108}"/>
                  </a:ext>
                </a:extLst>
              </p:cNvPr>
              <p:cNvSpPr/>
              <p:nvPr/>
            </p:nvSpPr>
            <p:spPr>
              <a:xfrm>
                <a:off x="8713176" y="4970584"/>
                <a:ext cx="16764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srgbClr val="FF0000"/>
                    </a:solidFill>
                    <a:latin typeface="Calibri"/>
                  </a:rPr>
                  <a:t>240 km Altitude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4C4361A-7EC8-4883-A1C5-96DF65A72EFD}"/>
                  </a:ext>
                </a:extLst>
              </p:cNvPr>
              <p:cNvSpPr/>
              <p:nvPr/>
            </p:nvSpPr>
            <p:spPr>
              <a:xfrm>
                <a:off x="7526216" y="1916668"/>
                <a:ext cx="18288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srgbClr val="FF0000"/>
                    </a:solidFill>
                    <a:latin typeface="Calibri"/>
                  </a:rPr>
                  <a:t>450 km Altitude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C066CC6-822E-4AEB-B1CC-9E5C8C27A8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37583" y="4415377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A5253FE-473A-482F-BEF5-A3B3367B79BA}"/>
                  </a:ext>
                </a:extLst>
              </p:cNvPr>
              <p:cNvSpPr/>
              <p:nvPr/>
            </p:nvSpPr>
            <p:spPr>
              <a:xfrm>
                <a:off x="6858000" y="4154269"/>
                <a:ext cx="10668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457200">
                  <a:defRPr/>
                </a:pPr>
                <a:r>
                  <a:rPr lang="en-US" dirty="0">
                    <a:solidFill>
                      <a:srgbClr val="0000FF"/>
                    </a:solidFill>
                    <a:latin typeface="Calibri"/>
                  </a:rPr>
                  <a:t>Millstone Hill ISR</a:t>
                </a: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ABDF478-FC09-4D1E-87EC-ECC7B506AA4D}"/>
                </a:ext>
              </a:extLst>
            </p:cNvPr>
            <p:cNvSpPr/>
            <p:nvPr/>
          </p:nvSpPr>
          <p:spPr>
            <a:xfrm>
              <a:off x="10393680" y="5815208"/>
              <a:ext cx="1645920" cy="8229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BU All-Sky Imager at Easton Maine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085F8B3-A4AE-4AB9-9EA8-4F622A38C1B4}"/>
                </a:ext>
              </a:extLst>
            </p:cNvPr>
            <p:cNvSpPr txBox="1"/>
            <p:nvPr/>
          </p:nvSpPr>
          <p:spPr>
            <a:xfrm>
              <a:off x="10439400" y="1524000"/>
              <a:ext cx="1752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150 Rayleigh Enhancement at 630 nm 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5A08945-A793-463C-9D8F-0B5CFF2E6258}"/>
              </a:ext>
            </a:extLst>
          </p:cNvPr>
          <p:cNvSpPr/>
          <p:nvPr/>
        </p:nvSpPr>
        <p:spPr>
          <a:xfrm>
            <a:off x="6934200" y="2590800"/>
            <a:ext cx="7986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40C28"/>
                </a:solidFill>
                <a:latin typeface="Google Sans"/>
              </a:rPr>
              <a:t>42.6N</a:t>
            </a:r>
          </a:p>
          <a:p>
            <a:r>
              <a:rPr lang="en-US" dirty="0">
                <a:solidFill>
                  <a:srgbClr val="040C28"/>
                </a:solidFill>
                <a:latin typeface="Google Sans"/>
              </a:rPr>
              <a:t>71.5W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21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ED3AF-76DC-45FE-9F4C-E677A8291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4745"/>
            <a:ext cx="12192000" cy="639762"/>
          </a:xfrm>
        </p:spPr>
        <p:txBody>
          <a:bodyPr/>
          <a:lstStyle/>
          <a:p>
            <a:r>
              <a:rPr lang="en-US" sz="3200" dirty="0">
                <a:solidFill>
                  <a:srgbClr val="92D050"/>
                </a:solidFill>
              </a:rPr>
              <a:t>Incoherent Scatter from Non Thermal Velocity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3649C-8BA9-41EE-AEC6-2D08C7663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5943600"/>
          </a:xfrm>
        </p:spPr>
        <p:txBody>
          <a:bodyPr/>
          <a:lstStyle/>
          <a:p>
            <a:r>
              <a:rPr lang="en-US" dirty="0"/>
              <a:t>Sources of Non Thermal Velocity Distributions</a:t>
            </a:r>
          </a:p>
          <a:p>
            <a:pPr lvl="1"/>
            <a:r>
              <a:rPr lang="en-US" dirty="0"/>
              <a:t>Hypersonic  Flow Between Ions and Neutrals in the Ionosphere</a:t>
            </a:r>
          </a:p>
          <a:p>
            <a:pPr lvl="2"/>
            <a:r>
              <a:rPr lang="en-US" dirty="0"/>
              <a:t>Auroral Ion Acceleration Convection by Large Electric Fields</a:t>
            </a:r>
          </a:p>
          <a:p>
            <a:pPr lvl="2"/>
            <a:r>
              <a:rPr lang="en-US" dirty="0"/>
              <a:t>High Speed Injection of Neutral Exhaust from Orbiting Rocket Motors</a:t>
            </a:r>
          </a:p>
          <a:p>
            <a:pPr lvl="1"/>
            <a:r>
              <a:rPr lang="en-US" dirty="0"/>
              <a:t>Neutral and Ion Velocity Distributions</a:t>
            </a:r>
          </a:p>
          <a:p>
            <a:pPr lvl="2"/>
            <a:r>
              <a:rPr lang="en-US" dirty="0"/>
              <a:t>Neutrals Move in One Direction with Fixed Temperature</a:t>
            </a:r>
          </a:p>
          <a:p>
            <a:pPr lvl="2"/>
            <a:r>
              <a:rPr lang="en-US" dirty="0"/>
              <a:t>Ion Move Along  Magnetic Field B with Gyro Motion Around B</a:t>
            </a:r>
          </a:p>
          <a:p>
            <a:pPr lvl="2"/>
            <a:r>
              <a:rPr lang="en-US" dirty="0"/>
              <a:t>Ion Ring Velocity Distribution for Perpendicular Speed &gt; Thermal Speed</a:t>
            </a:r>
          </a:p>
          <a:p>
            <a:pPr lvl="1"/>
            <a:r>
              <a:rPr lang="en-US" dirty="0"/>
              <a:t>Incoherent Scatter Properties</a:t>
            </a:r>
          </a:p>
          <a:p>
            <a:pPr lvl="2"/>
            <a:r>
              <a:rPr lang="en-US" dirty="0"/>
              <a:t>Thermal Ion Spectrum Becomes Distorted</a:t>
            </a:r>
          </a:p>
          <a:p>
            <a:pPr lvl="2"/>
            <a:r>
              <a:rPr lang="en-US" dirty="0"/>
              <a:t>ISR Spectrum Yields Perpendicular and Parallel Ion Motion Relative to B</a:t>
            </a:r>
          </a:p>
          <a:p>
            <a:pPr lvl="1"/>
            <a:r>
              <a:rPr lang="en-US" dirty="0"/>
              <a:t>Application to Using the Ion Ring Distribution to Amplify Whistlers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0B52B-46D4-42FF-B5BE-43DF9449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AEDABCCA-7380-BC43-9993-3AE74B5DC286}" type="slidenum">
              <a:rPr lang="en-US" smtClean="0">
                <a:solidFill>
                  <a:prstClr val="black"/>
                </a:solidFill>
              </a:rPr>
              <a:pPr defTabSz="457200"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37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60D407-04AB-33EF-E3E4-24FDF0D44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60563-7294-6E43-89C2-8065AA058612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59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597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A790F4-994E-B312-AA10-BB812339C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26834"/>
            <a:ext cx="12192000" cy="44319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Demonstration of Concept Whistler Wave Amplification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99D46ED-A2D2-8238-41C9-0CBD9BE00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515818"/>
            <a:ext cx="12192001" cy="342182"/>
          </a:xfrm>
          <a:solidFill>
            <a:srgbClr val="FFC000"/>
          </a:solidFill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</a:rPr>
              <a:t>Note Optimal Alignment of Observation Spacecraft, Rocket Burn, and VLF transmitter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373472-97F1-F855-CC55-15DB2544F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762174"/>
            <a:ext cx="3657600" cy="24100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D57F52D-0EE8-1260-DD3B-90EE3DBC3784}"/>
              </a:ext>
            </a:extLst>
          </p:cNvPr>
          <p:cNvSpPr txBox="1"/>
          <p:nvPr/>
        </p:nvSpPr>
        <p:spPr>
          <a:xfrm>
            <a:off x="1692272" y="3810000"/>
            <a:ext cx="1970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Cygnus Satellite Undocked from ISS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B8840A7-D233-45A6-9140-745E8C29361E}"/>
              </a:ext>
            </a:extLst>
          </p:cNvPr>
          <p:cNvGrpSpPr/>
          <p:nvPr/>
        </p:nvGrpSpPr>
        <p:grpSpPr>
          <a:xfrm>
            <a:off x="3886200" y="1295400"/>
            <a:ext cx="4185997" cy="4876800"/>
            <a:chOff x="4881803" y="1447800"/>
            <a:chExt cx="4185997" cy="48768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7D7E95A-A4DB-4B65-9DC0-ABCE9E47E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1663" y="1447800"/>
              <a:ext cx="4176137" cy="4876800"/>
            </a:xfrm>
            <a:prstGeom prst="rect">
              <a:avLst/>
            </a:prstGeom>
          </p:spPr>
        </p:pic>
        <p:pic>
          <p:nvPicPr>
            <p:cNvPr id="32" name="Picture 7">
              <a:extLst>
                <a:ext uri="{FF2B5EF4-FFF2-40B4-BE49-F238E27FC236}">
                  <a16:creationId xmlns:a16="http://schemas.microsoft.com/office/drawing/2014/main" id="{69C07AC0-AA85-4479-A21C-4215FC0B7D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8863" y="2803049"/>
              <a:ext cx="712415" cy="10069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3F549B8-2CA4-4BB1-999F-36950862C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71741">
              <a:off x="6712595" y="3763207"/>
              <a:ext cx="830967" cy="697883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544F5AD-1D4A-4B22-824E-95D5C8105E3E}"/>
                </a:ext>
              </a:extLst>
            </p:cNvPr>
            <p:cNvSpPr txBox="1"/>
            <p:nvPr/>
          </p:nvSpPr>
          <p:spPr>
            <a:xfrm>
              <a:off x="6619274" y="1676400"/>
              <a:ext cx="14727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Magnetic Field Lines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E094DD8-28B8-4D03-B8EE-F3A329F32643}"/>
                </a:ext>
              </a:extLst>
            </p:cNvPr>
            <p:cNvSpPr txBox="1"/>
            <p:nvPr/>
          </p:nvSpPr>
          <p:spPr>
            <a:xfrm>
              <a:off x="4881803" y="2254877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SWARM-E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e-POP/RRI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83ADC6A-D17C-44E0-91CC-C1DD9255FCE4}"/>
                </a:ext>
              </a:extLst>
            </p:cNvPr>
            <p:cNvSpPr txBox="1"/>
            <p:nvPr/>
          </p:nvSpPr>
          <p:spPr>
            <a:xfrm>
              <a:off x="5562600" y="3993098"/>
              <a:ext cx="1228051" cy="717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14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● </a:t>
              </a:r>
            </a:p>
            <a:p>
              <a:pPr marL="0" marR="0" lvl="0" indent="0" algn="r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14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Ground VLF Source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DD1FD34-8CF2-4072-AEE5-06DAB01EAF02}"/>
                </a:ext>
              </a:extLst>
            </p:cNvPr>
            <p:cNvSpPr txBox="1"/>
            <p:nvPr/>
          </p:nvSpPr>
          <p:spPr>
            <a:xfrm>
              <a:off x="6949063" y="3276600"/>
              <a:ext cx="1538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Cygnus Engine Wake Burn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9FD2C2-126B-494F-8B9C-90E57F5D3D5C}"/>
                </a:ext>
              </a:extLst>
            </p:cNvPr>
            <p:cNvSpPr txBox="1"/>
            <p:nvPr/>
          </p:nvSpPr>
          <p:spPr>
            <a:xfrm>
              <a:off x="5084403" y="5678269"/>
              <a:ext cx="381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Rocket Exhaust Driven Amplification WAKE Burn (4 km/s) Test Concept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5BD4F6C-A5EF-4EC2-A48F-354C376732AF}"/>
                </a:ext>
              </a:extLst>
            </p:cNvPr>
            <p:cNvSpPr txBox="1"/>
            <p:nvPr/>
          </p:nvSpPr>
          <p:spPr>
            <a:xfrm>
              <a:off x="5653663" y="4916269"/>
              <a:ext cx="9807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14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Earth’s Surface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6E0D4C3-53A8-42E0-8CE9-6EE6590C6FA1}"/>
              </a:ext>
            </a:extLst>
          </p:cNvPr>
          <p:cNvSpPr txBox="1"/>
          <p:nvPr/>
        </p:nvSpPr>
        <p:spPr>
          <a:xfrm>
            <a:off x="8229600" y="4265474"/>
            <a:ext cx="3962400" cy="175432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Experiment setup and results published: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P.A. Bernhardt, (2021) Strong Amplification of ELF/VLF Signals in Space Using Neutral Gas Injections from a Satellite Rocket Engine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 Science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https://doi.org/10.1029/2020RS007207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C05FF2E-6F29-413C-92A2-1E41A2C4A1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1369874"/>
            <a:ext cx="3962400" cy="24493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EE66377-1F7B-4345-8316-A227852E7D54}"/>
              </a:ext>
            </a:extLst>
          </p:cNvPr>
          <p:cNvSpPr txBox="1"/>
          <p:nvPr/>
        </p:nvSpPr>
        <p:spPr>
          <a:xfrm>
            <a:off x="9374499" y="27432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Amplified Signal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93CADB-BFA4-46E2-9CB7-060870B53D3E}"/>
              </a:ext>
            </a:extLst>
          </p:cNvPr>
          <p:cNvGrpSpPr/>
          <p:nvPr/>
        </p:nvGrpSpPr>
        <p:grpSpPr>
          <a:xfrm>
            <a:off x="76200" y="1295400"/>
            <a:ext cx="3657600" cy="2209800"/>
            <a:chOff x="76200" y="1295400"/>
            <a:chExt cx="3657600" cy="2209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D0D25F-9F85-4E72-A049-4BBA5B27CBD4}"/>
                </a:ext>
              </a:extLst>
            </p:cNvPr>
            <p:cNvSpPr/>
            <p:nvPr/>
          </p:nvSpPr>
          <p:spPr>
            <a:xfrm>
              <a:off x="76200" y="1295400"/>
              <a:ext cx="3657600" cy="220980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E95388-A34D-43F1-B690-2F10B50697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8645" t="7386" r="38645" b="9659"/>
            <a:stretch/>
          </p:blipFill>
          <p:spPr>
            <a:xfrm rot="16200000">
              <a:off x="1088973" y="455073"/>
              <a:ext cx="1604350" cy="343592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5D69A5-FC1B-036D-A7C3-795F5C1E24ED}"/>
                </a:ext>
              </a:extLst>
            </p:cNvPr>
            <p:cNvSpPr txBox="1"/>
            <p:nvPr/>
          </p:nvSpPr>
          <p:spPr>
            <a:xfrm>
              <a:off x="139874" y="2845526"/>
              <a:ext cx="350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BT-4 Motor on Cygnus space craft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147 g/s, 3.18 km/s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62BF812-8AE5-4FA2-8FA0-80559DF6314B}"/>
              </a:ext>
            </a:extLst>
          </p:cNvPr>
          <p:cNvSpPr txBox="1"/>
          <p:nvPr/>
        </p:nvSpPr>
        <p:spPr>
          <a:xfrm>
            <a:off x="10515600" y="27432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Original Signal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6FB1D1-ED46-4E2C-81AE-4945D557526C}"/>
              </a:ext>
            </a:extLst>
          </p:cNvPr>
          <p:cNvSpPr txBox="1"/>
          <p:nvPr/>
        </p:nvSpPr>
        <p:spPr>
          <a:xfrm>
            <a:off x="8534400" y="27432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Original Signal </a:t>
            </a:r>
          </a:p>
        </p:txBody>
      </p:sp>
    </p:spTree>
    <p:extLst>
      <p:ext uri="{BB962C8B-B14F-4D97-AF65-F5344CB8AC3E}">
        <p14:creationId xmlns:p14="http://schemas.microsoft.com/office/powerpoint/2010/main" val="3434272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CF3D7BDB-A909-434C-8108-B84353DAD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6516"/>
            <a:ext cx="4970709" cy="23586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2" name="Title 1" descr="nd ">
            <a:extLst>
              <a:ext uri="{FF2B5EF4-FFF2-40B4-BE49-F238E27FC236}">
                <a16:creationId xmlns:a16="http://schemas.microsoft.com/office/drawing/2014/main" id="{7DBCD807-3CF9-4D6B-8FAB-79CA9F21D88E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11734800" cy="685800"/>
          </a:xfrm>
          <a:prstGeom prst="rect">
            <a:avLst/>
          </a:prstGeom>
        </p:spPr>
        <p:txBody>
          <a:bodyPr/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Active Problem: Natural  and Artificially Generated Radiation Belts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Solution Uses Whistler Cyclotron Resonance Scattering of Harmful Energetic Electrons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DEB62F3-5F50-4CD6-B82D-65693D6498F2}"/>
              </a:ext>
            </a:extLst>
          </p:cNvPr>
          <p:cNvGrpSpPr/>
          <p:nvPr/>
        </p:nvGrpSpPr>
        <p:grpSpPr>
          <a:xfrm>
            <a:off x="5181600" y="1066800"/>
            <a:ext cx="6629400" cy="5638800"/>
            <a:chOff x="5181600" y="1066800"/>
            <a:chExt cx="6629400" cy="5638800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4A99045-0463-401B-A21F-FF24B8CFFF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484"/>
            <a:stretch/>
          </p:blipFill>
          <p:spPr>
            <a:xfrm>
              <a:off x="5257800" y="1219200"/>
              <a:ext cx="6477000" cy="5441716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C107244-150A-418C-9DE4-12A9D4D25F48}"/>
                </a:ext>
              </a:extLst>
            </p:cNvPr>
            <p:cNvSpPr txBox="1"/>
            <p:nvPr/>
          </p:nvSpPr>
          <p:spPr>
            <a:xfrm>
              <a:off x="6269182" y="1219200"/>
              <a:ext cx="1350818" cy="5129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378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Precipitating Electrons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6AA4DD-85B8-409B-9E92-6F4C913FC1D9}"/>
                </a:ext>
              </a:extLst>
            </p:cNvPr>
            <p:cNvSpPr txBox="1"/>
            <p:nvPr/>
          </p:nvSpPr>
          <p:spPr>
            <a:xfrm>
              <a:off x="6196445" y="2803335"/>
              <a:ext cx="1143000" cy="7694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algn="ctr" defTabSz="914378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Lightning or Man-Made VLF Source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62EB962-9237-4C9F-A203-AB42CEF06C29}"/>
                </a:ext>
              </a:extLst>
            </p:cNvPr>
            <p:cNvSpPr txBox="1"/>
            <p:nvPr/>
          </p:nvSpPr>
          <p:spPr>
            <a:xfrm>
              <a:off x="7761111" y="2523066"/>
              <a:ext cx="1737360" cy="5129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algn="ctr" defTabSz="914378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Whistler Mode Ray Propagation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DE10CCF-D1CE-46AD-AE99-BD2E186763B4}"/>
                </a:ext>
              </a:extLst>
            </p:cNvPr>
            <p:cNvSpPr txBox="1"/>
            <p:nvPr/>
          </p:nvSpPr>
          <p:spPr>
            <a:xfrm>
              <a:off x="8967355" y="3865249"/>
              <a:ext cx="1764792" cy="7694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algn="ctr" defTabSz="914378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Gyroresonance Pitch-Angle Scattering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9EBB1AA-A865-443B-813B-FB2D85058D2C}"/>
                </a:ext>
              </a:extLst>
            </p:cNvPr>
            <p:cNvSpPr/>
            <p:nvPr/>
          </p:nvSpPr>
          <p:spPr>
            <a:xfrm>
              <a:off x="5181600" y="1066800"/>
              <a:ext cx="6629400" cy="56388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2032FA1-306B-4B43-A991-CD3161168824}"/>
                </a:ext>
              </a:extLst>
            </p:cNvPr>
            <p:cNvSpPr txBox="1"/>
            <p:nvPr/>
          </p:nvSpPr>
          <p:spPr>
            <a:xfrm>
              <a:off x="8077200" y="1140023"/>
              <a:ext cx="35052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Radiation Problem Remediation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BBA84D-86D3-4E6A-844F-04820CD16B70}"/>
              </a:ext>
            </a:extLst>
          </p:cNvPr>
          <p:cNvGrpSpPr/>
          <p:nvPr/>
        </p:nvGrpSpPr>
        <p:grpSpPr>
          <a:xfrm>
            <a:off x="4640943" y="2026354"/>
            <a:ext cx="2623458" cy="582597"/>
            <a:chOff x="2362200" y="2035660"/>
            <a:chExt cx="2440754" cy="505317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7E7681A-34D0-484E-8609-96C344338773}"/>
                </a:ext>
              </a:extLst>
            </p:cNvPr>
            <p:cNvSpPr txBox="1"/>
            <p:nvPr/>
          </p:nvSpPr>
          <p:spPr>
            <a:xfrm>
              <a:off x="2362200" y="2035660"/>
              <a:ext cx="1600200" cy="4449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algn="ctr" defTabSz="914378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Rocket Exhaust Driven Amplifier</a:t>
              </a: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512B0EA-CC52-45EB-91E6-B905277512D0}"/>
                </a:ext>
              </a:extLst>
            </p:cNvPr>
            <p:cNvSpPr/>
            <p:nvPr/>
          </p:nvSpPr>
          <p:spPr>
            <a:xfrm>
              <a:off x="4364514" y="2078074"/>
              <a:ext cx="438440" cy="462903"/>
            </a:xfrm>
            <a:custGeom>
              <a:avLst/>
              <a:gdLst>
                <a:gd name="connsiteX0" fmla="*/ 109827 w 438440"/>
                <a:gd name="connsiteY0" fmla="*/ 3472 h 462902"/>
                <a:gd name="connsiteX1" fmla="*/ 238415 w 438440"/>
                <a:gd name="connsiteY1" fmla="*/ 136822 h 462902"/>
                <a:gd name="connsiteX2" fmla="*/ 367002 w 438440"/>
                <a:gd name="connsiteY2" fmla="*/ 293984 h 462902"/>
                <a:gd name="connsiteX3" fmla="*/ 438440 w 438440"/>
                <a:gd name="connsiteY3" fmla="*/ 389234 h 462902"/>
                <a:gd name="connsiteX4" fmla="*/ 367002 w 438440"/>
                <a:gd name="connsiteY4" fmla="*/ 460672 h 462902"/>
                <a:gd name="connsiteX5" fmla="*/ 243177 w 438440"/>
                <a:gd name="connsiteY5" fmla="*/ 303509 h 462902"/>
                <a:gd name="connsiteX6" fmla="*/ 128877 w 438440"/>
                <a:gd name="connsiteY6" fmla="*/ 179684 h 462902"/>
                <a:gd name="connsiteX7" fmla="*/ 290 w 438440"/>
                <a:gd name="connsiteY7" fmla="*/ 51097 h 462902"/>
                <a:gd name="connsiteX8" fmla="*/ 109827 w 438440"/>
                <a:gd name="connsiteY8" fmla="*/ 3472 h 46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8440" h="462902">
                  <a:moveTo>
                    <a:pt x="109827" y="3472"/>
                  </a:moveTo>
                  <a:cubicBezTo>
                    <a:pt x="149514" y="17759"/>
                    <a:pt x="195553" y="88403"/>
                    <a:pt x="238415" y="136822"/>
                  </a:cubicBezTo>
                  <a:cubicBezTo>
                    <a:pt x="281278" y="185241"/>
                    <a:pt x="333665" y="251915"/>
                    <a:pt x="367002" y="293984"/>
                  </a:cubicBezTo>
                  <a:cubicBezTo>
                    <a:pt x="400339" y="336053"/>
                    <a:pt x="438440" y="361453"/>
                    <a:pt x="438440" y="389234"/>
                  </a:cubicBezTo>
                  <a:cubicBezTo>
                    <a:pt x="438440" y="417015"/>
                    <a:pt x="399546" y="474959"/>
                    <a:pt x="367002" y="460672"/>
                  </a:cubicBezTo>
                  <a:cubicBezTo>
                    <a:pt x="334458" y="446385"/>
                    <a:pt x="282864" y="350340"/>
                    <a:pt x="243177" y="303509"/>
                  </a:cubicBezTo>
                  <a:cubicBezTo>
                    <a:pt x="203490" y="256678"/>
                    <a:pt x="169358" y="221753"/>
                    <a:pt x="128877" y="179684"/>
                  </a:cubicBezTo>
                  <a:cubicBezTo>
                    <a:pt x="88396" y="137615"/>
                    <a:pt x="5846" y="80466"/>
                    <a:pt x="290" y="51097"/>
                  </a:cubicBezTo>
                  <a:cubicBezTo>
                    <a:pt x="-5266" y="21728"/>
                    <a:pt x="70140" y="-10815"/>
                    <a:pt x="109827" y="3472"/>
                  </a:cubicBezTo>
                  <a:close/>
                </a:path>
              </a:pathLst>
            </a:custGeom>
            <a:solidFill>
              <a:srgbClr val="C00000">
                <a:alpha val="60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F72009-2A2E-4E65-ABFE-AF5FB87A0504}"/>
                </a:ext>
              </a:extLst>
            </p:cNvPr>
            <p:cNvSpPr/>
            <p:nvPr/>
          </p:nvSpPr>
          <p:spPr>
            <a:xfrm>
              <a:off x="4038600" y="2057400"/>
              <a:ext cx="304800" cy="3048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550CE67D-1582-4261-9BF2-77E2E2112B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015"/>
          <a:stretch/>
        </p:blipFill>
        <p:spPr>
          <a:xfrm>
            <a:off x="914400" y="3733800"/>
            <a:ext cx="3352800" cy="300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4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5489D31-03ED-45BD-8005-FB7390BB9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0" y="905116"/>
            <a:ext cx="3949700" cy="26762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CE0CE4-4696-4B2B-BF9D-295F674A5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6996" y="902116"/>
            <a:ext cx="4856205" cy="2679285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8536"/>
            <a:ext cx="12192000" cy="79575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Do We Care?  Simulations of Rocket Burn Amplifier Experiment</a:t>
            </a:r>
            <a:b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 Intense Whistler Waves That Remove Radiation Belt Electrons</a:t>
            </a:r>
            <a:endParaRPr lang="en-US" sz="4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2C91394-4977-4B57-980A-55A98DE75A30}"/>
              </a:ext>
            </a:extLst>
          </p:cNvPr>
          <p:cNvGrpSpPr/>
          <p:nvPr/>
        </p:nvGrpSpPr>
        <p:grpSpPr>
          <a:xfrm>
            <a:off x="1768464" y="1751249"/>
            <a:ext cx="4556137" cy="4997212"/>
            <a:chOff x="244463" y="1751249"/>
            <a:chExt cx="4556137" cy="499721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B3151310-5D7B-4B2E-B604-A67171123DF6}"/>
                </a:ext>
              </a:extLst>
            </p:cNvPr>
            <p:cNvGrpSpPr/>
            <p:nvPr/>
          </p:nvGrpSpPr>
          <p:grpSpPr>
            <a:xfrm>
              <a:off x="244463" y="3887551"/>
              <a:ext cx="4556137" cy="2860910"/>
              <a:chOff x="4511663" y="3920890"/>
              <a:chExt cx="4556137" cy="2860910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4BAAC989-36C8-4E78-A0A9-64EAB46EA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11663" y="4202997"/>
                <a:ext cx="4556137" cy="2395167"/>
              </a:xfrm>
              <a:prstGeom prst="rect">
                <a:avLst/>
              </a:prstGeom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0920053-F614-47C3-A128-22267C7CCFD9}"/>
                  </a:ext>
                </a:extLst>
              </p:cNvPr>
              <p:cNvSpPr txBox="1"/>
              <p:nvPr/>
            </p:nvSpPr>
            <p:spPr>
              <a:xfrm>
                <a:off x="4847278" y="3920890"/>
                <a:ext cx="36109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D-Region Enhancements from REDA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0AF923F-2CAA-4A5A-957F-6E7675EEC1C2}"/>
                  </a:ext>
                </a:extLst>
              </p:cNvPr>
              <p:cNvSpPr txBox="1"/>
              <p:nvPr/>
            </p:nvSpPr>
            <p:spPr>
              <a:xfrm>
                <a:off x="7685926" y="6000232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(c)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D9B91A3-F92B-4991-AE5F-E53A3BEA9334}"/>
                  </a:ext>
                </a:extLst>
              </p:cNvPr>
              <p:cNvSpPr txBox="1"/>
              <p:nvPr/>
            </p:nvSpPr>
            <p:spPr>
              <a:xfrm>
                <a:off x="5078896" y="6566356"/>
                <a:ext cx="301752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Time After Start of Precipitation Event (s)</a:t>
                </a:r>
              </a:p>
            </p:txBody>
          </p: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B9D4069A-1CA4-49DC-AA15-D6BF56DB73D4}"/>
                </a:ext>
              </a:extLst>
            </p:cNvPr>
            <p:cNvCxnSpPr>
              <a:cxnSpLocks/>
            </p:cNvCxnSpPr>
            <p:nvPr/>
          </p:nvCxnSpPr>
          <p:spPr>
            <a:xfrm>
              <a:off x="1703696" y="2819400"/>
              <a:ext cx="0" cy="106815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4E515ED-D83F-4CD6-83FC-3454120FC4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8800" y="1751249"/>
              <a:ext cx="0" cy="213495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E93473D-EC91-4E79-91E5-38A6C4B1F638}"/>
              </a:ext>
            </a:extLst>
          </p:cNvPr>
          <p:cNvCxnSpPr>
            <a:cxnSpLocks/>
          </p:cNvCxnSpPr>
          <p:nvPr/>
        </p:nvCxnSpPr>
        <p:spPr>
          <a:xfrm>
            <a:off x="3657600" y="1524000"/>
            <a:ext cx="438912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633ABD6-2EC4-4EC2-97C3-ABAAFBA2B087}"/>
              </a:ext>
            </a:extLst>
          </p:cNvPr>
          <p:cNvGrpSpPr/>
          <p:nvPr/>
        </p:nvGrpSpPr>
        <p:grpSpPr>
          <a:xfrm>
            <a:off x="5937714" y="2286001"/>
            <a:ext cx="4577886" cy="4572000"/>
            <a:chOff x="5937714" y="2286001"/>
            <a:chExt cx="4577886" cy="457200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51C4E1F-2F95-44FD-855C-3D9DBC683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831" r="50651" b="47684"/>
            <a:stretch/>
          </p:blipFill>
          <p:spPr>
            <a:xfrm>
              <a:off x="6510814" y="3581836"/>
              <a:ext cx="4004786" cy="3276165"/>
            </a:xfrm>
            <a:prstGeom prst="rect">
              <a:avLst/>
            </a:prstGeom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E82E5E5-FB71-4CBC-8A92-051F594E5480}"/>
                </a:ext>
              </a:extLst>
            </p:cNvPr>
            <p:cNvCxnSpPr>
              <a:cxnSpLocks/>
            </p:cNvCxnSpPr>
            <p:nvPr/>
          </p:nvCxnSpPr>
          <p:spPr>
            <a:xfrm>
              <a:off x="6324601" y="2286001"/>
              <a:ext cx="2945033" cy="197088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FEE0090-59D9-46B4-9C89-93E68383F0B5}"/>
                </a:ext>
              </a:extLst>
            </p:cNvPr>
            <p:cNvSpPr txBox="1"/>
            <p:nvPr/>
          </p:nvSpPr>
          <p:spPr>
            <a:xfrm>
              <a:off x="9341260" y="5479566"/>
              <a:ext cx="1030407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Reduction from 50 dB REDA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8D791E5-508D-4635-AD6F-8720DA6A90A3}"/>
                </a:ext>
              </a:extLst>
            </p:cNvPr>
            <p:cNvSpPr txBox="1"/>
            <p:nvPr/>
          </p:nvSpPr>
          <p:spPr>
            <a:xfrm rot="2015593">
              <a:off x="5937714" y="2756377"/>
              <a:ext cx="3124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Whistler Cyclotron Resonance Removes Energetic Pericles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B588C93-A0DC-4BD0-BC97-D262351944BF}"/>
              </a:ext>
            </a:extLst>
          </p:cNvPr>
          <p:cNvSpPr txBox="1"/>
          <p:nvPr/>
        </p:nvSpPr>
        <p:spPr>
          <a:xfrm>
            <a:off x="5638800" y="1208183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Ion Ring Distributions Amplify Whistler Signals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1CB39F-C19D-429E-8C80-C8A13F30283F}"/>
              </a:ext>
            </a:extLst>
          </p:cNvPr>
          <p:cNvSpPr txBox="1"/>
          <p:nvPr/>
        </p:nvSpPr>
        <p:spPr>
          <a:xfrm>
            <a:off x="685800" y="3276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Precipitation Detected with Enhanced D-Region</a:t>
            </a:r>
          </a:p>
        </p:txBody>
      </p:sp>
    </p:spTree>
    <p:extLst>
      <p:ext uri="{BB962C8B-B14F-4D97-AF65-F5344CB8AC3E}">
        <p14:creationId xmlns:p14="http://schemas.microsoft.com/office/powerpoint/2010/main" val="256841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F3F5F49E-7D94-407F-BC4E-AEED748B49EC}"/>
              </a:ext>
            </a:extLst>
          </p:cNvPr>
          <p:cNvSpPr txBox="1"/>
          <p:nvPr/>
        </p:nvSpPr>
        <p:spPr>
          <a:xfrm>
            <a:off x="8035569" y="2407166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Ion Ring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2336"/>
            <a:ext cx="10972800" cy="782064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400" dirty="0">
                <a:solidFill>
                  <a:schemeClr val="bg1"/>
                </a:solidFill>
              </a:rPr>
              <a:t>Diagnostics of Ionospheric Activation by Injections of Rocket Exhaust Include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Incoherent and Coherent Scatter Radar, Ground  Optics, and Space Sensors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D15E9C-7AE0-4996-BD33-038F0951800E}"/>
              </a:ext>
            </a:extLst>
          </p:cNvPr>
          <p:cNvSpPr txBox="1"/>
          <p:nvPr/>
        </p:nvSpPr>
        <p:spPr>
          <a:xfrm>
            <a:off x="0" y="2128526"/>
            <a:ext cx="1097280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Rocket Fuel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MMH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Oxidizer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NTO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011DDB-E5DE-48CD-8AEC-8347F44E888E}"/>
              </a:ext>
            </a:extLst>
          </p:cNvPr>
          <p:cNvCxnSpPr>
            <a:endCxn id="10" idx="1"/>
          </p:cNvCxnSpPr>
          <p:nvPr/>
        </p:nvCxnSpPr>
        <p:spPr>
          <a:xfrm flipV="1">
            <a:off x="381000" y="2369033"/>
            <a:ext cx="838200" cy="20183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3646363-9D24-4C76-AD17-6F247E734A00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381000" y="2914702"/>
            <a:ext cx="838200" cy="10295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CB7E3EC-DE9E-4010-9D3A-AC761663FE70}"/>
              </a:ext>
            </a:extLst>
          </p:cNvPr>
          <p:cNvGrpSpPr/>
          <p:nvPr/>
        </p:nvGrpSpPr>
        <p:grpSpPr>
          <a:xfrm>
            <a:off x="1219200" y="2103482"/>
            <a:ext cx="1748511" cy="1097280"/>
            <a:chOff x="1295400" y="2114271"/>
            <a:chExt cx="1748511" cy="109728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2B653DF-F385-44CD-BFE3-3A992C255BC4}"/>
                </a:ext>
              </a:extLst>
            </p:cNvPr>
            <p:cNvSpPr txBox="1"/>
            <p:nvPr/>
          </p:nvSpPr>
          <p:spPr>
            <a:xfrm>
              <a:off x="1295400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Rocket Motor Combustion Nozzle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F811B7-267B-41F3-A412-80AD5B081BEF}"/>
                </a:ext>
              </a:extLst>
            </p:cNvPr>
            <p:cNvSpPr txBox="1"/>
            <p:nvPr/>
          </p:nvSpPr>
          <p:spPr>
            <a:xfrm>
              <a:off x="1295400" y="2689564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 Low Temperature</a:t>
              </a:r>
            </a:p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High Speed Gases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AFC764A-19CC-4810-8AB9-703A6A3AC05C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50"/>
                </a:solidFill>
              </a:endParaRP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04AF0A-2246-4AA6-B941-9A216318ECCA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2971800" y="2656211"/>
            <a:ext cx="853440" cy="1524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EC589F6-C1BB-4860-90FB-F039BF8695A9}"/>
              </a:ext>
            </a:extLst>
          </p:cNvPr>
          <p:cNvSpPr txBox="1"/>
          <p:nvPr/>
        </p:nvSpPr>
        <p:spPr>
          <a:xfrm>
            <a:off x="2841702" y="2404338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Exhaust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H</a:t>
            </a:r>
            <a:r>
              <a:rPr lang="en-US" sz="1700" baseline="-25000" dirty="0">
                <a:solidFill>
                  <a:srgbClr val="0000FF"/>
                </a:solidFill>
              </a:rPr>
              <a:t>2</a:t>
            </a:r>
            <a:r>
              <a:rPr lang="en-US" sz="1700" dirty="0">
                <a:solidFill>
                  <a:srgbClr val="0000FF"/>
                </a:solidFill>
              </a:rPr>
              <a:t>O, CO</a:t>
            </a:r>
            <a:r>
              <a:rPr lang="en-US" sz="1700" baseline="-25000" dirty="0">
                <a:solidFill>
                  <a:srgbClr val="0000FF"/>
                </a:solidFill>
              </a:rPr>
              <a:t>2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F5C72C1-D81E-490D-9A90-41DB6BD96C29}"/>
              </a:ext>
            </a:extLst>
          </p:cNvPr>
          <p:cNvGrpSpPr/>
          <p:nvPr/>
        </p:nvGrpSpPr>
        <p:grpSpPr>
          <a:xfrm>
            <a:off x="3810000" y="2122811"/>
            <a:ext cx="1752600" cy="1097280"/>
            <a:chOff x="1291311" y="2114271"/>
            <a:chExt cx="1752600" cy="109728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2E9CFA1-BCB0-4A8E-BA06-506D85F5B541}"/>
                </a:ext>
              </a:extLst>
            </p:cNvPr>
            <p:cNvSpPr txBox="1"/>
            <p:nvPr/>
          </p:nvSpPr>
          <p:spPr>
            <a:xfrm>
              <a:off x="1295400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Charge Exchange with Atomic Ions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64DB406-672F-4DBF-89D7-420DEF1E0B9E}"/>
                </a:ext>
              </a:extLst>
            </p:cNvPr>
            <p:cNvSpPr txBox="1"/>
            <p:nvPr/>
          </p:nvSpPr>
          <p:spPr>
            <a:xfrm>
              <a:off x="1291311" y="2704542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H</a:t>
              </a:r>
              <a:r>
                <a:rPr lang="en-US" sz="1600" baseline="-25000" dirty="0"/>
                <a:t>2</a:t>
              </a:r>
              <a:r>
                <a:rPr lang="en-US" sz="1600" dirty="0"/>
                <a:t>O + O</a:t>
              </a:r>
              <a:r>
                <a:rPr lang="en-US" sz="1600" baseline="30000" dirty="0"/>
                <a:t>+</a:t>
              </a:r>
              <a:r>
                <a:rPr lang="en-US" sz="1600" dirty="0"/>
                <a:t>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   H</a:t>
              </a:r>
              <a:r>
                <a: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6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+ O</a:t>
              </a:r>
            </a:p>
            <a:p>
              <a:pPr algn="ctr"/>
              <a:r>
                <a:rPr lang="en-US" sz="1600" dirty="0"/>
                <a:t>CO</a:t>
              </a:r>
              <a:r>
                <a:rPr lang="en-US" sz="1600" baseline="-25000" dirty="0"/>
                <a:t>2</a:t>
              </a:r>
              <a:r>
                <a:rPr lang="en-US" sz="1600" dirty="0"/>
                <a:t> + O</a:t>
              </a:r>
              <a:r>
                <a:rPr lang="en-US" sz="1600" baseline="30000" dirty="0"/>
                <a:t>+</a:t>
              </a:r>
              <a:r>
                <a:rPr lang="en-US" sz="1600" dirty="0"/>
                <a:t>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   O</a:t>
              </a:r>
              <a:r>
                <a: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6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+ CO</a:t>
              </a:r>
              <a:endParaRPr lang="en-US" sz="1600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EA0E02-B0B9-41DF-939B-DBA37770E290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D8B1D8BC-DC52-4B7F-BC07-3D23541BCD8D}"/>
              </a:ext>
            </a:extLst>
          </p:cNvPr>
          <p:cNvSpPr/>
          <p:nvPr/>
        </p:nvSpPr>
        <p:spPr>
          <a:xfrm rot="5400000">
            <a:off x="4572834" y="264422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ꝉ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C901C2-DDDE-472E-89E7-CB4BE711E96F}"/>
              </a:ext>
            </a:extLst>
          </p:cNvPr>
          <p:cNvSpPr/>
          <p:nvPr/>
        </p:nvSpPr>
        <p:spPr>
          <a:xfrm rot="5400000">
            <a:off x="4561683" y="2910879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ꝉ</a:t>
            </a:r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C27214C-1EA1-480D-AFE7-421CFDFCD39F}"/>
              </a:ext>
            </a:extLst>
          </p:cNvPr>
          <p:cNvCxnSpPr>
            <a:cxnSpLocks/>
          </p:cNvCxnSpPr>
          <p:nvPr/>
        </p:nvCxnSpPr>
        <p:spPr>
          <a:xfrm>
            <a:off x="5562600" y="2657182"/>
            <a:ext cx="853440" cy="1524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C676082-3F1E-4CB6-B5F4-71CECB907A9D}"/>
              </a:ext>
            </a:extLst>
          </p:cNvPr>
          <p:cNvSpPr txBox="1"/>
          <p:nvPr/>
        </p:nvSpPr>
        <p:spPr>
          <a:xfrm>
            <a:off x="5444769" y="2405309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Ion Beam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H</a:t>
            </a:r>
            <a:r>
              <a:rPr lang="en-US" sz="1700" baseline="-25000" dirty="0">
                <a:solidFill>
                  <a:srgbClr val="0000FF"/>
                </a:solidFill>
              </a:rPr>
              <a:t>2</a:t>
            </a:r>
            <a:r>
              <a:rPr lang="en-US" sz="1700" dirty="0">
                <a:solidFill>
                  <a:srgbClr val="0000FF"/>
                </a:solidFill>
              </a:rPr>
              <a:t>O</a:t>
            </a:r>
            <a:r>
              <a:rPr lang="en-US" sz="1700" baseline="30000" dirty="0">
                <a:solidFill>
                  <a:srgbClr val="0000FF"/>
                </a:solidFill>
              </a:rPr>
              <a:t>+</a:t>
            </a:r>
            <a:r>
              <a:rPr lang="en-US" sz="1700" dirty="0">
                <a:solidFill>
                  <a:srgbClr val="0000FF"/>
                </a:solidFill>
              </a:rPr>
              <a:t>, O</a:t>
            </a:r>
            <a:r>
              <a:rPr lang="en-US" sz="1700" baseline="-25000" dirty="0">
                <a:solidFill>
                  <a:srgbClr val="0000FF"/>
                </a:solidFill>
              </a:rPr>
              <a:t>2</a:t>
            </a:r>
            <a:r>
              <a:rPr lang="en-US" sz="1700" baseline="30000" dirty="0">
                <a:solidFill>
                  <a:srgbClr val="0000FF"/>
                </a:solidFill>
              </a:rPr>
              <a:t>+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07F672-8145-44BE-A493-12BCF161DC6F}"/>
              </a:ext>
            </a:extLst>
          </p:cNvPr>
          <p:cNvGrpSpPr/>
          <p:nvPr/>
        </p:nvGrpSpPr>
        <p:grpSpPr>
          <a:xfrm>
            <a:off x="6400800" y="2122811"/>
            <a:ext cx="1748511" cy="1097280"/>
            <a:chOff x="1295400" y="2114271"/>
            <a:chExt cx="1748511" cy="1097280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7E1E250-9517-48EE-92B1-E1B427C4DBD5}"/>
                </a:ext>
              </a:extLst>
            </p:cNvPr>
            <p:cNvSpPr txBox="1"/>
            <p:nvPr/>
          </p:nvSpPr>
          <p:spPr>
            <a:xfrm>
              <a:off x="1295400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Lorentz Force </a:t>
              </a:r>
            </a:p>
            <a:p>
              <a:pPr algn="ctr"/>
              <a:r>
                <a:rPr lang="en-US" sz="1600" b="1" dirty="0"/>
                <a:t>F</a:t>
              </a:r>
              <a:r>
                <a:rPr lang="en-US" sz="1600" dirty="0"/>
                <a:t> = q</a:t>
              </a:r>
              <a:r>
                <a:rPr lang="en-US" sz="1600" baseline="-25000" dirty="0"/>
                <a:t>i</a:t>
              </a:r>
              <a:r>
                <a:rPr lang="en-US" sz="1600" dirty="0"/>
                <a:t> </a:t>
              </a:r>
              <a:r>
                <a:rPr lang="en-US" sz="1600" b="1" dirty="0"/>
                <a:t>v</a:t>
              </a:r>
              <a:r>
                <a:rPr lang="en-US" sz="1600" baseline="-25000" dirty="0"/>
                <a:t>i</a:t>
              </a:r>
              <a:r>
                <a:rPr lang="en-US" sz="1600" dirty="0"/>
                <a:t> x </a:t>
              </a:r>
              <a:r>
                <a:rPr lang="en-US" sz="1600" b="1" dirty="0"/>
                <a:t>B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6C133A0-4FFC-469B-AC28-43B29BC944DD}"/>
                </a:ext>
              </a:extLst>
            </p:cNvPr>
            <p:cNvSpPr txBox="1"/>
            <p:nvPr/>
          </p:nvSpPr>
          <p:spPr>
            <a:xfrm>
              <a:off x="1295400" y="2689564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Gyrating Molecular Ions H</a:t>
              </a:r>
              <a:r>
                <a:rPr lang="en-US" sz="1600" baseline="-25000" dirty="0"/>
                <a:t>2</a:t>
              </a:r>
              <a:r>
                <a:rPr lang="en-US" sz="1600" dirty="0"/>
                <a:t>O</a:t>
              </a:r>
              <a:r>
                <a:rPr lang="en-US" sz="1600" baseline="30000" dirty="0"/>
                <a:t>+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and O</a:t>
              </a:r>
              <a:r>
                <a: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6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US" sz="1600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5716859-2BF1-4D08-9E4E-1901199446DE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397CB14-837E-4E77-A94E-8A10029EBCBE}"/>
              </a:ext>
            </a:extLst>
          </p:cNvPr>
          <p:cNvCxnSpPr>
            <a:cxnSpLocks/>
            <a:stCxn id="49" idx="3"/>
            <a:endCxn id="57" idx="1"/>
          </p:cNvCxnSpPr>
          <p:nvPr/>
        </p:nvCxnSpPr>
        <p:spPr>
          <a:xfrm>
            <a:off x="8149311" y="2671451"/>
            <a:ext cx="85752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4554B5F-45FB-483E-83BE-07D88DBF6BD3}"/>
              </a:ext>
            </a:extLst>
          </p:cNvPr>
          <p:cNvGrpSpPr/>
          <p:nvPr/>
        </p:nvGrpSpPr>
        <p:grpSpPr>
          <a:xfrm>
            <a:off x="8995689" y="2122811"/>
            <a:ext cx="1748511" cy="1097280"/>
            <a:chOff x="1295400" y="2114271"/>
            <a:chExt cx="1748511" cy="109728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C258EC8-4885-4873-87AF-1951CF47D032}"/>
                </a:ext>
              </a:extLst>
            </p:cNvPr>
            <p:cNvSpPr txBox="1"/>
            <p:nvPr/>
          </p:nvSpPr>
          <p:spPr>
            <a:xfrm>
              <a:off x="1295400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Lower Hybrid </a:t>
              </a:r>
            </a:p>
            <a:p>
              <a:pPr algn="ctr"/>
              <a:r>
                <a:rPr lang="en-US" sz="1600" dirty="0"/>
                <a:t>Ion Ring Instability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434A869-777E-48A2-9E94-52E038B82C6E}"/>
                </a:ext>
              </a:extLst>
            </p:cNvPr>
            <p:cNvSpPr txBox="1"/>
            <p:nvPr/>
          </p:nvSpPr>
          <p:spPr>
            <a:xfrm>
              <a:off x="1295400" y="2689564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Electrostatic Lower Hybrid Waves, </a:t>
              </a:r>
              <a:r>
                <a:rPr lang="en-US" sz="1600" dirty="0">
                  <a:latin typeface="Symbol" panose="05050102010706020507" pitchFamily="18" charset="2"/>
                </a:rPr>
                <a:t>w</a:t>
              </a:r>
              <a:r>
                <a:rPr lang="en-US" sz="1600" baseline="-25000" dirty="0"/>
                <a:t>LH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AD6737B-4D38-4304-92FC-B9A5E1CBC8C5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C727F6AA-02CE-4608-8553-5064D419ECD8}"/>
              </a:ext>
            </a:extLst>
          </p:cNvPr>
          <p:cNvSpPr txBox="1"/>
          <p:nvPr/>
        </p:nvSpPr>
        <p:spPr>
          <a:xfrm>
            <a:off x="10591800" y="2408282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Density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Structure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3A6E5B9-8F6B-41AC-8867-110068A9F520}"/>
              </a:ext>
            </a:extLst>
          </p:cNvPr>
          <p:cNvCxnSpPr>
            <a:cxnSpLocks/>
          </p:cNvCxnSpPr>
          <p:nvPr/>
        </p:nvCxnSpPr>
        <p:spPr>
          <a:xfrm>
            <a:off x="10751262" y="2672567"/>
            <a:ext cx="857529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542F1C1-30AD-423F-8019-AC8CFB88FFFB}"/>
              </a:ext>
            </a:extLst>
          </p:cNvPr>
          <p:cNvGrpSpPr/>
          <p:nvPr/>
        </p:nvGrpSpPr>
        <p:grpSpPr>
          <a:xfrm>
            <a:off x="8968565" y="3909060"/>
            <a:ext cx="1819373" cy="1113456"/>
            <a:chOff x="1272365" y="2068551"/>
            <a:chExt cx="1819373" cy="111345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F21403-6C80-40D6-8EEE-329BCCD6C617}"/>
                </a:ext>
              </a:extLst>
            </p:cNvPr>
            <p:cNvSpPr txBox="1"/>
            <p:nvPr/>
          </p:nvSpPr>
          <p:spPr>
            <a:xfrm>
              <a:off x="1272365" y="2133600"/>
              <a:ext cx="181937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Traveling Wave Parametric Amplifier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F1C8A60-A0ED-4071-92F0-DAC3CCEB1B67}"/>
                </a:ext>
              </a:extLst>
            </p:cNvPr>
            <p:cNvSpPr txBox="1"/>
            <p:nvPr/>
          </p:nvSpPr>
          <p:spPr>
            <a:xfrm>
              <a:off x="1314898" y="2689564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Amplified Whistlers and EMIC Waves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11FFAB6-CCB3-4546-9AD8-78250A650885}"/>
                </a:ext>
              </a:extLst>
            </p:cNvPr>
            <p:cNvSpPr/>
            <p:nvPr/>
          </p:nvSpPr>
          <p:spPr>
            <a:xfrm>
              <a:off x="1306551" y="206855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7B31760-D24F-4551-9B81-206E702FA1BF}"/>
              </a:ext>
            </a:extLst>
          </p:cNvPr>
          <p:cNvCxnSpPr>
            <a:cxnSpLocks/>
            <a:stCxn id="57" idx="2"/>
            <a:endCxn id="64" idx="0"/>
          </p:cNvCxnSpPr>
          <p:nvPr/>
        </p:nvCxnSpPr>
        <p:spPr>
          <a:xfrm flipH="1">
            <a:off x="9871431" y="3220091"/>
            <a:ext cx="4089" cy="68896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372C5CE-B7C6-40C9-9230-2E9E6A26C2E8}"/>
              </a:ext>
            </a:extLst>
          </p:cNvPr>
          <p:cNvSpPr txBox="1"/>
          <p:nvPr/>
        </p:nvSpPr>
        <p:spPr>
          <a:xfrm>
            <a:off x="9003030" y="3274763"/>
            <a:ext cx="8686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LH Pump Fields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57DA2C7-47A4-4B5A-84FE-25775D6BA842}"/>
              </a:ext>
            </a:extLst>
          </p:cNvPr>
          <p:cNvSpPr txBox="1"/>
          <p:nvPr/>
        </p:nvSpPr>
        <p:spPr>
          <a:xfrm>
            <a:off x="3810000" y="3897039"/>
            <a:ext cx="17373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Dissociative Recombination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E9B8249-59F0-46EC-BD83-E8CE16B0297A}"/>
              </a:ext>
            </a:extLst>
          </p:cNvPr>
          <p:cNvSpPr txBox="1"/>
          <p:nvPr/>
        </p:nvSpPr>
        <p:spPr>
          <a:xfrm>
            <a:off x="3810000" y="4468456"/>
            <a:ext cx="17373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H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n-US" sz="1600" baseline="30000" dirty="0"/>
              <a:t>+</a:t>
            </a:r>
            <a:r>
              <a:rPr lang="en-US" sz="1600" dirty="0"/>
              <a:t> + e</a:t>
            </a:r>
            <a:r>
              <a:rPr lang="en-US" sz="1600" baseline="30000" dirty="0"/>
              <a:t>-</a:t>
            </a:r>
            <a:r>
              <a:rPr lang="en-US" sz="1600" dirty="0"/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  H0* + O</a:t>
            </a:r>
          </a:p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/>
              <a:t>O</a:t>
            </a:r>
            <a:r>
              <a:rPr lang="en-US" sz="1600" baseline="-25000" dirty="0"/>
              <a:t>2</a:t>
            </a:r>
            <a:r>
              <a:rPr lang="en-US" sz="1600" baseline="30000" dirty="0"/>
              <a:t>+</a:t>
            </a:r>
            <a:r>
              <a:rPr lang="en-US" sz="1600" dirty="0"/>
              <a:t> + e</a:t>
            </a:r>
            <a:r>
              <a:rPr lang="en-US" sz="1600" baseline="30000" dirty="0"/>
              <a:t>-</a:t>
            </a:r>
            <a:r>
              <a:rPr lang="en-US" sz="1600" dirty="0"/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  O* + O*</a:t>
            </a:r>
            <a:endParaRPr lang="en-US" sz="16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F947E41-9770-424F-85C9-6EF3028B2CE4}"/>
              </a:ext>
            </a:extLst>
          </p:cNvPr>
          <p:cNvSpPr/>
          <p:nvPr/>
        </p:nvSpPr>
        <p:spPr>
          <a:xfrm>
            <a:off x="3821151" y="3886479"/>
            <a:ext cx="1737360" cy="10972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14EBCF2-A74B-4500-BDCA-709996632870}"/>
              </a:ext>
            </a:extLst>
          </p:cNvPr>
          <p:cNvCxnSpPr>
            <a:cxnSpLocks/>
            <a:stCxn id="40" idx="3"/>
            <a:endCxn id="70" idx="0"/>
          </p:cNvCxnSpPr>
          <p:nvPr/>
        </p:nvCxnSpPr>
        <p:spPr>
          <a:xfrm flipH="1">
            <a:off x="4678680" y="3214328"/>
            <a:ext cx="1786" cy="682711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F1EE75DC-8E73-4661-970A-92BE9D5E2DA5}"/>
              </a:ext>
            </a:extLst>
          </p:cNvPr>
          <p:cNvSpPr txBox="1"/>
          <p:nvPr/>
        </p:nvSpPr>
        <p:spPr>
          <a:xfrm>
            <a:off x="3726180" y="3305160"/>
            <a:ext cx="9448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Molecular Ions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6B27BF6-13D7-4E59-937B-6C054BB47605}"/>
              </a:ext>
            </a:extLst>
          </p:cNvPr>
          <p:cNvSpPr/>
          <p:nvPr/>
        </p:nvSpPr>
        <p:spPr>
          <a:xfrm rot="5400000">
            <a:off x="4598607" y="4421623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ꝉ</a:t>
            </a:r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566923-A767-4090-BADE-B7B71890F36B}"/>
              </a:ext>
            </a:extLst>
          </p:cNvPr>
          <p:cNvSpPr/>
          <p:nvPr/>
        </p:nvSpPr>
        <p:spPr>
          <a:xfrm rot="5400000">
            <a:off x="4600610" y="465268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ꝉ</a:t>
            </a:r>
            <a:endParaRPr lang="en-US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F845D92-D7A9-468F-AFAD-4B496B7480C1}"/>
              </a:ext>
            </a:extLst>
          </p:cNvPr>
          <p:cNvCxnSpPr>
            <a:cxnSpLocks/>
          </p:cNvCxnSpPr>
          <p:nvPr/>
        </p:nvCxnSpPr>
        <p:spPr>
          <a:xfrm>
            <a:off x="2976364" y="4368842"/>
            <a:ext cx="853440" cy="1524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37C570BE-10F6-4A18-BD6B-8A20D3894F1B}"/>
              </a:ext>
            </a:extLst>
          </p:cNvPr>
          <p:cNvSpPr txBox="1"/>
          <p:nvPr/>
        </p:nvSpPr>
        <p:spPr>
          <a:xfrm>
            <a:off x="2846266" y="4116969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Ambient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Electrons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9129E69-2B63-446D-92CB-398B324BC982}"/>
              </a:ext>
            </a:extLst>
          </p:cNvPr>
          <p:cNvSpPr txBox="1"/>
          <p:nvPr/>
        </p:nvSpPr>
        <p:spPr>
          <a:xfrm>
            <a:off x="8022266" y="4191000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Weak Whistlers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19C43C6-5DF8-4B56-83FA-73B86E7C69D0}"/>
              </a:ext>
            </a:extLst>
          </p:cNvPr>
          <p:cNvCxnSpPr>
            <a:cxnSpLocks/>
            <a:stCxn id="147" idx="3"/>
            <a:endCxn id="64" idx="1"/>
          </p:cNvCxnSpPr>
          <p:nvPr/>
        </p:nvCxnSpPr>
        <p:spPr>
          <a:xfrm>
            <a:off x="8149311" y="4456106"/>
            <a:ext cx="853440" cy="159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7F3BD491-C4E5-4BB4-87ED-F2BFB91088B2}"/>
              </a:ext>
            </a:extLst>
          </p:cNvPr>
          <p:cNvSpPr txBox="1"/>
          <p:nvPr/>
        </p:nvSpPr>
        <p:spPr>
          <a:xfrm>
            <a:off x="10744200" y="4189750"/>
            <a:ext cx="82296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b="1" dirty="0">
                <a:solidFill>
                  <a:srgbClr val="0000FF"/>
                </a:solidFill>
              </a:rPr>
              <a:t>Intense</a:t>
            </a:r>
          </a:p>
          <a:p>
            <a:pPr algn="ctr"/>
            <a:r>
              <a:rPr lang="en-US" sz="1700" b="1" dirty="0">
                <a:solidFill>
                  <a:srgbClr val="0000FF"/>
                </a:solidFill>
              </a:rPr>
              <a:t>Signal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D3D5D1C1-83FA-4A55-9D5D-8ECE7D35E72D}"/>
              </a:ext>
            </a:extLst>
          </p:cNvPr>
          <p:cNvCxnSpPr>
            <a:cxnSpLocks/>
            <a:stCxn id="64" idx="3"/>
            <a:endCxn id="100" idx="0"/>
          </p:cNvCxnSpPr>
          <p:nvPr/>
        </p:nvCxnSpPr>
        <p:spPr>
          <a:xfrm>
            <a:off x="10740111" y="4457700"/>
            <a:ext cx="868959" cy="409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7EDCA85-82D3-4189-9165-B26A52D31CD6}"/>
              </a:ext>
            </a:extLst>
          </p:cNvPr>
          <p:cNvCxnSpPr>
            <a:cxnSpLocks/>
            <a:stCxn id="72" idx="2"/>
            <a:endCxn id="99" idx="0"/>
          </p:cNvCxnSpPr>
          <p:nvPr/>
        </p:nvCxnSpPr>
        <p:spPr>
          <a:xfrm flipH="1">
            <a:off x="4682490" y="4983759"/>
            <a:ext cx="7341" cy="689331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4A47269-95F0-427E-91CB-929C95A33E7A}"/>
              </a:ext>
            </a:extLst>
          </p:cNvPr>
          <p:cNvSpPr txBox="1"/>
          <p:nvPr/>
        </p:nvSpPr>
        <p:spPr>
          <a:xfrm>
            <a:off x="3813810" y="5067579"/>
            <a:ext cx="8686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Artificial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Airglow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84EB414-6C79-45EA-8D6D-8D4FC4A88F40}"/>
              </a:ext>
            </a:extLst>
          </p:cNvPr>
          <p:cNvCxnSpPr>
            <a:cxnSpLocks/>
          </p:cNvCxnSpPr>
          <p:nvPr/>
        </p:nvCxnSpPr>
        <p:spPr>
          <a:xfrm flipH="1">
            <a:off x="4693920" y="1425219"/>
            <a:ext cx="696" cy="68580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A425B0BD-00AA-4B70-B115-56E114850A2B}"/>
              </a:ext>
            </a:extLst>
          </p:cNvPr>
          <p:cNvSpPr txBox="1"/>
          <p:nvPr/>
        </p:nvSpPr>
        <p:spPr>
          <a:xfrm>
            <a:off x="3787140" y="1507789"/>
            <a:ext cx="91440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Ambient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O</a:t>
            </a:r>
            <a:r>
              <a:rPr lang="en-US" sz="1700" baseline="30000" dirty="0">
                <a:solidFill>
                  <a:srgbClr val="0000FF"/>
                </a:solidFill>
              </a:rPr>
              <a:t>+</a:t>
            </a:r>
            <a:r>
              <a:rPr lang="en-US" sz="1700" dirty="0">
                <a:solidFill>
                  <a:srgbClr val="0000FF"/>
                </a:solidFill>
              </a:rPr>
              <a:t> Ions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499C2BF6-7085-4F12-BE29-09D45A1B5A6F}"/>
              </a:ext>
            </a:extLst>
          </p:cNvPr>
          <p:cNvSpPr/>
          <p:nvPr/>
        </p:nvSpPr>
        <p:spPr>
          <a:xfrm>
            <a:off x="4271010" y="5673090"/>
            <a:ext cx="822960" cy="27432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Camera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038A179C-ED0E-4984-9DB6-5CAF09453247}"/>
              </a:ext>
            </a:extLst>
          </p:cNvPr>
          <p:cNvSpPr/>
          <p:nvPr/>
        </p:nvSpPr>
        <p:spPr>
          <a:xfrm rot="16200000">
            <a:off x="11433810" y="4187470"/>
            <a:ext cx="899160" cy="54864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Satellite Receiver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11420939-EC85-4D8F-9A06-C11A5BFFFDF8}"/>
              </a:ext>
            </a:extLst>
          </p:cNvPr>
          <p:cNvSpPr/>
          <p:nvPr/>
        </p:nvSpPr>
        <p:spPr>
          <a:xfrm rot="16200000">
            <a:off x="11292840" y="2400579"/>
            <a:ext cx="1188720" cy="54864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Backscatter Radar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13C1BCCA-0B8D-4BAE-8FC1-58473F3F9011}"/>
              </a:ext>
            </a:extLst>
          </p:cNvPr>
          <p:cNvSpPr/>
          <p:nvPr/>
        </p:nvSpPr>
        <p:spPr>
          <a:xfrm>
            <a:off x="6607366" y="895629"/>
            <a:ext cx="1341120" cy="54864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Incoherent Scatter Radar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EBB921A-1A10-4D6C-B449-5C501909269F}"/>
              </a:ext>
            </a:extLst>
          </p:cNvPr>
          <p:cNvCxnSpPr>
            <a:cxnSpLocks/>
            <a:stCxn id="49" idx="0"/>
            <a:endCxn id="102" idx="2"/>
          </p:cNvCxnSpPr>
          <p:nvPr/>
        </p:nvCxnSpPr>
        <p:spPr>
          <a:xfrm flipH="1" flipV="1">
            <a:off x="7277926" y="1444269"/>
            <a:ext cx="2705" cy="678542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E10A7084-8C9B-4AE7-A20A-F73B346B4601}"/>
              </a:ext>
            </a:extLst>
          </p:cNvPr>
          <p:cNvSpPr txBox="1"/>
          <p:nvPr/>
        </p:nvSpPr>
        <p:spPr>
          <a:xfrm>
            <a:off x="5859780" y="1553509"/>
            <a:ext cx="141351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Non Thermal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Ion Distribution 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1B3BC57-01E9-45D0-AB01-843AE94F4CF9}"/>
              </a:ext>
            </a:extLst>
          </p:cNvPr>
          <p:cNvGrpSpPr/>
          <p:nvPr/>
        </p:nvGrpSpPr>
        <p:grpSpPr>
          <a:xfrm>
            <a:off x="9001811" y="5695950"/>
            <a:ext cx="1739084" cy="1097280"/>
            <a:chOff x="1304827" y="2114271"/>
            <a:chExt cx="1739084" cy="1097280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3C9B37A-31C7-4BE6-AF5D-EB4DE0852C46}"/>
                </a:ext>
              </a:extLst>
            </p:cNvPr>
            <p:cNvSpPr txBox="1"/>
            <p:nvPr/>
          </p:nvSpPr>
          <p:spPr>
            <a:xfrm>
              <a:off x="1304827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Energetic Particle Cyclotron Resonance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84788F6-59F8-42C9-BB08-8585B9635024}"/>
                </a:ext>
              </a:extLst>
            </p:cNvPr>
            <p:cNvSpPr txBox="1"/>
            <p:nvPr/>
          </p:nvSpPr>
          <p:spPr>
            <a:xfrm>
              <a:off x="1304827" y="2689564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Radiation Belt Particle Precipitation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855F7751-81C9-432B-8422-0906CE7D1B33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1129A4A-3CEE-486F-A274-85ECFC83BC45}"/>
              </a:ext>
            </a:extLst>
          </p:cNvPr>
          <p:cNvCxnSpPr>
            <a:cxnSpLocks/>
            <a:stCxn id="64" idx="2"/>
            <a:endCxn id="123" idx="0"/>
          </p:cNvCxnSpPr>
          <p:nvPr/>
        </p:nvCxnSpPr>
        <p:spPr>
          <a:xfrm>
            <a:off x="9871431" y="5006340"/>
            <a:ext cx="784" cy="68961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4720F855-FE67-4892-9F27-48B1CA72D477}"/>
              </a:ext>
            </a:extLst>
          </p:cNvPr>
          <p:cNvSpPr txBox="1"/>
          <p:nvPr/>
        </p:nvSpPr>
        <p:spPr>
          <a:xfrm>
            <a:off x="8991600" y="5073326"/>
            <a:ext cx="8686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b="1" dirty="0">
                <a:solidFill>
                  <a:srgbClr val="0000FF"/>
                </a:solidFill>
              </a:rPr>
              <a:t>Ducted Whistlers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318433F-F82C-4A5F-B83E-DAF993E180AD}"/>
              </a:ext>
            </a:extLst>
          </p:cNvPr>
          <p:cNvSpPr txBox="1"/>
          <p:nvPr/>
        </p:nvSpPr>
        <p:spPr>
          <a:xfrm>
            <a:off x="7978140" y="5966460"/>
            <a:ext cx="109728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Trapped Particles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3D430CC-6427-4286-862A-B34C88E012B8}"/>
              </a:ext>
            </a:extLst>
          </p:cNvPr>
          <p:cNvCxnSpPr>
            <a:cxnSpLocks/>
          </p:cNvCxnSpPr>
          <p:nvPr/>
        </p:nvCxnSpPr>
        <p:spPr>
          <a:xfrm>
            <a:off x="8133596" y="6230745"/>
            <a:ext cx="857529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903F96E-AEC1-44FF-A19D-3BA4411EC121}"/>
              </a:ext>
            </a:extLst>
          </p:cNvPr>
          <p:cNvSpPr txBox="1"/>
          <p:nvPr/>
        </p:nvSpPr>
        <p:spPr>
          <a:xfrm>
            <a:off x="10748289" y="5961120"/>
            <a:ext cx="82296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rgbClr val="0000FF"/>
                </a:solidFill>
              </a:rPr>
              <a:t>Aurora</a:t>
            </a:r>
          </a:p>
          <a:p>
            <a:pPr algn="ctr"/>
            <a:r>
              <a:rPr lang="en-US" sz="1700" dirty="0">
                <a:solidFill>
                  <a:srgbClr val="0000FF"/>
                </a:solidFill>
              </a:rPr>
              <a:t>X-Rays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8E75FA25-63A9-41D6-BC0F-CBD2B83DF27F}"/>
              </a:ext>
            </a:extLst>
          </p:cNvPr>
          <p:cNvCxnSpPr>
            <a:cxnSpLocks/>
            <a:endCxn id="133" idx="0"/>
          </p:cNvCxnSpPr>
          <p:nvPr/>
        </p:nvCxnSpPr>
        <p:spPr>
          <a:xfrm>
            <a:off x="10744200" y="6229070"/>
            <a:ext cx="868959" cy="409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6E05A524-DA2C-4F66-838B-A544026D4815}"/>
              </a:ext>
            </a:extLst>
          </p:cNvPr>
          <p:cNvSpPr/>
          <p:nvPr/>
        </p:nvSpPr>
        <p:spPr>
          <a:xfrm rot="16200000">
            <a:off x="11437899" y="5958840"/>
            <a:ext cx="899160" cy="54864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Camera SQUID</a:t>
            </a:r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B32F4507-6B94-439A-9485-93A1AC7B0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352800"/>
            <a:ext cx="2499577" cy="1341236"/>
          </a:xfrm>
          <a:prstGeom prst="rect">
            <a:avLst/>
          </a:prstGeom>
          <a:ln>
            <a:solidFill>
              <a:srgbClr val="0000FF"/>
            </a:solidFill>
          </a:ln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C3E3F0AE-0070-456F-8332-34E5D3D8687D}"/>
              </a:ext>
            </a:extLst>
          </p:cNvPr>
          <p:cNvGrpSpPr/>
          <p:nvPr/>
        </p:nvGrpSpPr>
        <p:grpSpPr>
          <a:xfrm>
            <a:off x="1511609" y="5117448"/>
            <a:ext cx="2298391" cy="1773473"/>
            <a:chOff x="5169209" y="5117448"/>
            <a:chExt cx="2298391" cy="1773473"/>
          </a:xfrm>
        </p:grpSpPr>
        <p:pic>
          <p:nvPicPr>
            <p:cNvPr id="142" name="Picture 141">
              <a:extLst>
                <a:ext uri="{FF2B5EF4-FFF2-40B4-BE49-F238E27FC236}">
                  <a16:creationId xmlns:a16="http://schemas.microsoft.com/office/drawing/2014/main" id="{B603415F-491E-4C82-AC85-D74FDE330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9209" y="5117448"/>
              <a:ext cx="2298391" cy="1664352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B410CCCB-6BB2-4AF1-99E9-1558078D9E3E}"/>
                </a:ext>
              </a:extLst>
            </p:cNvPr>
            <p:cNvSpPr txBox="1"/>
            <p:nvPr/>
          </p:nvSpPr>
          <p:spPr>
            <a:xfrm>
              <a:off x="5276184" y="6244590"/>
              <a:ext cx="2103120" cy="646331"/>
            </a:xfrm>
            <a:prstGeom prst="rect">
              <a:avLst/>
            </a:prstGeom>
            <a:noFill/>
          </p:spPr>
          <p:txBody>
            <a:bodyPr wrap="square" lIns="0" tIns="0" rIns="0" bIns="9144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630 nm Emission from Falcon 9 Deorbit Burn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CCB1D596-C435-49B9-9999-8F231E872815}"/>
              </a:ext>
            </a:extLst>
          </p:cNvPr>
          <p:cNvSpPr/>
          <p:nvPr/>
        </p:nvSpPr>
        <p:spPr>
          <a:xfrm>
            <a:off x="1924050" y="3288030"/>
            <a:ext cx="822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Falcon9 Merlin 1-D Test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F9C35C1-D5CF-4D0C-8C1A-BCFB6055A00F}"/>
              </a:ext>
            </a:extLst>
          </p:cNvPr>
          <p:cNvGrpSpPr/>
          <p:nvPr/>
        </p:nvGrpSpPr>
        <p:grpSpPr>
          <a:xfrm>
            <a:off x="6324600" y="3907466"/>
            <a:ext cx="1889760" cy="1097280"/>
            <a:chOff x="1219200" y="2114271"/>
            <a:chExt cx="1889760" cy="1097280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212A35C5-BD04-4C73-8AD6-4C42E510BA7B}"/>
                </a:ext>
              </a:extLst>
            </p:cNvPr>
            <p:cNvSpPr txBox="1"/>
            <p:nvPr/>
          </p:nvSpPr>
          <p:spPr>
            <a:xfrm>
              <a:off x="1295400" y="2133600"/>
              <a:ext cx="1737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/>
                <a:t>Whistler Generators</a:t>
              </a:r>
            </a:p>
            <a:p>
              <a:pPr algn="ctr"/>
              <a:r>
                <a:rPr lang="en-US" sz="1600" dirty="0"/>
                <a:t>Ground Transmitters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3580D2F-304D-4EF9-BECD-2A12C6114B6E}"/>
                </a:ext>
              </a:extLst>
            </p:cNvPr>
            <p:cNvSpPr txBox="1"/>
            <p:nvPr/>
          </p:nvSpPr>
          <p:spPr>
            <a:xfrm>
              <a:off x="1219200" y="2689564"/>
              <a:ext cx="18897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Chemical Releases</a:t>
              </a:r>
            </a:p>
            <a:p>
              <a:pPr algn="ctr"/>
              <a:r>
                <a:rPr lang="en-US" sz="1600" dirty="0"/>
                <a:t>Modulated Electrojet</a:t>
              </a: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4768B3CE-B036-491C-B857-701C00503D0E}"/>
                </a:ext>
              </a:extLst>
            </p:cNvPr>
            <p:cNvSpPr/>
            <p:nvPr/>
          </p:nvSpPr>
          <p:spPr>
            <a:xfrm>
              <a:off x="1306551" y="2114271"/>
              <a:ext cx="1737360" cy="1097280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1A2DC45-08FC-4018-B64E-A2DFBA63C734}"/>
              </a:ext>
            </a:extLst>
          </p:cNvPr>
          <p:cNvGrpSpPr/>
          <p:nvPr/>
        </p:nvGrpSpPr>
        <p:grpSpPr>
          <a:xfrm>
            <a:off x="8458200" y="914400"/>
            <a:ext cx="2732183" cy="1107996"/>
            <a:chOff x="8382000" y="914400"/>
            <a:chExt cx="2732183" cy="1107996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CB4F33F-0B3F-4B52-9AFE-83EE68499C4F}"/>
                </a:ext>
              </a:extLst>
            </p:cNvPr>
            <p:cNvSpPr txBox="1"/>
            <p:nvPr/>
          </p:nvSpPr>
          <p:spPr>
            <a:xfrm>
              <a:off x="8382000" y="914400"/>
              <a:ext cx="2732183" cy="11079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           Weak </a:t>
              </a:r>
              <a:r>
                <a:rPr lang="en-US" sz="2400" dirty="0"/>
                <a:t>Coupling</a:t>
              </a:r>
            </a:p>
            <a:p>
              <a:r>
                <a:rPr lang="en-US" sz="2400" dirty="0"/>
                <a:t>           </a:t>
              </a:r>
              <a:r>
                <a:rPr lang="en-US" sz="2400" dirty="0">
                  <a:solidFill>
                    <a:srgbClr val="FFC000"/>
                  </a:solidFill>
                </a:rPr>
                <a:t>Moderate</a:t>
              </a:r>
            </a:p>
            <a:p>
              <a:r>
                <a:rPr lang="en-US" sz="2400" dirty="0"/>
                <a:t>           </a:t>
              </a:r>
              <a:r>
                <a:rPr lang="en-US" sz="2400" dirty="0">
                  <a:solidFill>
                    <a:srgbClr val="00B050"/>
                  </a:solidFill>
                </a:rPr>
                <a:t>Strong </a:t>
              </a:r>
              <a:r>
                <a:rPr lang="en-US" sz="2400" dirty="0"/>
                <a:t>Coupling</a:t>
              </a: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83B807F7-29F2-44CB-839C-52DC9C89314E}"/>
                </a:ext>
              </a:extLst>
            </p:cNvPr>
            <p:cNvCxnSpPr>
              <a:cxnSpLocks/>
            </p:cNvCxnSpPr>
            <p:nvPr/>
          </p:nvCxnSpPr>
          <p:spPr>
            <a:xfrm>
              <a:off x="8415051" y="1085077"/>
              <a:ext cx="685671" cy="0"/>
            </a:xfrm>
            <a:prstGeom prst="straightConnector1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A2E8C69D-A5BE-47EF-9F85-ACFB3047974C}"/>
                </a:ext>
              </a:extLst>
            </p:cNvPr>
            <p:cNvCxnSpPr>
              <a:cxnSpLocks/>
            </p:cNvCxnSpPr>
            <p:nvPr/>
          </p:nvCxnSpPr>
          <p:spPr>
            <a:xfrm>
              <a:off x="8426068" y="1468264"/>
              <a:ext cx="685671" cy="0"/>
            </a:xfrm>
            <a:prstGeom prst="straightConnector1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7054A1F7-5BC0-49A7-8A9E-0BD3155FEB02}"/>
                </a:ext>
              </a:extLst>
            </p:cNvPr>
            <p:cNvCxnSpPr>
              <a:cxnSpLocks/>
            </p:cNvCxnSpPr>
            <p:nvPr/>
          </p:nvCxnSpPr>
          <p:spPr>
            <a:xfrm>
              <a:off x="8426068" y="1817132"/>
              <a:ext cx="685671" cy="0"/>
            </a:xfrm>
            <a:prstGeom prst="straightConnector1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4654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0150"/>
            <a:ext cx="12192000" cy="70425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Incoherent Scatter Supports Artificial Whistler Amplifiers in Space</a:t>
            </a:r>
            <a:b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Devices Designed to Reduce Harmful Radiation Belt Particles</a:t>
            </a:r>
            <a:endParaRPr lang="en-US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D855F-BBDE-4CFC-88FC-8F03DBC2F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143000"/>
            <a:ext cx="9601200" cy="4724400"/>
          </a:xfrm>
        </p:spPr>
        <p:txBody>
          <a:bodyPr/>
          <a:lstStyle/>
          <a:p>
            <a:r>
              <a:rPr lang="en-US" sz="2800" dirty="0"/>
              <a:t>Ground and Space Based Exciters of Whistler Waves</a:t>
            </a:r>
          </a:p>
          <a:p>
            <a:pPr lvl="1"/>
            <a:r>
              <a:rPr lang="en-US" sz="2400" dirty="0"/>
              <a:t>Small Amplitudes (&lt; 10 pT) are Geo-Ineffective for RBR</a:t>
            </a:r>
          </a:p>
          <a:p>
            <a:pPr lvl="1"/>
            <a:r>
              <a:rPr lang="en-US" sz="2400" dirty="0"/>
              <a:t>Stronger Amplitudes Needed to Scatter of Trapped Particles </a:t>
            </a:r>
          </a:p>
          <a:p>
            <a:r>
              <a:rPr lang="en-US" sz="2800" dirty="0"/>
              <a:t>Solution: Ionospheric Amplification of Whistler Waves</a:t>
            </a:r>
          </a:p>
          <a:p>
            <a:pPr lvl="1"/>
            <a:r>
              <a:rPr lang="en-US" sz="2400" dirty="0"/>
              <a:t>Powered by Existing High Power Rocket Exhaust in the Ionosphere</a:t>
            </a:r>
          </a:p>
          <a:p>
            <a:pPr lvl="1"/>
            <a:r>
              <a:rPr lang="en-US" sz="2400" dirty="0"/>
              <a:t>Ion Ring Beams Diagnostics are ISR Radars and Ground Optics</a:t>
            </a:r>
          </a:p>
          <a:p>
            <a:pPr lvl="1"/>
            <a:r>
              <a:rPr lang="en-US" sz="2400" dirty="0"/>
              <a:t>Whistler Parametric Traveling Wave Amplifier</a:t>
            </a:r>
          </a:p>
          <a:p>
            <a:pPr lvl="2"/>
            <a:r>
              <a:rPr lang="en-US" sz="1800" dirty="0"/>
              <a:t>Spatial Growth Through Activated Plasma</a:t>
            </a:r>
          </a:p>
          <a:p>
            <a:pPr lvl="2"/>
            <a:r>
              <a:rPr lang="en-US" sz="1800" dirty="0"/>
              <a:t>30 dB up to 50 dB Measured Gain</a:t>
            </a:r>
          </a:p>
          <a:p>
            <a:r>
              <a:rPr lang="en-US" sz="2800" dirty="0"/>
              <a:t>Intense (1000 pT) Whistlers Provide RBR in Minutes not Days</a:t>
            </a:r>
            <a:endParaRPr lang="en-US" sz="16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102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ED3AF-76DC-45FE-9F4C-E677A8291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4745"/>
            <a:ext cx="12192000" cy="639762"/>
          </a:xfrm>
        </p:spPr>
        <p:txBody>
          <a:bodyPr/>
          <a:lstStyle/>
          <a:p>
            <a:r>
              <a:rPr lang="en-US" sz="3200" dirty="0">
                <a:solidFill>
                  <a:srgbClr val="92D050"/>
                </a:solidFill>
              </a:rPr>
              <a:t>Incoherent Scatter Diagnostics of High Speed Ion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3649C-8BA9-41EE-AEC6-2D08C7663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5943600"/>
          </a:xfrm>
        </p:spPr>
        <p:txBody>
          <a:bodyPr/>
          <a:lstStyle/>
          <a:p>
            <a:r>
              <a:rPr lang="en-US" dirty="0"/>
              <a:t>Sources of Non Thermal Velocity Distributions</a:t>
            </a:r>
          </a:p>
          <a:p>
            <a:pPr lvl="1"/>
            <a:r>
              <a:rPr lang="en-US" dirty="0"/>
              <a:t>Hypersonic  Flow Between Ions and Neutrals in the Ionosphere</a:t>
            </a:r>
          </a:p>
          <a:p>
            <a:pPr lvl="2"/>
            <a:r>
              <a:rPr lang="en-US" dirty="0"/>
              <a:t>Auroral Ion Acceleration Convection by Large Electric Fields</a:t>
            </a:r>
          </a:p>
          <a:p>
            <a:pPr lvl="2"/>
            <a:r>
              <a:rPr lang="en-US" dirty="0"/>
              <a:t>High Speed Injection of Neutral Exhaust from Orbiting Rocket Motors</a:t>
            </a:r>
          </a:p>
          <a:p>
            <a:pPr lvl="1"/>
            <a:r>
              <a:rPr lang="en-US" dirty="0"/>
              <a:t>Neutral and Ion Velocity Distributions</a:t>
            </a:r>
          </a:p>
          <a:p>
            <a:pPr lvl="2"/>
            <a:r>
              <a:rPr lang="en-US" dirty="0"/>
              <a:t>Neutrals Move in One Direction with Fixed Temperature</a:t>
            </a:r>
          </a:p>
          <a:p>
            <a:pPr lvl="2"/>
            <a:r>
              <a:rPr lang="en-US" dirty="0"/>
              <a:t>Ion Move Along  Magnetic Field B with Gyro Motion Around B</a:t>
            </a:r>
          </a:p>
          <a:p>
            <a:pPr lvl="2"/>
            <a:r>
              <a:rPr lang="en-US" dirty="0"/>
              <a:t>Ion Ring Velocity Distribution for Perpendicular Speed &gt; Thermal Speed</a:t>
            </a:r>
          </a:p>
          <a:p>
            <a:pPr lvl="1"/>
            <a:r>
              <a:rPr lang="en-US" dirty="0"/>
              <a:t>Incoherent Scatter Properties</a:t>
            </a:r>
          </a:p>
          <a:p>
            <a:pPr lvl="2"/>
            <a:r>
              <a:rPr lang="en-US" dirty="0"/>
              <a:t>Thermal Ion Spectrum Becomes Distorted</a:t>
            </a:r>
          </a:p>
          <a:p>
            <a:pPr lvl="2"/>
            <a:r>
              <a:rPr lang="en-US" dirty="0"/>
              <a:t>ISR Spectrum Yields Perpendicular and Parallel Ion Motion Relative to B</a:t>
            </a:r>
          </a:p>
          <a:p>
            <a:pPr lvl="1"/>
            <a:r>
              <a:rPr lang="en-US" dirty="0"/>
              <a:t>Application to Using the Ion Ring Distribution to Amplify Whistlers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0B52B-46D4-42FF-B5BE-43DF9449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DABCCA-7380-BC43-9993-3AE74B5DC286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042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313044" y="248436"/>
            <a:ext cx="796472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rgbClr val="003E00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ctr">
              <a:spcBef>
                <a:spcPct val="0"/>
              </a:spcBef>
            </a:pPr>
            <a:r>
              <a:rPr lang="en-US" sz="2000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Rocket Exhaust Driven Amplification of VLF Waves in Space</a:t>
            </a:r>
          </a:p>
          <a:p>
            <a:pPr lvl="0" algn="ctr">
              <a:defRPr/>
            </a:pPr>
            <a:r>
              <a:rPr lang="en-US" sz="18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BT-4 Main Engine on the Cygnus </a:t>
            </a: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Automated Cargo Spacecraft</a:t>
            </a:r>
            <a:endParaRPr lang="en-US" sz="1800" dirty="0">
              <a:solidFill>
                <a:prstClr val="white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lvl="0" algn="ctr">
              <a:spcBef>
                <a:spcPct val="0"/>
              </a:spcBef>
            </a:pPr>
            <a:endParaRPr lang="en-US" sz="1400" b="1" dirty="0">
              <a:solidFill>
                <a:srgbClr val="FF0000"/>
              </a:solidFill>
              <a:latin typeface="Calibri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8B8B33F-5FFA-4B68-B2A3-14AA95BC6A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361694"/>
              </p:ext>
            </p:extLst>
          </p:nvPr>
        </p:nvGraphicFramePr>
        <p:xfrm>
          <a:off x="388845" y="5715000"/>
          <a:ext cx="11414310" cy="57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Equation" r:id="rId3" imgW="8848302" imgH="449564" progId="Equation.DSMT4">
                  <p:embed/>
                </p:oleObj>
              </mc:Choice>
              <mc:Fallback>
                <p:oleObj name="Equation" r:id="rId3" imgW="8848302" imgH="449564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8B8B33F-5FFA-4B68-B2A3-14AA95BC6A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845" y="5715000"/>
                        <a:ext cx="11414310" cy="57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E29F984-CD9A-4E40-A7CD-3B706FAC01DA}"/>
              </a:ext>
            </a:extLst>
          </p:cNvPr>
          <p:cNvSpPr txBox="1"/>
          <p:nvPr/>
        </p:nvSpPr>
        <p:spPr>
          <a:xfrm>
            <a:off x="0" y="62585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Fuel and Oxidizer       Exhaust            Charge Exchange to Produce Molecular 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495472-CC78-4883-9CC6-AFC38243F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74" y="1517738"/>
            <a:ext cx="11851651" cy="382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9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TS128_Down">
            <a:hlinkClick r:id="" action="ppaction://media"/>
            <a:extLst>
              <a:ext uri="{FF2B5EF4-FFF2-40B4-BE49-F238E27FC236}">
                <a16:creationId xmlns:a16="http://schemas.microsoft.com/office/drawing/2014/main" id="{6604FE89-3A93-48B5-A0DE-33CDBF10639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3550" t="44860" r="6747" b="3671"/>
          <a:stretch/>
        </p:blipFill>
        <p:spPr>
          <a:xfrm>
            <a:off x="5442103" y="3411557"/>
            <a:ext cx="6749897" cy="34464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0835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DSMC Modeling of F-Region Rocket Burns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prstClr val="white"/>
                </a:solidFill>
              </a:rPr>
              <a:t>C.R. Kaplan and P.A. Bernhardt, JOURNAL OF SPACECRAFT AND ROCKETS, Vol. 47, No. 4, July–August 2010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" name="CNOFS_Up">
            <a:hlinkClick r:id="" action="ppaction://media"/>
            <a:extLst>
              <a:ext uri="{FF2B5EF4-FFF2-40B4-BE49-F238E27FC236}">
                <a16:creationId xmlns:a16="http://schemas.microsoft.com/office/drawing/2014/main" id="{50220039-F276-4A3F-B92D-6E7599D4BE7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3127" t="35746" r="5997" b="3649"/>
          <a:stretch/>
        </p:blipFill>
        <p:spPr>
          <a:xfrm>
            <a:off x="6248400" y="885022"/>
            <a:ext cx="5442332" cy="32297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45351-5AB6-4971-A61B-44061A602D42}"/>
              </a:ext>
            </a:extLst>
          </p:cNvPr>
          <p:cNvSpPr txBox="1"/>
          <p:nvPr/>
        </p:nvSpPr>
        <p:spPr>
          <a:xfrm>
            <a:off x="6781800" y="838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OMS Engine Pointed 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AD9160-6E21-441F-BF34-A140CAD137E3}"/>
              </a:ext>
            </a:extLst>
          </p:cNvPr>
          <p:cNvSpPr txBox="1"/>
          <p:nvPr/>
        </p:nvSpPr>
        <p:spPr>
          <a:xfrm>
            <a:off x="6629400" y="43389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OMS Engine Pointed Down</a:t>
            </a:r>
          </a:p>
        </p:txBody>
      </p:sp>
      <p:grpSp>
        <p:nvGrpSpPr>
          <p:cNvPr id="47" name="Group 4">
            <a:extLst>
              <a:ext uri="{FF2B5EF4-FFF2-40B4-BE49-F238E27FC236}">
                <a16:creationId xmlns:a16="http://schemas.microsoft.com/office/drawing/2014/main" id="{9E9A8946-364C-4BF1-8B99-1127621EDD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586" y="1402080"/>
            <a:ext cx="5333614" cy="4389120"/>
            <a:chOff x="2240" y="2479"/>
            <a:chExt cx="7960" cy="6720"/>
          </a:xfrm>
        </p:grpSpPr>
        <p:grpSp>
          <p:nvGrpSpPr>
            <p:cNvPr id="48" name="Group 5">
              <a:extLst>
                <a:ext uri="{FF2B5EF4-FFF2-40B4-BE49-F238E27FC236}">
                  <a16:creationId xmlns:a16="http://schemas.microsoft.com/office/drawing/2014/main" id="{2F3401E5-5F4C-4A7E-B760-2817154C13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0" y="2479"/>
              <a:ext cx="7960" cy="6720"/>
              <a:chOff x="2280" y="2380"/>
              <a:chExt cx="7960" cy="6720"/>
            </a:xfrm>
          </p:grpSpPr>
          <p:grpSp>
            <p:nvGrpSpPr>
              <p:cNvPr id="58" name="Group 6">
                <a:extLst>
                  <a:ext uri="{FF2B5EF4-FFF2-40B4-BE49-F238E27FC236}">
                    <a16:creationId xmlns:a16="http://schemas.microsoft.com/office/drawing/2014/main" id="{665BFA1D-BBAB-4E69-B82B-831B6CC25F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0" y="2380"/>
                <a:ext cx="7960" cy="6720"/>
                <a:chOff x="2640" y="7540"/>
                <a:chExt cx="7960" cy="6720"/>
              </a:xfrm>
            </p:grpSpPr>
            <p:sp>
              <p:nvSpPr>
                <p:cNvPr id="65" name="Rectangle 7">
                  <a:extLst>
                    <a:ext uri="{FF2B5EF4-FFF2-40B4-BE49-F238E27FC236}">
                      <a16:creationId xmlns:a16="http://schemas.microsoft.com/office/drawing/2014/main" id="{66B87F91-BF30-4A4E-9124-F11A9F096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0" y="7540"/>
                  <a:ext cx="7960" cy="6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Text Box 8">
                  <a:extLst>
                    <a:ext uri="{FF2B5EF4-FFF2-40B4-BE49-F238E27FC236}">
                      <a16:creationId xmlns:a16="http://schemas.microsoft.com/office/drawing/2014/main" id="{DFDF417C-6FFA-4C34-8DCB-4D629DF1B15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60" y="8120"/>
                  <a:ext cx="3060" cy="11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Move Molecules By</a:t>
                  </a:r>
                  <a:r>
                    <a:rPr kumimoji="0" lang="en-US" alt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 </a:t>
                  </a: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Amount</a:t>
                  </a:r>
                  <a:endPara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D</a:t>
                  </a:r>
                  <a:r>
                    <a:rPr kumimoji="0" lang="en-US" alt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t C</a:t>
                  </a:r>
                  <a:r>
                    <a:rPr kumimoji="0" lang="en-US" altLang="en-US" sz="1200" b="0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Avg</a:t>
                  </a:r>
                  <a:r>
                    <a:rPr kumimoji="0" lang="en-US" alt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 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Line 9">
                  <a:extLst>
                    <a:ext uri="{FF2B5EF4-FFF2-40B4-BE49-F238E27FC236}">
                      <a16:creationId xmlns:a16="http://schemas.microsoft.com/office/drawing/2014/main" id="{F0C12C67-9DD9-4355-8166-C8B7FD194E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720" y="8120"/>
                  <a:ext cx="62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Text Box 10">
                  <a:extLst>
                    <a:ext uri="{FF2B5EF4-FFF2-40B4-BE49-F238E27FC236}">
                      <a16:creationId xmlns:a16="http://schemas.microsoft.com/office/drawing/2014/main" id="{B1661F0B-E6D0-4AB4-B911-0F2EDDD6AB8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20" y="7720"/>
                  <a:ext cx="3040" cy="10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Introduce Exhaust Molecules at Rocket Nozzle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Line 11">
                  <a:extLst>
                    <a:ext uri="{FF2B5EF4-FFF2-40B4-BE49-F238E27FC236}">
                      <a16:creationId xmlns:a16="http://schemas.microsoft.com/office/drawing/2014/main" id="{CE06CCA2-6EFD-45D8-884B-41D1B21F07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20" y="9040"/>
                  <a:ext cx="620" cy="2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Text Box 12">
                  <a:extLst>
                    <a:ext uri="{FF2B5EF4-FFF2-40B4-BE49-F238E27FC236}">
                      <a16:creationId xmlns:a16="http://schemas.microsoft.com/office/drawing/2014/main" id="{8469EC0B-43C0-4A32-BA64-5C8B65FE4BC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00" y="8880"/>
                  <a:ext cx="3020" cy="8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Allow Molecules to Exit Top, Bottom, and Sides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Text Box 13">
                  <a:extLst>
                    <a:ext uri="{FF2B5EF4-FFF2-40B4-BE49-F238E27FC236}">
                      <a16:creationId xmlns:a16="http://schemas.microsoft.com/office/drawing/2014/main" id="{6CCAAF18-59C3-4F20-8ABA-C0C91193D8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20" y="9920"/>
                  <a:ext cx="2980" cy="9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Sort Molecules into Cells and Subcells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Text Box 14">
                  <a:extLst>
                    <a:ext uri="{FF2B5EF4-FFF2-40B4-BE49-F238E27FC236}">
                      <a16:creationId xmlns:a16="http://schemas.microsoft.com/office/drawing/2014/main" id="{04DBE38E-F725-4D84-B27D-485B859E324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40" y="11300"/>
                  <a:ext cx="2960" cy="10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Compute Collisions Between Molecules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Text Box 15">
                  <a:extLst>
                    <a:ext uri="{FF2B5EF4-FFF2-40B4-BE49-F238E27FC236}">
                      <a16:creationId xmlns:a16="http://schemas.microsoft.com/office/drawing/2014/main" id="{5DBAD65C-C1F0-45A7-AD2A-1057107207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40" y="12780"/>
                  <a:ext cx="2960" cy="12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33339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Compute Averages over Molecules in Each Cell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ectangle 16">
                  <a:extLst>
                    <a:ext uri="{FF2B5EF4-FFF2-40B4-BE49-F238E27FC236}">
                      <a16:creationId xmlns:a16="http://schemas.microsoft.com/office/drawing/2014/main" id="{3A80267C-E520-4A28-83D6-400A6C6F31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0" y="9220"/>
                  <a:ext cx="260" cy="7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Rectangle 17">
                  <a:extLst>
                    <a:ext uri="{FF2B5EF4-FFF2-40B4-BE49-F238E27FC236}">
                      <a16:creationId xmlns:a16="http://schemas.microsoft.com/office/drawing/2014/main" id="{D461F8CC-C816-41CC-A308-6579020D0E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0" y="10860"/>
                  <a:ext cx="260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Rectangle 18">
                  <a:extLst>
                    <a:ext uri="{FF2B5EF4-FFF2-40B4-BE49-F238E27FC236}">
                      <a16:creationId xmlns:a16="http://schemas.microsoft.com/office/drawing/2014/main" id="{BFC68A25-3CC2-4CB5-A6A5-1E178E41D0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0" y="12300"/>
                  <a:ext cx="260" cy="4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9" name="Line 19">
                <a:extLst>
                  <a:ext uri="{FF2B5EF4-FFF2-40B4-BE49-F238E27FC236}">
                    <a16:creationId xmlns:a16="http://schemas.microsoft.com/office/drawing/2014/main" id="{C6717B9C-2E81-497E-A22A-E1B903366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00" y="7840"/>
                <a:ext cx="480" cy="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0" name="Line 20">
                <a:extLst>
                  <a:ext uri="{FF2B5EF4-FFF2-40B4-BE49-F238E27FC236}">
                    <a16:creationId xmlns:a16="http://schemas.microsoft.com/office/drawing/2014/main" id="{9827CA93-D7D2-4EF3-9201-486B0AC88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20" y="8000"/>
                <a:ext cx="76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Line 21">
                <a:extLst>
                  <a:ext uri="{FF2B5EF4-FFF2-40B4-BE49-F238E27FC236}">
                    <a16:creationId xmlns:a16="http://schemas.microsoft.com/office/drawing/2014/main" id="{E692FC97-466E-46E2-8B4D-6E0D00242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0" y="3620"/>
                <a:ext cx="0" cy="43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Line 22">
                <a:extLst>
                  <a:ext uri="{FF2B5EF4-FFF2-40B4-BE49-F238E27FC236}">
                    <a16:creationId xmlns:a16="http://schemas.microsoft.com/office/drawing/2014/main" id="{DB43D0CC-77E5-41B2-8CDB-747EFDEBA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00" y="3800"/>
                <a:ext cx="0" cy="40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3" name="Line 23">
                <a:extLst>
                  <a:ext uri="{FF2B5EF4-FFF2-40B4-BE49-F238E27FC236}">
                    <a16:creationId xmlns:a16="http://schemas.microsoft.com/office/drawing/2014/main" id="{DCA07715-B7BD-4164-89FB-2D9141F88D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00" y="3640"/>
                <a:ext cx="400" cy="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Line 24">
                <a:extLst>
                  <a:ext uri="{FF2B5EF4-FFF2-40B4-BE49-F238E27FC236}">
                    <a16:creationId xmlns:a16="http://schemas.microsoft.com/office/drawing/2014/main" id="{10CACA35-94A9-4FC6-9614-EBDAB3D181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0" y="3340"/>
                <a:ext cx="680" cy="2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25">
              <a:extLst>
                <a:ext uri="{FF2B5EF4-FFF2-40B4-BE49-F238E27FC236}">
                  <a16:creationId xmlns:a16="http://schemas.microsoft.com/office/drawing/2014/main" id="{39D02B95-A8FD-4D7F-B17E-810B931BD5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0" y="4359"/>
              <a:ext cx="2580" cy="3220"/>
              <a:chOff x="2500" y="4260"/>
              <a:chExt cx="2580" cy="3220"/>
            </a:xfrm>
          </p:grpSpPr>
          <p:sp>
            <p:nvSpPr>
              <p:cNvPr id="50" name="Line 26">
                <a:extLst>
                  <a:ext uri="{FF2B5EF4-FFF2-40B4-BE49-F238E27FC236}">
                    <a16:creationId xmlns:a16="http://schemas.microsoft.com/office/drawing/2014/main" id="{A637CCD5-F1D4-42A8-A7B3-26B54DBEF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4260"/>
                <a:ext cx="240" cy="2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" name="Line 27">
                <a:extLst>
                  <a:ext uri="{FF2B5EF4-FFF2-40B4-BE49-F238E27FC236}">
                    <a16:creationId xmlns:a16="http://schemas.microsoft.com/office/drawing/2014/main" id="{230E2DC4-E0A2-409F-A57D-32B3A9E4A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00" y="4260"/>
                <a:ext cx="260" cy="2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2" name="Line 28">
                <a:extLst>
                  <a:ext uri="{FF2B5EF4-FFF2-40B4-BE49-F238E27FC236}">
                    <a16:creationId xmlns:a16="http://schemas.microsoft.com/office/drawing/2014/main" id="{83D9BE67-E321-49B3-B801-5A2C9587DC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0" y="5800"/>
                <a:ext cx="220" cy="2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Line 29">
                <a:extLst>
                  <a:ext uri="{FF2B5EF4-FFF2-40B4-BE49-F238E27FC236}">
                    <a16:creationId xmlns:a16="http://schemas.microsoft.com/office/drawing/2014/main" id="{66EDFFEA-796B-4518-9436-9377A1C10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00" y="5800"/>
                <a:ext cx="220" cy="2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" name="Line 30">
                <a:extLst>
                  <a:ext uri="{FF2B5EF4-FFF2-40B4-BE49-F238E27FC236}">
                    <a16:creationId xmlns:a16="http://schemas.microsoft.com/office/drawing/2014/main" id="{28BA70D2-4A68-4751-8C91-A5514B8CC4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0" y="7280"/>
                <a:ext cx="240" cy="2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" name="Line 31">
                <a:extLst>
                  <a:ext uri="{FF2B5EF4-FFF2-40B4-BE49-F238E27FC236}">
                    <a16:creationId xmlns:a16="http://schemas.microsoft.com/office/drawing/2014/main" id="{DB655ADD-F8A2-41FB-B919-DC95EAF09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20" y="7240"/>
                <a:ext cx="260" cy="2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" name="Line 32">
                <a:extLst>
                  <a:ext uri="{FF2B5EF4-FFF2-40B4-BE49-F238E27FC236}">
                    <a16:creationId xmlns:a16="http://schemas.microsoft.com/office/drawing/2014/main" id="{FC235507-07C8-4C9C-BF56-0765DCFB6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00" y="5760"/>
                <a:ext cx="280" cy="3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7" name="Line 33">
                <a:extLst>
                  <a:ext uri="{FF2B5EF4-FFF2-40B4-BE49-F238E27FC236}">
                    <a16:creationId xmlns:a16="http://schemas.microsoft.com/office/drawing/2014/main" id="{1E807CFA-259A-4C18-BBBA-05C060206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0" y="5760"/>
                <a:ext cx="280" cy="3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780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5387"/>
            <a:ext cx="12192000" cy="639762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DSMC Modeling of Neutral Flow for F-Region Rocket Burns 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C.R. Kaplan and P.A. Bernhardt, JOURNAL OF SPACECRAFT AND ROCKETS, Vol. 47, No. 4, July–August 2010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FCC661AF-0525-45D8-A5B6-CB9ADD9D4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6475" y="6024849"/>
            <a:ext cx="484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400</a:t>
            </a: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D7651DDB-159F-495F-BD88-DBDFDB290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387" y="6042311"/>
            <a:ext cx="2120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Horizontal distance (km)</a:t>
            </a:r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239D2D99-F42A-473D-8924-6D4C5E077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7" y="6042311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grpSp>
        <p:nvGrpSpPr>
          <p:cNvPr id="14" name="Group 26">
            <a:extLst>
              <a:ext uri="{FF2B5EF4-FFF2-40B4-BE49-F238E27FC236}">
                <a16:creationId xmlns:a16="http://schemas.microsoft.com/office/drawing/2014/main" id="{9E10789D-7DBC-4730-813F-1CC4C7D81953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957549"/>
            <a:ext cx="7724775" cy="5932488"/>
            <a:chOff x="109" y="205"/>
            <a:chExt cx="4866" cy="3737"/>
          </a:xfrm>
        </p:grpSpPr>
        <p:pic>
          <p:nvPicPr>
            <p:cNvPr id="15" name="Picture 8" descr="Picture 5.png">
              <a:extLst>
                <a:ext uri="{FF2B5EF4-FFF2-40B4-BE49-F238E27FC236}">
                  <a16:creationId xmlns:a16="http://schemas.microsoft.com/office/drawing/2014/main" id="{18113523-409E-4A36-91AD-B7F151188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366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0" descr="Picture 3.png">
              <a:extLst>
                <a:ext uri="{FF2B5EF4-FFF2-40B4-BE49-F238E27FC236}">
                  <a16:creationId xmlns:a16="http://schemas.microsoft.com/office/drawing/2014/main" id="{AAC65CBE-298F-4F31-BBCB-44BA97EBA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275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1" descr="Picture 1.png">
              <a:extLst>
                <a:ext uri="{FF2B5EF4-FFF2-40B4-BE49-F238E27FC236}">
                  <a16:creationId xmlns:a16="http://schemas.microsoft.com/office/drawing/2014/main" id="{BD0D1E7B-E862-4BB6-A501-8351308F9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05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2" descr="Picture 2.png">
              <a:extLst>
                <a:ext uri="{FF2B5EF4-FFF2-40B4-BE49-F238E27FC236}">
                  <a16:creationId xmlns:a16="http://schemas.microsoft.com/office/drawing/2014/main" id="{CAC22767-B075-4861-A3BE-B51439104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3" y="205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3" descr="Picture 3.png">
              <a:extLst>
                <a:ext uri="{FF2B5EF4-FFF2-40B4-BE49-F238E27FC236}">
                  <a16:creationId xmlns:a16="http://schemas.microsoft.com/office/drawing/2014/main" id="{199A9D73-E53A-4079-9231-353F39EFE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3" y="1275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4" descr="Picture 4.png">
              <a:extLst>
                <a:ext uri="{FF2B5EF4-FFF2-40B4-BE49-F238E27FC236}">
                  <a16:creationId xmlns:a16="http://schemas.microsoft.com/office/drawing/2014/main" id="{0935C086-3A63-4750-A768-B1AEDF0A7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3" y="2366"/>
              <a:ext cx="2142" cy="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5" descr="Picture 5.png">
              <a:extLst>
                <a:ext uri="{FF2B5EF4-FFF2-40B4-BE49-F238E27FC236}">
                  <a16:creationId xmlns:a16="http://schemas.microsoft.com/office/drawing/2014/main" id="{58718E36-2E65-4A49-9F41-061940FEC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" y="3593"/>
              <a:ext cx="183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7" descr="Picture 7.png">
              <a:extLst>
                <a:ext uri="{FF2B5EF4-FFF2-40B4-BE49-F238E27FC236}">
                  <a16:creationId xmlns:a16="http://schemas.microsoft.com/office/drawing/2014/main" id="{CA680750-4D3A-4C76-A8FF-96CD12C45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" y="3603"/>
              <a:ext cx="182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id="{F8B3B666-37EB-4594-B434-DF5442D8D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97" y="2806"/>
              <a:ext cx="120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Vertical distance (km)</a:t>
              </a:r>
            </a:p>
          </p:txBody>
        </p:sp>
        <p:sp>
          <p:nvSpPr>
            <p:cNvPr id="26" name="Text Box 19">
              <a:extLst>
                <a:ext uri="{FF2B5EF4-FFF2-40B4-BE49-F238E27FC236}">
                  <a16:creationId xmlns:a16="http://schemas.microsoft.com/office/drawing/2014/main" id="{0CA02CA6-493F-4734-9B8B-AA1C3E5441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5" y="250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10 Seconds</a:t>
              </a:r>
            </a:p>
          </p:txBody>
        </p:sp>
        <p:sp>
          <p:nvSpPr>
            <p:cNvPr id="27" name="Text Box 20">
              <a:extLst>
                <a:ext uri="{FF2B5EF4-FFF2-40B4-BE49-F238E27FC236}">
                  <a16:creationId xmlns:a16="http://schemas.microsoft.com/office/drawing/2014/main" id="{43AA4470-69FA-4B11-BC58-F41129E53B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3" y="250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10 Seconds</a:t>
              </a:r>
            </a:p>
          </p:txBody>
        </p:sp>
        <p:sp>
          <p:nvSpPr>
            <p:cNvPr id="28" name="Text Box 21">
              <a:extLst>
                <a:ext uri="{FF2B5EF4-FFF2-40B4-BE49-F238E27FC236}">
                  <a16:creationId xmlns:a16="http://schemas.microsoft.com/office/drawing/2014/main" id="{3500776C-AF0A-4433-9DFF-46EB27981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1329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20 Seconds</a:t>
              </a:r>
            </a:p>
          </p:txBody>
        </p:sp>
        <p:sp>
          <p:nvSpPr>
            <p:cNvPr id="29" name="Text Box 22">
              <a:extLst>
                <a:ext uri="{FF2B5EF4-FFF2-40B4-BE49-F238E27FC236}">
                  <a16:creationId xmlns:a16="http://schemas.microsoft.com/office/drawing/2014/main" id="{309DB308-D08A-4C8B-8338-F30924F30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2415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30 Seconds</a:t>
              </a:r>
            </a:p>
          </p:txBody>
        </p:sp>
        <p:sp>
          <p:nvSpPr>
            <p:cNvPr id="30" name="Text Box 23">
              <a:extLst>
                <a:ext uri="{FF2B5EF4-FFF2-40B4-BE49-F238E27FC236}">
                  <a16:creationId xmlns:a16="http://schemas.microsoft.com/office/drawing/2014/main" id="{71711928-FFD5-4618-905E-34C912656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2415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30 Seconds</a:t>
              </a:r>
            </a:p>
          </p:txBody>
        </p:sp>
        <p:sp>
          <p:nvSpPr>
            <p:cNvPr id="31" name="Text Box 24">
              <a:extLst>
                <a:ext uri="{FF2B5EF4-FFF2-40B4-BE49-F238E27FC236}">
                  <a16:creationId xmlns:a16="http://schemas.microsoft.com/office/drawing/2014/main" id="{6FFFD9A0-4D69-4374-B0A8-BA78B5BBD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1324"/>
              <a:ext cx="1152" cy="154"/>
            </a:xfrm>
            <a:prstGeom prst="rect">
              <a:avLst/>
            </a:prstGeom>
            <a:solidFill>
              <a:srgbClr val="0036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Time = 20 Seconds</a:t>
              </a:r>
            </a:p>
          </p:txBody>
        </p:sp>
      </p:grpSp>
      <p:sp>
        <p:nvSpPr>
          <p:cNvPr id="8" name="TextBox 15">
            <a:extLst>
              <a:ext uri="{FF2B5EF4-FFF2-40B4-BE49-F238E27FC236}">
                <a16:creationId xmlns:a16="http://schemas.microsoft.com/office/drawing/2014/main" id="{1AE06774-B853-4CCE-B56A-139391EB171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96069" y="5800217"/>
            <a:ext cx="484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200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923641BD-A0E5-4D81-B485-46D52B10F7D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96069" y="4433380"/>
            <a:ext cx="484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400</a:t>
            </a:r>
          </a:p>
        </p:txBody>
      </p:sp>
      <p:pic>
        <p:nvPicPr>
          <p:cNvPr id="32" name="Picture 3" descr="Picture 3.png">
            <a:extLst>
              <a:ext uri="{FF2B5EF4-FFF2-40B4-BE49-F238E27FC236}">
                <a16:creationId xmlns:a16="http://schemas.microsoft.com/office/drawing/2014/main" id="{21DDC237-06DA-4329-8582-561CC9341F8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25" y="936625"/>
            <a:ext cx="2719387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 descr="Picture 4.png">
            <a:extLst>
              <a:ext uri="{FF2B5EF4-FFF2-40B4-BE49-F238E27FC236}">
                <a16:creationId xmlns:a16="http://schemas.microsoft.com/office/drawing/2014/main" id="{8EA9BA0D-B3CC-4989-A3D7-7D7E28A06D6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25" y="2308225"/>
            <a:ext cx="2719387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6" descr="Picture 8.png">
            <a:extLst>
              <a:ext uri="{FF2B5EF4-FFF2-40B4-BE49-F238E27FC236}">
                <a16:creationId xmlns:a16="http://schemas.microsoft.com/office/drawing/2014/main" id="{18B30B4B-76E5-4231-AF0A-BF162A2780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712" y="3741738"/>
            <a:ext cx="2719388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8" descr="Picture 10.png">
            <a:extLst>
              <a:ext uri="{FF2B5EF4-FFF2-40B4-BE49-F238E27FC236}">
                <a16:creationId xmlns:a16="http://schemas.microsoft.com/office/drawing/2014/main" id="{5DE1602E-DB28-4C16-A22F-1189B2EAAE8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712" y="5173663"/>
            <a:ext cx="2719388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9">
            <a:extLst>
              <a:ext uri="{FF2B5EF4-FFF2-40B4-BE49-F238E27FC236}">
                <a16:creationId xmlns:a16="http://schemas.microsoft.com/office/drawing/2014/main" id="{248F858E-A03D-4BE9-AA25-6EA48F8E3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312" y="1500188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Pressure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(N/m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</p:txBody>
      </p:sp>
      <p:sp>
        <p:nvSpPr>
          <p:cNvPr id="37" name="TextBox 11">
            <a:extLst>
              <a:ext uri="{FF2B5EF4-FFF2-40B4-BE49-F238E27FC236}">
                <a16:creationId xmlns:a16="http://schemas.microsoft.com/office/drawing/2014/main" id="{C0AB42C5-BE2E-45AB-A37D-0D9154B3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2767013"/>
            <a:ext cx="9731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y-velocity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(m/s)</a:t>
            </a:r>
          </a:p>
        </p:txBody>
      </p:sp>
      <p:sp>
        <p:nvSpPr>
          <p:cNvPr id="38" name="TextBox 12">
            <a:extLst>
              <a:ext uri="{FF2B5EF4-FFF2-40B4-BE49-F238E27FC236}">
                <a16:creationId xmlns:a16="http://schemas.microsoft.com/office/drawing/2014/main" id="{0CE5ACB0-6778-4374-8931-92A3D8547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9562" y="5715000"/>
            <a:ext cx="965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(m-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</p:txBody>
      </p:sp>
      <p:sp>
        <p:nvSpPr>
          <p:cNvPr id="39" name="Rectangle 13">
            <a:extLst>
              <a:ext uri="{FF2B5EF4-FFF2-40B4-BE49-F238E27FC236}">
                <a16:creationId xmlns:a16="http://schemas.microsoft.com/office/drawing/2014/main" id="{D4A41F78-2D8D-4F72-B14C-2FA0628C5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2" y="4300538"/>
            <a:ext cx="825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(m-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</p:txBody>
      </p:sp>
      <p:sp>
        <p:nvSpPr>
          <p:cNvPr id="40" name="TextBox 14">
            <a:extLst>
              <a:ext uri="{FF2B5EF4-FFF2-40B4-BE49-F238E27FC236}">
                <a16:creationId xmlns:a16="http://schemas.microsoft.com/office/drawing/2014/main" id="{B386547E-8B5C-4918-A613-500B61516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17337" y="6565900"/>
            <a:ext cx="441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400</a:t>
            </a:r>
          </a:p>
        </p:txBody>
      </p:sp>
      <p:sp>
        <p:nvSpPr>
          <p:cNvPr id="41" name="Rectangle 15">
            <a:extLst>
              <a:ext uri="{FF2B5EF4-FFF2-40B4-BE49-F238E27FC236}">
                <a16:creationId xmlns:a16="http://schemas.microsoft.com/office/drawing/2014/main" id="{704DF204-1EA2-4105-8C51-9487FBA79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2950" y="6580188"/>
            <a:ext cx="18430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Horizontal distance (km)</a:t>
            </a:r>
          </a:p>
        </p:txBody>
      </p:sp>
      <p:sp>
        <p:nvSpPr>
          <p:cNvPr id="42" name="Rectangle 16">
            <a:extLst>
              <a:ext uri="{FF2B5EF4-FFF2-40B4-BE49-F238E27FC236}">
                <a16:creationId xmlns:a16="http://schemas.microsoft.com/office/drawing/2014/main" id="{012357A3-C4CA-4AC3-992C-01E3FA63FBA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121650" y="5773738"/>
            <a:ext cx="166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Vertical distance (km)</a:t>
            </a:r>
          </a:p>
        </p:txBody>
      </p:sp>
      <p:sp>
        <p:nvSpPr>
          <p:cNvPr id="43" name="TextBox 17">
            <a:extLst>
              <a:ext uri="{FF2B5EF4-FFF2-40B4-BE49-F238E27FC236}">
                <a16:creationId xmlns:a16="http://schemas.microsoft.com/office/drawing/2014/main" id="{4A113A3A-68E3-4448-8A05-B15A3870807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951118" y="6355557"/>
            <a:ext cx="441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200</a:t>
            </a:r>
          </a:p>
        </p:txBody>
      </p:sp>
      <p:sp>
        <p:nvSpPr>
          <p:cNvPr id="44" name="TextBox 18">
            <a:extLst>
              <a:ext uri="{FF2B5EF4-FFF2-40B4-BE49-F238E27FC236}">
                <a16:creationId xmlns:a16="http://schemas.microsoft.com/office/drawing/2014/main" id="{39A40B1B-4E20-4128-A785-8715D3763CD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951118" y="5182395"/>
            <a:ext cx="441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400</a:t>
            </a:r>
          </a:p>
        </p:txBody>
      </p:sp>
      <p:sp>
        <p:nvSpPr>
          <p:cNvPr id="46" name="TextBox 21">
            <a:extLst>
              <a:ext uri="{FF2B5EF4-FFF2-40B4-BE49-F238E27FC236}">
                <a16:creationId xmlns:a16="http://schemas.microsoft.com/office/drawing/2014/main" id="{621425B6-D5BF-4B0F-B42F-264DC6FD9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8937" y="6565900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14654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1676400" y="838200"/>
            <a:ext cx="8839200" cy="5943600"/>
          </a:xfrm>
          <a:prstGeom prst="rect">
            <a:avLst/>
          </a:prstGeom>
          <a:solidFill>
            <a:srgbClr val="99FF99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4434"/>
            <a:ext cx="12192000" cy="566056"/>
          </a:xfrm>
        </p:spPr>
        <p:txBody>
          <a:bodyPr/>
          <a:lstStyle/>
          <a:p>
            <a:r>
              <a:rPr lang="en-US" altLang="en-US" sz="2800" dirty="0">
                <a:solidFill>
                  <a:srgbClr val="92D050"/>
                </a:solidFill>
              </a:rPr>
              <a:t>Neutral Exhaust Interactions and Radar Detection in the Ionosphere</a:t>
            </a:r>
          </a:p>
        </p:txBody>
      </p:sp>
      <p:grpSp>
        <p:nvGrpSpPr>
          <p:cNvPr id="51292" name="Group 92"/>
          <p:cNvGrpSpPr>
            <a:grpSpLocks/>
          </p:cNvGrpSpPr>
          <p:nvPr/>
        </p:nvGrpSpPr>
        <p:grpSpPr bwMode="auto">
          <a:xfrm>
            <a:off x="3124200" y="1143001"/>
            <a:ext cx="7162800" cy="5330825"/>
            <a:chOff x="1008" y="576"/>
            <a:chExt cx="4512" cy="3358"/>
          </a:xfrm>
        </p:grpSpPr>
        <p:sp>
          <p:nvSpPr>
            <p:cNvPr id="51205" name="Arc 5"/>
            <p:cNvSpPr>
              <a:spLocks noChangeAspect="1"/>
            </p:cNvSpPr>
            <p:nvPr/>
          </p:nvSpPr>
          <p:spPr bwMode="auto">
            <a:xfrm>
              <a:off x="4129" y="576"/>
              <a:ext cx="1391" cy="335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546 h 43200"/>
                <a:gd name="T2" fmla="*/ 0 w 43200"/>
                <a:gd name="T3" fmla="*/ 21561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0" y="21546"/>
                  </a:moveTo>
                  <a:cubicBezTo>
                    <a:pt x="29" y="9637"/>
                    <a:pt x="9691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21587"/>
                    <a:pt x="0" y="21574"/>
                    <a:pt x="0" y="21561"/>
                  </a:cubicBezTo>
                </a:path>
                <a:path w="43200" h="43200" stroke="0" extrusionOk="0">
                  <a:moveTo>
                    <a:pt x="0" y="21546"/>
                  </a:moveTo>
                  <a:cubicBezTo>
                    <a:pt x="29" y="9637"/>
                    <a:pt x="9691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21587"/>
                    <a:pt x="0" y="21574"/>
                    <a:pt x="0" y="2156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06" name="AutoShape 6"/>
            <p:cNvSpPr>
              <a:spLocks noChangeAspect="1" noChangeArrowheads="1"/>
            </p:cNvSpPr>
            <p:nvPr/>
          </p:nvSpPr>
          <p:spPr bwMode="auto">
            <a:xfrm rot="5400000">
              <a:off x="1207" y="385"/>
              <a:ext cx="3345" cy="3743"/>
            </a:xfrm>
            <a:custGeom>
              <a:avLst/>
              <a:gdLst>
                <a:gd name="G0" fmla="+- 9718 0 0"/>
                <a:gd name="G1" fmla="+- 21600 0 9718"/>
                <a:gd name="G2" fmla="*/ 9718 1 2"/>
                <a:gd name="G3" fmla="+- 21600 0 G2"/>
                <a:gd name="G4" fmla="+/ 9718 21600 2"/>
                <a:gd name="G5" fmla="+/ G1 0 2"/>
                <a:gd name="G6" fmla="*/ 21600 21600 9718"/>
                <a:gd name="G7" fmla="*/ G6 1 2"/>
                <a:gd name="G8" fmla="+- 21600 0 G7"/>
                <a:gd name="G9" fmla="*/ 21600 1 2"/>
                <a:gd name="G10" fmla="+- 9718 0 G9"/>
                <a:gd name="G11" fmla="?: G10 G8 0"/>
                <a:gd name="G12" fmla="?: G10 G7 21600"/>
                <a:gd name="T0" fmla="*/ 16741 w 21600"/>
                <a:gd name="T1" fmla="*/ 10800 h 21600"/>
                <a:gd name="T2" fmla="*/ 10800 w 21600"/>
                <a:gd name="T3" fmla="*/ 21600 h 21600"/>
                <a:gd name="T4" fmla="*/ 4859 w 21600"/>
                <a:gd name="T5" fmla="*/ 10800 h 21600"/>
                <a:gd name="T6" fmla="*/ 10800 w 21600"/>
                <a:gd name="T7" fmla="*/ 0 h 21600"/>
                <a:gd name="T8" fmla="*/ 6659 w 21600"/>
                <a:gd name="T9" fmla="*/ 6659 h 21600"/>
                <a:gd name="T10" fmla="*/ 14941 w 21600"/>
                <a:gd name="T11" fmla="*/ 149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718" y="21600"/>
                  </a:lnTo>
                  <a:lnTo>
                    <a:pt x="1188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1210" name="Group 10"/>
          <p:cNvGrpSpPr>
            <a:grpSpLocks noChangeAspect="1"/>
          </p:cNvGrpSpPr>
          <p:nvPr/>
        </p:nvGrpSpPr>
        <p:grpSpPr bwMode="auto">
          <a:xfrm>
            <a:off x="2574925" y="3544889"/>
            <a:ext cx="647700" cy="528637"/>
            <a:chOff x="432" y="2160"/>
            <a:chExt cx="679" cy="554"/>
          </a:xfrm>
        </p:grpSpPr>
        <p:sp>
          <p:nvSpPr>
            <p:cNvPr id="51211" name="AutoShape 11"/>
            <p:cNvSpPr>
              <a:spLocks noChangeAspect="1" noChangeArrowheads="1"/>
            </p:cNvSpPr>
            <p:nvPr/>
          </p:nvSpPr>
          <p:spPr bwMode="auto">
            <a:xfrm rot="5400000">
              <a:off x="475" y="2344"/>
              <a:ext cx="202" cy="192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2" name="Arc 12"/>
            <p:cNvSpPr>
              <a:spLocks noChangeAspect="1"/>
            </p:cNvSpPr>
            <p:nvPr/>
          </p:nvSpPr>
          <p:spPr bwMode="auto">
            <a:xfrm>
              <a:off x="976" y="2160"/>
              <a:ext cx="135" cy="548"/>
            </a:xfrm>
            <a:custGeom>
              <a:avLst/>
              <a:gdLst>
                <a:gd name="G0" fmla="+- 4334 0 0"/>
                <a:gd name="G1" fmla="+- 21600 0 0"/>
                <a:gd name="G2" fmla="+- 21600 0 0"/>
                <a:gd name="T0" fmla="*/ 0 w 25934"/>
                <a:gd name="T1" fmla="*/ 439 h 43200"/>
                <a:gd name="T2" fmla="*/ 592 w 25934"/>
                <a:gd name="T3" fmla="*/ 42873 h 43200"/>
                <a:gd name="T4" fmla="*/ 4334 w 2593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34" h="43200" fill="none" extrusionOk="0">
                  <a:moveTo>
                    <a:pt x="0" y="439"/>
                  </a:moveTo>
                  <a:cubicBezTo>
                    <a:pt x="1426" y="147"/>
                    <a:pt x="2878" y="0"/>
                    <a:pt x="4334" y="0"/>
                  </a:cubicBezTo>
                  <a:cubicBezTo>
                    <a:pt x="16263" y="0"/>
                    <a:pt x="25934" y="9670"/>
                    <a:pt x="25934" y="21600"/>
                  </a:cubicBezTo>
                  <a:cubicBezTo>
                    <a:pt x="25934" y="33529"/>
                    <a:pt x="16263" y="43200"/>
                    <a:pt x="4334" y="43200"/>
                  </a:cubicBezTo>
                  <a:cubicBezTo>
                    <a:pt x="3079" y="43200"/>
                    <a:pt x="1827" y="43090"/>
                    <a:pt x="591" y="42873"/>
                  </a:cubicBezTo>
                </a:path>
                <a:path w="25934" h="43200" stroke="0" extrusionOk="0">
                  <a:moveTo>
                    <a:pt x="0" y="439"/>
                  </a:moveTo>
                  <a:cubicBezTo>
                    <a:pt x="1426" y="147"/>
                    <a:pt x="2878" y="0"/>
                    <a:pt x="4334" y="0"/>
                  </a:cubicBezTo>
                  <a:cubicBezTo>
                    <a:pt x="16263" y="0"/>
                    <a:pt x="25934" y="9670"/>
                    <a:pt x="25934" y="21600"/>
                  </a:cubicBezTo>
                  <a:cubicBezTo>
                    <a:pt x="25934" y="33529"/>
                    <a:pt x="16263" y="43200"/>
                    <a:pt x="4334" y="43200"/>
                  </a:cubicBezTo>
                  <a:cubicBezTo>
                    <a:pt x="3079" y="43200"/>
                    <a:pt x="1827" y="43090"/>
                    <a:pt x="591" y="42873"/>
                  </a:cubicBezTo>
                  <a:lnTo>
                    <a:pt x="4334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3" name="Arc 13"/>
            <p:cNvSpPr>
              <a:spLocks noChangeAspect="1"/>
            </p:cNvSpPr>
            <p:nvPr/>
          </p:nvSpPr>
          <p:spPr bwMode="auto">
            <a:xfrm>
              <a:off x="933" y="2162"/>
              <a:ext cx="136" cy="548"/>
            </a:xfrm>
            <a:custGeom>
              <a:avLst/>
              <a:gdLst>
                <a:gd name="G0" fmla="+- 4430 0 0"/>
                <a:gd name="G1" fmla="+- 21600 0 0"/>
                <a:gd name="G2" fmla="+- 21600 0 0"/>
                <a:gd name="T0" fmla="*/ 0 w 26030"/>
                <a:gd name="T1" fmla="*/ 459 h 43200"/>
                <a:gd name="T2" fmla="*/ 777 w 26030"/>
                <a:gd name="T3" fmla="*/ 42889 h 43200"/>
                <a:gd name="T4" fmla="*/ 4430 w 2603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030" h="43200" fill="none" extrusionOk="0">
                  <a:moveTo>
                    <a:pt x="0" y="459"/>
                  </a:moveTo>
                  <a:cubicBezTo>
                    <a:pt x="1456" y="153"/>
                    <a:pt x="2941" y="0"/>
                    <a:pt x="4430" y="0"/>
                  </a:cubicBezTo>
                  <a:cubicBezTo>
                    <a:pt x="16359" y="0"/>
                    <a:pt x="26030" y="9670"/>
                    <a:pt x="26030" y="21600"/>
                  </a:cubicBezTo>
                  <a:cubicBezTo>
                    <a:pt x="26030" y="33529"/>
                    <a:pt x="16359" y="43200"/>
                    <a:pt x="4430" y="43200"/>
                  </a:cubicBezTo>
                  <a:cubicBezTo>
                    <a:pt x="3205" y="43200"/>
                    <a:pt x="1983" y="43095"/>
                    <a:pt x="777" y="42888"/>
                  </a:cubicBezTo>
                </a:path>
                <a:path w="26030" h="43200" stroke="0" extrusionOk="0">
                  <a:moveTo>
                    <a:pt x="0" y="459"/>
                  </a:moveTo>
                  <a:cubicBezTo>
                    <a:pt x="1456" y="153"/>
                    <a:pt x="2941" y="0"/>
                    <a:pt x="4430" y="0"/>
                  </a:cubicBezTo>
                  <a:cubicBezTo>
                    <a:pt x="16359" y="0"/>
                    <a:pt x="26030" y="9670"/>
                    <a:pt x="26030" y="21600"/>
                  </a:cubicBezTo>
                  <a:cubicBezTo>
                    <a:pt x="26030" y="33529"/>
                    <a:pt x="16359" y="43200"/>
                    <a:pt x="4430" y="43200"/>
                  </a:cubicBezTo>
                  <a:cubicBezTo>
                    <a:pt x="3205" y="43200"/>
                    <a:pt x="1983" y="43095"/>
                    <a:pt x="777" y="42888"/>
                  </a:cubicBezTo>
                  <a:lnTo>
                    <a:pt x="443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4" name="Arc 14"/>
            <p:cNvSpPr>
              <a:spLocks noChangeAspect="1"/>
            </p:cNvSpPr>
            <p:nvPr/>
          </p:nvSpPr>
          <p:spPr bwMode="auto">
            <a:xfrm>
              <a:off x="891" y="2164"/>
              <a:ext cx="136" cy="548"/>
            </a:xfrm>
            <a:custGeom>
              <a:avLst/>
              <a:gdLst>
                <a:gd name="G0" fmla="+- 4561 0 0"/>
                <a:gd name="G1" fmla="+- 21600 0 0"/>
                <a:gd name="G2" fmla="+- 21600 0 0"/>
                <a:gd name="T0" fmla="*/ 0 w 26161"/>
                <a:gd name="T1" fmla="*/ 487 h 43200"/>
                <a:gd name="T2" fmla="*/ 563 w 26161"/>
                <a:gd name="T3" fmla="*/ 42827 h 43200"/>
                <a:gd name="T4" fmla="*/ 4561 w 26161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61" h="43200" fill="none" extrusionOk="0">
                  <a:moveTo>
                    <a:pt x="0" y="487"/>
                  </a:moveTo>
                  <a:cubicBezTo>
                    <a:pt x="1498" y="163"/>
                    <a:pt x="3027" y="0"/>
                    <a:pt x="4561" y="0"/>
                  </a:cubicBezTo>
                  <a:cubicBezTo>
                    <a:pt x="16490" y="0"/>
                    <a:pt x="26161" y="9670"/>
                    <a:pt x="26161" y="21600"/>
                  </a:cubicBezTo>
                  <a:cubicBezTo>
                    <a:pt x="26161" y="33529"/>
                    <a:pt x="16490" y="43200"/>
                    <a:pt x="4561" y="43200"/>
                  </a:cubicBezTo>
                  <a:cubicBezTo>
                    <a:pt x="3219" y="43200"/>
                    <a:pt x="1881" y="43075"/>
                    <a:pt x="563" y="42826"/>
                  </a:cubicBezTo>
                </a:path>
                <a:path w="26161" h="43200" stroke="0" extrusionOk="0">
                  <a:moveTo>
                    <a:pt x="0" y="487"/>
                  </a:moveTo>
                  <a:cubicBezTo>
                    <a:pt x="1498" y="163"/>
                    <a:pt x="3027" y="0"/>
                    <a:pt x="4561" y="0"/>
                  </a:cubicBezTo>
                  <a:cubicBezTo>
                    <a:pt x="16490" y="0"/>
                    <a:pt x="26161" y="9670"/>
                    <a:pt x="26161" y="21600"/>
                  </a:cubicBezTo>
                  <a:cubicBezTo>
                    <a:pt x="26161" y="33529"/>
                    <a:pt x="16490" y="43200"/>
                    <a:pt x="4561" y="43200"/>
                  </a:cubicBezTo>
                  <a:cubicBezTo>
                    <a:pt x="3219" y="43200"/>
                    <a:pt x="1881" y="43075"/>
                    <a:pt x="563" y="42826"/>
                  </a:cubicBezTo>
                  <a:lnTo>
                    <a:pt x="4561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5" name="Arc 15"/>
            <p:cNvSpPr>
              <a:spLocks noChangeAspect="1"/>
            </p:cNvSpPr>
            <p:nvPr/>
          </p:nvSpPr>
          <p:spPr bwMode="auto">
            <a:xfrm>
              <a:off x="863" y="2166"/>
              <a:ext cx="124" cy="548"/>
            </a:xfrm>
            <a:custGeom>
              <a:avLst/>
              <a:gdLst>
                <a:gd name="G0" fmla="+- 2259 0 0"/>
                <a:gd name="G1" fmla="+- 21600 0 0"/>
                <a:gd name="G2" fmla="+- 21600 0 0"/>
                <a:gd name="T0" fmla="*/ 0 w 23859"/>
                <a:gd name="T1" fmla="*/ 118 h 43200"/>
                <a:gd name="T2" fmla="*/ 195 w 23859"/>
                <a:gd name="T3" fmla="*/ 43101 h 43200"/>
                <a:gd name="T4" fmla="*/ 2259 w 23859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59" h="43200" fill="none" extrusionOk="0">
                  <a:moveTo>
                    <a:pt x="0" y="118"/>
                  </a:moveTo>
                  <a:cubicBezTo>
                    <a:pt x="750" y="39"/>
                    <a:pt x="1504" y="0"/>
                    <a:pt x="2259" y="0"/>
                  </a:cubicBezTo>
                  <a:cubicBezTo>
                    <a:pt x="14188" y="0"/>
                    <a:pt x="23859" y="9670"/>
                    <a:pt x="23859" y="21600"/>
                  </a:cubicBezTo>
                  <a:cubicBezTo>
                    <a:pt x="23859" y="33529"/>
                    <a:pt x="14188" y="43200"/>
                    <a:pt x="2259" y="43200"/>
                  </a:cubicBezTo>
                  <a:cubicBezTo>
                    <a:pt x="1569" y="43200"/>
                    <a:pt x="881" y="43167"/>
                    <a:pt x="194" y="43101"/>
                  </a:cubicBezTo>
                </a:path>
                <a:path w="23859" h="43200" stroke="0" extrusionOk="0">
                  <a:moveTo>
                    <a:pt x="0" y="118"/>
                  </a:moveTo>
                  <a:cubicBezTo>
                    <a:pt x="750" y="39"/>
                    <a:pt x="1504" y="0"/>
                    <a:pt x="2259" y="0"/>
                  </a:cubicBezTo>
                  <a:cubicBezTo>
                    <a:pt x="14188" y="0"/>
                    <a:pt x="23859" y="9670"/>
                    <a:pt x="23859" y="21600"/>
                  </a:cubicBezTo>
                  <a:cubicBezTo>
                    <a:pt x="23859" y="33529"/>
                    <a:pt x="14188" y="43200"/>
                    <a:pt x="2259" y="43200"/>
                  </a:cubicBezTo>
                  <a:cubicBezTo>
                    <a:pt x="1569" y="43200"/>
                    <a:pt x="881" y="43167"/>
                    <a:pt x="194" y="43101"/>
                  </a:cubicBezTo>
                  <a:lnTo>
                    <a:pt x="2259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6" name="Arc 16"/>
            <p:cNvSpPr>
              <a:spLocks noChangeAspect="1"/>
            </p:cNvSpPr>
            <p:nvPr/>
          </p:nvSpPr>
          <p:spPr bwMode="auto">
            <a:xfrm rot="-956202">
              <a:off x="505" y="2213"/>
              <a:ext cx="425" cy="432"/>
            </a:xfrm>
            <a:custGeom>
              <a:avLst/>
              <a:gdLst>
                <a:gd name="G0" fmla="+- 11197 0 0"/>
                <a:gd name="G1" fmla="+- 21600 0 0"/>
                <a:gd name="G2" fmla="+- 21600 0 0"/>
                <a:gd name="T0" fmla="*/ 0 w 13745"/>
                <a:gd name="T1" fmla="*/ 3129 h 21600"/>
                <a:gd name="T2" fmla="*/ 13745 w 13745"/>
                <a:gd name="T3" fmla="*/ 151 h 21600"/>
                <a:gd name="T4" fmla="*/ 11197 w 13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45" h="21600" fill="none" extrusionOk="0">
                  <a:moveTo>
                    <a:pt x="-1" y="3128"/>
                  </a:moveTo>
                  <a:cubicBezTo>
                    <a:pt x="3376" y="1082"/>
                    <a:pt x="7248" y="0"/>
                    <a:pt x="11197" y="0"/>
                  </a:cubicBezTo>
                  <a:cubicBezTo>
                    <a:pt x="12048" y="0"/>
                    <a:pt x="12899" y="50"/>
                    <a:pt x="13745" y="150"/>
                  </a:cubicBezTo>
                </a:path>
                <a:path w="13745" h="21600" stroke="0" extrusionOk="0">
                  <a:moveTo>
                    <a:pt x="-1" y="3128"/>
                  </a:moveTo>
                  <a:cubicBezTo>
                    <a:pt x="3376" y="1082"/>
                    <a:pt x="7248" y="0"/>
                    <a:pt x="11197" y="0"/>
                  </a:cubicBezTo>
                  <a:cubicBezTo>
                    <a:pt x="12048" y="0"/>
                    <a:pt x="12899" y="50"/>
                    <a:pt x="13745" y="150"/>
                  </a:cubicBezTo>
                  <a:lnTo>
                    <a:pt x="11197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7" name="Arc 17"/>
            <p:cNvSpPr>
              <a:spLocks noChangeAspect="1"/>
            </p:cNvSpPr>
            <p:nvPr/>
          </p:nvSpPr>
          <p:spPr bwMode="auto">
            <a:xfrm rot="956202" flipV="1">
              <a:off x="504" y="2234"/>
              <a:ext cx="425" cy="432"/>
            </a:xfrm>
            <a:custGeom>
              <a:avLst/>
              <a:gdLst>
                <a:gd name="G0" fmla="+- 11197 0 0"/>
                <a:gd name="G1" fmla="+- 21600 0 0"/>
                <a:gd name="G2" fmla="+- 21600 0 0"/>
                <a:gd name="T0" fmla="*/ 0 w 13745"/>
                <a:gd name="T1" fmla="*/ 3129 h 21600"/>
                <a:gd name="T2" fmla="*/ 13745 w 13745"/>
                <a:gd name="T3" fmla="*/ 151 h 21600"/>
                <a:gd name="T4" fmla="*/ 11197 w 13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45" h="21600" fill="none" extrusionOk="0">
                  <a:moveTo>
                    <a:pt x="-1" y="3128"/>
                  </a:moveTo>
                  <a:cubicBezTo>
                    <a:pt x="3376" y="1082"/>
                    <a:pt x="7248" y="0"/>
                    <a:pt x="11197" y="0"/>
                  </a:cubicBezTo>
                  <a:cubicBezTo>
                    <a:pt x="12048" y="0"/>
                    <a:pt x="12899" y="50"/>
                    <a:pt x="13745" y="150"/>
                  </a:cubicBezTo>
                </a:path>
                <a:path w="13745" h="21600" stroke="0" extrusionOk="0">
                  <a:moveTo>
                    <a:pt x="-1" y="3128"/>
                  </a:moveTo>
                  <a:cubicBezTo>
                    <a:pt x="3376" y="1082"/>
                    <a:pt x="7248" y="0"/>
                    <a:pt x="11197" y="0"/>
                  </a:cubicBezTo>
                  <a:cubicBezTo>
                    <a:pt x="12048" y="0"/>
                    <a:pt x="12899" y="50"/>
                    <a:pt x="13745" y="150"/>
                  </a:cubicBezTo>
                  <a:lnTo>
                    <a:pt x="11197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18" name="Arc 18"/>
            <p:cNvSpPr>
              <a:spLocks noChangeAspect="1"/>
            </p:cNvSpPr>
            <p:nvPr/>
          </p:nvSpPr>
          <p:spPr bwMode="auto">
            <a:xfrm>
              <a:off x="432" y="2341"/>
              <a:ext cx="81" cy="19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9008 w 43200"/>
                <a:gd name="T1" fmla="*/ 43044 h 43200"/>
                <a:gd name="T2" fmla="*/ 19536 w 43200"/>
                <a:gd name="T3" fmla="*/ 43101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19008" y="43043"/>
                  </a:moveTo>
                  <a:cubicBezTo>
                    <a:pt x="8160" y="41732"/>
                    <a:pt x="0" y="3252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20910" y="43200"/>
                    <a:pt x="20222" y="43167"/>
                    <a:pt x="19535" y="43101"/>
                  </a:cubicBezTo>
                </a:path>
                <a:path w="43200" h="43200" stroke="0" extrusionOk="0">
                  <a:moveTo>
                    <a:pt x="19008" y="43043"/>
                  </a:moveTo>
                  <a:cubicBezTo>
                    <a:pt x="8160" y="41732"/>
                    <a:pt x="0" y="3252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20910" y="43200"/>
                    <a:pt x="20222" y="43167"/>
                    <a:pt x="19535" y="43101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1752600" y="35052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prstClr val="black"/>
                </a:solidFill>
                <a:latin typeface="Calibri"/>
              </a:rPr>
              <a:t>Rocket Engine</a:t>
            </a: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3200400" y="35052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CC0000"/>
                </a:solidFill>
                <a:latin typeface="Calibri"/>
              </a:rPr>
              <a:t>Neutral Exhaust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8001000" y="16764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0000FF"/>
                </a:solidFill>
                <a:latin typeface="Calibri"/>
              </a:rPr>
              <a:t>High-Speed Pickup Ions</a:t>
            </a:r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133600" y="17208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008000"/>
                </a:solidFill>
                <a:latin typeface="Calibri"/>
              </a:rPr>
              <a:t>Ionospheric Thermal Ions</a:t>
            </a:r>
          </a:p>
        </p:txBody>
      </p:sp>
      <p:sp>
        <p:nvSpPr>
          <p:cNvPr id="51226" name="Line 26"/>
          <p:cNvSpPr>
            <a:spLocks noChangeShapeType="1"/>
          </p:cNvSpPr>
          <p:nvPr/>
        </p:nvSpPr>
        <p:spPr bwMode="auto">
          <a:xfrm>
            <a:off x="7833406" y="5473246"/>
            <a:ext cx="668337" cy="1330325"/>
          </a:xfrm>
          <a:prstGeom prst="line">
            <a:avLst/>
          </a:prstGeom>
          <a:noFill/>
          <a:ln w="1905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27" name="Line 27"/>
          <p:cNvSpPr>
            <a:spLocks noChangeAspect="1" noChangeShapeType="1"/>
          </p:cNvSpPr>
          <p:nvPr/>
        </p:nvSpPr>
        <p:spPr bwMode="auto">
          <a:xfrm>
            <a:off x="5544674" y="859958"/>
            <a:ext cx="696894" cy="1426960"/>
          </a:xfrm>
          <a:prstGeom prst="line">
            <a:avLst/>
          </a:prstGeom>
          <a:noFill/>
          <a:ln w="1905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28" name="Line 28"/>
          <p:cNvSpPr>
            <a:spLocks noChangeAspect="1" noChangeShapeType="1"/>
          </p:cNvSpPr>
          <p:nvPr/>
        </p:nvSpPr>
        <p:spPr bwMode="auto">
          <a:xfrm>
            <a:off x="6224168" y="2263526"/>
            <a:ext cx="1628777" cy="3240405"/>
          </a:xfrm>
          <a:prstGeom prst="line">
            <a:avLst/>
          </a:prstGeom>
          <a:noFill/>
          <a:ln w="19050">
            <a:solidFill>
              <a:srgbClr val="CC9900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5715000" y="103505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663300"/>
                </a:solidFill>
                <a:latin typeface="Calibri"/>
              </a:rPr>
              <a:t>Magnetic Field Line</a:t>
            </a:r>
          </a:p>
        </p:txBody>
      </p:sp>
      <p:sp>
        <p:nvSpPr>
          <p:cNvPr id="51285" name="Text Box 85"/>
          <p:cNvSpPr txBox="1">
            <a:spLocks noChangeArrowheads="1"/>
          </p:cNvSpPr>
          <p:nvPr/>
        </p:nvSpPr>
        <p:spPr bwMode="auto">
          <a:xfrm>
            <a:off x="7391400" y="2693989"/>
            <a:ext cx="22860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30188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Electrostatic Waves</a:t>
            </a:r>
          </a:p>
          <a:p>
            <a:pPr lvl="0"/>
            <a:r>
              <a:rPr lang="en-US" altLang="en-US" dirty="0">
                <a:solidFill>
                  <a:prstClr val="black"/>
                </a:solidFill>
              </a:rPr>
              <a:t>	</a:t>
            </a:r>
            <a:r>
              <a:rPr lang="en-US" altLang="en-US" sz="1600" b="1" dirty="0">
                <a:solidFill>
                  <a:prstClr val="black"/>
                </a:solidFill>
              </a:rPr>
              <a:t>Lower Hybrid</a:t>
            </a:r>
            <a:r>
              <a:rPr lang="en-US" altLang="en-US" sz="1600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en-US" altLang="en-US" sz="1600" dirty="0">
                <a:solidFill>
                  <a:prstClr val="black"/>
                </a:solidFill>
              </a:rPr>
              <a:t>	Ion Cyclotron</a:t>
            </a:r>
          </a:p>
          <a:p>
            <a:pPr>
              <a:defRPr/>
            </a:pPr>
            <a:r>
              <a:rPr lang="en-US" altLang="en-US" sz="1600" dirty="0">
                <a:solidFill>
                  <a:prstClr val="black"/>
                </a:solidFill>
              </a:rPr>
              <a:t>	Ion Acoustic</a:t>
            </a:r>
          </a:p>
          <a:p>
            <a:pPr>
              <a:defRPr/>
            </a:pPr>
            <a:r>
              <a:rPr lang="en-US" altLang="en-US" sz="1600" dirty="0">
                <a:solidFill>
                  <a:prstClr val="black"/>
                </a:solidFill>
              </a:rPr>
              <a:t>	Electron Cyclotron</a:t>
            </a:r>
          </a:p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1286" name="Text Box 86"/>
          <p:cNvSpPr txBox="1">
            <a:spLocks noChangeArrowheads="1"/>
          </p:cNvSpPr>
          <p:nvPr/>
        </p:nvSpPr>
        <p:spPr bwMode="auto">
          <a:xfrm>
            <a:off x="4648201" y="2743201"/>
            <a:ext cx="181020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en-US" dirty="0">
                <a:solidFill>
                  <a:prstClr val="black"/>
                </a:solidFill>
                <a:latin typeface="Calibri"/>
              </a:rPr>
              <a:t>Supersonic Neutral Flows and Ion-Neutral Charge Exchange</a:t>
            </a:r>
          </a:p>
        </p:txBody>
      </p:sp>
      <p:sp>
        <p:nvSpPr>
          <p:cNvPr id="51289" name="Text Box 89"/>
          <p:cNvSpPr txBox="1">
            <a:spLocks noChangeArrowheads="1"/>
          </p:cNvSpPr>
          <p:nvPr/>
        </p:nvSpPr>
        <p:spPr bwMode="auto">
          <a:xfrm>
            <a:off x="8839200" y="5782270"/>
            <a:ext cx="152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dirty="0">
                <a:solidFill>
                  <a:prstClr val="black"/>
                </a:solidFill>
                <a:latin typeface="Calibri"/>
              </a:rPr>
              <a:t>In Situ Wave and Particle Sensors</a:t>
            </a:r>
          </a:p>
        </p:txBody>
      </p:sp>
      <p:grpSp>
        <p:nvGrpSpPr>
          <p:cNvPr id="51282" name="Group 82"/>
          <p:cNvGrpSpPr>
            <a:grpSpLocks/>
          </p:cNvGrpSpPr>
          <p:nvPr/>
        </p:nvGrpSpPr>
        <p:grpSpPr bwMode="auto">
          <a:xfrm rot="18149855">
            <a:off x="6034089" y="3852864"/>
            <a:ext cx="2833687" cy="2166937"/>
            <a:chOff x="2867" y="2256"/>
            <a:chExt cx="1785" cy="1365"/>
          </a:xfrm>
        </p:grpSpPr>
        <p:sp>
          <p:nvSpPr>
            <p:cNvPr id="51247" name="Arc 47"/>
            <p:cNvSpPr>
              <a:spLocks noChangeAspect="1"/>
            </p:cNvSpPr>
            <p:nvPr/>
          </p:nvSpPr>
          <p:spPr bwMode="auto">
            <a:xfrm rot="1800000">
              <a:off x="3229" y="2477"/>
              <a:ext cx="1321" cy="798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0" name="Arc 70"/>
            <p:cNvSpPr>
              <a:spLocks noChangeAspect="1"/>
            </p:cNvSpPr>
            <p:nvPr/>
          </p:nvSpPr>
          <p:spPr bwMode="auto">
            <a:xfrm rot="1800000">
              <a:off x="3398" y="2425"/>
              <a:ext cx="1113" cy="674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1" name="Arc 71"/>
            <p:cNvSpPr>
              <a:spLocks noChangeAspect="1"/>
            </p:cNvSpPr>
            <p:nvPr/>
          </p:nvSpPr>
          <p:spPr bwMode="auto">
            <a:xfrm rot="1800000">
              <a:off x="3578" y="2391"/>
              <a:ext cx="881" cy="533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2" name="Arc 72"/>
            <p:cNvSpPr>
              <a:spLocks noChangeAspect="1"/>
            </p:cNvSpPr>
            <p:nvPr/>
          </p:nvSpPr>
          <p:spPr bwMode="auto">
            <a:xfrm rot="1800000">
              <a:off x="3747" y="2341"/>
              <a:ext cx="673" cy="407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3" name="Arc 73"/>
            <p:cNvSpPr>
              <a:spLocks noChangeAspect="1"/>
            </p:cNvSpPr>
            <p:nvPr/>
          </p:nvSpPr>
          <p:spPr bwMode="auto">
            <a:xfrm rot="1800000">
              <a:off x="3924" y="2303"/>
              <a:ext cx="441" cy="268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4" name="Arc 74"/>
            <p:cNvSpPr>
              <a:spLocks noChangeAspect="1"/>
            </p:cNvSpPr>
            <p:nvPr/>
          </p:nvSpPr>
          <p:spPr bwMode="auto">
            <a:xfrm rot="1800000">
              <a:off x="4083" y="2256"/>
              <a:ext cx="231" cy="141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6" name="Arc 76"/>
            <p:cNvSpPr>
              <a:spLocks noChangeAspect="1"/>
            </p:cNvSpPr>
            <p:nvPr/>
          </p:nvSpPr>
          <p:spPr bwMode="auto">
            <a:xfrm rot="1800000">
              <a:off x="3050" y="2510"/>
              <a:ext cx="1553" cy="940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278" name="Arc 78"/>
            <p:cNvSpPr>
              <a:spLocks noChangeAspect="1"/>
            </p:cNvSpPr>
            <p:nvPr/>
          </p:nvSpPr>
          <p:spPr bwMode="auto">
            <a:xfrm rot="1800000">
              <a:off x="2867" y="2541"/>
              <a:ext cx="1785" cy="1080"/>
            </a:xfrm>
            <a:custGeom>
              <a:avLst/>
              <a:gdLst>
                <a:gd name="G0" fmla="+- 18734 0 0"/>
                <a:gd name="G1" fmla="+- 0 0 0"/>
                <a:gd name="G2" fmla="+- 21600 0 0"/>
                <a:gd name="T0" fmla="*/ 37443 w 37443"/>
                <a:gd name="T1" fmla="*/ 10795 h 21600"/>
                <a:gd name="T2" fmla="*/ 0 w 37443"/>
                <a:gd name="T3" fmla="*/ 10751 h 21600"/>
                <a:gd name="T4" fmla="*/ 18734 w 374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3" h="21600" fill="none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</a:path>
                <a:path w="37443" h="21600" stroke="0" extrusionOk="0">
                  <a:moveTo>
                    <a:pt x="37443" y="10795"/>
                  </a:moveTo>
                  <a:cubicBezTo>
                    <a:pt x="33585" y="17480"/>
                    <a:pt x="26452" y="21600"/>
                    <a:pt x="18734" y="21600"/>
                  </a:cubicBezTo>
                  <a:cubicBezTo>
                    <a:pt x="10996" y="21600"/>
                    <a:pt x="3850" y="17461"/>
                    <a:pt x="-1" y="10751"/>
                  </a:cubicBezTo>
                  <a:lnTo>
                    <a:pt x="18734" y="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51293" name="Oval 93"/>
          <p:cNvSpPr>
            <a:spLocks noChangeAspect="1" noChangeArrowheads="1"/>
          </p:cNvSpPr>
          <p:nvPr/>
        </p:nvSpPr>
        <p:spPr bwMode="auto">
          <a:xfrm>
            <a:off x="6858001" y="3544888"/>
            <a:ext cx="36513" cy="36512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1" y="4396328"/>
            <a:ext cx="1694949" cy="139487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3FE34F2-4BF9-4492-8FB7-69EBA80C41AF}"/>
              </a:ext>
            </a:extLst>
          </p:cNvPr>
          <p:cNvGrpSpPr/>
          <p:nvPr/>
        </p:nvGrpSpPr>
        <p:grpSpPr>
          <a:xfrm>
            <a:off x="1780310" y="3352800"/>
            <a:ext cx="5001490" cy="3437770"/>
            <a:chOff x="1780310" y="3352800"/>
            <a:chExt cx="5001490" cy="343777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AB3F0D3-A77B-49F8-871A-3985D441D0E4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2902394" y="5486400"/>
              <a:ext cx="1463040" cy="1137920"/>
            </a:xfrm>
            <a:prstGeom prst="line">
              <a:avLst/>
            </a:prstGeom>
            <a:ln w="28575">
              <a:solidFill>
                <a:srgbClr val="0000FF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6DDCD-95F4-49A3-97D2-2FFC479A0575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5292304" y="3657600"/>
              <a:ext cx="1463040" cy="1137920"/>
            </a:xfrm>
            <a:prstGeom prst="line">
              <a:avLst/>
            </a:prstGeom>
            <a:ln w="28575">
              <a:solidFill>
                <a:srgbClr val="0000FF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6577F3A-5168-40C9-B669-941DD85BBF79}"/>
                </a:ext>
              </a:extLst>
            </p:cNvPr>
            <p:cNvGrpSpPr/>
            <p:nvPr/>
          </p:nvGrpSpPr>
          <p:grpSpPr>
            <a:xfrm>
              <a:off x="1780310" y="3352800"/>
              <a:ext cx="5001490" cy="3437770"/>
              <a:chOff x="1780310" y="3352800"/>
              <a:chExt cx="5001490" cy="343777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1158531-A641-4127-9D3D-02165B29E9AC}"/>
                  </a:ext>
                </a:extLst>
              </p:cNvPr>
              <p:cNvGrpSpPr/>
              <p:nvPr/>
            </p:nvGrpSpPr>
            <p:grpSpPr>
              <a:xfrm>
                <a:off x="1780310" y="3352800"/>
                <a:ext cx="5001490" cy="3437770"/>
                <a:chOff x="1780310" y="3352800"/>
                <a:chExt cx="5001490" cy="3437770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71B005C5-3990-4E65-AA2A-9687799DD1A4}"/>
                    </a:ext>
                  </a:extLst>
                </p:cNvPr>
                <p:cNvCxnSpPr/>
                <p:nvPr/>
              </p:nvCxnSpPr>
              <p:spPr>
                <a:xfrm>
                  <a:off x="3581400" y="49530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050F65EC-934A-45BB-AE86-D16EBEA0DD5E}"/>
                    </a:ext>
                  </a:extLst>
                </p:cNvPr>
                <p:cNvCxnSpPr/>
                <p:nvPr/>
              </p:nvCxnSpPr>
              <p:spPr>
                <a:xfrm>
                  <a:off x="3886200" y="47244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C1B08EB6-A8FB-494E-B6A5-68596C0167F2}"/>
                    </a:ext>
                  </a:extLst>
                </p:cNvPr>
                <p:cNvCxnSpPr/>
                <p:nvPr/>
              </p:nvCxnSpPr>
              <p:spPr>
                <a:xfrm>
                  <a:off x="4191000" y="44958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7B899EC9-DCE3-4C45-85CE-64135EF50052}"/>
                    </a:ext>
                  </a:extLst>
                </p:cNvPr>
                <p:cNvCxnSpPr/>
                <p:nvPr/>
              </p:nvCxnSpPr>
              <p:spPr>
                <a:xfrm>
                  <a:off x="4495800" y="42672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16C092C2-81D9-4F02-AE3D-616B1E149175}"/>
                    </a:ext>
                  </a:extLst>
                </p:cNvPr>
                <p:cNvCxnSpPr/>
                <p:nvPr/>
              </p:nvCxnSpPr>
              <p:spPr>
                <a:xfrm>
                  <a:off x="4800600" y="40386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B97F525-0B6B-472C-8562-0E30F1B8E094}"/>
                    </a:ext>
                  </a:extLst>
                </p:cNvPr>
                <p:cNvCxnSpPr/>
                <p:nvPr/>
              </p:nvCxnSpPr>
              <p:spPr>
                <a:xfrm>
                  <a:off x="5105400" y="38100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47A24AB-E4AA-42B6-8B31-AE64A353F704}"/>
                    </a:ext>
                  </a:extLst>
                </p:cNvPr>
                <p:cNvCxnSpPr/>
                <p:nvPr/>
              </p:nvCxnSpPr>
              <p:spPr>
                <a:xfrm>
                  <a:off x="5410200" y="35814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BADDDF3A-5414-4ECF-939C-751D28FDB354}"/>
                    </a:ext>
                  </a:extLst>
                </p:cNvPr>
                <p:cNvCxnSpPr/>
                <p:nvPr/>
              </p:nvCxnSpPr>
              <p:spPr>
                <a:xfrm>
                  <a:off x="5715000" y="335280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0FF8FB5F-8A1C-4A4C-A8DC-4B767F66FE34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2680855" y="5666512"/>
                  <a:ext cx="813816" cy="1104465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341EFA50-91F6-45D1-8F8D-FA80225DD80B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2985655" y="5437911"/>
                  <a:ext cx="996696" cy="1352659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32763BA1-A6AB-45E1-BDBC-3A63F696DA30}"/>
                    </a:ext>
                  </a:extLst>
                </p:cNvPr>
                <p:cNvCxnSpPr/>
                <p:nvPr/>
              </p:nvCxnSpPr>
              <p:spPr>
                <a:xfrm>
                  <a:off x="3290455" y="5209310"/>
                  <a:ext cx="1066800" cy="1447800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AADBF7EB-9E1B-49FF-AAD5-BD4DEE63FEC9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2389910" y="5915893"/>
                  <a:ext cx="630936" cy="856271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89BCA2FD-A346-40C7-983F-1C52A10081D1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2071255" y="6109857"/>
                  <a:ext cx="493776" cy="670126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6B33CE0-E6CE-4C2F-A8AE-281E140DD234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1780310" y="6359238"/>
                  <a:ext cx="310896" cy="421932"/>
                </a:xfrm>
                <a:prstGeom prst="line">
                  <a:avLst/>
                </a:prstGeom>
                <a:ln w="19050">
                  <a:solidFill>
                    <a:srgbClr val="0000FF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 Box 22">
                <a:extLst>
                  <a:ext uri="{FF2B5EF4-FFF2-40B4-BE49-F238E27FC236}">
                    <a16:creationId xmlns:a16="http://schemas.microsoft.com/office/drawing/2014/main" id="{5F50274B-DB0A-421B-9516-FCD1E039B0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0400" y="5449669"/>
                <a:ext cx="1524000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00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en-US" dirty="0">
                    <a:solidFill>
                      <a:srgbClr val="0000FF"/>
                    </a:solidFill>
                    <a:latin typeface="Calibri"/>
                  </a:rPr>
                  <a:t>Reflected Radar Beam</a:t>
                </a:r>
              </a:p>
            </p:txBody>
          </p:sp>
          <p:sp>
            <p:nvSpPr>
              <p:cNvPr id="68" name="Text Box 22">
                <a:extLst>
                  <a:ext uri="{FF2B5EF4-FFF2-40B4-BE49-F238E27FC236}">
                    <a16:creationId xmlns:a16="http://schemas.microsoft.com/office/drawing/2014/main" id="{D93C064C-D8CC-4CB3-92E5-1A18E91085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29200" y="4078069"/>
                <a:ext cx="1524000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00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en-US" dirty="0">
                    <a:solidFill>
                      <a:srgbClr val="0000FF"/>
                    </a:solidFill>
                    <a:latin typeface="Calibri"/>
                  </a:rPr>
                  <a:t>Incident Radar Beam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62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847 -0.07263 C -0.04531 -0.0569 -0.05451 -0.03793 -0.05208 -0.02961 C -0.04896 -0.02267 -0.0342 -0.0266 -0.01614 -0.0377 C 0.00087 -0.04904 0.01407 -0.0643 0.01094 -0.07147 C 0.00834 -0.07934 -0.00746 -0.07101 -0.02343 -0.05436 C -0.03889 -0.03654 -0.04809 -0.0185 -0.04496 -0.01202 C -0.04288 -0.00393 -0.02743 -0.00832 -0.01024 -0.0192 C 0.00747 -0.03053 0.02101 -0.04557 0.01806 -0.05343 C 0.01511 -0.0613 -0.00104 -0.05251 -0.01649 -0.03585 C -0.03194 -0.01896 -0.04097 -0.00092 -0.03854 0.00648 C -0.03593 0.01435 -0.02014 0.01064 -0.00173 -0.00092 C 0.01424 -0.01226 0.02778 -0.02752 0.02518 -0.03539 C 0.02153 -0.04256 0.00625 -0.034 -0.01024 -0.0192 C -0.02569 -0.00185 -0.03385 0.01782 -0.03159 0.02522 C -0.02899 0.03239 -0.0125 0.02915 0.00365 0.01805 C 0.02188 0.00602 0.03438 -0.00948 0.03212 -0.01596 C 0.02917 -0.02359 0.01337 -0.01573 -0.00277 0.00093 C -0.01823 0.01689 -0.02795 0.0354 -0.02448 0.04326 C -0.02239 0.05136 -0.00677 0.04696 0.01094 0.03609 C 0.02934 0.02429 0.04202 0.00833 0.03854 0.00162 C 0.03594 -0.00532 0.01997 0.00301 0.00486 0.0199 C -0.01111 0.03516 -0.02066 0.05413 -0.01771 0.06154 C -0.01562 0.06847 0.00087 0.065 0.01875 0.05413 C 0.03611 0.0428 0.04723 0.02661 0.04462 0.01967 C 0.04254 0.0125 0.02657 0.0199 0.01094 0.03609 C -0.00451 0.05367 -0.01458 0.07194 -0.01093 0.08027 C -0.00816 0.08606 0.00747 0.08282 0.02552 0.07287 C 0.04219 0.05968 0.05382 0.04488 0.05174 0.03748 C 0.04948 0.03146 0.03403 0.03979 0.01841 0.05621 C 0.00278 0.07287 -0.00729 0.09114 -0.00451 0.09855 C -0.00139 0.10525 0.01493 0.10132 0.03143 0.08791 C 0.04966 0.07912 0.06094 0.06362 0.05834 0.05552 C 0.05608 0.0502 0.04028 0.05691 0.02639 0.07449 " pathEditMode="relative" rAng="-1575719" ptsTypes="fffffffffffffffffffffffffffffffff">
                                      <p:cBhvr>
                                        <p:cTn id="9" dur="2000" fill="hold"/>
                                        <p:tgtEl>
                                          <p:spTgt spid="51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8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0" y="152400"/>
            <a:ext cx="1219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from Cygnus BT-4 Motor for 60 s Posigrade Burn</a:t>
            </a:r>
          </a:p>
          <a:p>
            <a:pPr algn="ctr" defTabSz="457200">
              <a:defRPr/>
            </a:pPr>
            <a:r>
              <a:rPr lang="en-US" sz="2000" dirty="0">
                <a:solidFill>
                  <a:prstClr val="white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Neutral Jet Driving Ion Plasma Chemistry and Transport Equations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35445" y="3693525"/>
            <a:ext cx="497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0099"/>
                </a:solidFill>
                <a:latin typeface="Calibri"/>
              </a:rPr>
              <a:t>Charge Exchange Chemistry and Diffusive Transport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267"/>
          <a:stretch/>
        </p:blipFill>
        <p:spPr>
          <a:xfrm>
            <a:off x="6172200" y="3998326"/>
            <a:ext cx="4495800" cy="2859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223"/>
          <a:stretch/>
        </p:blipFill>
        <p:spPr>
          <a:xfrm>
            <a:off x="1524000" y="3998326"/>
            <a:ext cx="4592928" cy="2859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62400" y="4876801"/>
            <a:ext cx="1219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Disturbed Region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978" y="856672"/>
            <a:ext cx="2953423" cy="28982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3027" y="871273"/>
            <a:ext cx="2953423" cy="28982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1" y="871273"/>
            <a:ext cx="2953423" cy="28982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9554438" y="2202243"/>
            <a:ext cx="20116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Neutral Density (m</a:t>
            </a:r>
            <a:r>
              <a:rPr lang="en-US" sz="1400" baseline="30000" dirty="0">
                <a:solidFill>
                  <a:prstClr val="black"/>
                </a:solidFill>
                <a:latin typeface="Calibri"/>
              </a:rPr>
              <a:t>-3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048000" y="2075872"/>
            <a:ext cx="10668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Orbit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8400" y="1227925"/>
            <a:ext cx="350600" cy="22916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230469" y="1196771"/>
            <a:ext cx="274320" cy="226061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12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10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8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6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4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2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113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13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1130" baseline="30000" dirty="0">
                <a:solidFill>
                  <a:prstClr val="black"/>
                </a:solidFill>
                <a:latin typeface="Calibri"/>
              </a:rPr>
              <a:t>0</a:t>
            </a:r>
            <a:endParaRPr lang="en-US" sz="113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6598" y="3059668"/>
            <a:ext cx="1624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Calibri"/>
              </a:rPr>
              <a:t>Exhaust Vapor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57400" y="6096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Calibri"/>
              </a:rPr>
              <a:t>Pickup Ions at 0 km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42873" y="3059668"/>
            <a:ext cx="1624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Calibri"/>
              </a:rPr>
              <a:t>Exhaust Vapor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29148" y="3059668"/>
            <a:ext cx="1624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Calibri"/>
              </a:rPr>
              <a:t>Exhaust Vapor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05600" y="6107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Calibri"/>
              </a:rPr>
              <a:t>Thermal Ions at 0 km</a:t>
            </a:r>
          </a:p>
        </p:txBody>
      </p:sp>
    </p:spTree>
    <p:extLst>
      <p:ext uri="{BB962C8B-B14F-4D97-AF65-F5344CB8AC3E}">
        <p14:creationId xmlns:p14="http://schemas.microsoft.com/office/powerpoint/2010/main" val="4110315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076"/>
            <a:ext cx="12192000" cy="715962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Distributions with Ion-Ring and Thermal Electron Plasma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0" y="3657600"/>
            <a:ext cx="8229600" cy="3124200"/>
          </a:xfrm>
        </p:spPr>
        <p:txBody>
          <a:bodyPr/>
          <a:lstStyle/>
          <a:p>
            <a:r>
              <a:rPr lang="en-US" sz="2400" dirty="0"/>
              <a:t>Plasma Velocity Distributions</a:t>
            </a:r>
          </a:p>
          <a:p>
            <a:pPr lvl="1"/>
            <a:r>
              <a:rPr lang="en-US" sz="2000" dirty="0"/>
              <a:t>Ambient Electrons,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Background Ions,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Cold Ring-Beam Ions,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Warm Ring-Beam Ions,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sz="2400" dirty="0"/>
              <a:t> 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175125" y="4621408"/>
          <a:ext cx="36957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6" name="Equation" r:id="rId3" imgW="2463480" imgH="507960" progId="Equation.DSMT4">
                  <p:embed/>
                </p:oleObj>
              </mc:Choice>
              <mc:Fallback>
                <p:oleObj name="Equation" r:id="rId3" imgW="2463480" imgH="50796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5125" y="4621408"/>
                        <a:ext cx="36957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4309110" y="3909255"/>
          <a:ext cx="24574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7" name="Equation" r:id="rId5" imgW="1638000" imgH="482400" progId="Equation.DSMT4">
                  <p:embed/>
                </p:oleObj>
              </mc:Choice>
              <mc:Fallback>
                <p:oleObj name="Equation" r:id="rId5" imgW="1638000" imgH="482400" progId="Equation.DSMT4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09110" y="3909255"/>
                        <a:ext cx="245745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552950" y="5413571"/>
          <a:ext cx="39814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8" name="Equation" r:id="rId7" imgW="2654280" imgH="431640" progId="Equation.DSMT4">
                  <p:embed/>
                </p:oleObj>
              </mc:Choice>
              <mc:Fallback>
                <p:oleObj name="Equation" r:id="rId7" imgW="2654280" imgH="43164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52950" y="5413571"/>
                        <a:ext cx="3981450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701540" y="6093020"/>
          <a:ext cx="59626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9" name="Equation" r:id="rId9" imgW="3974760" imgH="507960" progId="Equation.DSMT4">
                  <p:embed/>
                </p:oleObj>
              </mc:Choice>
              <mc:Fallback>
                <p:oleObj name="Equation" r:id="rId9" imgW="3974760" imgH="50796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01540" y="6093020"/>
                        <a:ext cx="596265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5626100" y="3124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0" name="Equation" r:id="rId11" imgW="914400" imgH="198720" progId="Equation.DSMT4">
                  <p:embed/>
                </p:oleObj>
              </mc:Choice>
              <mc:Fallback>
                <p:oleObj name="Equation" r:id="rId11" imgW="914400" imgH="19872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626100" y="31242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619250" y="1123950"/>
          <a:ext cx="4019550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1" name="Equation" r:id="rId13" imgW="2679480" imgH="1638000" progId="Equation.DSMT4">
                  <p:embed/>
                </p:oleObj>
              </mc:Choice>
              <mc:Fallback>
                <p:oleObj name="Equation" r:id="rId13" imgW="2679480" imgH="163800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19250" y="1123950"/>
                        <a:ext cx="4019550" cy="2457450"/>
                      </a:xfrm>
                      <a:prstGeom prst="rect">
                        <a:avLst/>
                      </a:prstGeom>
                      <a:ln w="28575">
                        <a:solidFill>
                          <a:srgbClr val="000099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0"/>
          <a:stretch/>
        </p:blipFill>
        <p:spPr>
          <a:xfrm>
            <a:off x="6019801" y="942778"/>
            <a:ext cx="4559935" cy="3248222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8686800" y="4610100"/>
          <a:ext cx="18288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2" name="Equation" r:id="rId16" imgW="1218960" imgH="431640" progId="Equation.DSMT4">
                  <p:embed/>
                </p:oleObj>
              </mc:Choice>
              <mc:Fallback>
                <p:oleObj name="Equation" r:id="rId16" imgW="1218960" imgH="43164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686800" y="4610100"/>
                        <a:ext cx="1828800" cy="647700"/>
                      </a:xfrm>
                      <a:prstGeom prst="rect">
                        <a:avLst/>
                      </a:prstGeom>
                      <a:ln w="19050">
                        <a:solidFill>
                          <a:srgbClr val="000099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1349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E4BE4-04F3-3367-DF6D-B86A4DD5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3976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Incoherent Scatter Detection of Ring-Beam Distributions 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A0B12C0-7920-4752-A831-7FBBAE9BA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1"/>
            <a:ext cx="7086600" cy="3124199"/>
          </a:xfrm>
        </p:spPr>
        <p:txBody>
          <a:bodyPr/>
          <a:lstStyle/>
          <a:p>
            <a:r>
              <a:rPr lang="en-US" sz="2800" dirty="0"/>
              <a:t>Formation of Ring Velocity Distribution</a:t>
            </a:r>
          </a:p>
          <a:p>
            <a:pPr lvl="1"/>
            <a:r>
              <a:rPr lang="en-US" sz="2400" dirty="0"/>
              <a:t>Neutral Beam of Exhaust from Chemical Thruster</a:t>
            </a:r>
          </a:p>
          <a:p>
            <a:pPr lvl="1"/>
            <a:r>
              <a:rPr lang="en-US" sz="2400" dirty="0"/>
              <a:t>Charge Exchange of High Speed Neutrals with Atomic Ion Plasma</a:t>
            </a:r>
          </a:p>
          <a:p>
            <a:pPr lvl="1"/>
            <a:r>
              <a:rPr lang="en-US" sz="2400" dirty="0"/>
              <a:t>Lorentz Force on Pickup Ions Cause Spiral Motion Around Magnetic Field Lines into Ring-Beam</a:t>
            </a:r>
          </a:p>
          <a:p>
            <a:pPr lvl="1"/>
            <a:r>
              <a:rPr lang="en-US" sz="2400" dirty="0"/>
              <a:t>Ring-Beam a sum of Thermal Distributions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94F0DA-EB08-74D3-0E31-A943B8E55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60563-7294-6E43-89C2-8065AA05861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FB15628-41FB-40FF-AFA4-B7E5C51632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881717"/>
            <a:ext cx="3581400" cy="321760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B86A073-E922-4160-9C37-A2E934CFDB44}"/>
              </a:ext>
            </a:extLst>
          </p:cNvPr>
          <p:cNvGrpSpPr/>
          <p:nvPr/>
        </p:nvGrpSpPr>
        <p:grpSpPr>
          <a:xfrm>
            <a:off x="76200" y="4274249"/>
            <a:ext cx="12025745" cy="2507551"/>
            <a:chOff x="76200" y="1905000"/>
            <a:chExt cx="12025745" cy="250755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2CE2E70-3875-480A-AF6F-819D5233D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4800" y="1905000"/>
              <a:ext cx="4001412" cy="25031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24EA742-E9EB-4945-8BE0-34C1D95DE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00533" y="1905000"/>
              <a:ext cx="4001412" cy="250755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B14504D-E630-4223-B28D-B372B074E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00" y="1906015"/>
              <a:ext cx="4001412" cy="2503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492717"/>
      </p:ext>
    </p:extLst>
  </p:cSld>
  <p:clrMapOvr>
    <a:masterClrMapping/>
  </p:clrMapOvr>
</p:sld>
</file>

<file path=ppt/theme/theme1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WO Template">
  <a:themeElements>
    <a:clrScheme name="Arcfield 1">
      <a:dk1>
        <a:srgbClr val="003144"/>
      </a:dk1>
      <a:lt1>
        <a:srgbClr val="FFFFFF"/>
      </a:lt1>
      <a:dk2>
        <a:srgbClr val="000000"/>
      </a:dk2>
      <a:lt2>
        <a:srgbClr val="EBE7EF"/>
      </a:lt2>
      <a:accent1>
        <a:srgbClr val="00597C"/>
      </a:accent1>
      <a:accent2>
        <a:srgbClr val="003144"/>
      </a:accent2>
      <a:accent3>
        <a:srgbClr val="41C0F0"/>
      </a:accent3>
      <a:accent4>
        <a:srgbClr val="EBE7EF"/>
      </a:accent4>
      <a:accent5>
        <a:srgbClr val="000000"/>
      </a:accent5>
      <a:accent6>
        <a:srgbClr val="F39200"/>
      </a:accent6>
      <a:hlink>
        <a:srgbClr val="40C0F0"/>
      </a:hlink>
      <a:folHlink>
        <a:srgbClr val="F39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600"/>
          </a:spcBef>
          <a:spcAft>
            <a:spcPts val="60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srgbClr val="00597C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rcfield PPT Example Layouts_July2022_RM-V3" id="{08235A10-0E8C-0A4D-86E7-05752CBAB380}" vid="{B6AA6EE1-B7DE-204D-B106-8FBDC603008F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f94c0a7-07cc-47df-8981-11dfddd57863}" enabled="0" method="" siteId="{ff94c0a7-07cc-47df-8981-11dfddd5786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239231</TotalTime>
  <Words>1753</Words>
  <Application>Microsoft Office PowerPoint</Application>
  <PresentationFormat>Widescreen</PresentationFormat>
  <Paragraphs>320</Paragraphs>
  <Slides>25</Slides>
  <Notes>2</Notes>
  <HiddenSlides>0</HiddenSlides>
  <MMClips>2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ＭＳ Ｐゴシック</vt:lpstr>
      <vt:lpstr>Arial</vt:lpstr>
      <vt:lpstr>Calibri</vt:lpstr>
      <vt:lpstr>Google Sans</vt:lpstr>
      <vt:lpstr>Symbol</vt:lpstr>
      <vt:lpstr>Times New Roman</vt:lpstr>
      <vt:lpstr>15_Office Theme</vt:lpstr>
      <vt:lpstr>BWO Template</vt:lpstr>
      <vt:lpstr>3_Office Theme</vt:lpstr>
      <vt:lpstr>4_Office Theme</vt:lpstr>
      <vt:lpstr>14_Office Theme</vt:lpstr>
      <vt:lpstr>Equation</vt:lpstr>
      <vt:lpstr>Incoherent Scatter from Non Thermal Ion Velocity Distributions in the Ionosphere with Applications to Rapid Radiation Belt Remediation</vt:lpstr>
      <vt:lpstr>Incoherent Scatter from Non Thermal Velocity Distributions</vt:lpstr>
      <vt:lpstr>PowerPoint Presentation</vt:lpstr>
      <vt:lpstr>DSMC Modeling of F-Region Rocket Burns C.R. Kaplan and P.A. Bernhardt, JOURNAL OF SPACECRAFT AND ROCKETS, Vol. 47, No. 4, July–August 2010</vt:lpstr>
      <vt:lpstr>DSMC Modeling of Neutral Flow for F-Region Rocket Burns  C.R. Kaplan and P.A. Bernhardt, JOURNAL OF SPACECRAFT AND ROCKETS, Vol. 47, No. 4, July–August 2010</vt:lpstr>
      <vt:lpstr>Neutral Exhaust Interactions and Radar Detection in the Ionosphere</vt:lpstr>
      <vt:lpstr>PowerPoint Presentation</vt:lpstr>
      <vt:lpstr>Distributions with Ion-Ring and Thermal Electron Plasma</vt:lpstr>
      <vt:lpstr>Incoherent Scatter Detection of Ring-Beam Distributions </vt:lpstr>
      <vt:lpstr>SIMPLEX: Millstone Hill pass in twilight 10 September 2009, 00:08:38 GMT Burn</vt:lpstr>
      <vt:lpstr>Cloud at End of 10 Second Burn Radar Pointed at Lat: 44.32, Long: -69.86, Altitude: 275.00</vt:lpstr>
      <vt:lpstr>Cloud at End of 30 Second Burn Radar Pointed at Lat: 44.32, Long: -69.86, Altitude: 275.00</vt:lpstr>
      <vt:lpstr>PowerPoint Presentation</vt:lpstr>
      <vt:lpstr>Incoherent Scatter Measurements from F-Region Rocket Burns</vt:lpstr>
      <vt:lpstr>Generation of Non Thermal Ion Velocity Distributions</vt:lpstr>
      <vt:lpstr>Incoherent Scatter from Ion Beam Distributions: Field Aligned Beam</vt:lpstr>
      <vt:lpstr>Incoherent Scatter from Ion Beam Distributions: Oblique Injection</vt:lpstr>
      <vt:lpstr>Incoherent Scatter from Ion Beam Distributions: Thermal and Plume</vt:lpstr>
      <vt:lpstr>Current Rocket Burns of Opportunity Near ISR Radars</vt:lpstr>
      <vt:lpstr>Demonstration of Concept Whistler Wave Amplification</vt:lpstr>
      <vt:lpstr>PowerPoint Presentation</vt:lpstr>
      <vt:lpstr>Why Do We Care?  Simulations of Rocket Burn Amplifier Experiment Provide Intense Whistler Waves That Remove Radiation Belt Electrons</vt:lpstr>
      <vt:lpstr>Diagnostics of Ionospheric Activation by Injections of Rocket Exhaust Include Incoherent and Coherent Scatter Radar, Ground  Optics, and Space Sensors</vt:lpstr>
      <vt:lpstr>Incoherent Scatter Supports Artificial Whistler Amplifiers in Space for Devices Designed to Reduce Harmful Radiation Belt Particles</vt:lpstr>
      <vt:lpstr>Incoherent Scatter Diagnostics of High Speed Ion Beams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</dc:creator>
  <cp:lastModifiedBy>Paul Bernhardt</cp:lastModifiedBy>
  <cp:revision>2084</cp:revision>
  <cp:lastPrinted>2022-03-29T02:46:07Z</cp:lastPrinted>
  <dcterms:created xsi:type="dcterms:W3CDTF">2018-02-12T22:57:25Z</dcterms:created>
  <dcterms:modified xsi:type="dcterms:W3CDTF">2025-07-26T21:04:10Z</dcterms:modified>
</cp:coreProperties>
</file>