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896" r:id="rId2"/>
    <p:sldMasterId id="2147483898" r:id="rId3"/>
    <p:sldMasterId id="2147483900" r:id="rId4"/>
  </p:sldMasterIdLst>
  <p:notesMasterIdLst>
    <p:notesMasterId r:id="rId15"/>
  </p:notesMasterIdLst>
  <p:handoutMasterIdLst>
    <p:handoutMasterId r:id="rId16"/>
  </p:handoutMasterIdLst>
  <p:sldIdLst>
    <p:sldId id="736" r:id="rId5"/>
    <p:sldId id="730" r:id="rId6"/>
    <p:sldId id="753" r:id="rId7"/>
    <p:sldId id="756" r:id="rId8"/>
    <p:sldId id="754" r:id="rId9"/>
    <p:sldId id="751" r:id="rId10"/>
    <p:sldId id="755" r:id="rId11"/>
    <p:sldId id="758" r:id="rId12"/>
    <p:sldId id="737" r:id="rId13"/>
    <p:sldId id="757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an L. Wardle" initials="BLW" lastIdx="4" clrIdx="0"/>
  <p:cmAuthor id="1" name="Brian L. Wardle" initials="" lastIdx="10" clrIdx="1"/>
  <p:cmAuthor id="2" name="Karl Berggren" initials="kkb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FCF"/>
    <a:srgbClr val="0000FF"/>
    <a:srgbClr val="FFFF00"/>
    <a:srgbClr val="FF0000"/>
    <a:srgbClr val="B1B1B1"/>
    <a:srgbClr val="9FB6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2000" y="-272"/>
      </p:cViewPr>
      <p:guideLst>
        <p:guide orient="horz" pos="328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commentAuthors" Target="commentAuthors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brianwardle:Documents:Current%20new%20mac:MIT:Dept.:GAC%202012-2013%20me%20GAC%20Chair:2011%20GAC%20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Macintosh%20HD:Users:brianwardle:Documents:Current%20new%20mac:MIT:Dept.:GAC%202013-2014%20me%20Chair:2013folders-reads-sco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1"/>
          <c:order val="0"/>
          <c:invertIfNegative val="0"/>
          <c:cat>
            <c:numRef>
              <c:f>'[2011 GAC data.xlsx]Reviews by ranking &amp; analysis'!$J$13:$J$40</c:f>
              <c:numCache>
                <c:formatCode>General</c:formatCode>
                <c:ptCount val="28"/>
                <c:pt idx="0">
                  <c:v>0.0</c:v>
                </c:pt>
                <c:pt idx="1">
                  <c:v>0.5</c:v>
                </c:pt>
                <c:pt idx="2">
                  <c:v>1.0</c:v>
                </c:pt>
                <c:pt idx="3">
                  <c:v>1.3</c:v>
                </c:pt>
                <c:pt idx="4">
                  <c:v>1.4</c:v>
                </c:pt>
                <c:pt idx="5">
                  <c:v>1.5</c:v>
                </c:pt>
                <c:pt idx="6">
                  <c:v>1.6</c:v>
                </c:pt>
                <c:pt idx="7">
                  <c:v>1.7</c:v>
                </c:pt>
                <c:pt idx="8">
                  <c:v>1.8</c:v>
                </c:pt>
                <c:pt idx="9">
                  <c:v>2.0</c:v>
                </c:pt>
                <c:pt idx="10">
                  <c:v>2.1</c:v>
                </c:pt>
                <c:pt idx="11">
                  <c:v>2.2</c:v>
                </c:pt>
                <c:pt idx="12">
                  <c:v>2.3</c:v>
                </c:pt>
                <c:pt idx="13">
                  <c:v>2.4</c:v>
                </c:pt>
                <c:pt idx="14">
                  <c:v>2.5</c:v>
                </c:pt>
                <c:pt idx="15">
                  <c:v>2.6</c:v>
                </c:pt>
                <c:pt idx="16">
                  <c:v>2.7</c:v>
                </c:pt>
                <c:pt idx="17">
                  <c:v>2.8</c:v>
                </c:pt>
                <c:pt idx="18">
                  <c:v>3.0</c:v>
                </c:pt>
                <c:pt idx="19">
                  <c:v>3.2</c:v>
                </c:pt>
                <c:pt idx="20">
                  <c:v>3.3</c:v>
                </c:pt>
                <c:pt idx="21">
                  <c:v>3.4</c:v>
                </c:pt>
                <c:pt idx="22">
                  <c:v>3.5</c:v>
                </c:pt>
                <c:pt idx="23">
                  <c:v>3.6</c:v>
                </c:pt>
                <c:pt idx="24">
                  <c:v>3.7</c:v>
                </c:pt>
                <c:pt idx="25">
                  <c:v>3.8</c:v>
                </c:pt>
                <c:pt idx="26">
                  <c:v>3.9</c:v>
                </c:pt>
                <c:pt idx="27">
                  <c:v>4.0</c:v>
                </c:pt>
              </c:numCache>
            </c:numRef>
          </c:cat>
          <c:val>
            <c:numRef>
              <c:f>'[2011 GAC data.xlsx]Reviews by ranking &amp; analysis'!$L$13:$L$40</c:f>
              <c:numCache>
                <c:formatCode>0.0</c:formatCode>
                <c:ptCount val="28"/>
                <c:pt idx="0">
                  <c:v>2.0</c:v>
                </c:pt>
                <c:pt idx="1">
                  <c:v>2.0</c:v>
                </c:pt>
                <c:pt idx="2">
                  <c:v>2.0</c:v>
                </c:pt>
                <c:pt idx="3">
                  <c:v>3.0</c:v>
                </c:pt>
                <c:pt idx="4">
                  <c:v>5.0</c:v>
                </c:pt>
                <c:pt idx="5">
                  <c:v>2.041666666666667</c:v>
                </c:pt>
                <c:pt idx="6">
                  <c:v>5.0</c:v>
                </c:pt>
                <c:pt idx="7">
                  <c:v>3.0</c:v>
                </c:pt>
                <c:pt idx="8">
                  <c:v>4.833333333333332</c:v>
                </c:pt>
                <c:pt idx="9">
                  <c:v>2.55</c:v>
                </c:pt>
                <c:pt idx="10">
                  <c:v>7.0</c:v>
                </c:pt>
                <c:pt idx="11">
                  <c:v>5.333333333333332</c:v>
                </c:pt>
                <c:pt idx="12">
                  <c:v>3.294117647058823</c:v>
                </c:pt>
                <c:pt idx="13">
                  <c:v>5.4</c:v>
                </c:pt>
                <c:pt idx="14">
                  <c:v>4.90909090909091</c:v>
                </c:pt>
                <c:pt idx="15">
                  <c:v>5.222222222222222</c:v>
                </c:pt>
                <c:pt idx="16">
                  <c:v>4.93333333333334</c:v>
                </c:pt>
                <c:pt idx="17">
                  <c:v>4.764705882352937</c:v>
                </c:pt>
                <c:pt idx="18">
                  <c:v>4.564516129032245</c:v>
                </c:pt>
                <c:pt idx="19">
                  <c:v>5.35294117647058</c:v>
                </c:pt>
                <c:pt idx="20">
                  <c:v>4.5</c:v>
                </c:pt>
                <c:pt idx="21">
                  <c:v>5.222222222222222</c:v>
                </c:pt>
                <c:pt idx="22">
                  <c:v>4.333333333333332</c:v>
                </c:pt>
                <c:pt idx="23">
                  <c:v>5.0</c:v>
                </c:pt>
                <c:pt idx="24">
                  <c:v>4.333333333333332</c:v>
                </c:pt>
                <c:pt idx="25">
                  <c:v>4.428571428571429</c:v>
                </c:pt>
                <c:pt idx="26">
                  <c:v>7.0</c:v>
                </c:pt>
                <c:pt idx="27">
                  <c:v>4.058823529411764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87675320"/>
        <c:axId val="-2021480776"/>
        <c:axId val="0"/>
      </c:bar3DChart>
      <c:catAx>
        <c:axId val="-2087675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21480776"/>
        <c:crosses val="autoZero"/>
        <c:auto val="1"/>
        <c:lblAlgn val="ctr"/>
        <c:lblOffset val="100"/>
        <c:noMultiLvlLbl val="0"/>
      </c:catAx>
      <c:valAx>
        <c:axId val="-2021480776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-208767532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1"/>
          <c:order val="0"/>
          <c:invertIfNegative val="0"/>
          <c:cat>
            <c:numRef>
              <c:f>'[2013folders-reads-scores.xlsx]2013folders-reads-scores.csv'!$G$9:$G$33</c:f>
              <c:numCache>
                <c:formatCode>General</c:formatCode>
                <c:ptCount val="25"/>
                <c:pt idx="0">
                  <c:v>0.0</c:v>
                </c:pt>
                <c:pt idx="1">
                  <c:v>0.5</c:v>
                </c:pt>
                <c:pt idx="2">
                  <c:v>0.7</c:v>
                </c:pt>
                <c:pt idx="3">
                  <c:v>1.0</c:v>
                </c:pt>
                <c:pt idx="4">
                  <c:v>1.3</c:v>
                </c:pt>
                <c:pt idx="5">
                  <c:v>1.5</c:v>
                </c:pt>
                <c:pt idx="6">
                  <c:v>1.7</c:v>
                </c:pt>
                <c:pt idx="7">
                  <c:v>1.8</c:v>
                </c:pt>
                <c:pt idx="8">
                  <c:v>2.0</c:v>
                </c:pt>
                <c:pt idx="9">
                  <c:v>2.2</c:v>
                </c:pt>
                <c:pt idx="10">
                  <c:v>2.3</c:v>
                </c:pt>
                <c:pt idx="11">
                  <c:v>2.4</c:v>
                </c:pt>
                <c:pt idx="12">
                  <c:v>2.5</c:v>
                </c:pt>
                <c:pt idx="13">
                  <c:v>2.6</c:v>
                </c:pt>
                <c:pt idx="14">
                  <c:v>2.7</c:v>
                </c:pt>
                <c:pt idx="15">
                  <c:v>2.8</c:v>
                </c:pt>
                <c:pt idx="16">
                  <c:v>3.0</c:v>
                </c:pt>
                <c:pt idx="17">
                  <c:v>3.2</c:v>
                </c:pt>
                <c:pt idx="18">
                  <c:v>3.3</c:v>
                </c:pt>
                <c:pt idx="19">
                  <c:v>3.4</c:v>
                </c:pt>
                <c:pt idx="20">
                  <c:v>3.5</c:v>
                </c:pt>
                <c:pt idx="21">
                  <c:v>3.6</c:v>
                </c:pt>
                <c:pt idx="22">
                  <c:v>3.7</c:v>
                </c:pt>
                <c:pt idx="23">
                  <c:v>3.8</c:v>
                </c:pt>
                <c:pt idx="24">
                  <c:v>4.0</c:v>
                </c:pt>
              </c:numCache>
            </c:numRef>
          </c:cat>
          <c:val>
            <c:numRef>
              <c:f>'[2013folders-reads-scores.xlsx]2013folders-reads-scores.csv'!$J$9:$J$33</c:f>
              <c:numCache>
                <c:formatCode>0.0</c:formatCode>
                <c:ptCount val="25"/>
                <c:pt idx="0">
                  <c:v>2.0</c:v>
                </c:pt>
                <c:pt idx="1">
                  <c:v>2.0</c:v>
                </c:pt>
                <c:pt idx="2">
                  <c:v>4.0</c:v>
                </c:pt>
                <c:pt idx="3">
                  <c:v>2.03921568627451</c:v>
                </c:pt>
                <c:pt idx="4">
                  <c:v>3.0</c:v>
                </c:pt>
                <c:pt idx="5">
                  <c:v>2.035087719298246</c:v>
                </c:pt>
                <c:pt idx="6">
                  <c:v>3.0</c:v>
                </c:pt>
                <c:pt idx="7">
                  <c:v>4.0</c:v>
                </c:pt>
                <c:pt idx="8">
                  <c:v>2.376344086021505</c:v>
                </c:pt>
                <c:pt idx="9">
                  <c:v>5.0</c:v>
                </c:pt>
                <c:pt idx="10">
                  <c:v>3.486486486486486</c:v>
                </c:pt>
                <c:pt idx="11">
                  <c:v>5.0</c:v>
                </c:pt>
                <c:pt idx="12">
                  <c:v>4.0</c:v>
                </c:pt>
                <c:pt idx="13">
                  <c:v>5.0</c:v>
                </c:pt>
                <c:pt idx="14">
                  <c:v>3.125</c:v>
                </c:pt>
                <c:pt idx="15">
                  <c:v>4.26923076923077</c:v>
                </c:pt>
                <c:pt idx="16">
                  <c:v>3.40983606557377</c:v>
                </c:pt>
                <c:pt idx="17">
                  <c:v>5.1</c:v>
                </c:pt>
                <c:pt idx="18">
                  <c:v>3.54054054054054</c:v>
                </c:pt>
                <c:pt idx="19">
                  <c:v>5.0</c:v>
                </c:pt>
                <c:pt idx="20">
                  <c:v>3.666666666666666</c:v>
                </c:pt>
                <c:pt idx="21">
                  <c:v>5.0</c:v>
                </c:pt>
                <c:pt idx="22">
                  <c:v>4.285714285714285</c:v>
                </c:pt>
                <c:pt idx="23">
                  <c:v>4.428571428571429</c:v>
                </c:pt>
                <c:pt idx="24">
                  <c:v>3.842105263157895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16760792"/>
        <c:axId val="1829067192"/>
        <c:axId val="0"/>
      </c:bar3DChart>
      <c:catAx>
        <c:axId val="-2016760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29067192"/>
        <c:crosses val="autoZero"/>
        <c:auto val="1"/>
        <c:lblAlgn val="ctr"/>
        <c:lblOffset val="100"/>
        <c:noMultiLvlLbl val="0"/>
      </c:catAx>
      <c:valAx>
        <c:axId val="1829067192"/>
        <c:scaling>
          <c:orientation val="minMax"/>
          <c:max val="7.0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-20167607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ED2BD-4A7E-8D4D-B01C-4D38E2CE475F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E9B4B-9B98-D546-9A22-6B16C1183A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196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5C4999B-F29C-1141-8B95-8DD03C5C9B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9411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C4999B-F29C-1141-8B95-8DD03C5C9B1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437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C4999B-F29C-1141-8B95-8DD03C5C9B1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013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C4999B-F29C-1141-8B95-8DD03C5C9B1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013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C4999B-F29C-1141-8B95-8DD03C5C9B1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290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C4999B-F29C-1141-8B95-8DD03C5C9B1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290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6727BB83-068F-D643-916C-27FEE3E09E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55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660025E5-B7B6-9B44-8E0F-6C3492B00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214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73306B58-FBE0-4F4E-9A31-19E26D23AA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545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DA4F8B46-5E92-4543-BEEA-9616732CD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59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69D104D8-77F8-0747-82A0-6D85BEA82F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04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42D722D5-E448-364D-9EA8-2C5A302A9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902B20A6-6EA8-7A4E-9130-D0910DB4A2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08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DA347B3B-C4C3-5D43-AA22-53E107F4AF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815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D5359E64-2910-CD4A-8BFF-D883CFBE30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803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E70F0A7D-67EC-A445-9FD9-B24B50E47D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714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470650" y="6400800"/>
            <a:ext cx="2590800" cy="457200"/>
          </a:xfrm>
          <a:prstGeom prst="rect">
            <a:avLst/>
          </a:prstGeom>
        </p:spPr>
        <p:txBody>
          <a:bodyPr/>
          <a:lstStyle>
            <a:lvl1pPr>
              <a:defRPr i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B. L. Wardle, wardle@mit.edu, Jan </a:t>
            </a:r>
            <a:r>
              <a:rPr lang="ja-JP" altLang="en-US"/>
              <a:t>‘</a:t>
            </a:r>
            <a:r>
              <a:rPr lang="en-US"/>
              <a:t>10-</a:t>
            </a:r>
            <a:fld id="{7F1201DC-3443-4246-98DA-46D8F783F9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297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" name="Group 8"/>
          <p:cNvGrpSpPr>
            <a:grpSpLocks/>
          </p:cNvGrpSpPr>
          <p:nvPr userDrawn="1"/>
        </p:nvGrpSpPr>
        <p:grpSpPr bwMode="auto">
          <a:xfrm>
            <a:off x="152400" y="6519863"/>
            <a:ext cx="493713" cy="261937"/>
            <a:chOff x="728" y="3915"/>
            <a:chExt cx="311" cy="165"/>
          </a:xfrm>
        </p:grpSpPr>
        <p:sp>
          <p:nvSpPr>
            <p:cNvPr id="1032" name="Rectangle 9"/>
            <p:cNvSpPr>
              <a:spLocks noChangeAspect="1" noChangeArrowheads="1"/>
            </p:cNvSpPr>
            <p:nvPr userDrawn="1"/>
          </p:nvSpPr>
          <p:spPr bwMode="auto">
            <a:xfrm>
              <a:off x="839" y="3916"/>
              <a:ext cx="33" cy="164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" name="Rectangle 10"/>
            <p:cNvSpPr>
              <a:spLocks noChangeAspect="1" noChangeArrowheads="1"/>
            </p:cNvSpPr>
            <p:nvPr userDrawn="1"/>
          </p:nvSpPr>
          <p:spPr bwMode="auto">
            <a:xfrm>
              <a:off x="782" y="3916"/>
              <a:ext cx="33" cy="112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Rectangle 11"/>
            <p:cNvSpPr>
              <a:spLocks noChangeAspect="1" noChangeArrowheads="1"/>
            </p:cNvSpPr>
            <p:nvPr userDrawn="1"/>
          </p:nvSpPr>
          <p:spPr bwMode="auto">
            <a:xfrm>
              <a:off x="728" y="3916"/>
              <a:ext cx="33" cy="164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5" name="Rectangle 12"/>
            <p:cNvSpPr>
              <a:spLocks noChangeAspect="1" noChangeArrowheads="1"/>
            </p:cNvSpPr>
            <p:nvPr userDrawn="1"/>
          </p:nvSpPr>
          <p:spPr bwMode="auto">
            <a:xfrm>
              <a:off x="896" y="3967"/>
              <a:ext cx="33" cy="112"/>
            </a:xfrm>
            <a:prstGeom prst="rect">
              <a:avLst/>
            </a:prstGeom>
            <a:solidFill>
              <a:srgbClr val="666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" name="Rectangle 13"/>
            <p:cNvSpPr>
              <a:spLocks noChangeAspect="1" noChangeArrowheads="1"/>
            </p:cNvSpPr>
            <p:nvPr userDrawn="1"/>
          </p:nvSpPr>
          <p:spPr bwMode="auto">
            <a:xfrm>
              <a:off x="950" y="3967"/>
              <a:ext cx="33" cy="112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7" name="Rectangle 14"/>
            <p:cNvSpPr>
              <a:spLocks noChangeAspect="1" noChangeArrowheads="1"/>
            </p:cNvSpPr>
            <p:nvPr userDrawn="1"/>
          </p:nvSpPr>
          <p:spPr bwMode="auto">
            <a:xfrm>
              <a:off x="895" y="3915"/>
              <a:ext cx="32" cy="33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8" name="Rectangle 15"/>
            <p:cNvSpPr>
              <a:spLocks noChangeAspect="1" noChangeArrowheads="1"/>
            </p:cNvSpPr>
            <p:nvPr userDrawn="1"/>
          </p:nvSpPr>
          <p:spPr bwMode="auto">
            <a:xfrm>
              <a:off x="950" y="3915"/>
              <a:ext cx="89" cy="33"/>
            </a:xfrm>
            <a:prstGeom prst="rect">
              <a:avLst/>
            </a:prstGeom>
            <a:solidFill>
              <a:srgbClr val="99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1" name="Rectangle 17"/>
          <p:cNvSpPr>
            <a:spLocks noChangeArrowheads="1"/>
          </p:cNvSpPr>
          <p:nvPr/>
        </p:nvSpPr>
        <p:spPr bwMode="auto">
          <a:xfrm>
            <a:off x="2616200" y="6980238"/>
            <a:ext cx="3911600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US" sz="500"/>
          </a:p>
          <a:p>
            <a:pPr algn="ctr"/>
            <a:r>
              <a:rPr lang="en-US" sz="800">
                <a:latin typeface="Arial" charset="0"/>
              </a:rPr>
              <a:t>Confidential and proprietary. Not for public distribution. MIT </a:t>
            </a:r>
            <a:r>
              <a:rPr lang="en-US" sz="800">
                <a:latin typeface="Arial" charset="0"/>
                <a:ea typeface="ヒラギノ角ゴ Pro W3" charset="0"/>
                <a:cs typeface="ヒラギノ角ゴ Pro W3" charset="0"/>
              </a:rPr>
              <a:t>©</a:t>
            </a:r>
            <a:r>
              <a:rPr lang="en-US" sz="800">
                <a:latin typeface="Arial" charset="0"/>
              </a:rPr>
              <a:t> 2006-2009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7044267" y="6581001"/>
            <a:ext cx="20997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FCB3F81-B8D9-084F-B00D-22862866D52F}" type="slidenum">
              <a:rPr lang="en-US" sz="1200" i="1" smtClean="0"/>
              <a:pPr algn="r"/>
              <a:t>‹#›</a:t>
            </a:fld>
            <a:endParaRPr lang="en-US" sz="1200" i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76200"/>
            <a:ext cx="708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22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35100"/>
            <a:ext cx="7769225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22020" name="Line 4"/>
          <p:cNvSpPr>
            <a:spLocks noChangeShapeType="1"/>
          </p:cNvSpPr>
          <p:nvPr userDrawn="1"/>
        </p:nvSpPr>
        <p:spPr bwMode="auto">
          <a:xfrm>
            <a:off x="0" y="904875"/>
            <a:ext cx="9144000" cy="0"/>
          </a:xfrm>
          <a:prstGeom prst="line">
            <a:avLst/>
          </a:prstGeom>
          <a:noFill/>
          <a:ln w="57150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sz="1400" smtClean="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622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algn="ctr"/>
            <a:endParaRPr lang="en-US" sz="1400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622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folHlink"/>
                </a:solidFill>
                <a:latin typeface="+mn-lt"/>
              </a:defRPr>
            </a:lvl1pPr>
          </a:lstStyle>
          <a:p>
            <a:fld id="{8A89E888-22F1-48FA-A733-557000C47435}" type="slidenum">
              <a:rPr lang="en-US" sz="1400" smtClean="0">
                <a:solidFill>
                  <a:srgbClr val="B2B2B2"/>
                </a:solidFill>
                <a:ea typeface="+mn-ea"/>
                <a:cs typeface="+mn-cs"/>
              </a:rPr>
              <a:pPr/>
              <a:t>‹#›</a:t>
            </a:fld>
            <a:endParaRPr lang="en-US" sz="1400" smtClean="0">
              <a:solidFill>
                <a:srgbClr val="B2B2B2"/>
              </a:solidFill>
              <a:ea typeface="+mn-ea"/>
              <a:cs typeface="+mn-cs"/>
            </a:endParaRPr>
          </a:p>
        </p:txBody>
      </p:sp>
      <p:sp>
        <p:nvSpPr>
          <p:cNvPr id="1622026" name="Text Box 10"/>
          <p:cNvSpPr txBox="1">
            <a:spLocks noChangeArrowheads="1"/>
          </p:cNvSpPr>
          <p:nvPr userDrawn="1"/>
        </p:nvSpPr>
        <p:spPr bwMode="auto">
          <a:xfrm>
            <a:off x="8023225" y="6527800"/>
            <a:ext cx="9064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US" sz="1400" i="1" smtClean="0">
                <a:solidFill>
                  <a:srgbClr val="B2B2B2"/>
                </a:solidFill>
                <a:latin typeface="Times New Roman" pitchFamily="18" charset="0"/>
                <a:ea typeface="+mn-ea"/>
                <a:cs typeface="+mn-cs"/>
              </a:rPr>
              <a:t>Berggren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76200"/>
            <a:ext cx="708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22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35100"/>
            <a:ext cx="7769225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22020" name="Line 4"/>
          <p:cNvSpPr>
            <a:spLocks noChangeShapeType="1"/>
          </p:cNvSpPr>
          <p:nvPr userDrawn="1"/>
        </p:nvSpPr>
        <p:spPr bwMode="auto">
          <a:xfrm>
            <a:off x="0" y="904875"/>
            <a:ext cx="9144000" cy="0"/>
          </a:xfrm>
          <a:prstGeom prst="line">
            <a:avLst/>
          </a:prstGeom>
          <a:noFill/>
          <a:ln w="57150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sz="1400" smtClean="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622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algn="ctr"/>
            <a:endParaRPr lang="en-US" sz="1400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622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folHlink"/>
                </a:solidFill>
                <a:latin typeface="+mn-lt"/>
              </a:defRPr>
            </a:lvl1pPr>
          </a:lstStyle>
          <a:p>
            <a:fld id="{8A89E888-22F1-48FA-A733-557000C47435}" type="slidenum">
              <a:rPr lang="en-US" sz="1400" smtClean="0">
                <a:solidFill>
                  <a:srgbClr val="B2B2B2"/>
                </a:solidFill>
                <a:ea typeface="+mn-ea"/>
                <a:cs typeface="+mn-cs"/>
              </a:rPr>
              <a:pPr/>
              <a:t>‹#›</a:t>
            </a:fld>
            <a:endParaRPr lang="en-US" sz="1400" smtClean="0">
              <a:solidFill>
                <a:srgbClr val="B2B2B2"/>
              </a:solidFill>
              <a:ea typeface="+mn-ea"/>
              <a:cs typeface="+mn-cs"/>
            </a:endParaRPr>
          </a:p>
        </p:txBody>
      </p:sp>
      <p:sp>
        <p:nvSpPr>
          <p:cNvPr id="1622026" name="Text Box 10"/>
          <p:cNvSpPr txBox="1">
            <a:spLocks noChangeArrowheads="1"/>
          </p:cNvSpPr>
          <p:nvPr userDrawn="1"/>
        </p:nvSpPr>
        <p:spPr bwMode="auto">
          <a:xfrm>
            <a:off x="8023225" y="6527800"/>
            <a:ext cx="9064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US" sz="1400" i="1" smtClean="0">
                <a:solidFill>
                  <a:srgbClr val="B2B2B2"/>
                </a:solidFill>
                <a:latin typeface="Times New Roman" pitchFamily="18" charset="0"/>
                <a:ea typeface="+mn-ea"/>
                <a:cs typeface="+mn-cs"/>
              </a:rPr>
              <a:t>Berggren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76200"/>
            <a:ext cx="708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64" tIns="46033" rIns="92064" bIns="4603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22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35100"/>
            <a:ext cx="7769225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22020" name="Line 4"/>
          <p:cNvSpPr>
            <a:spLocks noChangeShapeType="1"/>
          </p:cNvSpPr>
          <p:nvPr userDrawn="1"/>
        </p:nvSpPr>
        <p:spPr bwMode="auto">
          <a:xfrm>
            <a:off x="0" y="904875"/>
            <a:ext cx="9144000" cy="0"/>
          </a:xfrm>
          <a:prstGeom prst="line">
            <a:avLst/>
          </a:prstGeom>
          <a:noFill/>
          <a:ln w="57150">
            <a:solidFill>
              <a:srgbClr val="5F5F5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sz="1400" smtClean="0">
              <a:solidFill>
                <a:srgbClr val="FFFFFF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622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algn="ctr"/>
            <a:endParaRPr lang="en-US" sz="1400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622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folHlink"/>
                </a:solidFill>
                <a:latin typeface="+mn-lt"/>
              </a:defRPr>
            </a:lvl1pPr>
          </a:lstStyle>
          <a:p>
            <a:fld id="{8A89E888-22F1-48FA-A733-557000C47435}" type="slidenum">
              <a:rPr lang="en-US" sz="1400" smtClean="0">
                <a:solidFill>
                  <a:srgbClr val="B2B2B2"/>
                </a:solidFill>
                <a:ea typeface="+mn-ea"/>
                <a:cs typeface="+mn-cs"/>
              </a:rPr>
              <a:pPr/>
              <a:t>‹#›</a:t>
            </a:fld>
            <a:endParaRPr lang="en-US" sz="1400" smtClean="0">
              <a:solidFill>
                <a:srgbClr val="B2B2B2"/>
              </a:solidFill>
              <a:ea typeface="+mn-ea"/>
              <a:cs typeface="+mn-cs"/>
            </a:endParaRPr>
          </a:p>
        </p:txBody>
      </p:sp>
      <p:sp>
        <p:nvSpPr>
          <p:cNvPr id="1622026" name="Text Box 10"/>
          <p:cNvSpPr txBox="1">
            <a:spLocks noChangeArrowheads="1"/>
          </p:cNvSpPr>
          <p:nvPr userDrawn="1"/>
        </p:nvSpPr>
        <p:spPr bwMode="auto">
          <a:xfrm>
            <a:off x="8023225" y="6527800"/>
            <a:ext cx="9064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US" sz="1400" i="1" smtClean="0">
                <a:solidFill>
                  <a:srgbClr val="B2B2B2"/>
                </a:solidFill>
                <a:latin typeface="Times New Roman" pitchFamily="18" charset="0"/>
                <a:ea typeface="+mn-ea"/>
                <a:cs typeface="+mn-cs"/>
              </a:rPr>
              <a:t>Berggren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 xmlns:p14="http://schemas.microsoft.com/office/powerpoint/2010/main"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 Narrow" pitchFamily="34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SzPct val="100000"/>
        <a:buChar char=" 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ikis.mit.edu/confluence/display/AAGAC/Hom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644540"/>
            <a:ext cx="9144000" cy="1470025"/>
          </a:xfrm>
        </p:spPr>
        <p:txBody>
          <a:bodyPr/>
          <a:lstStyle/>
          <a:p>
            <a:r>
              <a:rPr lang="en-US" dirty="0" smtClean="0"/>
              <a:t>GAC 2013 – Kickoff 2013-2014 Season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1800" dirty="0" smtClean="0"/>
              <a:t>Nov. 7, 2013</a:t>
            </a:r>
            <a:endParaRPr lang="en-US" sz="18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14300" y="2976037"/>
            <a:ext cx="9029700" cy="2971800"/>
          </a:xfrm>
        </p:spPr>
        <p:txBody>
          <a:bodyPr/>
          <a:lstStyle/>
          <a:p>
            <a:r>
              <a:rPr lang="en-US" dirty="0" smtClean="0"/>
              <a:t>Brian L. Wardle (GAC Chair)</a:t>
            </a:r>
          </a:p>
          <a:p>
            <a:r>
              <a:rPr lang="en-US" dirty="0" smtClean="0"/>
              <a:t>Beth A. </a:t>
            </a:r>
            <a:r>
              <a:rPr lang="en-US" dirty="0" err="1" smtClean="0"/>
              <a:t>Marois</a:t>
            </a:r>
            <a:r>
              <a:rPr lang="en-US" dirty="0" smtClean="0"/>
              <a:t> (Grad Program Administrator)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507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170086"/>
            <a:ext cx="7772400" cy="1143000"/>
          </a:xfrm>
        </p:spPr>
        <p:txBody>
          <a:bodyPr/>
          <a:lstStyle/>
          <a:p>
            <a:r>
              <a:rPr lang="en-US" sz="2800" dirty="0" smtClean="0"/>
              <a:t>Reduced Reads Overall, Weighted Towards Better Folders</a:t>
            </a:r>
            <a:endParaRPr lang="en-US" sz="28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8173771"/>
              </p:ext>
            </p:extLst>
          </p:nvPr>
        </p:nvGraphicFramePr>
        <p:xfrm>
          <a:off x="191316" y="1385130"/>
          <a:ext cx="4580304" cy="4664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-2083533" y="3301999"/>
            <a:ext cx="436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Avg. # of Reads per Candidate</a:t>
            </a:r>
            <a:endParaRPr lang="en-US" sz="20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0523" y="5994400"/>
            <a:ext cx="436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Candidate Final Score</a:t>
            </a:r>
            <a:endParaRPr lang="en-US" sz="2000" dirty="0">
              <a:latin typeface="+mj-lt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548094" y="3510611"/>
            <a:ext cx="3954160" cy="11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126709"/>
              </p:ext>
            </p:extLst>
          </p:nvPr>
        </p:nvGraphicFramePr>
        <p:xfrm>
          <a:off x="4834157" y="1404795"/>
          <a:ext cx="5016928" cy="4630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2" name="Straight Connector 11"/>
          <p:cNvCxnSpPr/>
          <p:nvPr/>
        </p:nvCxnSpPr>
        <p:spPr bwMode="auto">
          <a:xfrm>
            <a:off x="5189840" y="3836205"/>
            <a:ext cx="3954160" cy="11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itle 1"/>
          <p:cNvSpPr txBox="1">
            <a:spLocks/>
          </p:cNvSpPr>
          <p:nvPr/>
        </p:nvSpPr>
        <p:spPr bwMode="auto">
          <a:xfrm>
            <a:off x="625800" y="694334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9pPr>
          </a:lstStyle>
          <a:p>
            <a:r>
              <a:rPr lang="en-US" sz="2000" dirty="0" smtClean="0"/>
              <a:t>Histograms of # of Reads by Final Score</a:t>
            </a:r>
          </a:p>
          <a:p>
            <a:r>
              <a:rPr lang="en-US" sz="2000" dirty="0" smtClean="0"/>
              <a:t>	2011 GAC										2012 GAC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3115870" y="3621536"/>
            <a:ext cx="1308471" cy="461665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Helvetica"/>
                <a:cs typeface="Helvetica"/>
              </a:rPr>
              <a:t>Avg. 3.7</a:t>
            </a:r>
            <a:endParaRPr 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81904" y="4024101"/>
            <a:ext cx="1308471" cy="461665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Helvetica"/>
                <a:cs typeface="Helvetica"/>
              </a:rPr>
              <a:t>Avg. 3.1</a:t>
            </a:r>
            <a:endParaRPr 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320901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131227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9pPr>
          </a:lstStyle>
          <a:p>
            <a:r>
              <a:rPr lang="en-US" sz="2800" dirty="0" smtClean="0"/>
              <a:t>Topics for Today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5083" y="1724962"/>
            <a:ext cx="85803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Helvetica"/>
                <a:cs typeface="Helvetica"/>
              </a:rPr>
              <a:t>Go </a:t>
            </a:r>
            <a:r>
              <a:rPr lang="en-US" dirty="0">
                <a:latin typeface="Helvetica"/>
                <a:cs typeface="Helvetica"/>
              </a:rPr>
              <a:t>over timeline and overall process (BLW and BM</a:t>
            </a:r>
            <a:r>
              <a:rPr lang="en-US" dirty="0" smtClean="0">
                <a:latin typeface="Helvetica"/>
                <a:cs typeface="Helvetica"/>
              </a:rPr>
              <a:t>)</a:t>
            </a:r>
          </a:p>
          <a:p>
            <a:pPr lvl="1"/>
            <a:r>
              <a:rPr lang="en-US" dirty="0" smtClean="0">
                <a:latin typeface="Helvetica"/>
                <a:cs typeface="Helvetica"/>
              </a:rPr>
              <a:t>– bottom line, little change from last year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– </a:t>
            </a:r>
            <a:r>
              <a:rPr lang="en-US" dirty="0" smtClean="0">
                <a:latin typeface="Helvetica"/>
                <a:cs typeface="Helvetica"/>
              </a:rPr>
              <a:t>maintain significant efficiency gains achieved last year</a:t>
            </a:r>
          </a:p>
          <a:p>
            <a:pPr lvl="1"/>
            <a:endParaRPr lang="en-US" dirty="0">
              <a:latin typeface="Helvetica"/>
              <a:cs typeface="Helvetica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Helvetica"/>
                <a:cs typeface="Helvetica"/>
              </a:rPr>
              <a:t>Process points for this cycle (GAC 2013, Fall 2014 Admits):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– </a:t>
            </a:r>
            <a:r>
              <a:rPr lang="en-US" dirty="0" smtClean="0">
                <a:latin typeface="Helvetica"/>
                <a:cs typeface="Helvetica"/>
              </a:rPr>
              <a:t>GE Fellows</a:t>
            </a:r>
            <a:endParaRPr lang="en-US" dirty="0">
              <a:latin typeface="Helvetica"/>
              <a:cs typeface="Helvetica"/>
            </a:endParaRPr>
          </a:p>
          <a:p>
            <a:pPr lvl="1"/>
            <a:r>
              <a:rPr lang="en-US" dirty="0">
                <a:latin typeface="Helvetica"/>
                <a:cs typeface="Helvetica"/>
              </a:rPr>
              <a:t>– </a:t>
            </a:r>
            <a:r>
              <a:rPr lang="en-US" dirty="0" smtClean="0">
                <a:latin typeface="Helvetica"/>
                <a:cs typeface="Helvetica"/>
              </a:rPr>
              <a:t>GAC wiki information (Air Force rankings, Brazil, etc.): </a:t>
            </a:r>
            <a:r>
              <a:rPr lang="en-US" dirty="0" smtClean="0">
                <a:latin typeface="Helvetica"/>
                <a:cs typeface="Helvetica"/>
                <a:hlinkClick r:id="rId2"/>
              </a:rPr>
              <a:t>https://wikis.mit.edu/confluence/display/AAGAC/Home</a:t>
            </a:r>
            <a:r>
              <a:rPr lang="en-US" dirty="0" smtClean="0">
                <a:latin typeface="Helvetica"/>
                <a:cs typeface="Helvetica"/>
              </a:rPr>
              <a:t> </a:t>
            </a:r>
          </a:p>
          <a:p>
            <a:pPr lvl="1"/>
            <a:endParaRPr lang="en-US" dirty="0">
              <a:latin typeface="Helvetica"/>
              <a:cs typeface="Helvetica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Helvetica"/>
                <a:cs typeface="Helvetica"/>
              </a:rPr>
              <a:t>Open Discussion</a:t>
            </a:r>
          </a:p>
        </p:txBody>
      </p:sp>
    </p:spTree>
    <p:extLst>
      <p:ext uri="{BB962C8B-B14F-4D97-AF65-F5344CB8AC3E}">
        <p14:creationId xmlns:p14="http://schemas.microsoft.com/office/powerpoint/2010/main" val="3246333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131227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9pPr>
          </a:lstStyle>
          <a:p>
            <a:r>
              <a:rPr lang="en-US" sz="2800" dirty="0" smtClean="0"/>
              <a:t>2013 GAC Members with Deltas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5900" y="1496011"/>
            <a:ext cx="4394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latin typeface="Helvetica"/>
                <a:cs typeface="Helvetica"/>
              </a:rPr>
              <a:t>2012 GAC (Fall 2013 Admit cycle)</a:t>
            </a:r>
          </a:p>
          <a:p>
            <a:r>
              <a:rPr lang="en-US" sz="2000" dirty="0" err="1" smtClean="0">
                <a:latin typeface="Helvetica"/>
                <a:cs typeface="Helvetica"/>
              </a:rPr>
              <a:t>Hamsa</a:t>
            </a:r>
            <a:r>
              <a:rPr lang="en-US" sz="2000" dirty="0" smtClean="0">
                <a:latin typeface="Helvetica"/>
                <a:cs typeface="Helvetica"/>
              </a:rPr>
              <a:t> </a:t>
            </a:r>
            <a:r>
              <a:rPr lang="en-US" sz="2000" dirty="0" err="1">
                <a:latin typeface="Helvetica"/>
                <a:cs typeface="Helvetica"/>
              </a:rPr>
              <a:t>Balakrishnan</a:t>
            </a:r>
            <a:r>
              <a:rPr lang="en-US" sz="2000" dirty="0">
                <a:latin typeface="Helvetica"/>
                <a:cs typeface="Helvetica"/>
              </a:rPr>
              <a:t>, Systems</a:t>
            </a:r>
          </a:p>
          <a:p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Kerri </a:t>
            </a:r>
            <a:r>
              <a:rPr lang="en-US" sz="2000" dirty="0" err="1">
                <a:solidFill>
                  <a:srgbClr val="0000FF"/>
                </a:solidFill>
                <a:latin typeface="Helvetica"/>
                <a:cs typeface="Helvetica"/>
              </a:rPr>
              <a:t>Cahoy</a:t>
            </a:r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, Systems</a:t>
            </a:r>
          </a:p>
          <a:p>
            <a:r>
              <a:rPr lang="en-US" sz="2000" dirty="0">
                <a:latin typeface="Helvetica"/>
                <a:cs typeface="Helvetica"/>
              </a:rPr>
              <a:t>Emilio </a:t>
            </a:r>
            <a:r>
              <a:rPr lang="en-US" sz="2000" dirty="0" err="1">
                <a:latin typeface="Helvetica"/>
                <a:cs typeface="Helvetica"/>
              </a:rPr>
              <a:t>Frazzoli</a:t>
            </a:r>
            <a:r>
              <a:rPr lang="en-US" sz="2000" dirty="0">
                <a:latin typeface="Helvetica"/>
                <a:cs typeface="Helvetica"/>
              </a:rPr>
              <a:t>, Info</a:t>
            </a:r>
          </a:p>
          <a:p>
            <a:r>
              <a:rPr lang="en-US" sz="2000" dirty="0">
                <a:latin typeface="Helvetica"/>
                <a:cs typeface="Helvetica"/>
              </a:rPr>
              <a:t>Beth </a:t>
            </a:r>
            <a:r>
              <a:rPr lang="en-US" sz="2000" dirty="0" err="1">
                <a:latin typeface="Helvetica"/>
                <a:cs typeface="Helvetica"/>
              </a:rPr>
              <a:t>Marois</a:t>
            </a:r>
            <a:r>
              <a:rPr lang="en-US" sz="2000" dirty="0">
                <a:latin typeface="Helvetica"/>
                <a:cs typeface="Helvetica"/>
              </a:rPr>
              <a:t>, </a:t>
            </a:r>
            <a:r>
              <a:rPr lang="en-US" sz="2000" dirty="0" smtClean="0">
                <a:latin typeface="Helvetica"/>
                <a:cs typeface="Helvetica"/>
              </a:rPr>
              <a:t>Grad. Administrator</a:t>
            </a:r>
            <a:endParaRPr lang="en-US" sz="2000" dirty="0">
              <a:latin typeface="Helvetica"/>
              <a:cs typeface="Helvetica"/>
            </a:endParaRPr>
          </a:p>
          <a:p>
            <a:r>
              <a:rPr lang="en-US" sz="2000" dirty="0">
                <a:latin typeface="Helvetica"/>
                <a:cs typeface="Helvetica"/>
              </a:rPr>
              <a:t>Nancy </a:t>
            </a:r>
            <a:r>
              <a:rPr lang="en-US" sz="2000" dirty="0" err="1">
                <a:latin typeface="Helvetica"/>
                <a:cs typeface="Helvetica"/>
              </a:rPr>
              <a:t>Leveson</a:t>
            </a:r>
            <a:r>
              <a:rPr lang="en-US" sz="2000" dirty="0">
                <a:latin typeface="Helvetica"/>
                <a:cs typeface="Helvetica"/>
              </a:rPr>
              <a:t>, Systems</a:t>
            </a:r>
          </a:p>
          <a:p>
            <a:r>
              <a:rPr lang="en-US" sz="2000" dirty="0" smtClean="0">
                <a:latin typeface="Helvetica"/>
                <a:cs typeface="Helvetica"/>
              </a:rPr>
              <a:t>Paulo Lozano</a:t>
            </a:r>
            <a:r>
              <a:rPr lang="en-US" sz="2000" dirty="0">
                <a:latin typeface="Helvetica"/>
                <a:cs typeface="Helvetica"/>
              </a:rPr>
              <a:t>, Vehicles.</a:t>
            </a:r>
          </a:p>
          <a:p>
            <a:r>
              <a:rPr lang="en-US" sz="2000" dirty="0">
                <a:latin typeface="Helvetica"/>
                <a:cs typeface="Helvetica"/>
              </a:rPr>
              <a:t>Nick Roy, Info</a:t>
            </a:r>
          </a:p>
          <a:p>
            <a:r>
              <a:rPr lang="en-US" sz="2000" dirty="0" err="1">
                <a:latin typeface="Helvetica"/>
                <a:cs typeface="Helvetica"/>
              </a:rPr>
              <a:t>QiQi</a:t>
            </a:r>
            <a:r>
              <a:rPr lang="en-US" sz="2000" dirty="0">
                <a:latin typeface="Helvetica"/>
                <a:cs typeface="Helvetica"/>
              </a:rPr>
              <a:t> Wang, Vehicles</a:t>
            </a:r>
          </a:p>
          <a:p>
            <a:r>
              <a:rPr lang="en-US" sz="2000" dirty="0">
                <a:latin typeface="Helvetica"/>
                <a:cs typeface="Helvetica"/>
              </a:rPr>
              <a:t>Brian Wardle, </a:t>
            </a:r>
            <a:r>
              <a:rPr lang="en-US" sz="2000" dirty="0" smtClean="0">
                <a:latin typeface="Helvetica"/>
                <a:cs typeface="Helvetica"/>
              </a:rPr>
              <a:t>Vehicles, Chair</a:t>
            </a:r>
            <a:endParaRPr lang="en-US" sz="2000" dirty="0">
              <a:latin typeface="Helvetica"/>
              <a:cs typeface="Helvetica"/>
            </a:endParaRPr>
          </a:p>
          <a:p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Karen </a:t>
            </a:r>
            <a:r>
              <a:rPr lang="en-US" sz="2000" dirty="0" err="1">
                <a:solidFill>
                  <a:srgbClr val="0000FF"/>
                </a:solidFill>
                <a:latin typeface="Helvetica"/>
                <a:cs typeface="Helvetica"/>
              </a:rPr>
              <a:t>Willcox</a:t>
            </a:r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, </a:t>
            </a:r>
            <a:r>
              <a:rPr lang="en-US" sz="2000" dirty="0" smtClean="0">
                <a:solidFill>
                  <a:srgbClr val="0000FF"/>
                </a:solidFill>
                <a:latin typeface="Helvetica"/>
                <a:cs typeface="Helvetica"/>
              </a:rPr>
              <a:t>Assoc. DH, </a:t>
            </a:r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Vehicles</a:t>
            </a:r>
          </a:p>
          <a:p>
            <a:r>
              <a:rPr lang="en-US" sz="2000" dirty="0">
                <a:latin typeface="Helvetica"/>
                <a:cs typeface="Helvetica"/>
              </a:rPr>
              <a:t>Moe Win, Info </a:t>
            </a:r>
          </a:p>
        </p:txBody>
      </p:sp>
      <p:sp>
        <p:nvSpPr>
          <p:cNvPr id="6" name="Rectangle 5"/>
          <p:cNvSpPr/>
          <p:nvPr/>
        </p:nvSpPr>
        <p:spPr>
          <a:xfrm>
            <a:off x="4648200" y="1496011"/>
            <a:ext cx="43942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latin typeface="Helvetica"/>
                <a:cs typeface="Helvetica"/>
              </a:rPr>
              <a:t>2013 GAC (Fall 2014 Admit cycle)</a:t>
            </a:r>
          </a:p>
          <a:p>
            <a:r>
              <a:rPr lang="en-US" sz="2000" dirty="0" err="1">
                <a:latin typeface="Helvetica"/>
                <a:cs typeface="Helvetica"/>
              </a:rPr>
              <a:t>Hamsa</a:t>
            </a:r>
            <a:r>
              <a:rPr lang="en-US" sz="2000" dirty="0">
                <a:latin typeface="Helvetica"/>
                <a:cs typeface="Helvetica"/>
              </a:rPr>
              <a:t> </a:t>
            </a:r>
            <a:r>
              <a:rPr lang="en-US" sz="2000" dirty="0" err="1">
                <a:latin typeface="Helvetica"/>
                <a:cs typeface="Helvetica"/>
              </a:rPr>
              <a:t>Balakrishnan</a:t>
            </a:r>
            <a:r>
              <a:rPr lang="en-US" sz="2000" dirty="0">
                <a:latin typeface="Helvetica"/>
                <a:cs typeface="Helvetica"/>
              </a:rPr>
              <a:t>, Systems</a:t>
            </a:r>
          </a:p>
          <a:p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Mark </a:t>
            </a:r>
            <a:r>
              <a:rPr lang="en-US" sz="2000" dirty="0" err="1">
                <a:solidFill>
                  <a:srgbClr val="0000FF"/>
                </a:solidFill>
                <a:latin typeface="Helvetica"/>
                <a:cs typeface="Helvetica"/>
              </a:rPr>
              <a:t>Drela</a:t>
            </a:r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, Vehicles</a:t>
            </a:r>
          </a:p>
          <a:p>
            <a:r>
              <a:rPr lang="en-US" sz="2000" dirty="0">
                <a:latin typeface="Helvetica"/>
                <a:cs typeface="Helvetica"/>
              </a:rPr>
              <a:t>Emilio </a:t>
            </a:r>
            <a:r>
              <a:rPr lang="en-US" sz="2000" dirty="0" err="1">
                <a:latin typeface="Helvetica"/>
                <a:cs typeface="Helvetica"/>
              </a:rPr>
              <a:t>Frazzoli</a:t>
            </a:r>
            <a:r>
              <a:rPr lang="en-US" sz="2000" dirty="0">
                <a:latin typeface="Helvetica"/>
                <a:cs typeface="Helvetica"/>
              </a:rPr>
              <a:t>, Info</a:t>
            </a:r>
          </a:p>
          <a:p>
            <a:r>
              <a:rPr lang="en-US" sz="2000" dirty="0">
                <a:latin typeface="Helvetica"/>
                <a:cs typeface="Helvetica"/>
              </a:rPr>
              <a:t>Beth </a:t>
            </a:r>
            <a:r>
              <a:rPr lang="en-US" sz="2000" dirty="0" err="1">
                <a:latin typeface="Helvetica"/>
                <a:cs typeface="Helvetica"/>
              </a:rPr>
              <a:t>Marois</a:t>
            </a:r>
            <a:r>
              <a:rPr lang="en-US" sz="2000" dirty="0">
                <a:latin typeface="Helvetica"/>
                <a:cs typeface="Helvetica"/>
              </a:rPr>
              <a:t>, Graduate Administrator</a:t>
            </a:r>
          </a:p>
          <a:p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Dave Miller, Systems</a:t>
            </a:r>
          </a:p>
          <a:p>
            <a:r>
              <a:rPr lang="en-US" sz="2000" dirty="0" err="1">
                <a:solidFill>
                  <a:srgbClr val="0000FF"/>
                </a:solidFill>
                <a:latin typeface="Helvetica"/>
                <a:cs typeface="Helvetica"/>
              </a:rPr>
              <a:t>Eytan</a:t>
            </a:r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 </a:t>
            </a:r>
            <a:r>
              <a:rPr lang="en-US" sz="2000" dirty="0" err="1">
                <a:solidFill>
                  <a:srgbClr val="0000FF"/>
                </a:solidFill>
                <a:latin typeface="Helvetica"/>
                <a:cs typeface="Helvetica"/>
              </a:rPr>
              <a:t>Modiano</a:t>
            </a:r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, </a:t>
            </a:r>
            <a:r>
              <a:rPr lang="en-US" sz="2000" dirty="0" smtClean="0">
                <a:solidFill>
                  <a:srgbClr val="0000FF"/>
                </a:solidFill>
                <a:latin typeface="Helvetica"/>
                <a:cs typeface="Helvetica"/>
              </a:rPr>
              <a:t>Assoc. DH, </a:t>
            </a:r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Info</a:t>
            </a:r>
          </a:p>
          <a:p>
            <a:r>
              <a:rPr lang="en-US" sz="2000" dirty="0">
                <a:latin typeface="Helvetica"/>
                <a:cs typeface="Helvetica"/>
              </a:rPr>
              <a:t>Nancy </a:t>
            </a:r>
            <a:r>
              <a:rPr lang="en-US" sz="2000" dirty="0" err="1">
                <a:latin typeface="Helvetica"/>
                <a:cs typeface="Helvetica"/>
              </a:rPr>
              <a:t>Leveson</a:t>
            </a:r>
            <a:r>
              <a:rPr lang="en-US" sz="2000" dirty="0">
                <a:latin typeface="Helvetica"/>
                <a:cs typeface="Helvetica"/>
              </a:rPr>
              <a:t>, Systems</a:t>
            </a:r>
          </a:p>
          <a:p>
            <a:r>
              <a:rPr lang="en-US" sz="2000" dirty="0">
                <a:latin typeface="Helvetica"/>
                <a:cs typeface="Helvetica"/>
              </a:rPr>
              <a:t>Paulo Lozano, Vehicles</a:t>
            </a:r>
          </a:p>
          <a:p>
            <a:r>
              <a:rPr lang="en-US" sz="2000" dirty="0">
                <a:latin typeface="Helvetica"/>
                <a:cs typeface="Helvetica"/>
              </a:rPr>
              <a:t>Nick Roy, Info</a:t>
            </a:r>
          </a:p>
          <a:p>
            <a:r>
              <a:rPr lang="en-US" sz="2000" dirty="0" err="1">
                <a:latin typeface="Helvetica"/>
                <a:cs typeface="Helvetica"/>
              </a:rPr>
              <a:t>QiQi</a:t>
            </a:r>
            <a:r>
              <a:rPr lang="en-US" sz="2000" dirty="0">
                <a:latin typeface="Helvetica"/>
                <a:cs typeface="Helvetica"/>
              </a:rPr>
              <a:t> Wang, Vehicles</a:t>
            </a:r>
          </a:p>
          <a:p>
            <a:r>
              <a:rPr lang="en-US" sz="2000" dirty="0">
                <a:latin typeface="Helvetica"/>
                <a:cs typeface="Helvetica"/>
              </a:rPr>
              <a:t>Brian Wardle, Vehicles</a:t>
            </a:r>
          </a:p>
          <a:p>
            <a:r>
              <a:rPr lang="en-US" sz="2000" dirty="0">
                <a:latin typeface="Helvetica"/>
                <a:cs typeface="Helvetica"/>
              </a:rPr>
              <a:t>Moe Win, Info </a:t>
            </a:r>
          </a:p>
        </p:txBody>
      </p:sp>
    </p:spTree>
    <p:extLst>
      <p:ext uri="{BB962C8B-B14F-4D97-AF65-F5344CB8AC3E}">
        <p14:creationId xmlns:p14="http://schemas.microsoft.com/office/powerpoint/2010/main" val="969273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131227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9pPr>
          </a:lstStyle>
          <a:p>
            <a:r>
              <a:rPr lang="en-US" sz="2800" dirty="0" smtClean="0"/>
              <a:t>2013 GAC Schedule (from wiki)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8000" y="1496011"/>
            <a:ext cx="82677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Helvetica"/>
                <a:cs typeface="Helvetica"/>
              </a:rPr>
              <a:t>Early </a:t>
            </a:r>
            <a:r>
              <a:rPr lang="en-US" sz="2000" dirty="0">
                <a:latin typeface="Helvetica"/>
                <a:cs typeface="Helvetica"/>
              </a:rPr>
              <a:t>November 2013: GAC Kick-off Meeting, TBD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Helvetica"/>
                <a:cs typeface="Helvetica"/>
              </a:rPr>
              <a:t>December 15, 2013: Grad applications website closes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Helvetica"/>
                <a:cs typeface="Helvetica"/>
              </a:rPr>
              <a:t>January 10, 2014: All folders have two reads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Helvetica"/>
                <a:cs typeface="Helvetica"/>
              </a:rPr>
              <a:t>January 13thish, 2014: Initial review meeting, TBD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Helvetica"/>
                <a:cs typeface="Helvetica"/>
              </a:rPr>
              <a:t>January 24, 2014: All folders completed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Helvetica"/>
                <a:cs typeface="Helvetica"/>
              </a:rPr>
              <a:t>First Week of February, 2014: Final review meeting, TBD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Helvetica"/>
                <a:cs typeface="Helvetica"/>
              </a:rPr>
              <a:t>Sector Admissions Meetings: TBD, week of February 10-14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Helvetica"/>
                <a:cs typeface="Helvetica"/>
              </a:rPr>
              <a:t>March 1, 2014: Students notified of admissions decisions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Helvetica"/>
                <a:cs typeface="Helvetica"/>
              </a:rPr>
              <a:t>March 14, 2014: Open house</a:t>
            </a:r>
          </a:p>
        </p:txBody>
      </p:sp>
    </p:spTree>
    <p:extLst>
      <p:ext uri="{BB962C8B-B14F-4D97-AF65-F5344CB8AC3E}">
        <p14:creationId xmlns:p14="http://schemas.microsoft.com/office/powerpoint/2010/main" val="2597258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-71969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9pPr>
          </a:lstStyle>
          <a:p>
            <a:r>
              <a:rPr lang="en-US" sz="2800" dirty="0" smtClean="0"/>
              <a:t>2011* XVI Grad Admissions Process Flow by Applicant</a:t>
            </a:r>
            <a:endParaRPr lang="en-US" sz="2800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491067" y="1066805"/>
            <a:ext cx="16933" cy="4826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-101598" y="3064930"/>
            <a:ext cx="1236133" cy="58477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Helvetica"/>
                <a:cs typeface="Helvetica"/>
              </a:rPr>
              <a:t>507 Applicants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1032933" y="1083738"/>
            <a:ext cx="457200" cy="4792133"/>
          </a:xfrm>
          <a:prstGeom prst="ellipse">
            <a:avLst/>
          </a:prstGeom>
          <a:pattFill prst="openDmnd">
            <a:fgClr>
              <a:schemeClr val="bg2"/>
            </a:fgClr>
            <a:bgClr>
              <a:prstClr val="white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2285997" y="1371604"/>
            <a:ext cx="16933" cy="42164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1761069" y="2963333"/>
            <a:ext cx="1066798" cy="83099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Helvetica"/>
                <a:cs typeface="Helvetica"/>
              </a:rPr>
              <a:t>466 review-able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692394" y="1405472"/>
            <a:ext cx="457200" cy="4097862"/>
          </a:xfrm>
          <a:prstGeom prst="ellipse">
            <a:avLst/>
          </a:prstGeom>
          <a:pattFill prst="openDmnd">
            <a:fgClr>
              <a:schemeClr val="bg2"/>
            </a:fgClr>
            <a:bgClr>
              <a:prstClr val="white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7330" y="5841991"/>
            <a:ext cx="1236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Helvetica"/>
                <a:cs typeface="Helvetica"/>
              </a:rPr>
              <a:t>TOEFL, incomplete</a:t>
            </a:r>
            <a:endParaRPr lang="en-US" sz="1400" b="1" dirty="0">
              <a:latin typeface="Helvetica"/>
              <a:cs typeface="Helvetic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04530" y="5503325"/>
            <a:ext cx="23537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Helvetica"/>
                <a:cs typeface="Helvetica"/>
              </a:rPr>
              <a:t>GAC (10 faculty)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latin typeface="Helvetica"/>
                <a:cs typeface="Helvetica"/>
              </a:rPr>
              <a:t>1,069 individual reads (63% of all reads)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latin typeface="Helvetica"/>
                <a:cs typeface="Helvetica"/>
              </a:rPr>
              <a:t>2.3 reviews/folder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4529681" y="2311981"/>
            <a:ext cx="25398" cy="256481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148678" y="3132666"/>
            <a:ext cx="863601" cy="83099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Helvetica"/>
                <a:cs typeface="Helvetica"/>
              </a:rPr>
              <a:t>271 pass GAC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910673" y="2319862"/>
            <a:ext cx="457200" cy="2556934"/>
          </a:xfrm>
          <a:prstGeom prst="ellipse">
            <a:avLst/>
          </a:prstGeom>
          <a:pattFill prst="openDmnd">
            <a:fgClr>
              <a:schemeClr val="bg2"/>
            </a:fgClr>
            <a:bgClr>
              <a:prstClr val="white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37009" y="1634074"/>
            <a:ext cx="1185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latin typeface="Helvetica"/>
                <a:cs typeface="Helvetica"/>
              </a:rPr>
              <a:t>195 GAC rejections</a:t>
            </a:r>
            <a:endParaRPr lang="en-US" sz="1200" i="1" dirty="0">
              <a:latin typeface="Helvetica"/>
              <a:cs typeface="Helvetic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58263" y="4893725"/>
            <a:ext cx="235373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Helvetica"/>
                <a:cs typeface="Helvetica"/>
              </a:rPr>
              <a:t>Non-GAC (32 readers) + Sector Admissions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latin typeface="Helvetica"/>
                <a:cs typeface="Helvetica"/>
              </a:rPr>
              <a:t>634 individual reads (37% of all reads)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latin typeface="Helvetica"/>
                <a:cs typeface="Helvetica"/>
              </a:rPr>
              <a:t>2.4 reviews/folder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6290751" y="3073981"/>
            <a:ext cx="0" cy="9053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6146820" y="3166533"/>
            <a:ext cx="12699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Helvetica"/>
                <a:cs typeface="Helvetica"/>
              </a:rPr>
              <a:t>104 Admitted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25" name="Right Arrow 24"/>
          <p:cNvSpPr/>
          <p:nvPr/>
        </p:nvSpPr>
        <p:spPr bwMode="auto">
          <a:xfrm>
            <a:off x="7332131" y="3318933"/>
            <a:ext cx="541867" cy="355599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72414" y="3301997"/>
            <a:ext cx="14731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Helvetica"/>
                <a:cs typeface="Helvetica"/>
              </a:rPr>
              <a:t>74 Enrolled</a:t>
            </a:r>
            <a:endParaRPr lang="en-US" sz="1600" dirty="0">
              <a:latin typeface="Helvetica"/>
              <a:cs typeface="Helvetica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20133" y="1066799"/>
            <a:ext cx="965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220133" y="5892799"/>
            <a:ext cx="965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Freeform 30"/>
          <p:cNvSpPr/>
          <p:nvPr/>
        </p:nvSpPr>
        <p:spPr>
          <a:xfrm>
            <a:off x="1295399" y="1100667"/>
            <a:ext cx="1608667" cy="296333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2" name="Freeform 31"/>
          <p:cNvSpPr/>
          <p:nvPr/>
        </p:nvSpPr>
        <p:spPr>
          <a:xfrm flipV="1">
            <a:off x="1329265" y="5537200"/>
            <a:ext cx="1608667" cy="296333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2971799" y="1388534"/>
            <a:ext cx="2150534" cy="914399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Freeform 33"/>
          <p:cNvSpPr/>
          <p:nvPr/>
        </p:nvSpPr>
        <p:spPr>
          <a:xfrm flipV="1">
            <a:off x="2954866" y="4910667"/>
            <a:ext cx="2150534" cy="601132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5181600" y="2319867"/>
            <a:ext cx="1109134" cy="753533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Freeform 35"/>
          <p:cNvSpPr/>
          <p:nvPr/>
        </p:nvSpPr>
        <p:spPr>
          <a:xfrm flipV="1">
            <a:off x="5173134" y="3979332"/>
            <a:ext cx="1109134" cy="914401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8" name="Elbow Connector 37"/>
          <p:cNvCxnSpPr/>
          <p:nvPr/>
        </p:nvCxnSpPr>
        <p:spPr bwMode="auto">
          <a:xfrm>
            <a:off x="1117600" y="1066800"/>
            <a:ext cx="5198533" cy="1896533"/>
          </a:xfrm>
          <a:prstGeom prst="bentConnector3">
            <a:avLst>
              <a:gd name="adj1" fmla="val 9983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6324610" y="1464740"/>
            <a:ext cx="12784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latin typeface="Helvetica"/>
                <a:cs typeface="Helvetica"/>
              </a:rPr>
              <a:t>20% Admit Rate</a:t>
            </a:r>
            <a:endParaRPr lang="en-US" sz="1600" b="1" i="1" dirty="0">
              <a:latin typeface="Helvetica"/>
              <a:cs typeface="Helvetic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865542" y="2690290"/>
            <a:ext cx="1278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latin typeface="Helvetica"/>
                <a:cs typeface="Helvetica"/>
              </a:rPr>
              <a:t>71% Yield</a:t>
            </a:r>
            <a:endParaRPr lang="en-US" sz="1600" b="1" i="1" dirty="0">
              <a:latin typeface="Helvetica"/>
              <a:cs typeface="Helvetica"/>
            </a:endParaRPr>
          </a:p>
        </p:txBody>
      </p:sp>
      <p:cxnSp>
        <p:nvCxnSpPr>
          <p:cNvPr id="48" name="Elbow Connector 47"/>
          <p:cNvCxnSpPr>
            <a:stCxn id="32" idx="1"/>
          </p:cNvCxnSpPr>
          <p:nvPr/>
        </p:nvCxnSpPr>
        <p:spPr bwMode="auto">
          <a:xfrm>
            <a:off x="2285999" y="5588000"/>
            <a:ext cx="5041901" cy="977900"/>
          </a:xfrm>
          <a:prstGeom prst="bentConnector3">
            <a:avLst>
              <a:gd name="adj1" fmla="val 12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56" name="TextBox 55"/>
          <p:cNvSpPr txBox="1"/>
          <p:nvPr/>
        </p:nvSpPr>
        <p:spPr>
          <a:xfrm>
            <a:off x="7277100" y="5922440"/>
            <a:ext cx="1892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rgbClr val="0000FF"/>
                </a:solidFill>
                <a:latin typeface="Helvetica"/>
                <a:cs typeface="Helvetica"/>
              </a:rPr>
              <a:t>Grad Admissions Efficiency: 3.7 reviews/folder</a:t>
            </a:r>
            <a:endParaRPr lang="en-US" sz="1600" b="1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527320" y="3014133"/>
            <a:ext cx="787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Helvetica"/>
                <a:cs typeface="Helvetica"/>
              </a:rPr>
              <a:t>1</a:t>
            </a:r>
            <a:r>
              <a:rPr lang="en-US" sz="1800" baseline="30000" dirty="0" smtClean="0">
                <a:latin typeface="Helvetica"/>
                <a:cs typeface="Helvetica"/>
              </a:rPr>
              <a:t>st</a:t>
            </a:r>
            <a:r>
              <a:rPr lang="en-US" sz="1200" dirty="0" smtClean="0">
                <a:latin typeface="Helvetica"/>
                <a:cs typeface="Helvetica"/>
              </a:rPr>
              <a:t> Round</a:t>
            </a:r>
            <a:endParaRPr lang="en-US" sz="1200" dirty="0">
              <a:latin typeface="Helvetica"/>
              <a:cs typeface="Helvetic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749820" y="3217333"/>
            <a:ext cx="787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Helvetica"/>
                <a:cs typeface="Helvetica"/>
              </a:rPr>
              <a:t>2</a:t>
            </a:r>
            <a:r>
              <a:rPr lang="en-US" sz="1800" baseline="30000" dirty="0" smtClean="0">
                <a:latin typeface="Helvetica"/>
                <a:cs typeface="Helvetica"/>
              </a:rPr>
              <a:t>nd </a:t>
            </a:r>
            <a:r>
              <a:rPr lang="en-US" sz="1200" dirty="0" smtClean="0">
                <a:latin typeface="Helvetica"/>
                <a:cs typeface="Helvetica"/>
              </a:rPr>
              <a:t>Round</a:t>
            </a:r>
            <a:endParaRPr lang="en-US" sz="1200" dirty="0">
              <a:latin typeface="Helvetica"/>
              <a:cs typeface="Helvetica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79272" y="6608346"/>
            <a:ext cx="25853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Helvetica"/>
                <a:cs typeface="Helvetica"/>
              </a:rPr>
              <a:t>*2011 </a:t>
            </a:r>
            <a:r>
              <a:rPr lang="en-US" sz="1200" dirty="0">
                <a:latin typeface="Helvetica"/>
                <a:cs typeface="Helvetica"/>
              </a:rPr>
              <a:t>GAC (Fall 2012 Admit) Cycle</a:t>
            </a:r>
          </a:p>
        </p:txBody>
      </p:sp>
      <p:cxnSp>
        <p:nvCxnSpPr>
          <p:cNvPr id="37" name="Elbow Connector 36"/>
          <p:cNvCxnSpPr/>
          <p:nvPr/>
        </p:nvCxnSpPr>
        <p:spPr bwMode="auto">
          <a:xfrm rot="16200000" flipH="1">
            <a:off x="7577679" y="2472268"/>
            <a:ext cx="135464" cy="1727195"/>
          </a:xfrm>
          <a:prstGeom prst="bentConnector3">
            <a:avLst>
              <a:gd name="adj1" fmla="val -16875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51199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-135473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9pPr>
          </a:lstStyle>
          <a:p>
            <a:r>
              <a:rPr lang="en-US" sz="2800" dirty="0" smtClean="0"/>
              <a:t>2012 GAC Process Tweaks Yielded Efficiencies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404016"/>
            <a:ext cx="87503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Helvetica"/>
                <a:cs typeface="Helvetica"/>
              </a:rPr>
              <a:t>310 fewer folders read (16% reduction over prior process)</a:t>
            </a:r>
            <a:endParaRPr lang="en-US" sz="2000" dirty="0">
              <a:latin typeface="Helvetica"/>
              <a:cs typeface="Helvetica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Helvetica"/>
                <a:cs typeface="Helvetica"/>
              </a:rPr>
              <a:t>Most of reduced work was to Dept. Faculty (non GAC)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Helvetica"/>
                <a:cs typeface="Helvetica"/>
              </a:rPr>
              <a:t>Savings also weighted towards lower ranked students, i.e., we spend more time now on better folders</a:t>
            </a:r>
          </a:p>
          <a:p>
            <a:endParaRPr lang="en-US" sz="2000" dirty="0">
              <a:latin typeface="Helvetica"/>
              <a:cs typeface="Helvetica"/>
            </a:endParaRPr>
          </a:p>
          <a:p>
            <a:endParaRPr lang="en-US" sz="2000" dirty="0" smtClean="0">
              <a:latin typeface="Helvetica"/>
              <a:cs typeface="Helvetica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Helvetica"/>
                <a:cs typeface="Helvetica"/>
              </a:rPr>
              <a:t>Key process modification for GAC to maintain is:</a:t>
            </a:r>
            <a:endParaRPr lang="en-US" sz="2000" dirty="0">
              <a:solidFill>
                <a:srgbClr val="0000FF"/>
              </a:solidFill>
              <a:latin typeface="Helvetica"/>
              <a:cs typeface="Helvetica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Helvetica"/>
                <a:cs typeface="Helvetica"/>
              </a:rPr>
              <a:t>GAC should suggest one, and </a:t>
            </a:r>
            <a:r>
              <a:rPr lang="en-US" sz="2000" u="sng" dirty="0" smtClean="0">
                <a:solidFill>
                  <a:srgbClr val="0000FF"/>
                </a:solidFill>
                <a:latin typeface="Helvetica"/>
                <a:cs typeface="Helvetica"/>
              </a:rPr>
              <a:t>no </a:t>
            </a:r>
            <a:r>
              <a:rPr lang="en-US" sz="2000" u="sng" dirty="0">
                <a:solidFill>
                  <a:srgbClr val="0000FF"/>
                </a:solidFill>
                <a:latin typeface="Helvetica"/>
                <a:cs typeface="Helvetica"/>
              </a:rPr>
              <a:t>more than 2 </a:t>
            </a:r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additional reviewers for 2</a:t>
            </a:r>
            <a:r>
              <a:rPr lang="en-US" sz="2000" baseline="30000" dirty="0">
                <a:solidFill>
                  <a:srgbClr val="0000FF"/>
                </a:solidFill>
                <a:latin typeface="Helvetica"/>
                <a:cs typeface="Helvetica"/>
              </a:rPr>
              <a:t>nd</a:t>
            </a:r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Helvetica"/>
                <a:cs typeface="Helvetica"/>
              </a:rPr>
              <a:t>round (Dept.) </a:t>
            </a:r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review, </a:t>
            </a:r>
            <a:r>
              <a:rPr lang="en-US" sz="2000" dirty="0" smtClean="0">
                <a:solidFill>
                  <a:srgbClr val="0000FF"/>
                </a:solidFill>
                <a:latin typeface="Helvetica"/>
                <a:cs typeface="Helvetica"/>
              </a:rPr>
              <a:t>so Beth can keep </a:t>
            </a:r>
            <a:r>
              <a:rPr lang="en-US" sz="2000" dirty="0">
                <a:solidFill>
                  <a:srgbClr val="0000FF"/>
                </a:solidFill>
                <a:latin typeface="Helvetica"/>
                <a:cs typeface="Helvetica"/>
              </a:rPr>
              <a:t>2nd round reviewers at </a:t>
            </a:r>
            <a:r>
              <a:rPr lang="en-US" sz="2000" dirty="0" smtClean="0">
                <a:solidFill>
                  <a:srgbClr val="0000FF"/>
                </a:solidFill>
                <a:latin typeface="Helvetica"/>
                <a:cs typeface="Helvetica"/>
              </a:rPr>
              <a:t>2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Helvetica"/>
                <a:cs typeface="Helvetica"/>
              </a:rPr>
              <a:t>Infrequent exception would be clear 4 candidates that multiple faculty may be interested in</a:t>
            </a: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rgbClr val="0000FF"/>
              </a:solidFill>
              <a:latin typeface="Helvetica"/>
              <a:cs typeface="Helvetica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Helvetica"/>
                <a:cs typeface="Helvetica"/>
              </a:rPr>
              <a:t>=&gt;   Please baseline 1 reviewer recommendation outside of GAC.  2</a:t>
            </a:r>
            <a:r>
              <a:rPr lang="en-US" sz="2000" baseline="30000" dirty="0" smtClean="0">
                <a:solidFill>
                  <a:srgbClr val="FF0000"/>
                </a:solidFill>
                <a:latin typeface="Helvetica"/>
                <a:cs typeface="Helvetica"/>
              </a:rPr>
              <a:t>nd</a:t>
            </a:r>
            <a:r>
              <a:rPr lang="en-US" sz="2000" dirty="0" smtClean="0">
                <a:solidFill>
                  <a:srgbClr val="FF0000"/>
                </a:solidFill>
                <a:latin typeface="Helvetica"/>
                <a:cs typeface="Helvetica"/>
              </a:rPr>
              <a:t> GAC reviewer will suggest another</a:t>
            </a:r>
          </a:p>
        </p:txBody>
      </p:sp>
    </p:spTree>
    <p:extLst>
      <p:ext uri="{BB962C8B-B14F-4D97-AF65-F5344CB8AC3E}">
        <p14:creationId xmlns:p14="http://schemas.microsoft.com/office/powerpoint/2010/main" val="2209203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-71969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9pPr>
          </a:lstStyle>
          <a:p>
            <a:r>
              <a:rPr lang="en-US" sz="2800" dirty="0" smtClean="0"/>
              <a:t>2012* XVI Grad Admissions Process Flow by Applicant*</a:t>
            </a:r>
            <a:endParaRPr lang="en-US" sz="2800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491067" y="1066805"/>
            <a:ext cx="16933" cy="4826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-101598" y="3064930"/>
            <a:ext cx="1236133" cy="58477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Helvetica"/>
                <a:cs typeface="Helvetica"/>
              </a:rPr>
              <a:t>545 Applicants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1032933" y="1083738"/>
            <a:ext cx="457200" cy="4792133"/>
          </a:xfrm>
          <a:prstGeom prst="ellipse">
            <a:avLst/>
          </a:prstGeom>
          <a:pattFill prst="openDmnd">
            <a:fgClr>
              <a:schemeClr val="bg2"/>
            </a:fgClr>
            <a:bgClr>
              <a:prstClr val="white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2285997" y="1371604"/>
            <a:ext cx="16933" cy="42164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1761069" y="2963333"/>
            <a:ext cx="1066798" cy="83099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Helvetica"/>
                <a:cs typeface="Helvetica"/>
              </a:rPr>
              <a:t>516 review-able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692394" y="1405472"/>
            <a:ext cx="457200" cy="4097862"/>
          </a:xfrm>
          <a:prstGeom prst="ellipse">
            <a:avLst/>
          </a:prstGeom>
          <a:pattFill prst="openDmnd">
            <a:fgClr>
              <a:schemeClr val="bg2"/>
            </a:fgClr>
            <a:bgClr>
              <a:prstClr val="white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7330" y="5841991"/>
            <a:ext cx="1236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Helvetica"/>
                <a:cs typeface="Helvetica"/>
              </a:rPr>
              <a:t>TOEFL, incomplete</a:t>
            </a:r>
            <a:endParaRPr lang="en-US" sz="1400" b="1" dirty="0">
              <a:latin typeface="Helvetica"/>
              <a:cs typeface="Helvetic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04530" y="5503325"/>
            <a:ext cx="23537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Helvetica"/>
                <a:cs typeface="Helvetica"/>
              </a:rPr>
              <a:t>GAC (10 faculty)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latin typeface="Helvetica"/>
                <a:cs typeface="Helvetica"/>
              </a:rPr>
              <a:t>1,078 individual reads (68% of all reads)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latin typeface="Helvetica"/>
                <a:cs typeface="Helvetica"/>
              </a:rPr>
              <a:t>2.1 reviews/folder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4529681" y="2311981"/>
            <a:ext cx="25398" cy="256481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148678" y="3132666"/>
            <a:ext cx="863601" cy="83099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Helvetica"/>
                <a:cs typeface="Helvetica"/>
              </a:rPr>
              <a:t>304 pass GAC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910673" y="2319862"/>
            <a:ext cx="457200" cy="2556934"/>
          </a:xfrm>
          <a:prstGeom prst="ellipse">
            <a:avLst/>
          </a:prstGeom>
          <a:pattFill prst="openDmnd">
            <a:fgClr>
              <a:schemeClr val="bg2"/>
            </a:fgClr>
            <a:bgClr>
              <a:prstClr val="white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37009" y="1634074"/>
            <a:ext cx="1185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latin typeface="Helvetica"/>
                <a:cs typeface="Helvetica"/>
              </a:rPr>
              <a:t>212 GAC rejections</a:t>
            </a:r>
            <a:endParaRPr lang="en-US" sz="1200" i="1" dirty="0">
              <a:latin typeface="Helvetica"/>
              <a:cs typeface="Helvetic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58263" y="4893725"/>
            <a:ext cx="235373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Helvetica"/>
                <a:cs typeface="Helvetica"/>
              </a:rPr>
              <a:t>Non-GAC (32 readers) + Sector Admissions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latin typeface="Helvetica"/>
                <a:cs typeface="Helvetica"/>
              </a:rPr>
              <a:t>500 individual reads (</a:t>
            </a:r>
            <a:r>
              <a:rPr lang="en-US" sz="1400" b="1" dirty="0" smtClean="0">
                <a:solidFill>
                  <a:srgbClr val="000000"/>
                </a:solidFill>
                <a:latin typeface="Helvetica"/>
                <a:cs typeface="Helvetica"/>
              </a:rPr>
              <a:t>32%</a:t>
            </a:r>
            <a:r>
              <a:rPr lang="en-US" sz="1400" b="1" dirty="0" smtClean="0">
                <a:latin typeface="Helvetica"/>
                <a:cs typeface="Helvetica"/>
              </a:rPr>
              <a:t> of all reads)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latin typeface="Helvetica"/>
                <a:cs typeface="Helvetica"/>
              </a:rPr>
              <a:t>1.6 reviews/folder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6252651" y="3061281"/>
            <a:ext cx="0" cy="9053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6210320" y="3306233"/>
            <a:ext cx="1269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Helvetica"/>
                <a:cs typeface="Helvetica"/>
              </a:rPr>
              <a:t>86 Admitted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25" name="Right Arrow 24"/>
          <p:cNvSpPr/>
          <p:nvPr/>
        </p:nvSpPr>
        <p:spPr bwMode="auto">
          <a:xfrm>
            <a:off x="7433731" y="3318933"/>
            <a:ext cx="541867" cy="355599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48614" y="3301997"/>
            <a:ext cx="14731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Helvetica"/>
                <a:cs typeface="Helvetica"/>
              </a:rPr>
              <a:t>61 Enrolled</a:t>
            </a:r>
            <a:endParaRPr lang="en-US" sz="1600" dirty="0">
              <a:latin typeface="Helvetica"/>
              <a:cs typeface="Helvetica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20133" y="1066799"/>
            <a:ext cx="965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220133" y="5892799"/>
            <a:ext cx="965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Freeform 30"/>
          <p:cNvSpPr/>
          <p:nvPr/>
        </p:nvSpPr>
        <p:spPr>
          <a:xfrm>
            <a:off x="1295399" y="1100667"/>
            <a:ext cx="1608667" cy="296333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2" name="Freeform 31"/>
          <p:cNvSpPr/>
          <p:nvPr/>
        </p:nvSpPr>
        <p:spPr>
          <a:xfrm flipV="1">
            <a:off x="1329265" y="5537200"/>
            <a:ext cx="1608667" cy="296333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2971799" y="1388534"/>
            <a:ext cx="2150534" cy="914399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Freeform 33"/>
          <p:cNvSpPr/>
          <p:nvPr/>
        </p:nvSpPr>
        <p:spPr>
          <a:xfrm flipV="1">
            <a:off x="2954866" y="4910667"/>
            <a:ext cx="2150534" cy="601132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5181600" y="2319867"/>
            <a:ext cx="1109134" cy="753533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Freeform 35"/>
          <p:cNvSpPr/>
          <p:nvPr/>
        </p:nvSpPr>
        <p:spPr>
          <a:xfrm flipV="1">
            <a:off x="5173134" y="3979332"/>
            <a:ext cx="1109134" cy="914401"/>
          </a:xfrm>
          <a:custGeom>
            <a:avLst/>
            <a:gdLst>
              <a:gd name="connsiteX0" fmla="*/ 0 w 1608667"/>
              <a:gd name="connsiteY0" fmla="*/ 0 h 296333"/>
              <a:gd name="connsiteX1" fmla="*/ 956734 w 1608667"/>
              <a:gd name="connsiteY1" fmla="*/ 245533 h 296333"/>
              <a:gd name="connsiteX2" fmla="*/ 1608667 w 1608667"/>
              <a:gd name="connsiteY2" fmla="*/ 296333 h 296333"/>
              <a:gd name="connsiteX3" fmla="*/ 1608667 w 1608667"/>
              <a:gd name="connsiteY3" fmla="*/ 296333 h 296333"/>
              <a:gd name="connsiteX4" fmla="*/ 1608667 w 1608667"/>
              <a:gd name="connsiteY4" fmla="*/ 296333 h 29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667" h="296333">
                <a:moveTo>
                  <a:pt x="0" y="0"/>
                </a:moveTo>
                <a:cubicBezTo>
                  <a:pt x="344311" y="98072"/>
                  <a:pt x="688623" y="196144"/>
                  <a:pt x="956734" y="245533"/>
                </a:cubicBezTo>
                <a:cubicBezTo>
                  <a:pt x="1224845" y="294922"/>
                  <a:pt x="1608667" y="296333"/>
                  <a:pt x="1608667" y="296333"/>
                </a:cubicBezTo>
                <a:lnTo>
                  <a:pt x="1608667" y="296333"/>
                </a:lnTo>
                <a:lnTo>
                  <a:pt x="1608667" y="296333"/>
                </a:lnTo>
              </a:path>
            </a:pathLst>
          </a:custGeom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8" name="Elbow Connector 37"/>
          <p:cNvCxnSpPr/>
          <p:nvPr/>
        </p:nvCxnSpPr>
        <p:spPr bwMode="auto">
          <a:xfrm>
            <a:off x="1117600" y="1066800"/>
            <a:ext cx="5198533" cy="1896533"/>
          </a:xfrm>
          <a:prstGeom prst="bentConnector3">
            <a:avLst>
              <a:gd name="adj1" fmla="val 9983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6324610" y="1464740"/>
            <a:ext cx="12784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latin typeface="Helvetica"/>
                <a:cs typeface="Helvetica"/>
              </a:rPr>
              <a:t>16% Admit Rate</a:t>
            </a:r>
            <a:endParaRPr lang="en-US" sz="1600" b="1" i="1" dirty="0">
              <a:latin typeface="Helvetica"/>
              <a:cs typeface="Helvetica"/>
            </a:endParaRPr>
          </a:p>
        </p:txBody>
      </p:sp>
      <p:cxnSp>
        <p:nvCxnSpPr>
          <p:cNvPr id="42" name="Elbow Connector 41"/>
          <p:cNvCxnSpPr/>
          <p:nvPr/>
        </p:nvCxnSpPr>
        <p:spPr bwMode="auto">
          <a:xfrm rot="16200000" flipH="1">
            <a:off x="7577679" y="2472268"/>
            <a:ext cx="135464" cy="1727195"/>
          </a:xfrm>
          <a:prstGeom prst="bentConnector3">
            <a:avLst>
              <a:gd name="adj1" fmla="val -16875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7865542" y="2728390"/>
            <a:ext cx="1278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latin typeface="Helvetica"/>
                <a:cs typeface="Helvetica"/>
              </a:rPr>
              <a:t>71% Yield</a:t>
            </a:r>
            <a:endParaRPr lang="en-US" sz="1600" b="1" i="1" dirty="0">
              <a:latin typeface="Helvetica"/>
              <a:cs typeface="Helvetica"/>
            </a:endParaRPr>
          </a:p>
        </p:txBody>
      </p:sp>
      <p:cxnSp>
        <p:nvCxnSpPr>
          <p:cNvPr id="48" name="Elbow Connector 47"/>
          <p:cNvCxnSpPr>
            <a:stCxn id="32" idx="1"/>
          </p:cNvCxnSpPr>
          <p:nvPr/>
        </p:nvCxnSpPr>
        <p:spPr bwMode="auto">
          <a:xfrm>
            <a:off x="2285999" y="5588000"/>
            <a:ext cx="5041901" cy="977900"/>
          </a:xfrm>
          <a:prstGeom prst="bentConnector3">
            <a:avLst>
              <a:gd name="adj1" fmla="val 12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56" name="TextBox 55"/>
          <p:cNvSpPr txBox="1"/>
          <p:nvPr/>
        </p:nvSpPr>
        <p:spPr>
          <a:xfrm>
            <a:off x="7277100" y="5922440"/>
            <a:ext cx="1892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rgbClr val="0000FF"/>
                </a:solidFill>
                <a:latin typeface="Helvetica"/>
                <a:cs typeface="Helvetica"/>
              </a:rPr>
              <a:t>Grad Admissions Efficiency: 3.1 reviews/folder</a:t>
            </a:r>
            <a:endParaRPr lang="en-US" sz="1600" b="1" i="1" dirty="0">
              <a:solidFill>
                <a:srgbClr val="0000FF"/>
              </a:solidFill>
              <a:latin typeface="Helvetica"/>
              <a:cs typeface="Helvetic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527320" y="3014133"/>
            <a:ext cx="787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Helvetica"/>
                <a:cs typeface="Helvetica"/>
              </a:rPr>
              <a:t>1</a:t>
            </a:r>
            <a:r>
              <a:rPr lang="en-US" sz="1800" baseline="30000" dirty="0" smtClean="0">
                <a:latin typeface="Helvetica"/>
                <a:cs typeface="Helvetica"/>
              </a:rPr>
              <a:t>st</a:t>
            </a:r>
            <a:r>
              <a:rPr lang="en-US" sz="1200" dirty="0" smtClean="0">
                <a:latin typeface="Helvetica"/>
                <a:cs typeface="Helvetica"/>
              </a:rPr>
              <a:t> Round</a:t>
            </a:r>
            <a:endParaRPr lang="en-US" sz="1200" dirty="0">
              <a:latin typeface="Helvetica"/>
              <a:cs typeface="Helvetic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749820" y="3217333"/>
            <a:ext cx="787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Helvetica"/>
                <a:cs typeface="Helvetica"/>
              </a:rPr>
              <a:t>2</a:t>
            </a:r>
            <a:r>
              <a:rPr lang="en-US" sz="1800" baseline="30000" dirty="0" smtClean="0">
                <a:latin typeface="Helvetica"/>
                <a:cs typeface="Helvetica"/>
              </a:rPr>
              <a:t>nd </a:t>
            </a:r>
            <a:r>
              <a:rPr lang="en-US" sz="1200" dirty="0" smtClean="0">
                <a:latin typeface="Helvetica"/>
                <a:cs typeface="Helvetica"/>
              </a:rPr>
              <a:t>Round</a:t>
            </a:r>
            <a:endParaRPr lang="en-US" sz="1200" dirty="0">
              <a:latin typeface="Helvetica"/>
              <a:cs typeface="Helvetica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79272" y="6608346"/>
            <a:ext cx="25853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Helvetica"/>
                <a:cs typeface="Helvetica"/>
              </a:rPr>
              <a:t>*2012 </a:t>
            </a:r>
            <a:r>
              <a:rPr lang="en-US" sz="1200" dirty="0">
                <a:latin typeface="Helvetica"/>
                <a:cs typeface="Helvetica"/>
              </a:rPr>
              <a:t>GAC (Fall </a:t>
            </a:r>
            <a:r>
              <a:rPr lang="en-US" sz="1200" dirty="0" smtClean="0">
                <a:latin typeface="Helvetica"/>
                <a:cs typeface="Helvetica"/>
              </a:rPr>
              <a:t>2013 </a:t>
            </a:r>
            <a:r>
              <a:rPr lang="en-US" sz="1200" dirty="0">
                <a:latin typeface="Helvetica"/>
                <a:cs typeface="Helvetica"/>
              </a:rPr>
              <a:t>Admit) Cycle</a:t>
            </a:r>
          </a:p>
        </p:txBody>
      </p:sp>
    </p:spTree>
    <p:extLst>
      <p:ext uri="{BB962C8B-B14F-4D97-AF65-F5344CB8AC3E}">
        <p14:creationId xmlns:p14="http://schemas.microsoft.com/office/powerpoint/2010/main" val="3300895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-135473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Helvetica" charset="0"/>
              </a:defRPr>
            </a:lvl9pPr>
          </a:lstStyle>
          <a:p>
            <a:r>
              <a:rPr lang="en-US" sz="2800" dirty="0" smtClean="0"/>
              <a:t>GAC 2013 Process Notes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404016"/>
            <a:ext cx="87503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Helvetica"/>
                <a:cs typeface="Helvetica"/>
              </a:rPr>
              <a:t>Most of reduced work was to Dept. Faculty (non GAC)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Helvetica"/>
                <a:cs typeface="Helvetica"/>
              </a:rPr>
              <a:t>Savings also weighted towards lower ranked students, i.e., we spend more time now on better folders</a:t>
            </a:r>
          </a:p>
          <a:p>
            <a:pPr marL="342900" indent="-342900">
              <a:buFont typeface="Arial"/>
              <a:buChar char="•"/>
            </a:pPr>
            <a:r>
              <a:rPr lang="en-US" sz="2000" smtClean="0">
                <a:latin typeface="Helvetica"/>
                <a:cs typeface="Helvetica"/>
              </a:rPr>
              <a:t>GE Fellows</a:t>
            </a:r>
          </a:p>
          <a:p>
            <a:pPr marL="342900" indent="-342900">
              <a:buFont typeface="Arial"/>
              <a:buChar char="•"/>
            </a:pPr>
            <a:endParaRPr lang="en-US" sz="2000" dirty="0" smtClean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248783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170086"/>
            <a:ext cx="7772400" cy="1143000"/>
          </a:xfrm>
        </p:spPr>
        <p:txBody>
          <a:bodyPr/>
          <a:lstStyle/>
          <a:p>
            <a:r>
              <a:rPr lang="en-US" sz="2800" dirty="0" smtClean="0"/>
              <a:t>BACKUP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14365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kbgroup-blue">
  <a:themeElements>
    <a:clrScheme name="1_kbgroup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kbgroup-blue">
      <a:majorFont>
        <a:latin typeface="Arial Narrow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kbgroup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bgroup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8">
        <a:dk1>
          <a:srgbClr val="919191"/>
        </a:dk1>
        <a:lt1>
          <a:srgbClr val="FFFFFF"/>
        </a:lt1>
        <a:dk2>
          <a:srgbClr val="000099"/>
        </a:dk2>
        <a:lt2>
          <a:srgbClr val="FFFFFF"/>
        </a:lt2>
        <a:accent1>
          <a:srgbClr val="618FFD"/>
        </a:accent1>
        <a:accent2>
          <a:srgbClr val="00AE00"/>
        </a:accent2>
        <a:accent3>
          <a:srgbClr val="AAAACA"/>
        </a:accent3>
        <a:accent4>
          <a:srgbClr val="DADADA"/>
        </a:accent4>
        <a:accent5>
          <a:srgbClr val="B7C6FE"/>
        </a:accent5>
        <a:accent6>
          <a:srgbClr val="009D00"/>
        </a:accent6>
        <a:hlink>
          <a:srgbClr val="FC0128"/>
        </a:hlink>
        <a:folHlink>
          <a:srgbClr val="CECECE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kbgroup-blue">
  <a:themeElements>
    <a:clrScheme name="1_kbgroup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kbgroup-blue">
      <a:majorFont>
        <a:latin typeface="Arial Narrow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kbgroup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bgroup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8">
        <a:dk1>
          <a:srgbClr val="919191"/>
        </a:dk1>
        <a:lt1>
          <a:srgbClr val="FFFFFF"/>
        </a:lt1>
        <a:dk2>
          <a:srgbClr val="000099"/>
        </a:dk2>
        <a:lt2>
          <a:srgbClr val="FFFFFF"/>
        </a:lt2>
        <a:accent1>
          <a:srgbClr val="618FFD"/>
        </a:accent1>
        <a:accent2>
          <a:srgbClr val="00AE00"/>
        </a:accent2>
        <a:accent3>
          <a:srgbClr val="AAAACA"/>
        </a:accent3>
        <a:accent4>
          <a:srgbClr val="DADADA"/>
        </a:accent4>
        <a:accent5>
          <a:srgbClr val="B7C6FE"/>
        </a:accent5>
        <a:accent6>
          <a:srgbClr val="009D00"/>
        </a:accent6>
        <a:hlink>
          <a:srgbClr val="FC0128"/>
        </a:hlink>
        <a:folHlink>
          <a:srgbClr val="CECECE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kbgroup-blue">
  <a:themeElements>
    <a:clrScheme name="1_kbgroup-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kbgroup-blue">
      <a:majorFont>
        <a:latin typeface="Arial Narrow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kbgroup-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bgroup-blu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bgroup-blue 8">
        <a:dk1>
          <a:srgbClr val="919191"/>
        </a:dk1>
        <a:lt1>
          <a:srgbClr val="FFFFFF"/>
        </a:lt1>
        <a:dk2>
          <a:srgbClr val="000099"/>
        </a:dk2>
        <a:lt2>
          <a:srgbClr val="FFFFFF"/>
        </a:lt2>
        <a:accent1>
          <a:srgbClr val="618FFD"/>
        </a:accent1>
        <a:accent2>
          <a:srgbClr val="00AE00"/>
        </a:accent2>
        <a:accent3>
          <a:srgbClr val="AAAACA"/>
        </a:accent3>
        <a:accent4>
          <a:srgbClr val="DADADA"/>
        </a:accent4>
        <a:accent5>
          <a:srgbClr val="B7C6FE"/>
        </a:accent5>
        <a:accent6>
          <a:srgbClr val="009D00"/>
        </a:accent6>
        <a:hlink>
          <a:srgbClr val="FC0128"/>
        </a:hlink>
        <a:folHlink>
          <a:srgbClr val="CECECE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Helvetica"/>
      <a:ea typeface=""/>
      <a:cs typeface=""/>
    </a:majorFont>
    <a:minorFont>
      <a:latin typeface="Helvetic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Helvetica"/>
      <a:ea typeface=""/>
      <a:cs typeface=""/>
    </a:majorFont>
    <a:minorFont>
      <a:latin typeface="Helvetic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71521</TotalTime>
  <Words>721</Words>
  <Application>Microsoft Macintosh PowerPoint</Application>
  <PresentationFormat>On-screen Show (4:3)</PresentationFormat>
  <Paragraphs>117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Blank Presentation</vt:lpstr>
      <vt:lpstr>1_kbgroup-blue</vt:lpstr>
      <vt:lpstr>2_kbgroup-blue</vt:lpstr>
      <vt:lpstr>3_kbgroup-blue</vt:lpstr>
      <vt:lpstr>GAC 2013 – Kickoff 2013-2014 Season  Nov. 7, 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</vt:lpstr>
      <vt:lpstr>Reduced Reads Overall, Weighted Towards Better Folders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Wardle</dc:creator>
  <cp:lastModifiedBy>Brian L. Wardle</cp:lastModifiedBy>
  <cp:revision>1431</cp:revision>
  <cp:lastPrinted>2009-12-15T02:16:54Z</cp:lastPrinted>
  <dcterms:created xsi:type="dcterms:W3CDTF">2004-02-25T00:44:39Z</dcterms:created>
  <dcterms:modified xsi:type="dcterms:W3CDTF">2013-12-10T12:59:56Z</dcterms:modified>
</cp:coreProperties>
</file>