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32"/>
  </p:notesMasterIdLst>
  <p:sldIdLst>
    <p:sldId id="257" r:id="rId3"/>
    <p:sldId id="258" r:id="rId4"/>
    <p:sldId id="2147374241" r:id="rId5"/>
    <p:sldId id="2147374245" r:id="rId6"/>
    <p:sldId id="2147374249" r:id="rId7"/>
    <p:sldId id="2147374247" r:id="rId8"/>
    <p:sldId id="2147374250" r:id="rId9"/>
    <p:sldId id="2147374248" r:id="rId10"/>
    <p:sldId id="507" r:id="rId11"/>
    <p:sldId id="497" r:id="rId12"/>
    <p:sldId id="2147374213" r:id="rId13"/>
    <p:sldId id="2147374236" r:id="rId14"/>
    <p:sldId id="2147374246" r:id="rId15"/>
    <p:sldId id="2147374238" r:id="rId16"/>
    <p:sldId id="488" r:id="rId17"/>
    <p:sldId id="2147374244" r:id="rId18"/>
    <p:sldId id="493" r:id="rId19"/>
    <p:sldId id="2147374237" r:id="rId20"/>
    <p:sldId id="506" r:id="rId21"/>
    <p:sldId id="475" r:id="rId22"/>
    <p:sldId id="508" r:id="rId23"/>
    <p:sldId id="510" r:id="rId24"/>
    <p:sldId id="2147374239" r:id="rId25"/>
    <p:sldId id="2147374240" r:id="rId26"/>
    <p:sldId id="3538" r:id="rId27"/>
    <p:sldId id="3598" r:id="rId28"/>
    <p:sldId id="509" r:id="rId29"/>
    <p:sldId id="3531" r:id="rId30"/>
    <p:sldId id="48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56"/>
    <p:restoredTop sz="95867"/>
  </p:normalViewPr>
  <p:slideViewPr>
    <p:cSldViewPr snapToGrid="0" snapToObjects="1">
      <p:cViewPr varScale="1">
        <p:scale>
          <a:sx n="82" d="100"/>
          <a:sy n="82" d="100"/>
        </p:scale>
        <p:origin x="1003" y="48"/>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oleObject" Target="https://mitprod-my.sharepoint.com/personal/sbarrett_mit_edu/Documents/Desktop/Open%20house%20lunch%20analyse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Sheet1!$B$2</c:f>
              <c:strCache>
                <c:ptCount val="1"/>
                <c:pt idx="0">
                  <c:v>Total</c:v>
                </c:pt>
              </c:strCache>
            </c:strRef>
          </c:tx>
          <c:spPr>
            <a:ln w="28575" cap="rnd">
              <a:solidFill>
                <a:schemeClr val="accent1"/>
              </a:solidFill>
              <a:round/>
            </a:ln>
            <a:effectLst/>
          </c:spPr>
          <c:marker>
            <c:symbol val="none"/>
          </c:marker>
          <c:cat>
            <c:numRef>
              <c:f>Sheet1!$A$3:$A$7</c:f>
              <c:numCache>
                <c:formatCode>General</c:formatCode>
                <c:ptCount val="5"/>
                <c:pt idx="0">
                  <c:v>2018</c:v>
                </c:pt>
                <c:pt idx="1">
                  <c:v>2019</c:v>
                </c:pt>
                <c:pt idx="2">
                  <c:v>2020</c:v>
                </c:pt>
                <c:pt idx="3">
                  <c:v>2021</c:v>
                </c:pt>
                <c:pt idx="4">
                  <c:v>2022</c:v>
                </c:pt>
              </c:numCache>
            </c:numRef>
          </c:cat>
          <c:val>
            <c:numRef>
              <c:f>Sheet1!$B$3:$B$7</c:f>
              <c:numCache>
                <c:formatCode>General</c:formatCode>
                <c:ptCount val="5"/>
                <c:pt idx="0">
                  <c:v>737</c:v>
                </c:pt>
                <c:pt idx="1">
                  <c:v>740</c:v>
                </c:pt>
                <c:pt idx="2">
                  <c:v>797</c:v>
                </c:pt>
                <c:pt idx="3">
                  <c:v>1085</c:v>
                </c:pt>
                <c:pt idx="4">
                  <c:v>1101</c:v>
                </c:pt>
              </c:numCache>
            </c:numRef>
          </c:val>
          <c:smooth val="0"/>
          <c:extLst>
            <c:ext xmlns:c16="http://schemas.microsoft.com/office/drawing/2014/chart" uri="{C3380CC4-5D6E-409C-BE32-E72D297353CC}">
              <c16:uniqueId val="{00000000-3930-4AE9-A2FD-BD02594B1CE2}"/>
            </c:ext>
          </c:extLst>
        </c:ser>
        <c:ser>
          <c:idx val="1"/>
          <c:order val="1"/>
          <c:tx>
            <c:strRef>
              <c:f>Sheet1!$C$2</c:f>
              <c:strCache>
                <c:ptCount val="1"/>
                <c:pt idx="0">
                  <c:v>W</c:v>
                </c:pt>
              </c:strCache>
            </c:strRef>
          </c:tx>
          <c:spPr>
            <a:ln w="28575" cap="rnd">
              <a:solidFill>
                <a:schemeClr val="accent2"/>
              </a:solidFill>
              <a:round/>
            </a:ln>
            <a:effectLst/>
          </c:spPr>
          <c:marker>
            <c:symbol val="none"/>
          </c:marker>
          <c:cat>
            <c:numRef>
              <c:f>Sheet1!$A$3:$A$7</c:f>
              <c:numCache>
                <c:formatCode>General</c:formatCode>
                <c:ptCount val="5"/>
                <c:pt idx="0">
                  <c:v>2018</c:v>
                </c:pt>
                <c:pt idx="1">
                  <c:v>2019</c:v>
                </c:pt>
                <c:pt idx="2">
                  <c:v>2020</c:v>
                </c:pt>
                <c:pt idx="3">
                  <c:v>2021</c:v>
                </c:pt>
                <c:pt idx="4">
                  <c:v>2022</c:v>
                </c:pt>
              </c:numCache>
            </c:numRef>
          </c:cat>
          <c:val>
            <c:numRef>
              <c:f>Sheet1!$C$3:$C$7</c:f>
              <c:numCache>
                <c:formatCode>General</c:formatCode>
                <c:ptCount val="5"/>
                <c:pt idx="0">
                  <c:v>150</c:v>
                </c:pt>
                <c:pt idx="1">
                  <c:v>141</c:v>
                </c:pt>
                <c:pt idx="2">
                  <c:v>139</c:v>
                </c:pt>
                <c:pt idx="3">
                  <c:v>192</c:v>
                </c:pt>
                <c:pt idx="4">
                  <c:v>228</c:v>
                </c:pt>
              </c:numCache>
            </c:numRef>
          </c:val>
          <c:smooth val="0"/>
          <c:extLst>
            <c:ext xmlns:c16="http://schemas.microsoft.com/office/drawing/2014/chart" uri="{C3380CC4-5D6E-409C-BE32-E72D297353CC}">
              <c16:uniqueId val="{00000001-3930-4AE9-A2FD-BD02594B1CE2}"/>
            </c:ext>
          </c:extLst>
        </c:ser>
        <c:ser>
          <c:idx val="2"/>
          <c:order val="2"/>
          <c:tx>
            <c:strRef>
              <c:f>Sheet1!$E$2</c:f>
              <c:strCache>
                <c:ptCount val="1"/>
                <c:pt idx="0">
                  <c:v>Int</c:v>
                </c:pt>
              </c:strCache>
            </c:strRef>
          </c:tx>
          <c:spPr>
            <a:ln w="28575" cap="rnd">
              <a:solidFill>
                <a:schemeClr val="accent3"/>
              </a:solidFill>
              <a:round/>
            </a:ln>
            <a:effectLst/>
          </c:spPr>
          <c:marker>
            <c:symbol val="none"/>
          </c:marker>
          <c:cat>
            <c:numRef>
              <c:f>Sheet1!$A$3:$A$7</c:f>
              <c:numCache>
                <c:formatCode>General</c:formatCode>
                <c:ptCount val="5"/>
                <c:pt idx="0">
                  <c:v>2018</c:v>
                </c:pt>
                <c:pt idx="1">
                  <c:v>2019</c:v>
                </c:pt>
                <c:pt idx="2">
                  <c:v>2020</c:v>
                </c:pt>
                <c:pt idx="3">
                  <c:v>2021</c:v>
                </c:pt>
                <c:pt idx="4">
                  <c:v>2022</c:v>
                </c:pt>
              </c:numCache>
            </c:numRef>
          </c:cat>
          <c:val>
            <c:numRef>
              <c:f>Sheet1!$E$3:$E$7</c:f>
              <c:numCache>
                <c:formatCode>General</c:formatCode>
                <c:ptCount val="5"/>
                <c:pt idx="0">
                  <c:v>326</c:v>
                </c:pt>
                <c:pt idx="1">
                  <c:v>337</c:v>
                </c:pt>
                <c:pt idx="2">
                  <c:v>340</c:v>
                </c:pt>
                <c:pt idx="3">
                  <c:v>482</c:v>
                </c:pt>
                <c:pt idx="4">
                  <c:v>457</c:v>
                </c:pt>
              </c:numCache>
            </c:numRef>
          </c:val>
          <c:smooth val="0"/>
          <c:extLst>
            <c:ext xmlns:c16="http://schemas.microsoft.com/office/drawing/2014/chart" uri="{C3380CC4-5D6E-409C-BE32-E72D297353CC}">
              <c16:uniqueId val="{00000002-3930-4AE9-A2FD-BD02594B1CE2}"/>
            </c:ext>
          </c:extLst>
        </c:ser>
        <c:ser>
          <c:idx val="3"/>
          <c:order val="3"/>
          <c:tx>
            <c:strRef>
              <c:f>Sheet1!$G$2</c:f>
              <c:strCache>
                <c:ptCount val="1"/>
                <c:pt idx="0">
                  <c:v>URM</c:v>
                </c:pt>
              </c:strCache>
            </c:strRef>
          </c:tx>
          <c:spPr>
            <a:ln w="28575" cap="rnd">
              <a:solidFill>
                <a:schemeClr val="accent4"/>
              </a:solidFill>
              <a:round/>
            </a:ln>
            <a:effectLst/>
          </c:spPr>
          <c:marker>
            <c:symbol val="none"/>
          </c:marker>
          <c:cat>
            <c:numRef>
              <c:f>Sheet1!$A$3:$A$7</c:f>
              <c:numCache>
                <c:formatCode>General</c:formatCode>
                <c:ptCount val="5"/>
                <c:pt idx="0">
                  <c:v>2018</c:v>
                </c:pt>
                <c:pt idx="1">
                  <c:v>2019</c:v>
                </c:pt>
                <c:pt idx="2">
                  <c:v>2020</c:v>
                </c:pt>
                <c:pt idx="3">
                  <c:v>2021</c:v>
                </c:pt>
                <c:pt idx="4">
                  <c:v>2022</c:v>
                </c:pt>
              </c:numCache>
            </c:numRef>
          </c:cat>
          <c:val>
            <c:numRef>
              <c:f>Sheet1!$G$3:$G$7</c:f>
              <c:numCache>
                <c:formatCode>General</c:formatCode>
                <c:ptCount val="5"/>
                <c:pt idx="0">
                  <c:v>52</c:v>
                </c:pt>
                <c:pt idx="1">
                  <c:v>56</c:v>
                </c:pt>
                <c:pt idx="2">
                  <c:v>77</c:v>
                </c:pt>
                <c:pt idx="3">
                  <c:v>87</c:v>
                </c:pt>
                <c:pt idx="4">
                  <c:v>96</c:v>
                </c:pt>
              </c:numCache>
            </c:numRef>
          </c:val>
          <c:smooth val="0"/>
          <c:extLst>
            <c:ext xmlns:c16="http://schemas.microsoft.com/office/drawing/2014/chart" uri="{C3380CC4-5D6E-409C-BE32-E72D297353CC}">
              <c16:uniqueId val="{00000003-3930-4AE9-A2FD-BD02594B1CE2}"/>
            </c:ext>
          </c:extLst>
        </c:ser>
        <c:dLbls>
          <c:showLegendKey val="0"/>
          <c:showVal val="0"/>
          <c:showCatName val="0"/>
          <c:showSerName val="0"/>
          <c:showPercent val="0"/>
          <c:showBubbleSize val="0"/>
        </c:dLbls>
        <c:smooth val="0"/>
        <c:axId val="742349183"/>
        <c:axId val="742353343"/>
      </c:lineChart>
      <c:catAx>
        <c:axId val="7423491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742353343"/>
        <c:crosses val="autoZero"/>
        <c:auto val="1"/>
        <c:lblAlgn val="ctr"/>
        <c:lblOffset val="100"/>
        <c:noMultiLvlLbl val="0"/>
      </c:catAx>
      <c:valAx>
        <c:axId val="74235334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7423491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E741B1-CC4C-3F43-9E5C-787D5D894F5C}" type="datetimeFigureOut">
              <a:rPr lang="en-US" smtClean="0"/>
              <a:t>2/22/2023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BB9B58-E9FF-6D4C-8D9C-F976BB5DD8C2}" type="slidenum">
              <a:rPr lang="en-US" smtClean="0"/>
              <a:t>‹#›</a:t>
            </a:fld>
            <a:endParaRPr lang="en-US"/>
          </a:p>
        </p:txBody>
      </p:sp>
    </p:spTree>
    <p:extLst>
      <p:ext uri="{BB962C8B-B14F-4D97-AF65-F5344CB8AC3E}">
        <p14:creationId xmlns:p14="http://schemas.microsoft.com/office/powerpoint/2010/main" val="242014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Video watch first 34 mins….</a:t>
            </a:r>
          </a:p>
        </p:txBody>
      </p:sp>
      <p:sp>
        <p:nvSpPr>
          <p:cNvPr id="4" name="Slide Number Placeholder 3"/>
          <p:cNvSpPr>
            <a:spLocks noGrp="1"/>
          </p:cNvSpPr>
          <p:nvPr>
            <p:ph type="sldNum" sz="quarter" idx="5"/>
          </p:nvPr>
        </p:nvSpPr>
        <p:spPr/>
        <p:txBody>
          <a:bodyPr/>
          <a:lstStyle/>
          <a:p>
            <a:fld id="{68BB9B58-E9FF-6D4C-8D9C-F976BB5DD8C2}" type="slidenum">
              <a:rPr lang="en-US" smtClean="0"/>
              <a:t>2</a:t>
            </a:fld>
            <a:endParaRPr lang="en-US"/>
          </a:p>
        </p:txBody>
      </p:sp>
    </p:spTree>
    <p:extLst>
      <p:ext uri="{BB962C8B-B14F-4D97-AF65-F5344CB8AC3E}">
        <p14:creationId xmlns:p14="http://schemas.microsoft.com/office/powerpoint/2010/main" val="21982462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a:extLst>
              <a:ext uri="{FF2B5EF4-FFF2-40B4-BE49-F238E27FC236}">
                <a16:creationId xmlns:a16="http://schemas.microsoft.com/office/drawing/2014/main" id="{58F6B5E1-609E-9F4F-B58D-2CD93C45E2C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B9DF76F-1825-F445-978D-5844D708F25D}" type="slidenum">
              <a:rPr lang="en-US" altLang="en-US" smtClean="0"/>
              <a:pPr>
                <a:spcBef>
                  <a:spcPct val="0"/>
                </a:spcBef>
              </a:pPr>
              <a:t>13</a:t>
            </a:fld>
            <a:endParaRPr lang="en-US" altLang="en-US"/>
          </a:p>
        </p:txBody>
      </p:sp>
      <p:sp>
        <p:nvSpPr>
          <p:cNvPr id="51202" name="Rectangle 2">
            <a:extLst>
              <a:ext uri="{FF2B5EF4-FFF2-40B4-BE49-F238E27FC236}">
                <a16:creationId xmlns:a16="http://schemas.microsoft.com/office/drawing/2014/main" id="{FC1B10BE-FA30-454C-9BDA-65A3CEDEC186}"/>
              </a:ext>
            </a:extLst>
          </p:cNvPr>
          <p:cNvSpPr>
            <a:spLocks noGrp="1" noRot="1" noChangeAspect="1" noChangeArrowheads="1" noTextEdit="1"/>
          </p:cNvSpPr>
          <p:nvPr>
            <p:ph type="sldImg"/>
          </p:nvPr>
        </p:nvSpPr>
        <p:spPr>
          <a:ln/>
        </p:spPr>
      </p:sp>
      <p:sp>
        <p:nvSpPr>
          <p:cNvPr id="51203" name="Rectangle 3">
            <a:extLst>
              <a:ext uri="{FF2B5EF4-FFF2-40B4-BE49-F238E27FC236}">
                <a16:creationId xmlns:a16="http://schemas.microsoft.com/office/drawing/2014/main" id="{906A6EC6-8CD7-6D4B-807A-D6CE997CDDF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		</a:t>
            </a:r>
          </a:p>
          <a:p>
            <a:pPr eaLnBrk="1" hangingPunct="1"/>
            <a:r>
              <a:rPr lang="en-US" altLang="en-US" dirty="0">
                <a:latin typeface="Arial" panose="020B0604020202020204" pitchFamily="34" charset="0"/>
              </a:rPr>
              <a:t>		</a:t>
            </a:r>
          </a:p>
        </p:txBody>
      </p:sp>
    </p:spTree>
    <p:extLst>
      <p:ext uri="{BB962C8B-B14F-4D97-AF65-F5344CB8AC3E}">
        <p14:creationId xmlns:p14="http://schemas.microsoft.com/office/powerpoint/2010/main" val="3118684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BB9B58-E9FF-6D4C-8D9C-F976BB5DD8C2}" type="slidenum">
              <a:rPr lang="en-US" smtClean="0"/>
              <a:t>14</a:t>
            </a:fld>
            <a:endParaRPr lang="en-US"/>
          </a:p>
        </p:txBody>
      </p:sp>
    </p:spTree>
    <p:extLst>
      <p:ext uri="{BB962C8B-B14F-4D97-AF65-F5344CB8AC3E}">
        <p14:creationId xmlns:p14="http://schemas.microsoft.com/office/powerpoint/2010/main" val="23731757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BB9B58-E9FF-6D4C-8D9C-F976BB5DD8C2}" type="slidenum">
              <a:rPr lang="en-US" smtClean="0"/>
              <a:t>18</a:t>
            </a:fld>
            <a:endParaRPr lang="en-US"/>
          </a:p>
        </p:txBody>
      </p:sp>
    </p:spTree>
    <p:extLst>
      <p:ext uri="{BB962C8B-B14F-4D97-AF65-F5344CB8AC3E}">
        <p14:creationId xmlns:p14="http://schemas.microsoft.com/office/powerpoint/2010/main" val="3816564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BB9B58-E9FF-6D4C-8D9C-F976BB5DD8C2}" type="slidenum">
              <a:rPr lang="en-US" smtClean="0"/>
              <a:t>19</a:t>
            </a:fld>
            <a:endParaRPr lang="en-US"/>
          </a:p>
        </p:txBody>
      </p:sp>
    </p:spTree>
    <p:extLst>
      <p:ext uri="{BB962C8B-B14F-4D97-AF65-F5344CB8AC3E}">
        <p14:creationId xmlns:p14="http://schemas.microsoft.com/office/powerpoint/2010/main" val="42332363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a:extLst>
              <a:ext uri="{FF2B5EF4-FFF2-40B4-BE49-F238E27FC236}">
                <a16:creationId xmlns:a16="http://schemas.microsoft.com/office/drawing/2014/main" id="{12771C05-93BD-6746-87DA-4A7F6776963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C976E3A-A838-AF46-ACEC-5BCB0C0F4DDD}" type="slidenum">
              <a:rPr lang="en-US" altLang="en-US">
                <a:solidFill>
                  <a:srgbClr val="000000"/>
                </a:solidFill>
              </a:rPr>
              <a:pPr>
                <a:spcBef>
                  <a:spcPct val="0"/>
                </a:spcBef>
              </a:pPr>
              <a:t>20</a:t>
            </a:fld>
            <a:endParaRPr lang="en-US" altLang="en-US">
              <a:solidFill>
                <a:srgbClr val="000000"/>
              </a:solidFill>
            </a:endParaRPr>
          </a:p>
        </p:txBody>
      </p:sp>
      <p:sp>
        <p:nvSpPr>
          <p:cNvPr id="63490" name="Rectangle 2">
            <a:extLst>
              <a:ext uri="{FF2B5EF4-FFF2-40B4-BE49-F238E27FC236}">
                <a16:creationId xmlns:a16="http://schemas.microsoft.com/office/drawing/2014/main" id="{75624DC2-9959-9448-9E21-47BF52263887}"/>
              </a:ext>
            </a:extLst>
          </p:cNvPr>
          <p:cNvSpPr>
            <a:spLocks noGrp="1" noRot="1" noChangeAspect="1" noChangeArrowheads="1" noTextEdit="1"/>
          </p:cNvSpPr>
          <p:nvPr>
            <p:ph type="sldImg"/>
          </p:nvPr>
        </p:nvSpPr>
        <p:spPr>
          <a:xfrm>
            <a:off x="685800" y="1143000"/>
            <a:ext cx="5486400" cy="3086100"/>
          </a:xfrm>
          <a:ln/>
        </p:spPr>
      </p:sp>
      <p:sp>
        <p:nvSpPr>
          <p:cNvPr id="63491" name="Rectangle 3">
            <a:extLst>
              <a:ext uri="{FF2B5EF4-FFF2-40B4-BE49-F238E27FC236}">
                <a16:creationId xmlns:a16="http://schemas.microsoft.com/office/drawing/2014/main" id="{F0614EFB-0463-2C4A-A1D2-A925E536037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a:extLst>
              <a:ext uri="{FF2B5EF4-FFF2-40B4-BE49-F238E27FC236}">
                <a16:creationId xmlns:a16="http://schemas.microsoft.com/office/drawing/2014/main" id="{58F6B5E1-609E-9F4F-B58D-2CD93C45E2C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B9DF76F-1825-F445-978D-5844D708F25D}" type="slidenum">
              <a:rPr lang="en-US" altLang="en-US" smtClean="0"/>
              <a:pPr>
                <a:spcBef>
                  <a:spcPct val="0"/>
                </a:spcBef>
              </a:pPr>
              <a:t>22</a:t>
            </a:fld>
            <a:endParaRPr lang="en-US" altLang="en-US"/>
          </a:p>
        </p:txBody>
      </p:sp>
      <p:sp>
        <p:nvSpPr>
          <p:cNvPr id="51202" name="Rectangle 2">
            <a:extLst>
              <a:ext uri="{FF2B5EF4-FFF2-40B4-BE49-F238E27FC236}">
                <a16:creationId xmlns:a16="http://schemas.microsoft.com/office/drawing/2014/main" id="{FC1B10BE-FA30-454C-9BDA-65A3CEDEC186}"/>
              </a:ext>
            </a:extLst>
          </p:cNvPr>
          <p:cNvSpPr>
            <a:spLocks noGrp="1" noRot="1" noChangeAspect="1" noChangeArrowheads="1" noTextEdit="1"/>
          </p:cNvSpPr>
          <p:nvPr>
            <p:ph type="sldImg"/>
          </p:nvPr>
        </p:nvSpPr>
        <p:spPr>
          <a:ln/>
        </p:spPr>
      </p:sp>
      <p:sp>
        <p:nvSpPr>
          <p:cNvPr id="51203" name="Rectangle 3">
            <a:extLst>
              <a:ext uri="{FF2B5EF4-FFF2-40B4-BE49-F238E27FC236}">
                <a16:creationId xmlns:a16="http://schemas.microsoft.com/office/drawing/2014/main" id="{906A6EC6-8CD7-6D4B-807A-D6CE997CDDF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		</a:t>
            </a:r>
          </a:p>
          <a:p>
            <a:pPr eaLnBrk="1" hangingPunct="1"/>
            <a:r>
              <a:rPr lang="en-US" altLang="en-US" dirty="0">
                <a:latin typeface="Arial" panose="020B0604020202020204" pitchFamily="34" charset="0"/>
              </a:rPr>
              <a:t>		</a:t>
            </a:r>
          </a:p>
        </p:txBody>
      </p:sp>
    </p:spTree>
    <p:extLst>
      <p:ext uri="{BB962C8B-B14F-4D97-AF65-F5344CB8AC3E}">
        <p14:creationId xmlns:p14="http://schemas.microsoft.com/office/powerpoint/2010/main" val="38655419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a:extLst>
              <a:ext uri="{FF2B5EF4-FFF2-40B4-BE49-F238E27FC236}">
                <a16:creationId xmlns:a16="http://schemas.microsoft.com/office/drawing/2014/main" id="{58F6B5E1-609E-9F4F-B58D-2CD93C45E2C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B9DF76F-1825-F445-978D-5844D708F25D}" type="slidenum">
              <a:rPr lang="en-US" altLang="en-US" smtClean="0"/>
              <a:pPr>
                <a:spcBef>
                  <a:spcPct val="0"/>
                </a:spcBef>
              </a:pPr>
              <a:t>23</a:t>
            </a:fld>
            <a:endParaRPr lang="en-US" altLang="en-US"/>
          </a:p>
        </p:txBody>
      </p:sp>
      <p:sp>
        <p:nvSpPr>
          <p:cNvPr id="51202" name="Rectangle 2">
            <a:extLst>
              <a:ext uri="{FF2B5EF4-FFF2-40B4-BE49-F238E27FC236}">
                <a16:creationId xmlns:a16="http://schemas.microsoft.com/office/drawing/2014/main" id="{FC1B10BE-FA30-454C-9BDA-65A3CEDEC186}"/>
              </a:ext>
            </a:extLst>
          </p:cNvPr>
          <p:cNvSpPr>
            <a:spLocks noGrp="1" noRot="1" noChangeAspect="1" noChangeArrowheads="1" noTextEdit="1"/>
          </p:cNvSpPr>
          <p:nvPr>
            <p:ph type="sldImg"/>
          </p:nvPr>
        </p:nvSpPr>
        <p:spPr>
          <a:ln/>
        </p:spPr>
      </p:sp>
      <p:sp>
        <p:nvSpPr>
          <p:cNvPr id="51203" name="Rectangle 3">
            <a:extLst>
              <a:ext uri="{FF2B5EF4-FFF2-40B4-BE49-F238E27FC236}">
                <a16:creationId xmlns:a16="http://schemas.microsoft.com/office/drawing/2014/main" id="{906A6EC6-8CD7-6D4B-807A-D6CE997CDDF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		</a:t>
            </a:r>
          </a:p>
          <a:p>
            <a:pPr eaLnBrk="1" hangingPunct="1"/>
            <a:r>
              <a:rPr lang="en-US" altLang="en-US" dirty="0">
                <a:latin typeface="Arial" panose="020B0604020202020204" pitchFamily="34" charset="0"/>
              </a:rPr>
              <a:t>		</a:t>
            </a:r>
          </a:p>
        </p:txBody>
      </p:sp>
    </p:spTree>
    <p:extLst>
      <p:ext uri="{BB962C8B-B14F-4D97-AF65-F5344CB8AC3E}">
        <p14:creationId xmlns:p14="http://schemas.microsoft.com/office/powerpoint/2010/main" val="3696368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a:extLst>
              <a:ext uri="{FF2B5EF4-FFF2-40B4-BE49-F238E27FC236}">
                <a16:creationId xmlns:a16="http://schemas.microsoft.com/office/drawing/2014/main" id="{58F6B5E1-609E-9F4F-B58D-2CD93C45E2C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B9DF76F-1825-F445-978D-5844D708F25D}" type="slidenum">
              <a:rPr lang="en-US" altLang="en-US" smtClean="0"/>
              <a:pPr>
                <a:spcBef>
                  <a:spcPct val="0"/>
                </a:spcBef>
              </a:pPr>
              <a:t>24</a:t>
            </a:fld>
            <a:endParaRPr lang="en-US" altLang="en-US"/>
          </a:p>
        </p:txBody>
      </p:sp>
      <p:sp>
        <p:nvSpPr>
          <p:cNvPr id="51202" name="Rectangle 2">
            <a:extLst>
              <a:ext uri="{FF2B5EF4-FFF2-40B4-BE49-F238E27FC236}">
                <a16:creationId xmlns:a16="http://schemas.microsoft.com/office/drawing/2014/main" id="{FC1B10BE-FA30-454C-9BDA-65A3CEDEC186}"/>
              </a:ext>
            </a:extLst>
          </p:cNvPr>
          <p:cNvSpPr>
            <a:spLocks noGrp="1" noRot="1" noChangeAspect="1" noChangeArrowheads="1" noTextEdit="1"/>
          </p:cNvSpPr>
          <p:nvPr>
            <p:ph type="sldImg"/>
          </p:nvPr>
        </p:nvSpPr>
        <p:spPr>
          <a:ln/>
        </p:spPr>
      </p:sp>
      <p:sp>
        <p:nvSpPr>
          <p:cNvPr id="51203" name="Rectangle 3">
            <a:extLst>
              <a:ext uri="{FF2B5EF4-FFF2-40B4-BE49-F238E27FC236}">
                <a16:creationId xmlns:a16="http://schemas.microsoft.com/office/drawing/2014/main" id="{906A6EC6-8CD7-6D4B-807A-D6CE997CDDF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		</a:t>
            </a:r>
          </a:p>
          <a:p>
            <a:pPr eaLnBrk="1" hangingPunct="1"/>
            <a:r>
              <a:rPr lang="en-US" altLang="en-US" dirty="0">
                <a:latin typeface="Arial" panose="020B0604020202020204" pitchFamily="34" charset="0"/>
              </a:rPr>
              <a:t>		</a:t>
            </a:r>
          </a:p>
        </p:txBody>
      </p:sp>
    </p:spTree>
    <p:extLst>
      <p:ext uri="{BB962C8B-B14F-4D97-AF65-F5344CB8AC3E}">
        <p14:creationId xmlns:p14="http://schemas.microsoft.com/office/powerpoint/2010/main" val="9512907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492A87-0ADA-421C-9D75-535264E539B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82084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a:extLst>
              <a:ext uri="{FF2B5EF4-FFF2-40B4-BE49-F238E27FC236}">
                <a16:creationId xmlns:a16="http://schemas.microsoft.com/office/drawing/2014/main" id="{58F6B5E1-609E-9F4F-B58D-2CD93C45E2C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B9DF76F-1825-F445-978D-5844D708F25D}" type="slidenum">
              <a:rPr lang="en-US" altLang="en-US" smtClean="0"/>
              <a:pPr>
                <a:spcBef>
                  <a:spcPct val="0"/>
                </a:spcBef>
              </a:pPr>
              <a:t>29</a:t>
            </a:fld>
            <a:endParaRPr lang="en-US" altLang="en-US"/>
          </a:p>
        </p:txBody>
      </p:sp>
      <p:sp>
        <p:nvSpPr>
          <p:cNvPr id="51202" name="Rectangle 2">
            <a:extLst>
              <a:ext uri="{FF2B5EF4-FFF2-40B4-BE49-F238E27FC236}">
                <a16:creationId xmlns:a16="http://schemas.microsoft.com/office/drawing/2014/main" id="{FC1B10BE-FA30-454C-9BDA-65A3CEDEC186}"/>
              </a:ext>
            </a:extLst>
          </p:cNvPr>
          <p:cNvSpPr>
            <a:spLocks noGrp="1" noRot="1" noChangeAspect="1" noChangeArrowheads="1" noTextEdit="1"/>
          </p:cNvSpPr>
          <p:nvPr>
            <p:ph type="sldImg"/>
          </p:nvPr>
        </p:nvSpPr>
        <p:spPr>
          <a:ln/>
        </p:spPr>
      </p:sp>
      <p:sp>
        <p:nvSpPr>
          <p:cNvPr id="51203" name="Rectangle 3">
            <a:extLst>
              <a:ext uri="{FF2B5EF4-FFF2-40B4-BE49-F238E27FC236}">
                <a16:creationId xmlns:a16="http://schemas.microsoft.com/office/drawing/2014/main" id="{906A6EC6-8CD7-6D4B-807A-D6CE997CDDF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		</a:t>
            </a:r>
          </a:p>
          <a:p>
            <a:pPr eaLnBrk="1" hangingPunct="1"/>
            <a:r>
              <a:rPr lang="en-US" altLang="en-US" dirty="0">
                <a:latin typeface="Arial" panose="020B0604020202020204" pitchFamily="34" charset="0"/>
              </a:rPr>
              <a:t>		</a:t>
            </a:r>
          </a:p>
        </p:txBody>
      </p:sp>
    </p:spTree>
    <p:extLst>
      <p:ext uri="{BB962C8B-B14F-4D97-AF65-F5344CB8AC3E}">
        <p14:creationId xmlns:p14="http://schemas.microsoft.com/office/powerpoint/2010/main" val="2647085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a:extLst>
              <a:ext uri="{FF2B5EF4-FFF2-40B4-BE49-F238E27FC236}">
                <a16:creationId xmlns:a16="http://schemas.microsoft.com/office/drawing/2014/main" id="{58F6B5E1-609E-9F4F-B58D-2CD93C45E2C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B9DF76F-1825-F445-978D-5844D708F25D}" type="slidenum">
              <a:rPr lang="en-US" altLang="en-US" smtClean="0"/>
              <a:pPr>
                <a:spcBef>
                  <a:spcPct val="0"/>
                </a:spcBef>
              </a:pPr>
              <a:t>3</a:t>
            </a:fld>
            <a:endParaRPr lang="en-US" altLang="en-US"/>
          </a:p>
        </p:txBody>
      </p:sp>
      <p:sp>
        <p:nvSpPr>
          <p:cNvPr id="51202" name="Rectangle 2">
            <a:extLst>
              <a:ext uri="{FF2B5EF4-FFF2-40B4-BE49-F238E27FC236}">
                <a16:creationId xmlns:a16="http://schemas.microsoft.com/office/drawing/2014/main" id="{FC1B10BE-FA30-454C-9BDA-65A3CEDEC186}"/>
              </a:ext>
            </a:extLst>
          </p:cNvPr>
          <p:cNvSpPr>
            <a:spLocks noGrp="1" noRot="1" noChangeAspect="1" noChangeArrowheads="1" noTextEdit="1"/>
          </p:cNvSpPr>
          <p:nvPr>
            <p:ph type="sldImg"/>
          </p:nvPr>
        </p:nvSpPr>
        <p:spPr>
          <a:ln/>
        </p:spPr>
      </p:sp>
      <p:sp>
        <p:nvSpPr>
          <p:cNvPr id="51203" name="Rectangle 3">
            <a:extLst>
              <a:ext uri="{FF2B5EF4-FFF2-40B4-BE49-F238E27FC236}">
                <a16:creationId xmlns:a16="http://schemas.microsoft.com/office/drawing/2014/main" id="{906A6EC6-8CD7-6D4B-807A-D6CE997CDDF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		</a:t>
            </a:r>
          </a:p>
          <a:p>
            <a:pPr eaLnBrk="1" hangingPunct="1"/>
            <a:r>
              <a:rPr lang="en-US" altLang="en-US" dirty="0">
                <a:latin typeface="Arial" panose="020B0604020202020204" pitchFamily="34" charset="0"/>
              </a:rPr>
              <a:t>		</a:t>
            </a:r>
          </a:p>
        </p:txBody>
      </p:sp>
    </p:spTree>
    <p:extLst>
      <p:ext uri="{BB962C8B-B14F-4D97-AF65-F5344CB8AC3E}">
        <p14:creationId xmlns:p14="http://schemas.microsoft.com/office/powerpoint/2010/main" val="718461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a:extLst>
              <a:ext uri="{FF2B5EF4-FFF2-40B4-BE49-F238E27FC236}">
                <a16:creationId xmlns:a16="http://schemas.microsoft.com/office/drawing/2014/main" id="{58F6B5E1-609E-9F4F-B58D-2CD93C45E2C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B9DF76F-1825-F445-978D-5844D708F25D}" type="slidenum">
              <a:rPr lang="en-US" altLang="en-US" smtClean="0"/>
              <a:pPr>
                <a:spcBef>
                  <a:spcPct val="0"/>
                </a:spcBef>
              </a:pPr>
              <a:t>4</a:t>
            </a:fld>
            <a:endParaRPr lang="en-US" altLang="en-US"/>
          </a:p>
        </p:txBody>
      </p:sp>
      <p:sp>
        <p:nvSpPr>
          <p:cNvPr id="51202" name="Rectangle 2">
            <a:extLst>
              <a:ext uri="{FF2B5EF4-FFF2-40B4-BE49-F238E27FC236}">
                <a16:creationId xmlns:a16="http://schemas.microsoft.com/office/drawing/2014/main" id="{FC1B10BE-FA30-454C-9BDA-65A3CEDEC186}"/>
              </a:ext>
            </a:extLst>
          </p:cNvPr>
          <p:cNvSpPr>
            <a:spLocks noGrp="1" noRot="1" noChangeAspect="1" noChangeArrowheads="1" noTextEdit="1"/>
          </p:cNvSpPr>
          <p:nvPr>
            <p:ph type="sldImg"/>
          </p:nvPr>
        </p:nvSpPr>
        <p:spPr>
          <a:ln/>
        </p:spPr>
      </p:sp>
      <p:sp>
        <p:nvSpPr>
          <p:cNvPr id="51203" name="Rectangle 3">
            <a:extLst>
              <a:ext uri="{FF2B5EF4-FFF2-40B4-BE49-F238E27FC236}">
                <a16:creationId xmlns:a16="http://schemas.microsoft.com/office/drawing/2014/main" id="{906A6EC6-8CD7-6D4B-807A-D6CE997CDDF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		</a:t>
            </a:r>
          </a:p>
          <a:p>
            <a:pPr eaLnBrk="1" hangingPunct="1"/>
            <a:r>
              <a:rPr lang="en-US" altLang="en-US" dirty="0">
                <a:latin typeface="Arial" panose="020B0604020202020204" pitchFamily="34" charset="0"/>
              </a:rPr>
              <a:t>		</a:t>
            </a:r>
          </a:p>
        </p:txBody>
      </p:sp>
    </p:spTree>
    <p:extLst>
      <p:ext uri="{BB962C8B-B14F-4D97-AF65-F5344CB8AC3E}">
        <p14:creationId xmlns:p14="http://schemas.microsoft.com/office/powerpoint/2010/main" val="30148895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a:extLst>
              <a:ext uri="{FF2B5EF4-FFF2-40B4-BE49-F238E27FC236}">
                <a16:creationId xmlns:a16="http://schemas.microsoft.com/office/drawing/2014/main" id="{58F6B5E1-609E-9F4F-B58D-2CD93C45E2C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B9DF76F-1825-F445-978D-5844D708F25D}" type="slidenum">
              <a:rPr lang="en-US" altLang="en-US" smtClean="0"/>
              <a:pPr>
                <a:spcBef>
                  <a:spcPct val="0"/>
                </a:spcBef>
              </a:pPr>
              <a:t>5</a:t>
            </a:fld>
            <a:endParaRPr lang="en-US" altLang="en-US"/>
          </a:p>
        </p:txBody>
      </p:sp>
      <p:sp>
        <p:nvSpPr>
          <p:cNvPr id="51202" name="Rectangle 2">
            <a:extLst>
              <a:ext uri="{FF2B5EF4-FFF2-40B4-BE49-F238E27FC236}">
                <a16:creationId xmlns:a16="http://schemas.microsoft.com/office/drawing/2014/main" id="{FC1B10BE-FA30-454C-9BDA-65A3CEDEC186}"/>
              </a:ext>
            </a:extLst>
          </p:cNvPr>
          <p:cNvSpPr>
            <a:spLocks noGrp="1" noRot="1" noChangeAspect="1" noChangeArrowheads="1" noTextEdit="1"/>
          </p:cNvSpPr>
          <p:nvPr>
            <p:ph type="sldImg"/>
          </p:nvPr>
        </p:nvSpPr>
        <p:spPr>
          <a:ln/>
        </p:spPr>
      </p:sp>
      <p:sp>
        <p:nvSpPr>
          <p:cNvPr id="51203" name="Rectangle 3">
            <a:extLst>
              <a:ext uri="{FF2B5EF4-FFF2-40B4-BE49-F238E27FC236}">
                <a16:creationId xmlns:a16="http://schemas.microsoft.com/office/drawing/2014/main" id="{906A6EC6-8CD7-6D4B-807A-D6CE997CDDF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		</a:t>
            </a:r>
          </a:p>
          <a:p>
            <a:pPr eaLnBrk="1" hangingPunct="1"/>
            <a:r>
              <a:rPr lang="en-US" altLang="en-US" dirty="0">
                <a:latin typeface="Arial" panose="020B0604020202020204" pitchFamily="34" charset="0"/>
              </a:rPr>
              <a:t>		</a:t>
            </a:r>
          </a:p>
        </p:txBody>
      </p:sp>
    </p:spTree>
    <p:extLst>
      <p:ext uri="{BB962C8B-B14F-4D97-AF65-F5344CB8AC3E}">
        <p14:creationId xmlns:p14="http://schemas.microsoft.com/office/powerpoint/2010/main" val="191241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Difference: 33 missing letters, Early </a:t>
            </a:r>
            <a:r>
              <a:rPr lang="en-US" dirty="0" err="1"/>
              <a:t>Appilicants</a:t>
            </a:r>
            <a:r>
              <a:rPr lang="en-US" dirty="0"/>
              <a:t> and </a:t>
            </a:r>
            <a:r>
              <a:rPr lang="en-US" dirty="0" err="1"/>
              <a:t>Early_LGO</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68BB9B58-E9FF-6D4C-8D9C-F976BB5DD8C2}" type="slidenum">
              <a:rPr lang="en-US" smtClean="0"/>
              <a:t>6</a:t>
            </a:fld>
            <a:endParaRPr lang="en-US"/>
          </a:p>
        </p:txBody>
      </p:sp>
    </p:spTree>
    <p:extLst>
      <p:ext uri="{BB962C8B-B14F-4D97-AF65-F5344CB8AC3E}">
        <p14:creationId xmlns:p14="http://schemas.microsoft.com/office/powerpoint/2010/main" val="34925434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33 </a:t>
            </a:r>
            <a:r>
              <a:rPr lang="en-US" dirty="0" err="1"/>
              <a:t>missingletters</a:t>
            </a:r>
            <a:endParaRPr lang="en-US" dirty="0"/>
          </a:p>
          <a:p>
            <a:endParaRPr lang="en-US" dirty="0"/>
          </a:p>
        </p:txBody>
      </p:sp>
      <p:sp>
        <p:nvSpPr>
          <p:cNvPr id="4" name="Slide Number Placeholder 3"/>
          <p:cNvSpPr>
            <a:spLocks noGrp="1"/>
          </p:cNvSpPr>
          <p:nvPr>
            <p:ph type="sldNum" sz="quarter" idx="5"/>
          </p:nvPr>
        </p:nvSpPr>
        <p:spPr/>
        <p:txBody>
          <a:bodyPr/>
          <a:lstStyle/>
          <a:p>
            <a:fld id="{68BB9B58-E9FF-6D4C-8D9C-F976BB5DD8C2}" type="slidenum">
              <a:rPr lang="en-US" smtClean="0"/>
              <a:t>7</a:t>
            </a:fld>
            <a:endParaRPr lang="en-US"/>
          </a:p>
        </p:txBody>
      </p:sp>
    </p:spTree>
    <p:extLst>
      <p:ext uri="{BB962C8B-B14F-4D97-AF65-F5344CB8AC3E}">
        <p14:creationId xmlns:p14="http://schemas.microsoft.com/office/powerpoint/2010/main" val="3697580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a:extLst>
              <a:ext uri="{FF2B5EF4-FFF2-40B4-BE49-F238E27FC236}">
                <a16:creationId xmlns:a16="http://schemas.microsoft.com/office/drawing/2014/main" id="{2CBDA269-D936-5243-8685-3071EED6F7F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FE38122-803B-DF4D-AA30-05E479B1DD5B}" type="slidenum">
              <a:rPr lang="en-US" altLang="en-US" smtClean="0"/>
              <a:pPr>
                <a:spcBef>
                  <a:spcPct val="0"/>
                </a:spcBef>
              </a:pPr>
              <a:t>10</a:t>
            </a:fld>
            <a:endParaRPr lang="en-US" altLang="en-US"/>
          </a:p>
        </p:txBody>
      </p:sp>
      <p:sp>
        <p:nvSpPr>
          <p:cNvPr id="57346" name="Rectangle 2">
            <a:extLst>
              <a:ext uri="{FF2B5EF4-FFF2-40B4-BE49-F238E27FC236}">
                <a16:creationId xmlns:a16="http://schemas.microsoft.com/office/drawing/2014/main" id="{77B3A612-D48B-AF4B-A669-184B755E0983}"/>
              </a:ext>
            </a:extLst>
          </p:cNvPr>
          <p:cNvSpPr>
            <a:spLocks noGrp="1" noRot="1" noChangeAspect="1" noChangeArrowheads="1" noTextEdit="1"/>
          </p:cNvSpPr>
          <p:nvPr>
            <p:ph type="sldImg"/>
          </p:nvPr>
        </p:nvSpPr>
        <p:spPr>
          <a:ln/>
        </p:spPr>
      </p:sp>
      <p:sp>
        <p:nvSpPr>
          <p:cNvPr id="57347" name="Rectangle 3">
            <a:extLst>
              <a:ext uri="{FF2B5EF4-FFF2-40B4-BE49-F238E27FC236}">
                <a16:creationId xmlns:a16="http://schemas.microsoft.com/office/drawing/2014/main" id="{A72603DD-E35F-9043-B069-A925A7EB270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solidFill>
                  <a:srgbClr val="FF0000"/>
                </a:solidFill>
              </a:rPr>
              <a:t>folder:all</a:t>
            </a:r>
            <a:endParaRPr lang="en-US" dirty="0">
              <a:solidFill>
                <a:srgbClr val="FF0000"/>
              </a:solidFill>
            </a:endParaRPr>
          </a:p>
          <a:p>
            <a:pPr eaLnBrk="1" hangingPunct="1"/>
            <a:r>
              <a:rPr lang="en-US" altLang="en-US" dirty="0">
                <a:latin typeface="Arial" panose="020B0604020202020204" pitchFamily="34" charset="0"/>
              </a:rPr>
              <a:t>reviewer:&gt;0</a:t>
            </a:r>
          </a:p>
          <a:p>
            <a:pPr eaLnBrk="1" hangingPunct="1"/>
            <a:r>
              <a:rPr lang="en-US" altLang="en-US" dirty="0" err="1">
                <a:latin typeface="Arial" panose="020B0604020202020204" pitchFamily="34" charset="0"/>
              </a:rPr>
              <a:t>Tag:admissible</a:t>
            </a:r>
            <a:endParaRPr lang="en-US" altLang="en-US" dirty="0">
              <a:latin typeface="Arial" panose="020B0604020202020204" pitchFamily="34" charset="0"/>
            </a:endParaRPr>
          </a:p>
          <a:p>
            <a:pPr eaLnBrk="1" hangingPunct="1"/>
            <a:r>
              <a:rPr lang="en-US" altLang="en-US" dirty="0">
                <a:latin typeface="Arial" panose="020B0604020202020204" pitchFamily="34" charset="0"/>
              </a:rPr>
              <a:t>Rating:&gt;3</a:t>
            </a:r>
          </a:p>
          <a:p>
            <a:pPr eaLnBrk="1" hangingPunct="1"/>
            <a:r>
              <a:rPr lang="en-US" altLang="en-US" dirty="0" err="1">
                <a:latin typeface="Arial" panose="020B0604020202020204" pitchFamily="34" charset="0"/>
              </a:rPr>
              <a:t>Tag:mit_admit</a:t>
            </a:r>
            <a:endParaRPr lang="en-US" altLang="en-US" dirty="0">
              <a:latin typeface="Arial" panose="020B0604020202020204" pitchFamily="34" charset="0"/>
            </a:endParaRPr>
          </a:p>
        </p:txBody>
      </p:sp>
    </p:spTree>
    <p:extLst>
      <p:ext uri="{BB962C8B-B14F-4D97-AF65-F5344CB8AC3E}">
        <p14:creationId xmlns:p14="http://schemas.microsoft.com/office/powerpoint/2010/main" val="40380095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394CAC-8A80-5641-90C6-B46C2E9A51E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8543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4394CAC-8A80-5641-90C6-B46C2E9A51EC}" type="slidenum">
              <a:rPr lang="en-US" smtClean="0"/>
              <a:t>12</a:t>
            </a:fld>
            <a:endParaRPr lang="en-US"/>
          </a:p>
        </p:txBody>
      </p:sp>
    </p:spTree>
    <p:extLst>
      <p:ext uri="{BB962C8B-B14F-4D97-AF65-F5344CB8AC3E}">
        <p14:creationId xmlns:p14="http://schemas.microsoft.com/office/powerpoint/2010/main" val="1450346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D129B-67F3-664D-BCFF-A14DCE085E9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BA42487-AE28-A248-A90E-6B347FF5F5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D9932D5-1B4E-C44B-B02A-941396DC230C}"/>
              </a:ext>
            </a:extLst>
          </p:cNvPr>
          <p:cNvSpPr>
            <a:spLocks noGrp="1"/>
          </p:cNvSpPr>
          <p:nvPr>
            <p:ph type="dt" sz="half" idx="10"/>
          </p:nvPr>
        </p:nvSpPr>
        <p:spPr/>
        <p:txBody>
          <a:bodyPr/>
          <a:lstStyle/>
          <a:p>
            <a:fld id="{75853CA1-D803-DB4B-9AE0-0423D47174B3}" type="datetimeFigureOut">
              <a:rPr lang="en-US" smtClean="0"/>
              <a:t>2/22/2023</a:t>
            </a:fld>
            <a:endParaRPr lang="en-US"/>
          </a:p>
        </p:txBody>
      </p:sp>
      <p:sp>
        <p:nvSpPr>
          <p:cNvPr id="5" name="Footer Placeholder 4">
            <a:extLst>
              <a:ext uri="{FF2B5EF4-FFF2-40B4-BE49-F238E27FC236}">
                <a16:creationId xmlns:a16="http://schemas.microsoft.com/office/drawing/2014/main" id="{D3A33492-1720-2C4A-AE52-10FC702DD1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F9A441-5BD9-1E4A-AD1B-CBCF321D4565}"/>
              </a:ext>
            </a:extLst>
          </p:cNvPr>
          <p:cNvSpPr>
            <a:spLocks noGrp="1"/>
          </p:cNvSpPr>
          <p:nvPr>
            <p:ph type="sldNum" sz="quarter" idx="12"/>
          </p:nvPr>
        </p:nvSpPr>
        <p:spPr/>
        <p:txBody>
          <a:bodyPr/>
          <a:lstStyle/>
          <a:p>
            <a:fld id="{FD0BB004-B56F-AE49-ADEB-7FFD1E003369}" type="slidenum">
              <a:rPr lang="en-US" smtClean="0"/>
              <a:t>‹#›</a:t>
            </a:fld>
            <a:endParaRPr lang="en-US"/>
          </a:p>
        </p:txBody>
      </p:sp>
    </p:spTree>
    <p:extLst>
      <p:ext uri="{BB962C8B-B14F-4D97-AF65-F5344CB8AC3E}">
        <p14:creationId xmlns:p14="http://schemas.microsoft.com/office/powerpoint/2010/main" val="1945262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DCE53-A170-2246-A4A5-B47956650C4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A416CD0-23BC-B84A-A50D-B1E4E0FA95D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FDBBAC-6135-9C44-8D4D-4F366EBCE3C1}"/>
              </a:ext>
            </a:extLst>
          </p:cNvPr>
          <p:cNvSpPr>
            <a:spLocks noGrp="1"/>
          </p:cNvSpPr>
          <p:nvPr>
            <p:ph type="dt" sz="half" idx="10"/>
          </p:nvPr>
        </p:nvSpPr>
        <p:spPr/>
        <p:txBody>
          <a:bodyPr/>
          <a:lstStyle/>
          <a:p>
            <a:fld id="{75853CA1-D803-DB4B-9AE0-0423D47174B3}" type="datetimeFigureOut">
              <a:rPr lang="en-US" smtClean="0"/>
              <a:t>2/22/2023</a:t>
            </a:fld>
            <a:endParaRPr lang="en-US"/>
          </a:p>
        </p:txBody>
      </p:sp>
      <p:sp>
        <p:nvSpPr>
          <p:cNvPr id="5" name="Footer Placeholder 4">
            <a:extLst>
              <a:ext uri="{FF2B5EF4-FFF2-40B4-BE49-F238E27FC236}">
                <a16:creationId xmlns:a16="http://schemas.microsoft.com/office/drawing/2014/main" id="{2ED7B4EF-0B9E-0144-9D85-4E8ADF0714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032AD0-95E8-2E47-B971-3A7287284DFA}"/>
              </a:ext>
            </a:extLst>
          </p:cNvPr>
          <p:cNvSpPr>
            <a:spLocks noGrp="1"/>
          </p:cNvSpPr>
          <p:nvPr>
            <p:ph type="sldNum" sz="quarter" idx="12"/>
          </p:nvPr>
        </p:nvSpPr>
        <p:spPr/>
        <p:txBody>
          <a:bodyPr/>
          <a:lstStyle/>
          <a:p>
            <a:fld id="{FD0BB004-B56F-AE49-ADEB-7FFD1E003369}" type="slidenum">
              <a:rPr lang="en-US" smtClean="0"/>
              <a:t>‹#›</a:t>
            </a:fld>
            <a:endParaRPr lang="en-US"/>
          </a:p>
        </p:txBody>
      </p:sp>
    </p:spTree>
    <p:extLst>
      <p:ext uri="{BB962C8B-B14F-4D97-AF65-F5344CB8AC3E}">
        <p14:creationId xmlns:p14="http://schemas.microsoft.com/office/powerpoint/2010/main" val="689040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1E9AB98-5E90-D94F-8DAE-9D2406D78A1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1BD89CF-D12D-8745-9A3B-3C1F557710B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1C043-2A27-9743-AAD5-8DEDF4F2B3EF}"/>
              </a:ext>
            </a:extLst>
          </p:cNvPr>
          <p:cNvSpPr>
            <a:spLocks noGrp="1"/>
          </p:cNvSpPr>
          <p:nvPr>
            <p:ph type="dt" sz="half" idx="10"/>
          </p:nvPr>
        </p:nvSpPr>
        <p:spPr/>
        <p:txBody>
          <a:bodyPr/>
          <a:lstStyle/>
          <a:p>
            <a:fld id="{75853CA1-D803-DB4B-9AE0-0423D47174B3}" type="datetimeFigureOut">
              <a:rPr lang="en-US" smtClean="0"/>
              <a:t>2/22/2023</a:t>
            </a:fld>
            <a:endParaRPr lang="en-US"/>
          </a:p>
        </p:txBody>
      </p:sp>
      <p:sp>
        <p:nvSpPr>
          <p:cNvPr id="5" name="Footer Placeholder 4">
            <a:extLst>
              <a:ext uri="{FF2B5EF4-FFF2-40B4-BE49-F238E27FC236}">
                <a16:creationId xmlns:a16="http://schemas.microsoft.com/office/drawing/2014/main" id="{EE2238A4-0226-0940-93CE-E19CC73F9B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F8042C-D92B-D64D-BCDD-A61D8A4B8033}"/>
              </a:ext>
            </a:extLst>
          </p:cNvPr>
          <p:cNvSpPr>
            <a:spLocks noGrp="1"/>
          </p:cNvSpPr>
          <p:nvPr>
            <p:ph type="sldNum" sz="quarter" idx="12"/>
          </p:nvPr>
        </p:nvSpPr>
        <p:spPr/>
        <p:txBody>
          <a:bodyPr/>
          <a:lstStyle/>
          <a:p>
            <a:fld id="{FD0BB004-B56F-AE49-ADEB-7FFD1E003369}" type="slidenum">
              <a:rPr lang="en-US" smtClean="0"/>
              <a:t>‹#›</a:t>
            </a:fld>
            <a:endParaRPr lang="en-US"/>
          </a:p>
        </p:txBody>
      </p:sp>
    </p:spTree>
    <p:extLst>
      <p:ext uri="{BB962C8B-B14F-4D97-AF65-F5344CB8AC3E}">
        <p14:creationId xmlns:p14="http://schemas.microsoft.com/office/powerpoint/2010/main" val="14992104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9A01C74-801D-9B49-A6DC-6B7A8BDECEE3}"/>
              </a:ext>
            </a:extLst>
          </p:cNvPr>
          <p:cNvPicPr>
            <a:picLocks noChangeAspect="1"/>
          </p:cNvPicPr>
          <p:nvPr userDrawn="1"/>
        </p:nvPicPr>
        <p:blipFill>
          <a:blip r:embed="rId2"/>
          <a:stretch>
            <a:fillRect/>
          </a:stretch>
        </p:blipFill>
        <p:spPr>
          <a:xfrm>
            <a:off x="0" y="75883"/>
            <a:ext cx="12192000" cy="6868160"/>
          </a:xfrm>
          <a:prstGeom prst="rect">
            <a:avLst/>
          </a:prstGeom>
        </p:spPr>
      </p:pic>
      <p:sp>
        <p:nvSpPr>
          <p:cNvPr id="9" name="Rectangle 8">
            <a:extLst>
              <a:ext uri="{FF2B5EF4-FFF2-40B4-BE49-F238E27FC236}">
                <a16:creationId xmlns:a16="http://schemas.microsoft.com/office/drawing/2014/main" id="{2EC0989F-22AB-EA4A-8D4A-9060E1BC4AC6}"/>
              </a:ext>
            </a:extLst>
          </p:cNvPr>
          <p:cNvSpPr/>
          <p:nvPr userDrawn="1"/>
        </p:nvSpPr>
        <p:spPr>
          <a:xfrm>
            <a:off x="485775" y="600075"/>
            <a:ext cx="5300663" cy="35861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55E6BE-1AF3-3140-B0A6-9B97C6495FA0}"/>
              </a:ext>
            </a:extLst>
          </p:cNvPr>
          <p:cNvSpPr>
            <a:spLocks noGrp="1"/>
          </p:cNvSpPr>
          <p:nvPr>
            <p:ph type="ctrTitle"/>
          </p:nvPr>
        </p:nvSpPr>
        <p:spPr>
          <a:xfrm>
            <a:off x="257175" y="1475107"/>
            <a:ext cx="5838825" cy="2387600"/>
          </a:xfrm>
        </p:spPr>
        <p:txBody>
          <a:bodyPr anchor="b"/>
          <a:lstStyle>
            <a:lvl1pPr algn="ctr">
              <a:defRPr sz="6000">
                <a:solidFill>
                  <a:srgbClr val="005C9F"/>
                </a:solidFill>
              </a:defRPr>
            </a:lvl1pPr>
          </a:lstStyle>
          <a:p>
            <a:r>
              <a:rPr lang="en-US"/>
              <a:t>Click to edit Master title style</a:t>
            </a:r>
          </a:p>
        </p:txBody>
      </p:sp>
      <p:sp>
        <p:nvSpPr>
          <p:cNvPr id="3" name="Subtitle 2">
            <a:extLst>
              <a:ext uri="{FF2B5EF4-FFF2-40B4-BE49-F238E27FC236}">
                <a16:creationId xmlns:a16="http://schemas.microsoft.com/office/drawing/2014/main" id="{EDD2E1DC-6DF4-7741-B096-B63625C536C8}"/>
              </a:ext>
            </a:extLst>
          </p:cNvPr>
          <p:cNvSpPr>
            <a:spLocks noGrp="1"/>
          </p:cNvSpPr>
          <p:nvPr>
            <p:ph type="subTitle" idx="1"/>
          </p:nvPr>
        </p:nvSpPr>
        <p:spPr>
          <a:xfrm>
            <a:off x="257175" y="3978594"/>
            <a:ext cx="583882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2" name="Picture 11">
            <a:extLst>
              <a:ext uri="{FF2B5EF4-FFF2-40B4-BE49-F238E27FC236}">
                <a16:creationId xmlns:a16="http://schemas.microsoft.com/office/drawing/2014/main" id="{867BBDFC-20B9-8E41-AAAF-044B4340E355}"/>
              </a:ext>
            </a:extLst>
          </p:cNvPr>
          <p:cNvPicPr>
            <a:picLocks noChangeAspect="1"/>
          </p:cNvPicPr>
          <p:nvPr userDrawn="1"/>
        </p:nvPicPr>
        <p:blipFill>
          <a:blip r:embed="rId3"/>
          <a:stretch>
            <a:fillRect/>
          </a:stretch>
        </p:blipFill>
        <p:spPr>
          <a:xfrm>
            <a:off x="176213" y="372498"/>
            <a:ext cx="2339807" cy="840513"/>
          </a:xfrm>
          <a:prstGeom prst="rect">
            <a:avLst/>
          </a:prstGeom>
        </p:spPr>
      </p:pic>
    </p:spTree>
    <p:extLst>
      <p:ext uri="{BB962C8B-B14F-4D97-AF65-F5344CB8AC3E}">
        <p14:creationId xmlns:p14="http://schemas.microsoft.com/office/powerpoint/2010/main" val="8543348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99B03-3FCD-244F-A989-F57BD58D2F84}"/>
              </a:ext>
            </a:extLst>
          </p:cNvPr>
          <p:cNvSpPr>
            <a:spLocks noGrp="1"/>
          </p:cNvSpPr>
          <p:nvPr>
            <p:ph type="title"/>
          </p:nvPr>
        </p:nvSpPr>
        <p:spPr>
          <a:xfrm>
            <a:off x="379926" y="365125"/>
            <a:ext cx="10973874"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6F764CC0-E54F-F943-B502-6F138CE78DA0}"/>
              </a:ext>
            </a:extLst>
          </p:cNvPr>
          <p:cNvSpPr>
            <a:spLocks noGrp="1"/>
          </p:cNvSpPr>
          <p:nvPr>
            <p:ph idx="1"/>
          </p:nvPr>
        </p:nvSpPr>
        <p:spPr>
          <a:xfrm>
            <a:off x="478986" y="1690688"/>
            <a:ext cx="10775754" cy="4351338"/>
          </a:xfrm>
        </p:spPr>
        <p:txBody>
          <a:bodyPr/>
          <a:lstStyle>
            <a:lvl1pPr>
              <a:defRPr>
                <a:solidFill>
                  <a:srgbClr val="005C9F"/>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5">
            <a:extLst>
              <a:ext uri="{FF2B5EF4-FFF2-40B4-BE49-F238E27FC236}">
                <a16:creationId xmlns:a16="http://schemas.microsoft.com/office/drawing/2014/main" id="{4841674D-67AB-8441-9709-9E335BE4C170}"/>
              </a:ext>
            </a:extLst>
          </p:cNvPr>
          <p:cNvSpPr>
            <a:spLocks noGrp="1"/>
          </p:cNvSpPr>
          <p:nvPr>
            <p:ph type="sldNum" sz="quarter" idx="4"/>
          </p:nvPr>
        </p:nvSpPr>
        <p:spPr>
          <a:xfrm>
            <a:off x="11305085" y="6182178"/>
            <a:ext cx="506989" cy="365125"/>
          </a:xfrm>
          <a:prstGeom prst="rect">
            <a:avLst/>
          </a:prstGeom>
        </p:spPr>
        <p:txBody>
          <a:bodyPr/>
          <a:lstStyle>
            <a:lvl1pPr algn="ctr">
              <a:defRPr sz="1400">
                <a:solidFill>
                  <a:schemeClr val="bg1">
                    <a:lumMod val="65000"/>
                  </a:schemeClr>
                </a:solidFill>
                <a:latin typeface="Arial" panose="020B0604020202020204" pitchFamily="34" charset="0"/>
                <a:cs typeface="Arial" panose="020B0604020202020204" pitchFamily="34" charset="0"/>
              </a:defRPr>
            </a:lvl1pPr>
          </a:lstStyle>
          <a:p>
            <a:fld id="{F28BCFE8-EC64-FC4C-86D8-CA39479608B4}" type="slidenum">
              <a:rPr lang="en-US" smtClean="0"/>
              <a:pPr/>
              <a:t>‹#›</a:t>
            </a:fld>
            <a:endParaRPr lang="en-US"/>
          </a:p>
        </p:txBody>
      </p:sp>
      <p:pic>
        <p:nvPicPr>
          <p:cNvPr id="12" name="Picture 11">
            <a:extLst>
              <a:ext uri="{FF2B5EF4-FFF2-40B4-BE49-F238E27FC236}">
                <a16:creationId xmlns:a16="http://schemas.microsoft.com/office/drawing/2014/main" id="{2053C011-AF04-DF49-90A5-68D10F11C3E1}"/>
              </a:ext>
            </a:extLst>
          </p:cNvPr>
          <p:cNvPicPr>
            <a:picLocks noChangeAspect="1"/>
          </p:cNvPicPr>
          <p:nvPr userDrawn="1"/>
        </p:nvPicPr>
        <p:blipFill>
          <a:blip r:embed="rId2"/>
          <a:stretch>
            <a:fillRect/>
          </a:stretch>
        </p:blipFill>
        <p:spPr>
          <a:xfrm>
            <a:off x="379926" y="6119703"/>
            <a:ext cx="1364266" cy="490076"/>
          </a:xfrm>
          <a:prstGeom prst="rect">
            <a:avLst/>
          </a:prstGeom>
        </p:spPr>
      </p:pic>
      <p:pic>
        <p:nvPicPr>
          <p:cNvPr id="13" name="Picture 12">
            <a:extLst>
              <a:ext uri="{FF2B5EF4-FFF2-40B4-BE49-F238E27FC236}">
                <a16:creationId xmlns:a16="http://schemas.microsoft.com/office/drawing/2014/main" id="{9E2BB422-006E-C04A-BF91-0AABDCB0B046}"/>
              </a:ext>
            </a:extLst>
          </p:cNvPr>
          <p:cNvPicPr>
            <a:picLocks noChangeAspect="1"/>
          </p:cNvPicPr>
          <p:nvPr userDrawn="1"/>
        </p:nvPicPr>
        <p:blipFill>
          <a:blip r:embed="rId3"/>
          <a:stretch>
            <a:fillRect/>
          </a:stretch>
        </p:blipFill>
        <p:spPr>
          <a:xfrm>
            <a:off x="10993158" y="5682012"/>
            <a:ext cx="1127568" cy="1175988"/>
          </a:xfrm>
          <a:prstGeom prst="rect">
            <a:avLst/>
          </a:prstGeom>
        </p:spPr>
      </p:pic>
    </p:spTree>
    <p:extLst>
      <p:ext uri="{BB962C8B-B14F-4D97-AF65-F5344CB8AC3E}">
        <p14:creationId xmlns:p14="http://schemas.microsoft.com/office/powerpoint/2010/main" val="8534761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A42BD77-62F4-9447-8A0A-00339F24BB73}"/>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476DD071-BCDC-494A-8BB9-BACEB0853E4E}"/>
              </a:ext>
            </a:extLst>
          </p:cNvPr>
          <p:cNvSpPr/>
          <p:nvPr userDrawn="1"/>
        </p:nvSpPr>
        <p:spPr>
          <a:xfrm>
            <a:off x="0" y="0"/>
            <a:ext cx="12192000" cy="6858000"/>
          </a:xfrm>
          <a:prstGeom prst="rect">
            <a:avLst/>
          </a:prstGeom>
          <a:solidFill>
            <a:srgbClr val="005C9F">
              <a:alpha val="50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0AE4969-9CB2-364F-9091-051A8E4A031C}"/>
              </a:ext>
            </a:extLst>
          </p:cNvPr>
          <p:cNvSpPr>
            <a:spLocks noGrp="1"/>
          </p:cNvSpPr>
          <p:nvPr>
            <p:ph type="title"/>
          </p:nvPr>
        </p:nvSpPr>
        <p:spPr>
          <a:xfrm>
            <a:off x="838200" y="605664"/>
            <a:ext cx="10515600" cy="2852737"/>
          </a:xfrm>
          <a:noFill/>
        </p:spPr>
        <p:txBody>
          <a:bodyPr anchor="b"/>
          <a:lstStyle>
            <a:lvl1pPr algn="ctr">
              <a:defRPr sz="6000">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FC3DD1AB-2CE0-8B4D-AC60-873183BE3974}"/>
              </a:ext>
            </a:extLst>
          </p:cNvPr>
          <p:cNvSpPr>
            <a:spLocks noGrp="1"/>
          </p:cNvSpPr>
          <p:nvPr>
            <p:ph type="body" idx="1"/>
          </p:nvPr>
        </p:nvSpPr>
        <p:spPr>
          <a:xfrm>
            <a:off x="838200" y="3658013"/>
            <a:ext cx="10515600" cy="1500187"/>
          </a:xfrm>
          <a:noFill/>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10" name="Picture 9">
            <a:extLst>
              <a:ext uri="{FF2B5EF4-FFF2-40B4-BE49-F238E27FC236}">
                <a16:creationId xmlns:a16="http://schemas.microsoft.com/office/drawing/2014/main" id="{4C02E366-DB3B-CE4A-9EFC-DB5A5F6DF97F}"/>
              </a:ext>
            </a:extLst>
          </p:cNvPr>
          <p:cNvPicPr>
            <a:picLocks noChangeAspect="1"/>
          </p:cNvPicPr>
          <p:nvPr userDrawn="1"/>
        </p:nvPicPr>
        <p:blipFill>
          <a:blip r:embed="rId3"/>
          <a:stretch>
            <a:fillRect/>
          </a:stretch>
        </p:blipFill>
        <p:spPr>
          <a:xfrm>
            <a:off x="225298" y="6051692"/>
            <a:ext cx="1867648" cy="604076"/>
          </a:xfrm>
          <a:prstGeom prst="rect">
            <a:avLst/>
          </a:prstGeom>
        </p:spPr>
      </p:pic>
    </p:spTree>
    <p:extLst>
      <p:ext uri="{BB962C8B-B14F-4D97-AF65-F5344CB8AC3E}">
        <p14:creationId xmlns:p14="http://schemas.microsoft.com/office/powerpoint/2010/main" val="25456106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3B358-52C2-2F44-9759-812BACBE46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64C8DF-F0A0-A745-ADB8-982232A9B16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BF15B5D-3640-0C47-979C-0C05E6F0170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a:extLst>
              <a:ext uri="{FF2B5EF4-FFF2-40B4-BE49-F238E27FC236}">
                <a16:creationId xmlns:a16="http://schemas.microsoft.com/office/drawing/2014/main" id="{7901C117-4E4C-5248-9168-CD77F26840ED}"/>
              </a:ext>
            </a:extLst>
          </p:cNvPr>
          <p:cNvPicPr>
            <a:picLocks noChangeAspect="1"/>
          </p:cNvPicPr>
          <p:nvPr userDrawn="1"/>
        </p:nvPicPr>
        <p:blipFill>
          <a:blip r:embed="rId2"/>
          <a:stretch>
            <a:fillRect/>
          </a:stretch>
        </p:blipFill>
        <p:spPr>
          <a:xfrm>
            <a:off x="10993158" y="5682012"/>
            <a:ext cx="1127568" cy="1175988"/>
          </a:xfrm>
          <a:prstGeom prst="rect">
            <a:avLst/>
          </a:prstGeom>
        </p:spPr>
      </p:pic>
      <p:pic>
        <p:nvPicPr>
          <p:cNvPr id="11" name="Picture 10">
            <a:extLst>
              <a:ext uri="{FF2B5EF4-FFF2-40B4-BE49-F238E27FC236}">
                <a16:creationId xmlns:a16="http://schemas.microsoft.com/office/drawing/2014/main" id="{7C74F200-0417-BA4A-B444-07F75AF1533D}"/>
              </a:ext>
            </a:extLst>
          </p:cNvPr>
          <p:cNvPicPr>
            <a:picLocks noChangeAspect="1"/>
          </p:cNvPicPr>
          <p:nvPr userDrawn="1"/>
        </p:nvPicPr>
        <p:blipFill>
          <a:blip r:embed="rId3"/>
          <a:stretch>
            <a:fillRect/>
          </a:stretch>
        </p:blipFill>
        <p:spPr>
          <a:xfrm>
            <a:off x="379926" y="6119703"/>
            <a:ext cx="1364266" cy="490076"/>
          </a:xfrm>
          <a:prstGeom prst="rect">
            <a:avLst/>
          </a:prstGeom>
        </p:spPr>
      </p:pic>
      <p:sp>
        <p:nvSpPr>
          <p:cNvPr id="12" name="Slide Number Placeholder 5">
            <a:extLst>
              <a:ext uri="{FF2B5EF4-FFF2-40B4-BE49-F238E27FC236}">
                <a16:creationId xmlns:a16="http://schemas.microsoft.com/office/drawing/2014/main" id="{6054EBCA-AA52-3447-A96C-16969B197808}"/>
              </a:ext>
            </a:extLst>
          </p:cNvPr>
          <p:cNvSpPr>
            <a:spLocks noGrp="1"/>
          </p:cNvSpPr>
          <p:nvPr>
            <p:ph type="sldNum" sz="quarter" idx="4"/>
          </p:nvPr>
        </p:nvSpPr>
        <p:spPr>
          <a:xfrm>
            <a:off x="11305085" y="6182178"/>
            <a:ext cx="506989" cy="365125"/>
          </a:xfrm>
          <a:prstGeom prst="rect">
            <a:avLst/>
          </a:prstGeom>
        </p:spPr>
        <p:txBody>
          <a:bodyPr/>
          <a:lstStyle>
            <a:lvl1pPr algn="ctr">
              <a:defRPr sz="1400">
                <a:solidFill>
                  <a:schemeClr val="bg1">
                    <a:lumMod val="65000"/>
                  </a:schemeClr>
                </a:solidFill>
                <a:latin typeface="Arial" panose="020B0604020202020204" pitchFamily="34" charset="0"/>
                <a:cs typeface="Arial" panose="020B0604020202020204" pitchFamily="34" charset="0"/>
              </a:defRPr>
            </a:lvl1pPr>
          </a:lstStyle>
          <a:p>
            <a:fld id="{F28BCFE8-EC64-FC4C-86D8-CA39479608B4}" type="slidenum">
              <a:rPr lang="en-US" smtClean="0"/>
              <a:pPr/>
              <a:t>‹#›</a:t>
            </a:fld>
            <a:endParaRPr lang="en-US"/>
          </a:p>
        </p:txBody>
      </p:sp>
    </p:spTree>
    <p:extLst>
      <p:ext uri="{BB962C8B-B14F-4D97-AF65-F5344CB8AC3E}">
        <p14:creationId xmlns:p14="http://schemas.microsoft.com/office/powerpoint/2010/main" val="19494534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9C273-BC91-9B4B-87F5-D04BF973FEB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30D56EB-2686-A54A-96C5-96EF262C08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D32DB2D-7171-9C4B-8296-6D921ADED41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6349C36-29FF-4843-BD8B-90152D1179C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1AA487-C9BD-0F4F-8929-8EC923F0CF9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3" name="Picture 12">
            <a:extLst>
              <a:ext uri="{FF2B5EF4-FFF2-40B4-BE49-F238E27FC236}">
                <a16:creationId xmlns:a16="http://schemas.microsoft.com/office/drawing/2014/main" id="{99B6FE84-D4EC-7E49-8B57-DD5AE357743F}"/>
              </a:ext>
            </a:extLst>
          </p:cNvPr>
          <p:cNvPicPr>
            <a:picLocks noChangeAspect="1"/>
          </p:cNvPicPr>
          <p:nvPr userDrawn="1"/>
        </p:nvPicPr>
        <p:blipFill>
          <a:blip r:embed="rId2"/>
          <a:stretch>
            <a:fillRect/>
          </a:stretch>
        </p:blipFill>
        <p:spPr>
          <a:xfrm>
            <a:off x="379926" y="6119703"/>
            <a:ext cx="1364266" cy="490076"/>
          </a:xfrm>
          <a:prstGeom prst="rect">
            <a:avLst/>
          </a:prstGeom>
        </p:spPr>
      </p:pic>
      <p:sp>
        <p:nvSpPr>
          <p:cNvPr id="14" name="Slide Number Placeholder 5">
            <a:extLst>
              <a:ext uri="{FF2B5EF4-FFF2-40B4-BE49-F238E27FC236}">
                <a16:creationId xmlns:a16="http://schemas.microsoft.com/office/drawing/2014/main" id="{CE0E5670-AA5B-F142-A171-A73B79E3638F}"/>
              </a:ext>
            </a:extLst>
          </p:cNvPr>
          <p:cNvSpPr>
            <a:spLocks noGrp="1"/>
          </p:cNvSpPr>
          <p:nvPr>
            <p:ph type="sldNum" sz="quarter" idx="10"/>
          </p:nvPr>
        </p:nvSpPr>
        <p:spPr>
          <a:xfrm>
            <a:off x="11305085" y="6182178"/>
            <a:ext cx="506989" cy="365125"/>
          </a:xfrm>
          <a:prstGeom prst="rect">
            <a:avLst/>
          </a:prstGeom>
        </p:spPr>
        <p:txBody>
          <a:bodyPr/>
          <a:lstStyle>
            <a:lvl1pPr algn="ctr">
              <a:defRPr sz="1400">
                <a:solidFill>
                  <a:schemeClr val="bg1">
                    <a:lumMod val="65000"/>
                  </a:schemeClr>
                </a:solidFill>
                <a:latin typeface="Arial" panose="020B0604020202020204" pitchFamily="34" charset="0"/>
                <a:cs typeface="Arial" panose="020B0604020202020204" pitchFamily="34" charset="0"/>
              </a:defRPr>
            </a:lvl1pPr>
          </a:lstStyle>
          <a:p>
            <a:fld id="{F28BCFE8-EC64-FC4C-86D8-CA39479608B4}" type="slidenum">
              <a:rPr lang="en-US" smtClean="0"/>
              <a:pPr/>
              <a:t>‹#›</a:t>
            </a:fld>
            <a:endParaRPr lang="en-US"/>
          </a:p>
        </p:txBody>
      </p:sp>
      <p:pic>
        <p:nvPicPr>
          <p:cNvPr id="15" name="Picture 14">
            <a:extLst>
              <a:ext uri="{FF2B5EF4-FFF2-40B4-BE49-F238E27FC236}">
                <a16:creationId xmlns:a16="http://schemas.microsoft.com/office/drawing/2014/main" id="{D773A641-64CD-3347-BEF1-48D33E525CD8}"/>
              </a:ext>
            </a:extLst>
          </p:cNvPr>
          <p:cNvPicPr>
            <a:picLocks noChangeAspect="1"/>
          </p:cNvPicPr>
          <p:nvPr userDrawn="1"/>
        </p:nvPicPr>
        <p:blipFill>
          <a:blip r:embed="rId3"/>
          <a:stretch>
            <a:fillRect/>
          </a:stretch>
        </p:blipFill>
        <p:spPr>
          <a:xfrm>
            <a:off x="10993158" y="5682012"/>
            <a:ext cx="1127568" cy="1175988"/>
          </a:xfrm>
          <a:prstGeom prst="rect">
            <a:avLst/>
          </a:prstGeom>
        </p:spPr>
      </p:pic>
    </p:spTree>
    <p:extLst>
      <p:ext uri="{BB962C8B-B14F-4D97-AF65-F5344CB8AC3E}">
        <p14:creationId xmlns:p14="http://schemas.microsoft.com/office/powerpoint/2010/main" val="19936599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0E16D-2598-114C-8AAF-96FF9803080D}"/>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915715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59723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8FF0D-F99E-0242-A287-FB753E3DA3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24F2322-DC6F-2244-AFFC-5D7FC5B141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2466D48-3263-C14B-8E84-03E418414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11" name="Picture 10">
            <a:extLst>
              <a:ext uri="{FF2B5EF4-FFF2-40B4-BE49-F238E27FC236}">
                <a16:creationId xmlns:a16="http://schemas.microsoft.com/office/drawing/2014/main" id="{A595B1E5-0153-6349-82B4-0BAF353095A0}"/>
              </a:ext>
            </a:extLst>
          </p:cNvPr>
          <p:cNvPicPr>
            <a:picLocks noChangeAspect="1"/>
          </p:cNvPicPr>
          <p:nvPr userDrawn="1"/>
        </p:nvPicPr>
        <p:blipFill>
          <a:blip r:embed="rId2"/>
          <a:stretch>
            <a:fillRect/>
          </a:stretch>
        </p:blipFill>
        <p:spPr>
          <a:xfrm>
            <a:off x="379926" y="6119703"/>
            <a:ext cx="1364266" cy="490076"/>
          </a:xfrm>
          <a:prstGeom prst="rect">
            <a:avLst/>
          </a:prstGeom>
        </p:spPr>
      </p:pic>
      <p:sp>
        <p:nvSpPr>
          <p:cNvPr id="12" name="Slide Number Placeholder 5">
            <a:extLst>
              <a:ext uri="{FF2B5EF4-FFF2-40B4-BE49-F238E27FC236}">
                <a16:creationId xmlns:a16="http://schemas.microsoft.com/office/drawing/2014/main" id="{D481CA7B-0AFC-3744-9AC5-EC320491AD6E}"/>
              </a:ext>
            </a:extLst>
          </p:cNvPr>
          <p:cNvSpPr>
            <a:spLocks noGrp="1"/>
          </p:cNvSpPr>
          <p:nvPr>
            <p:ph type="sldNum" sz="quarter" idx="4"/>
          </p:nvPr>
        </p:nvSpPr>
        <p:spPr>
          <a:xfrm>
            <a:off x="11305085" y="6182178"/>
            <a:ext cx="506989" cy="365125"/>
          </a:xfrm>
          <a:prstGeom prst="rect">
            <a:avLst/>
          </a:prstGeom>
        </p:spPr>
        <p:txBody>
          <a:bodyPr/>
          <a:lstStyle>
            <a:lvl1pPr algn="ctr">
              <a:defRPr sz="1400">
                <a:solidFill>
                  <a:schemeClr val="bg1">
                    <a:lumMod val="65000"/>
                  </a:schemeClr>
                </a:solidFill>
                <a:latin typeface="Arial" panose="020B0604020202020204" pitchFamily="34" charset="0"/>
                <a:cs typeface="Arial" panose="020B0604020202020204" pitchFamily="34" charset="0"/>
              </a:defRPr>
            </a:lvl1pPr>
          </a:lstStyle>
          <a:p>
            <a:fld id="{F28BCFE8-EC64-FC4C-86D8-CA39479608B4}" type="slidenum">
              <a:rPr lang="en-US" smtClean="0"/>
              <a:pPr/>
              <a:t>‹#›</a:t>
            </a:fld>
            <a:endParaRPr lang="en-US"/>
          </a:p>
        </p:txBody>
      </p:sp>
      <p:pic>
        <p:nvPicPr>
          <p:cNvPr id="13" name="Picture 12">
            <a:extLst>
              <a:ext uri="{FF2B5EF4-FFF2-40B4-BE49-F238E27FC236}">
                <a16:creationId xmlns:a16="http://schemas.microsoft.com/office/drawing/2014/main" id="{8DA5B4C9-50C4-424C-82C6-16E5A58D1859}"/>
              </a:ext>
            </a:extLst>
          </p:cNvPr>
          <p:cNvPicPr>
            <a:picLocks noChangeAspect="1"/>
          </p:cNvPicPr>
          <p:nvPr userDrawn="1"/>
        </p:nvPicPr>
        <p:blipFill>
          <a:blip r:embed="rId3"/>
          <a:stretch>
            <a:fillRect/>
          </a:stretch>
        </p:blipFill>
        <p:spPr>
          <a:xfrm>
            <a:off x="10993158" y="5682012"/>
            <a:ext cx="1127568" cy="1175988"/>
          </a:xfrm>
          <a:prstGeom prst="rect">
            <a:avLst/>
          </a:prstGeom>
        </p:spPr>
      </p:pic>
    </p:spTree>
    <p:extLst>
      <p:ext uri="{BB962C8B-B14F-4D97-AF65-F5344CB8AC3E}">
        <p14:creationId xmlns:p14="http://schemas.microsoft.com/office/powerpoint/2010/main" val="50007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C2602-1F62-5648-BAF5-3E7046A678C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3ADB65-AAA9-244E-93C0-6DB12E0E486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DA1835-09A9-4C41-A073-FA9372BAB8C2}"/>
              </a:ext>
            </a:extLst>
          </p:cNvPr>
          <p:cNvSpPr>
            <a:spLocks noGrp="1"/>
          </p:cNvSpPr>
          <p:nvPr>
            <p:ph type="dt" sz="half" idx="10"/>
          </p:nvPr>
        </p:nvSpPr>
        <p:spPr/>
        <p:txBody>
          <a:bodyPr/>
          <a:lstStyle/>
          <a:p>
            <a:fld id="{75853CA1-D803-DB4B-9AE0-0423D47174B3}" type="datetimeFigureOut">
              <a:rPr lang="en-US" smtClean="0"/>
              <a:t>2/22/2023</a:t>
            </a:fld>
            <a:endParaRPr lang="en-US"/>
          </a:p>
        </p:txBody>
      </p:sp>
      <p:sp>
        <p:nvSpPr>
          <p:cNvPr id="5" name="Footer Placeholder 4">
            <a:extLst>
              <a:ext uri="{FF2B5EF4-FFF2-40B4-BE49-F238E27FC236}">
                <a16:creationId xmlns:a16="http://schemas.microsoft.com/office/drawing/2014/main" id="{88108211-BA62-7A44-A1AB-59F1C038CB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9DCE6C-2E5C-F245-863D-7431DAA29DEB}"/>
              </a:ext>
            </a:extLst>
          </p:cNvPr>
          <p:cNvSpPr>
            <a:spLocks noGrp="1"/>
          </p:cNvSpPr>
          <p:nvPr>
            <p:ph type="sldNum" sz="quarter" idx="12"/>
          </p:nvPr>
        </p:nvSpPr>
        <p:spPr/>
        <p:txBody>
          <a:bodyPr/>
          <a:lstStyle/>
          <a:p>
            <a:fld id="{FD0BB004-B56F-AE49-ADEB-7FFD1E003369}" type="slidenum">
              <a:rPr lang="en-US" smtClean="0"/>
              <a:t>‹#›</a:t>
            </a:fld>
            <a:endParaRPr lang="en-US"/>
          </a:p>
        </p:txBody>
      </p:sp>
    </p:spTree>
    <p:extLst>
      <p:ext uri="{BB962C8B-B14F-4D97-AF65-F5344CB8AC3E}">
        <p14:creationId xmlns:p14="http://schemas.microsoft.com/office/powerpoint/2010/main" val="37388478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0EB17-4AED-2549-8047-E13D227E93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39E64E9-D404-4242-9B6B-70A3ACE006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46962A-353B-9745-9A73-4F17D67CB6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10" name="Picture 9">
            <a:extLst>
              <a:ext uri="{FF2B5EF4-FFF2-40B4-BE49-F238E27FC236}">
                <a16:creationId xmlns:a16="http://schemas.microsoft.com/office/drawing/2014/main" id="{00C07418-0672-674D-8FE4-5E84B6774FD9}"/>
              </a:ext>
            </a:extLst>
          </p:cNvPr>
          <p:cNvPicPr>
            <a:picLocks noChangeAspect="1"/>
          </p:cNvPicPr>
          <p:nvPr userDrawn="1"/>
        </p:nvPicPr>
        <p:blipFill>
          <a:blip r:embed="rId2"/>
          <a:stretch>
            <a:fillRect/>
          </a:stretch>
        </p:blipFill>
        <p:spPr>
          <a:xfrm>
            <a:off x="379926" y="6119703"/>
            <a:ext cx="1364266" cy="490076"/>
          </a:xfrm>
          <a:prstGeom prst="rect">
            <a:avLst/>
          </a:prstGeom>
        </p:spPr>
      </p:pic>
      <p:sp>
        <p:nvSpPr>
          <p:cNvPr id="11" name="Slide Number Placeholder 5">
            <a:extLst>
              <a:ext uri="{FF2B5EF4-FFF2-40B4-BE49-F238E27FC236}">
                <a16:creationId xmlns:a16="http://schemas.microsoft.com/office/drawing/2014/main" id="{B8542FD5-B8E1-294C-8E81-83F88D983814}"/>
              </a:ext>
            </a:extLst>
          </p:cNvPr>
          <p:cNvSpPr>
            <a:spLocks noGrp="1"/>
          </p:cNvSpPr>
          <p:nvPr>
            <p:ph type="sldNum" sz="quarter" idx="4"/>
          </p:nvPr>
        </p:nvSpPr>
        <p:spPr>
          <a:xfrm>
            <a:off x="11305085" y="6182178"/>
            <a:ext cx="506989" cy="365125"/>
          </a:xfrm>
          <a:prstGeom prst="rect">
            <a:avLst/>
          </a:prstGeom>
        </p:spPr>
        <p:txBody>
          <a:bodyPr/>
          <a:lstStyle>
            <a:lvl1pPr algn="ctr">
              <a:defRPr sz="1400">
                <a:solidFill>
                  <a:schemeClr val="bg1">
                    <a:lumMod val="65000"/>
                  </a:schemeClr>
                </a:solidFill>
                <a:latin typeface="Arial" panose="020B0604020202020204" pitchFamily="34" charset="0"/>
                <a:cs typeface="Arial" panose="020B0604020202020204" pitchFamily="34" charset="0"/>
              </a:defRPr>
            </a:lvl1pPr>
          </a:lstStyle>
          <a:p>
            <a:fld id="{F28BCFE8-EC64-FC4C-86D8-CA39479608B4}" type="slidenum">
              <a:rPr lang="en-US" smtClean="0"/>
              <a:pPr/>
              <a:t>‹#›</a:t>
            </a:fld>
            <a:endParaRPr lang="en-US"/>
          </a:p>
        </p:txBody>
      </p:sp>
      <p:pic>
        <p:nvPicPr>
          <p:cNvPr id="12" name="Picture 11">
            <a:extLst>
              <a:ext uri="{FF2B5EF4-FFF2-40B4-BE49-F238E27FC236}">
                <a16:creationId xmlns:a16="http://schemas.microsoft.com/office/drawing/2014/main" id="{5C2F244C-066F-2643-8EDD-D4DEEC5BE3B3}"/>
              </a:ext>
            </a:extLst>
          </p:cNvPr>
          <p:cNvPicPr>
            <a:picLocks noChangeAspect="1"/>
          </p:cNvPicPr>
          <p:nvPr userDrawn="1"/>
        </p:nvPicPr>
        <p:blipFill>
          <a:blip r:embed="rId3"/>
          <a:stretch>
            <a:fillRect/>
          </a:stretch>
        </p:blipFill>
        <p:spPr>
          <a:xfrm>
            <a:off x="10993158" y="5682012"/>
            <a:ext cx="1127568" cy="1175988"/>
          </a:xfrm>
          <a:prstGeom prst="rect">
            <a:avLst/>
          </a:prstGeom>
        </p:spPr>
      </p:pic>
    </p:spTree>
    <p:extLst>
      <p:ext uri="{BB962C8B-B14F-4D97-AF65-F5344CB8AC3E}">
        <p14:creationId xmlns:p14="http://schemas.microsoft.com/office/powerpoint/2010/main" val="10098128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683FE-19EA-4D4A-B590-EA8E923B38E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9D5B5FF-1787-684C-BFF4-BA0C4B982D4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a:extLst>
              <a:ext uri="{FF2B5EF4-FFF2-40B4-BE49-F238E27FC236}">
                <a16:creationId xmlns:a16="http://schemas.microsoft.com/office/drawing/2014/main" id="{550E65D5-95A7-904A-87F6-FFB80AD9F052}"/>
              </a:ext>
            </a:extLst>
          </p:cNvPr>
          <p:cNvPicPr>
            <a:picLocks noChangeAspect="1"/>
          </p:cNvPicPr>
          <p:nvPr userDrawn="1"/>
        </p:nvPicPr>
        <p:blipFill>
          <a:blip r:embed="rId2"/>
          <a:stretch>
            <a:fillRect/>
          </a:stretch>
        </p:blipFill>
        <p:spPr>
          <a:xfrm>
            <a:off x="379926" y="6119703"/>
            <a:ext cx="1364266" cy="490076"/>
          </a:xfrm>
          <a:prstGeom prst="rect">
            <a:avLst/>
          </a:prstGeom>
        </p:spPr>
      </p:pic>
      <p:sp>
        <p:nvSpPr>
          <p:cNvPr id="10" name="Slide Number Placeholder 5">
            <a:extLst>
              <a:ext uri="{FF2B5EF4-FFF2-40B4-BE49-F238E27FC236}">
                <a16:creationId xmlns:a16="http://schemas.microsoft.com/office/drawing/2014/main" id="{AC9AC10D-594B-894D-8A66-C40878C91AB4}"/>
              </a:ext>
            </a:extLst>
          </p:cNvPr>
          <p:cNvSpPr>
            <a:spLocks noGrp="1"/>
          </p:cNvSpPr>
          <p:nvPr>
            <p:ph type="sldNum" sz="quarter" idx="4"/>
          </p:nvPr>
        </p:nvSpPr>
        <p:spPr>
          <a:xfrm>
            <a:off x="11305085" y="6182178"/>
            <a:ext cx="506989" cy="365125"/>
          </a:xfrm>
          <a:prstGeom prst="rect">
            <a:avLst/>
          </a:prstGeom>
        </p:spPr>
        <p:txBody>
          <a:bodyPr/>
          <a:lstStyle>
            <a:lvl1pPr algn="ctr">
              <a:defRPr sz="1400">
                <a:solidFill>
                  <a:schemeClr val="bg1">
                    <a:lumMod val="65000"/>
                  </a:schemeClr>
                </a:solidFill>
                <a:latin typeface="Arial" panose="020B0604020202020204" pitchFamily="34" charset="0"/>
                <a:cs typeface="Arial" panose="020B0604020202020204" pitchFamily="34" charset="0"/>
              </a:defRPr>
            </a:lvl1pPr>
          </a:lstStyle>
          <a:p>
            <a:fld id="{F28BCFE8-EC64-FC4C-86D8-CA39479608B4}" type="slidenum">
              <a:rPr lang="en-US" smtClean="0"/>
              <a:pPr/>
              <a:t>‹#›</a:t>
            </a:fld>
            <a:endParaRPr lang="en-US"/>
          </a:p>
        </p:txBody>
      </p:sp>
      <p:pic>
        <p:nvPicPr>
          <p:cNvPr id="11" name="Picture 10">
            <a:extLst>
              <a:ext uri="{FF2B5EF4-FFF2-40B4-BE49-F238E27FC236}">
                <a16:creationId xmlns:a16="http://schemas.microsoft.com/office/drawing/2014/main" id="{97B6C236-ECA1-D44D-8646-3A4462B3CF73}"/>
              </a:ext>
            </a:extLst>
          </p:cNvPr>
          <p:cNvPicPr>
            <a:picLocks noChangeAspect="1"/>
          </p:cNvPicPr>
          <p:nvPr userDrawn="1"/>
        </p:nvPicPr>
        <p:blipFill>
          <a:blip r:embed="rId3"/>
          <a:stretch>
            <a:fillRect/>
          </a:stretch>
        </p:blipFill>
        <p:spPr>
          <a:xfrm>
            <a:off x="10993158" y="5682012"/>
            <a:ext cx="1127568" cy="1175988"/>
          </a:xfrm>
          <a:prstGeom prst="rect">
            <a:avLst/>
          </a:prstGeom>
        </p:spPr>
      </p:pic>
    </p:spTree>
    <p:extLst>
      <p:ext uri="{BB962C8B-B14F-4D97-AF65-F5344CB8AC3E}">
        <p14:creationId xmlns:p14="http://schemas.microsoft.com/office/powerpoint/2010/main" val="18547929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957C60F-AC78-0842-A000-4E5F04287AB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C804A67-054D-D541-820F-48C39086497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a:extLst>
              <a:ext uri="{FF2B5EF4-FFF2-40B4-BE49-F238E27FC236}">
                <a16:creationId xmlns:a16="http://schemas.microsoft.com/office/drawing/2014/main" id="{FB1667EC-4B6C-284E-941B-706CDA276C9E}"/>
              </a:ext>
            </a:extLst>
          </p:cNvPr>
          <p:cNvPicPr>
            <a:picLocks noChangeAspect="1"/>
          </p:cNvPicPr>
          <p:nvPr userDrawn="1"/>
        </p:nvPicPr>
        <p:blipFill>
          <a:blip r:embed="rId2"/>
          <a:stretch>
            <a:fillRect/>
          </a:stretch>
        </p:blipFill>
        <p:spPr>
          <a:xfrm>
            <a:off x="379926" y="6119703"/>
            <a:ext cx="1364266" cy="490076"/>
          </a:xfrm>
          <a:prstGeom prst="rect">
            <a:avLst/>
          </a:prstGeom>
        </p:spPr>
      </p:pic>
      <p:sp>
        <p:nvSpPr>
          <p:cNvPr id="10" name="Slide Number Placeholder 5">
            <a:extLst>
              <a:ext uri="{FF2B5EF4-FFF2-40B4-BE49-F238E27FC236}">
                <a16:creationId xmlns:a16="http://schemas.microsoft.com/office/drawing/2014/main" id="{46302AFC-FA45-064B-89B7-EEE4D69FB7C3}"/>
              </a:ext>
            </a:extLst>
          </p:cNvPr>
          <p:cNvSpPr>
            <a:spLocks noGrp="1"/>
          </p:cNvSpPr>
          <p:nvPr>
            <p:ph type="sldNum" sz="quarter" idx="4"/>
          </p:nvPr>
        </p:nvSpPr>
        <p:spPr>
          <a:xfrm>
            <a:off x="11305085" y="6182178"/>
            <a:ext cx="506989" cy="365125"/>
          </a:xfrm>
          <a:prstGeom prst="rect">
            <a:avLst/>
          </a:prstGeom>
        </p:spPr>
        <p:txBody>
          <a:bodyPr/>
          <a:lstStyle>
            <a:lvl1pPr algn="ctr">
              <a:defRPr sz="1400">
                <a:solidFill>
                  <a:schemeClr val="bg1">
                    <a:lumMod val="65000"/>
                  </a:schemeClr>
                </a:solidFill>
                <a:latin typeface="Arial" panose="020B0604020202020204" pitchFamily="34" charset="0"/>
                <a:cs typeface="Arial" panose="020B0604020202020204" pitchFamily="34" charset="0"/>
              </a:defRPr>
            </a:lvl1pPr>
          </a:lstStyle>
          <a:p>
            <a:fld id="{F28BCFE8-EC64-FC4C-86D8-CA39479608B4}" type="slidenum">
              <a:rPr lang="en-US" smtClean="0"/>
              <a:pPr/>
              <a:t>‹#›</a:t>
            </a:fld>
            <a:endParaRPr lang="en-US"/>
          </a:p>
        </p:txBody>
      </p:sp>
      <p:pic>
        <p:nvPicPr>
          <p:cNvPr id="11" name="Picture 10">
            <a:extLst>
              <a:ext uri="{FF2B5EF4-FFF2-40B4-BE49-F238E27FC236}">
                <a16:creationId xmlns:a16="http://schemas.microsoft.com/office/drawing/2014/main" id="{0D277C52-D1B3-1943-9A0D-E44626021935}"/>
              </a:ext>
            </a:extLst>
          </p:cNvPr>
          <p:cNvPicPr>
            <a:picLocks noChangeAspect="1"/>
          </p:cNvPicPr>
          <p:nvPr userDrawn="1"/>
        </p:nvPicPr>
        <p:blipFill>
          <a:blip r:embed="rId3"/>
          <a:stretch>
            <a:fillRect/>
          </a:stretch>
        </p:blipFill>
        <p:spPr>
          <a:xfrm>
            <a:off x="10993158" y="5682012"/>
            <a:ext cx="1127568" cy="1175988"/>
          </a:xfrm>
          <a:prstGeom prst="rect">
            <a:avLst/>
          </a:prstGeom>
        </p:spPr>
      </p:pic>
    </p:spTree>
    <p:extLst>
      <p:ext uri="{BB962C8B-B14F-4D97-AF65-F5344CB8AC3E}">
        <p14:creationId xmlns:p14="http://schemas.microsoft.com/office/powerpoint/2010/main" val="3358603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AD317-8227-C444-A31E-603089A7A05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C15C621-0DAD-E441-990F-6BFFE465A5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256D0E7-A293-8742-A9DF-63DC6B15B4AA}"/>
              </a:ext>
            </a:extLst>
          </p:cNvPr>
          <p:cNvSpPr>
            <a:spLocks noGrp="1"/>
          </p:cNvSpPr>
          <p:nvPr>
            <p:ph type="dt" sz="half" idx="10"/>
          </p:nvPr>
        </p:nvSpPr>
        <p:spPr/>
        <p:txBody>
          <a:bodyPr/>
          <a:lstStyle/>
          <a:p>
            <a:fld id="{75853CA1-D803-DB4B-9AE0-0423D47174B3}" type="datetimeFigureOut">
              <a:rPr lang="en-US" smtClean="0"/>
              <a:t>2/22/2023</a:t>
            </a:fld>
            <a:endParaRPr lang="en-US"/>
          </a:p>
        </p:txBody>
      </p:sp>
      <p:sp>
        <p:nvSpPr>
          <p:cNvPr id="5" name="Footer Placeholder 4">
            <a:extLst>
              <a:ext uri="{FF2B5EF4-FFF2-40B4-BE49-F238E27FC236}">
                <a16:creationId xmlns:a16="http://schemas.microsoft.com/office/drawing/2014/main" id="{AD10028C-28BB-0A4D-BF48-B60D1585C6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39A440-BFB8-994B-BB4B-CCF7468CF984}"/>
              </a:ext>
            </a:extLst>
          </p:cNvPr>
          <p:cNvSpPr>
            <a:spLocks noGrp="1"/>
          </p:cNvSpPr>
          <p:nvPr>
            <p:ph type="sldNum" sz="quarter" idx="12"/>
          </p:nvPr>
        </p:nvSpPr>
        <p:spPr/>
        <p:txBody>
          <a:bodyPr/>
          <a:lstStyle/>
          <a:p>
            <a:fld id="{FD0BB004-B56F-AE49-ADEB-7FFD1E003369}" type="slidenum">
              <a:rPr lang="en-US" smtClean="0"/>
              <a:t>‹#›</a:t>
            </a:fld>
            <a:endParaRPr lang="en-US"/>
          </a:p>
        </p:txBody>
      </p:sp>
    </p:spTree>
    <p:extLst>
      <p:ext uri="{BB962C8B-B14F-4D97-AF65-F5344CB8AC3E}">
        <p14:creationId xmlns:p14="http://schemas.microsoft.com/office/powerpoint/2010/main" val="2101743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978FF-24B1-8543-9315-BE432E6D63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72E5F9-652E-0F43-AD24-EEFD45FB2DA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D0AC874-395F-E842-9BD6-F217D8A7EC0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07451E0-4CE5-AB45-A73F-B6FBF25D899D}"/>
              </a:ext>
            </a:extLst>
          </p:cNvPr>
          <p:cNvSpPr>
            <a:spLocks noGrp="1"/>
          </p:cNvSpPr>
          <p:nvPr>
            <p:ph type="dt" sz="half" idx="10"/>
          </p:nvPr>
        </p:nvSpPr>
        <p:spPr/>
        <p:txBody>
          <a:bodyPr/>
          <a:lstStyle/>
          <a:p>
            <a:fld id="{75853CA1-D803-DB4B-9AE0-0423D47174B3}" type="datetimeFigureOut">
              <a:rPr lang="en-US" smtClean="0"/>
              <a:t>2/22/2023</a:t>
            </a:fld>
            <a:endParaRPr lang="en-US"/>
          </a:p>
        </p:txBody>
      </p:sp>
      <p:sp>
        <p:nvSpPr>
          <p:cNvPr id="6" name="Footer Placeholder 5">
            <a:extLst>
              <a:ext uri="{FF2B5EF4-FFF2-40B4-BE49-F238E27FC236}">
                <a16:creationId xmlns:a16="http://schemas.microsoft.com/office/drawing/2014/main" id="{FFA3370D-705B-DA4E-BFAB-54A3B14C7B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905FF5-A96C-D444-B362-90D41EEE40C1}"/>
              </a:ext>
            </a:extLst>
          </p:cNvPr>
          <p:cNvSpPr>
            <a:spLocks noGrp="1"/>
          </p:cNvSpPr>
          <p:nvPr>
            <p:ph type="sldNum" sz="quarter" idx="12"/>
          </p:nvPr>
        </p:nvSpPr>
        <p:spPr/>
        <p:txBody>
          <a:bodyPr/>
          <a:lstStyle/>
          <a:p>
            <a:fld id="{FD0BB004-B56F-AE49-ADEB-7FFD1E003369}" type="slidenum">
              <a:rPr lang="en-US" smtClean="0"/>
              <a:t>‹#›</a:t>
            </a:fld>
            <a:endParaRPr lang="en-US"/>
          </a:p>
        </p:txBody>
      </p:sp>
    </p:spTree>
    <p:extLst>
      <p:ext uri="{BB962C8B-B14F-4D97-AF65-F5344CB8AC3E}">
        <p14:creationId xmlns:p14="http://schemas.microsoft.com/office/powerpoint/2010/main" val="2623805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9F16F-4743-1F47-9729-CE6BD83F74C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3B75621-5D83-3E48-8A55-DE33995B24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0DAB70-BE24-5A41-8E8C-38DEFB253C2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F4D510-6409-644E-B599-004A91690D9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11B3E78-FA1E-6B4C-B2CE-9621A3F329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FC5E20B-B924-234B-9F99-3153E97609E9}"/>
              </a:ext>
            </a:extLst>
          </p:cNvPr>
          <p:cNvSpPr>
            <a:spLocks noGrp="1"/>
          </p:cNvSpPr>
          <p:nvPr>
            <p:ph type="dt" sz="half" idx="10"/>
          </p:nvPr>
        </p:nvSpPr>
        <p:spPr/>
        <p:txBody>
          <a:bodyPr/>
          <a:lstStyle/>
          <a:p>
            <a:fld id="{75853CA1-D803-DB4B-9AE0-0423D47174B3}" type="datetimeFigureOut">
              <a:rPr lang="en-US" smtClean="0"/>
              <a:t>2/22/2023</a:t>
            </a:fld>
            <a:endParaRPr lang="en-US"/>
          </a:p>
        </p:txBody>
      </p:sp>
      <p:sp>
        <p:nvSpPr>
          <p:cNvPr id="8" name="Footer Placeholder 7">
            <a:extLst>
              <a:ext uri="{FF2B5EF4-FFF2-40B4-BE49-F238E27FC236}">
                <a16:creationId xmlns:a16="http://schemas.microsoft.com/office/drawing/2014/main" id="{0A37F8A6-50A3-5644-8723-B12E2C0A7A4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4029BB6-17AF-6440-AAA7-0837B81F7D61}"/>
              </a:ext>
            </a:extLst>
          </p:cNvPr>
          <p:cNvSpPr>
            <a:spLocks noGrp="1"/>
          </p:cNvSpPr>
          <p:nvPr>
            <p:ph type="sldNum" sz="quarter" idx="12"/>
          </p:nvPr>
        </p:nvSpPr>
        <p:spPr/>
        <p:txBody>
          <a:bodyPr/>
          <a:lstStyle/>
          <a:p>
            <a:fld id="{FD0BB004-B56F-AE49-ADEB-7FFD1E003369}" type="slidenum">
              <a:rPr lang="en-US" smtClean="0"/>
              <a:t>‹#›</a:t>
            </a:fld>
            <a:endParaRPr lang="en-US"/>
          </a:p>
        </p:txBody>
      </p:sp>
    </p:spTree>
    <p:extLst>
      <p:ext uri="{BB962C8B-B14F-4D97-AF65-F5344CB8AC3E}">
        <p14:creationId xmlns:p14="http://schemas.microsoft.com/office/powerpoint/2010/main" val="703147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A2226-A1AA-7642-9FAA-02FACF56823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5B48EAF-6043-F443-9B04-CB053D426A7A}"/>
              </a:ext>
            </a:extLst>
          </p:cNvPr>
          <p:cNvSpPr>
            <a:spLocks noGrp="1"/>
          </p:cNvSpPr>
          <p:nvPr>
            <p:ph type="dt" sz="half" idx="10"/>
          </p:nvPr>
        </p:nvSpPr>
        <p:spPr/>
        <p:txBody>
          <a:bodyPr/>
          <a:lstStyle/>
          <a:p>
            <a:fld id="{75853CA1-D803-DB4B-9AE0-0423D47174B3}" type="datetimeFigureOut">
              <a:rPr lang="en-US" smtClean="0"/>
              <a:t>2/22/2023</a:t>
            </a:fld>
            <a:endParaRPr lang="en-US"/>
          </a:p>
        </p:txBody>
      </p:sp>
      <p:sp>
        <p:nvSpPr>
          <p:cNvPr id="4" name="Footer Placeholder 3">
            <a:extLst>
              <a:ext uri="{FF2B5EF4-FFF2-40B4-BE49-F238E27FC236}">
                <a16:creationId xmlns:a16="http://schemas.microsoft.com/office/drawing/2014/main" id="{B6AF7954-B0EA-C14C-8715-074B49CE044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F34282-12A3-1E4D-ABE1-617E730E2BF2}"/>
              </a:ext>
            </a:extLst>
          </p:cNvPr>
          <p:cNvSpPr>
            <a:spLocks noGrp="1"/>
          </p:cNvSpPr>
          <p:nvPr>
            <p:ph type="sldNum" sz="quarter" idx="12"/>
          </p:nvPr>
        </p:nvSpPr>
        <p:spPr/>
        <p:txBody>
          <a:bodyPr/>
          <a:lstStyle/>
          <a:p>
            <a:fld id="{FD0BB004-B56F-AE49-ADEB-7FFD1E003369}" type="slidenum">
              <a:rPr lang="en-US" smtClean="0"/>
              <a:t>‹#›</a:t>
            </a:fld>
            <a:endParaRPr lang="en-US"/>
          </a:p>
        </p:txBody>
      </p:sp>
    </p:spTree>
    <p:extLst>
      <p:ext uri="{BB962C8B-B14F-4D97-AF65-F5344CB8AC3E}">
        <p14:creationId xmlns:p14="http://schemas.microsoft.com/office/powerpoint/2010/main" val="1108766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24773A-24F6-C142-92AF-30210C34A8D5}"/>
              </a:ext>
            </a:extLst>
          </p:cNvPr>
          <p:cNvSpPr>
            <a:spLocks noGrp="1"/>
          </p:cNvSpPr>
          <p:nvPr>
            <p:ph type="dt" sz="half" idx="10"/>
          </p:nvPr>
        </p:nvSpPr>
        <p:spPr/>
        <p:txBody>
          <a:bodyPr/>
          <a:lstStyle/>
          <a:p>
            <a:fld id="{75853CA1-D803-DB4B-9AE0-0423D47174B3}" type="datetimeFigureOut">
              <a:rPr lang="en-US" smtClean="0"/>
              <a:t>2/22/2023</a:t>
            </a:fld>
            <a:endParaRPr lang="en-US"/>
          </a:p>
        </p:txBody>
      </p:sp>
      <p:sp>
        <p:nvSpPr>
          <p:cNvPr id="3" name="Footer Placeholder 2">
            <a:extLst>
              <a:ext uri="{FF2B5EF4-FFF2-40B4-BE49-F238E27FC236}">
                <a16:creationId xmlns:a16="http://schemas.microsoft.com/office/drawing/2014/main" id="{1673CA63-43F1-1F4B-B8D2-62663207F9A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9107B18-DEBE-6D48-A1A2-1BBE84F4EC73}"/>
              </a:ext>
            </a:extLst>
          </p:cNvPr>
          <p:cNvSpPr>
            <a:spLocks noGrp="1"/>
          </p:cNvSpPr>
          <p:nvPr>
            <p:ph type="sldNum" sz="quarter" idx="12"/>
          </p:nvPr>
        </p:nvSpPr>
        <p:spPr/>
        <p:txBody>
          <a:bodyPr/>
          <a:lstStyle/>
          <a:p>
            <a:fld id="{FD0BB004-B56F-AE49-ADEB-7FFD1E003369}" type="slidenum">
              <a:rPr lang="en-US" smtClean="0"/>
              <a:t>‹#›</a:t>
            </a:fld>
            <a:endParaRPr lang="en-US"/>
          </a:p>
        </p:txBody>
      </p:sp>
    </p:spTree>
    <p:extLst>
      <p:ext uri="{BB962C8B-B14F-4D97-AF65-F5344CB8AC3E}">
        <p14:creationId xmlns:p14="http://schemas.microsoft.com/office/powerpoint/2010/main" val="1349194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5D32A-9131-3A4F-A127-701AC5F112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6F2B715-E494-624B-B556-F37AD3DEFC7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FAA465C-0BFA-9743-BBF8-AAA941CD53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A2D9C1-F342-FE46-81D0-83DFB26BEA51}"/>
              </a:ext>
            </a:extLst>
          </p:cNvPr>
          <p:cNvSpPr>
            <a:spLocks noGrp="1"/>
          </p:cNvSpPr>
          <p:nvPr>
            <p:ph type="dt" sz="half" idx="10"/>
          </p:nvPr>
        </p:nvSpPr>
        <p:spPr/>
        <p:txBody>
          <a:bodyPr/>
          <a:lstStyle/>
          <a:p>
            <a:fld id="{75853CA1-D803-DB4B-9AE0-0423D47174B3}" type="datetimeFigureOut">
              <a:rPr lang="en-US" smtClean="0"/>
              <a:t>2/22/2023</a:t>
            </a:fld>
            <a:endParaRPr lang="en-US"/>
          </a:p>
        </p:txBody>
      </p:sp>
      <p:sp>
        <p:nvSpPr>
          <p:cNvPr id="6" name="Footer Placeholder 5">
            <a:extLst>
              <a:ext uri="{FF2B5EF4-FFF2-40B4-BE49-F238E27FC236}">
                <a16:creationId xmlns:a16="http://schemas.microsoft.com/office/drawing/2014/main" id="{2F29AA43-75E4-AE4E-A831-3321AD8EFF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72200C-36F1-EF41-AF34-FA84F5AC3003}"/>
              </a:ext>
            </a:extLst>
          </p:cNvPr>
          <p:cNvSpPr>
            <a:spLocks noGrp="1"/>
          </p:cNvSpPr>
          <p:nvPr>
            <p:ph type="sldNum" sz="quarter" idx="12"/>
          </p:nvPr>
        </p:nvSpPr>
        <p:spPr/>
        <p:txBody>
          <a:bodyPr/>
          <a:lstStyle/>
          <a:p>
            <a:fld id="{FD0BB004-B56F-AE49-ADEB-7FFD1E003369}" type="slidenum">
              <a:rPr lang="en-US" smtClean="0"/>
              <a:t>‹#›</a:t>
            </a:fld>
            <a:endParaRPr lang="en-US"/>
          </a:p>
        </p:txBody>
      </p:sp>
    </p:spTree>
    <p:extLst>
      <p:ext uri="{BB962C8B-B14F-4D97-AF65-F5344CB8AC3E}">
        <p14:creationId xmlns:p14="http://schemas.microsoft.com/office/powerpoint/2010/main" val="6390634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B6494-6E37-8840-8CC3-21FCEF06CF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0AC2036-B6B0-9644-93DF-2E95CA41DE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7CD5AD5-3A73-5140-95D8-9245398C0B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6539A6-3B12-A64A-9CA6-A302F67CA0C0}"/>
              </a:ext>
            </a:extLst>
          </p:cNvPr>
          <p:cNvSpPr>
            <a:spLocks noGrp="1"/>
          </p:cNvSpPr>
          <p:nvPr>
            <p:ph type="dt" sz="half" idx="10"/>
          </p:nvPr>
        </p:nvSpPr>
        <p:spPr/>
        <p:txBody>
          <a:bodyPr/>
          <a:lstStyle/>
          <a:p>
            <a:fld id="{75853CA1-D803-DB4B-9AE0-0423D47174B3}" type="datetimeFigureOut">
              <a:rPr lang="en-US" smtClean="0"/>
              <a:t>2/22/2023</a:t>
            </a:fld>
            <a:endParaRPr lang="en-US"/>
          </a:p>
        </p:txBody>
      </p:sp>
      <p:sp>
        <p:nvSpPr>
          <p:cNvPr id="6" name="Footer Placeholder 5">
            <a:extLst>
              <a:ext uri="{FF2B5EF4-FFF2-40B4-BE49-F238E27FC236}">
                <a16:creationId xmlns:a16="http://schemas.microsoft.com/office/drawing/2014/main" id="{64FAFFC2-3D73-FE4F-928B-A183552307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FCA63C-BBE9-6440-810C-AF99FC05436C}"/>
              </a:ext>
            </a:extLst>
          </p:cNvPr>
          <p:cNvSpPr>
            <a:spLocks noGrp="1"/>
          </p:cNvSpPr>
          <p:nvPr>
            <p:ph type="sldNum" sz="quarter" idx="12"/>
          </p:nvPr>
        </p:nvSpPr>
        <p:spPr/>
        <p:txBody>
          <a:bodyPr/>
          <a:lstStyle/>
          <a:p>
            <a:fld id="{FD0BB004-B56F-AE49-ADEB-7FFD1E003369}" type="slidenum">
              <a:rPr lang="en-US" smtClean="0"/>
              <a:t>‹#›</a:t>
            </a:fld>
            <a:endParaRPr lang="en-US"/>
          </a:p>
        </p:txBody>
      </p:sp>
    </p:spTree>
    <p:extLst>
      <p:ext uri="{BB962C8B-B14F-4D97-AF65-F5344CB8AC3E}">
        <p14:creationId xmlns:p14="http://schemas.microsoft.com/office/powerpoint/2010/main" val="26909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07DC19-228C-FD4B-ACF3-BB0BC6BB8B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0339225-3072-904A-81E7-8EBB53717C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9388A7-AB53-5943-A729-0DD871728C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853CA1-D803-DB4B-9AE0-0423D47174B3}" type="datetimeFigureOut">
              <a:rPr lang="en-US" smtClean="0"/>
              <a:t>2/22/2023</a:t>
            </a:fld>
            <a:endParaRPr lang="en-US"/>
          </a:p>
        </p:txBody>
      </p:sp>
      <p:sp>
        <p:nvSpPr>
          <p:cNvPr id="5" name="Footer Placeholder 4">
            <a:extLst>
              <a:ext uri="{FF2B5EF4-FFF2-40B4-BE49-F238E27FC236}">
                <a16:creationId xmlns:a16="http://schemas.microsoft.com/office/drawing/2014/main" id="{55CCDBE7-0E0C-8541-A63A-98D7EBB2DB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CD51D68-F828-7A44-BFF3-66E5864FDE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0BB004-B56F-AE49-ADEB-7FFD1E003369}" type="slidenum">
              <a:rPr lang="en-US" smtClean="0"/>
              <a:t>‹#›</a:t>
            </a:fld>
            <a:endParaRPr lang="en-US"/>
          </a:p>
        </p:txBody>
      </p:sp>
    </p:spTree>
    <p:extLst>
      <p:ext uri="{BB962C8B-B14F-4D97-AF65-F5344CB8AC3E}">
        <p14:creationId xmlns:p14="http://schemas.microsoft.com/office/powerpoint/2010/main" val="2445453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9CFF7FAF-6090-8C4B-8108-54B43B4C1469}"/>
              </a:ext>
            </a:extLst>
          </p:cNvPr>
          <p:cNvPicPr>
            <a:picLocks noChangeAspect="1"/>
          </p:cNvPicPr>
          <p:nvPr userDrawn="1"/>
        </p:nvPicPr>
        <p:blipFill>
          <a:blip r:embed="rId13"/>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C7EFB0CB-99B1-B848-94FB-5472EF2A1F6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0498123-763E-F742-B8DE-2247A53BE6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528397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800" kern="1200">
          <a:solidFill>
            <a:srgbClr val="00B2F6"/>
          </a:solidFill>
          <a:latin typeface="Arial" panose="020B0604020202020204" pitchFamily="34" charset="0"/>
          <a:ea typeface="Roboto" panose="02000000000000000000" pitchFamily="2" charset="0"/>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5C9F"/>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ikis.mit.edu/confluence/display/AAGAC/Home" TargetMode="External"/><Relationship Id="rId2" Type="http://schemas.openxmlformats.org/officeDocument/2006/relationships/hyperlink" Target="https://gradapply.mit.edu/aeroastro/review/" TargetMode="External"/><Relationship Id="rId1" Type="http://schemas.openxmlformats.org/officeDocument/2006/relationships/slideLayout" Target="../slideLayouts/slideLayout2.xml"/><Relationship Id="rId4" Type="http://schemas.openxmlformats.org/officeDocument/2006/relationships/hyperlink" Target="https://www.youtube.com/watch?v=nLjFTHTgEVU"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3D733-0ACC-8C44-9C0E-A3AD9B08BF2D}"/>
              </a:ext>
            </a:extLst>
          </p:cNvPr>
          <p:cNvSpPr>
            <a:spLocks noGrp="1"/>
          </p:cNvSpPr>
          <p:nvPr>
            <p:ph type="title"/>
          </p:nvPr>
        </p:nvSpPr>
        <p:spPr>
          <a:xfrm>
            <a:off x="1102150" y="980829"/>
            <a:ext cx="10515600" cy="1325563"/>
          </a:xfrm>
        </p:spPr>
        <p:txBody>
          <a:bodyPr>
            <a:normAutofit/>
          </a:bodyPr>
          <a:lstStyle/>
          <a:p>
            <a:r>
              <a:rPr lang="en-US" altLang="en-US" b="1" dirty="0">
                <a:latin typeface="Arial Black" panose="020B0604020202020204" pitchFamily="34" charset="0"/>
                <a:ea typeface="Arial Black" panose="020B0604020202020204" pitchFamily="34" charset="0"/>
                <a:cs typeface="Arial Black" panose="020B0604020202020204" pitchFamily="34" charset="0"/>
              </a:rPr>
              <a:t>GAC Review Meeting</a:t>
            </a:r>
            <a:endParaRPr lang="en-US" dirty="0"/>
          </a:p>
        </p:txBody>
      </p:sp>
      <p:sp>
        <p:nvSpPr>
          <p:cNvPr id="4" name="Text Box 7">
            <a:extLst>
              <a:ext uri="{FF2B5EF4-FFF2-40B4-BE49-F238E27FC236}">
                <a16:creationId xmlns:a16="http://schemas.microsoft.com/office/drawing/2014/main" id="{9B72627B-AE94-E248-BC95-CDD3E6D513AC}"/>
              </a:ext>
            </a:extLst>
          </p:cNvPr>
          <p:cNvSpPr>
            <a:spLocks noGrp="1" noChangeArrowheads="1"/>
          </p:cNvSpPr>
          <p:nvPr>
            <p:ph idx="1"/>
          </p:nvPr>
        </p:nvSpPr>
        <p:spPr>
          <a:xfrm>
            <a:off x="620486" y="3111527"/>
            <a:ext cx="10515600" cy="4351338"/>
          </a:xfrm>
          <a:noFill/>
        </p:spPr>
        <p:txBody>
          <a:bodyPr/>
          <a:lstStyle/>
          <a:p>
            <a:pPr marL="0" indent="0" algn="ctr" eaLnBrk="1" hangingPunct="1">
              <a:lnSpc>
                <a:spcPct val="110000"/>
              </a:lnSpc>
              <a:spcBef>
                <a:spcPts val="1200"/>
              </a:spcBef>
              <a:spcAft>
                <a:spcPts val="1200"/>
              </a:spcAft>
              <a:buFontTx/>
              <a:buNone/>
            </a:pPr>
            <a:r>
              <a:rPr lang="en-US" altLang="en-US" dirty="0"/>
              <a:t>Tuesday</a:t>
            </a:r>
            <a:r>
              <a:rPr lang="en-US" altLang="en-US"/>
              <a:t>, January </a:t>
            </a:r>
            <a:r>
              <a:rPr lang="en-US" altLang="en-US" dirty="0"/>
              <a:t>17, 2023</a:t>
            </a:r>
          </a:p>
        </p:txBody>
      </p:sp>
    </p:spTree>
    <p:extLst>
      <p:ext uri="{BB962C8B-B14F-4D97-AF65-F5344CB8AC3E}">
        <p14:creationId xmlns:p14="http://schemas.microsoft.com/office/powerpoint/2010/main" val="676824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Slide Number Placeholder 5">
            <a:extLst>
              <a:ext uri="{FF2B5EF4-FFF2-40B4-BE49-F238E27FC236}">
                <a16:creationId xmlns:a16="http://schemas.microsoft.com/office/drawing/2014/main" id="{43D2AAF1-8479-8844-BFA9-FDE498A9568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A9C26B79-6D1E-1A40-BE0F-750B080F02E5}" type="slidenum">
              <a:rPr lang="en-US" altLang="en-US" sz="1400"/>
              <a:pPr>
                <a:spcBef>
                  <a:spcPct val="0"/>
                </a:spcBef>
                <a:buFontTx/>
                <a:buNone/>
              </a:pPr>
              <a:t>10</a:t>
            </a:fld>
            <a:endParaRPr lang="en-US" altLang="en-US" sz="1400"/>
          </a:p>
        </p:txBody>
      </p:sp>
      <p:sp>
        <p:nvSpPr>
          <p:cNvPr id="56322" name="Rectangle 2">
            <a:extLst>
              <a:ext uri="{FF2B5EF4-FFF2-40B4-BE49-F238E27FC236}">
                <a16:creationId xmlns:a16="http://schemas.microsoft.com/office/drawing/2014/main" id="{8B0AED00-ECD5-E343-9713-41EBBAD0DC37}"/>
              </a:ext>
            </a:extLst>
          </p:cNvPr>
          <p:cNvSpPr>
            <a:spLocks noChangeArrowheads="1"/>
          </p:cNvSpPr>
          <p:nvPr/>
        </p:nvSpPr>
        <p:spPr bwMode="auto">
          <a:xfrm>
            <a:off x="-697173" y="154877"/>
            <a:ext cx="1205097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110000"/>
              </a:lnSpc>
              <a:buFontTx/>
              <a:buNone/>
            </a:pPr>
            <a:r>
              <a:rPr lang="en-US" altLang="en-US" sz="4000" b="1" dirty="0">
                <a:latin typeface="Arial Black" panose="020B0604020202020204" pitchFamily="34" charset="0"/>
                <a:ea typeface="Arial Black" panose="020B0604020202020204" pitchFamily="34" charset="0"/>
                <a:cs typeface="Arial Black" panose="020B0604020202020204" pitchFamily="34" charset="0"/>
              </a:rPr>
              <a:t>The Process/Timeline 2021-2022</a:t>
            </a:r>
          </a:p>
        </p:txBody>
      </p:sp>
      <p:sp>
        <p:nvSpPr>
          <p:cNvPr id="2" name="Oval 1">
            <a:extLst>
              <a:ext uri="{FF2B5EF4-FFF2-40B4-BE49-F238E27FC236}">
                <a16:creationId xmlns:a16="http://schemas.microsoft.com/office/drawing/2014/main" id="{DBA69F45-1849-B340-BA50-478D7E0A0E05}"/>
              </a:ext>
            </a:extLst>
          </p:cNvPr>
          <p:cNvSpPr/>
          <p:nvPr/>
        </p:nvSpPr>
        <p:spPr>
          <a:xfrm>
            <a:off x="1272183" y="1089600"/>
            <a:ext cx="586853" cy="4899546"/>
          </a:xfrm>
          <a:prstGeom prst="ellipse">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Oval 8">
            <a:extLst>
              <a:ext uri="{FF2B5EF4-FFF2-40B4-BE49-F238E27FC236}">
                <a16:creationId xmlns:a16="http://schemas.microsoft.com/office/drawing/2014/main" id="{791FDB02-EBC4-2D49-BD12-BF5885DDF7A3}"/>
              </a:ext>
            </a:extLst>
          </p:cNvPr>
          <p:cNvSpPr/>
          <p:nvPr/>
        </p:nvSpPr>
        <p:spPr>
          <a:xfrm>
            <a:off x="2056789" y="1274269"/>
            <a:ext cx="586853" cy="4558352"/>
          </a:xfrm>
          <a:prstGeom prst="ellipse">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a:p>
            <a:pPr algn="ctr"/>
            <a:endParaRPr lang="en-US" dirty="0"/>
          </a:p>
        </p:txBody>
      </p:sp>
      <p:sp>
        <p:nvSpPr>
          <p:cNvPr id="10" name="Oval 9">
            <a:extLst>
              <a:ext uri="{FF2B5EF4-FFF2-40B4-BE49-F238E27FC236}">
                <a16:creationId xmlns:a16="http://schemas.microsoft.com/office/drawing/2014/main" id="{16D5EFDD-08AF-CE47-B504-01BF9B53F1E4}"/>
              </a:ext>
            </a:extLst>
          </p:cNvPr>
          <p:cNvSpPr/>
          <p:nvPr/>
        </p:nvSpPr>
        <p:spPr>
          <a:xfrm>
            <a:off x="4700440" y="2146864"/>
            <a:ext cx="586853" cy="3152633"/>
          </a:xfrm>
          <a:prstGeom prst="ellipse">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Oval 10">
            <a:extLst>
              <a:ext uri="{FF2B5EF4-FFF2-40B4-BE49-F238E27FC236}">
                <a16:creationId xmlns:a16="http://schemas.microsoft.com/office/drawing/2014/main" id="{A2FD9FFF-2601-8942-8073-88BAF988D39C}"/>
              </a:ext>
            </a:extLst>
          </p:cNvPr>
          <p:cNvSpPr/>
          <p:nvPr/>
        </p:nvSpPr>
        <p:spPr>
          <a:xfrm>
            <a:off x="7431286" y="2461624"/>
            <a:ext cx="586853" cy="2183642"/>
          </a:xfrm>
          <a:prstGeom prst="ellipse">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 name="TextBox 2">
            <a:extLst>
              <a:ext uri="{FF2B5EF4-FFF2-40B4-BE49-F238E27FC236}">
                <a16:creationId xmlns:a16="http://schemas.microsoft.com/office/drawing/2014/main" id="{CF0863FA-960D-3D4B-89AD-C34CC07EA0A1}"/>
              </a:ext>
            </a:extLst>
          </p:cNvPr>
          <p:cNvSpPr txBox="1"/>
          <p:nvPr/>
        </p:nvSpPr>
        <p:spPr>
          <a:xfrm>
            <a:off x="875659" y="5894685"/>
            <a:ext cx="1635084" cy="1231106"/>
          </a:xfrm>
          <a:prstGeom prst="rect">
            <a:avLst/>
          </a:prstGeom>
          <a:noFill/>
        </p:spPr>
        <p:txBody>
          <a:bodyPr wrap="square" rtlCol="0">
            <a:spAutoFit/>
          </a:bodyPr>
          <a:lstStyle/>
          <a:p>
            <a:r>
              <a:rPr lang="en-US" sz="2000" dirty="0"/>
              <a:t>Initial</a:t>
            </a:r>
            <a:r>
              <a:rPr lang="en-US" dirty="0"/>
              <a:t> Pool</a:t>
            </a:r>
          </a:p>
          <a:p>
            <a:r>
              <a:rPr lang="en-US" dirty="0"/>
              <a:t>Deadline 12/15/2022</a:t>
            </a:r>
          </a:p>
          <a:p>
            <a:endParaRPr lang="en-US" dirty="0"/>
          </a:p>
        </p:txBody>
      </p:sp>
      <p:sp>
        <p:nvSpPr>
          <p:cNvPr id="13" name="TextBox 12">
            <a:extLst>
              <a:ext uri="{FF2B5EF4-FFF2-40B4-BE49-F238E27FC236}">
                <a16:creationId xmlns:a16="http://schemas.microsoft.com/office/drawing/2014/main" id="{90BEE0E4-69D6-DD4A-BF83-ABCDD2EF6403}"/>
              </a:ext>
            </a:extLst>
          </p:cNvPr>
          <p:cNvSpPr txBox="1"/>
          <p:nvPr/>
        </p:nvSpPr>
        <p:spPr>
          <a:xfrm>
            <a:off x="2049570" y="5880010"/>
            <a:ext cx="1715144" cy="1015663"/>
          </a:xfrm>
          <a:prstGeom prst="rect">
            <a:avLst/>
          </a:prstGeom>
          <a:noFill/>
        </p:spPr>
        <p:txBody>
          <a:bodyPr wrap="square" rtlCol="0">
            <a:spAutoFit/>
          </a:bodyPr>
          <a:lstStyle/>
          <a:p>
            <a:r>
              <a:rPr lang="en-US" sz="2000" dirty="0"/>
              <a:t>Completed Applications</a:t>
            </a:r>
          </a:p>
          <a:p>
            <a:endParaRPr lang="en-US" sz="2000" dirty="0"/>
          </a:p>
        </p:txBody>
      </p:sp>
      <p:sp>
        <p:nvSpPr>
          <p:cNvPr id="4" name="TextBox 3">
            <a:extLst>
              <a:ext uri="{FF2B5EF4-FFF2-40B4-BE49-F238E27FC236}">
                <a16:creationId xmlns:a16="http://schemas.microsoft.com/office/drawing/2014/main" id="{87CBEC8E-8C8F-CE41-8E01-1CE2BF7DABDD}"/>
              </a:ext>
            </a:extLst>
          </p:cNvPr>
          <p:cNvSpPr txBox="1"/>
          <p:nvPr/>
        </p:nvSpPr>
        <p:spPr>
          <a:xfrm>
            <a:off x="2667898" y="2961740"/>
            <a:ext cx="2257795" cy="954107"/>
          </a:xfrm>
          <a:prstGeom prst="rect">
            <a:avLst/>
          </a:prstGeom>
          <a:noFill/>
        </p:spPr>
        <p:txBody>
          <a:bodyPr wrap="square" rtlCol="0">
            <a:spAutoFit/>
          </a:bodyPr>
          <a:lstStyle/>
          <a:p>
            <a:r>
              <a:rPr lang="en-US" sz="1400" b="1" dirty="0"/>
              <a:t>Round 0</a:t>
            </a:r>
          </a:p>
          <a:p>
            <a:pPr marL="285750" indent="-285750">
              <a:buFont typeface="Arial" panose="020B0604020202020204" pitchFamily="34" charset="0"/>
              <a:buChar char="•"/>
            </a:pPr>
            <a:r>
              <a:rPr lang="en-US" sz="1400" dirty="0"/>
              <a:t>2 reads/applicant </a:t>
            </a:r>
          </a:p>
          <a:p>
            <a:pPr marL="285750" indent="-285750">
              <a:buFont typeface="Arial" panose="020B0604020202020204" pitchFamily="34" charset="0"/>
              <a:buChar char="•"/>
            </a:pPr>
            <a:r>
              <a:rPr lang="en-US" sz="1400" dirty="0"/>
              <a:t>3 reads if URM or F</a:t>
            </a:r>
          </a:p>
          <a:p>
            <a:pPr marL="285750" indent="-285750">
              <a:buFont typeface="Arial" panose="020B0604020202020204" pitchFamily="34" charset="0"/>
              <a:buChar char="•"/>
            </a:pPr>
            <a:r>
              <a:rPr lang="en-US" sz="1400" dirty="0"/>
              <a:t>Completed 1/14/2022</a:t>
            </a:r>
          </a:p>
        </p:txBody>
      </p:sp>
      <p:sp>
        <p:nvSpPr>
          <p:cNvPr id="15" name="TextBox 14">
            <a:extLst>
              <a:ext uri="{FF2B5EF4-FFF2-40B4-BE49-F238E27FC236}">
                <a16:creationId xmlns:a16="http://schemas.microsoft.com/office/drawing/2014/main" id="{0379C2B8-EDCA-454C-B193-99B4877CD900}"/>
              </a:ext>
            </a:extLst>
          </p:cNvPr>
          <p:cNvSpPr txBox="1"/>
          <p:nvPr/>
        </p:nvSpPr>
        <p:spPr>
          <a:xfrm>
            <a:off x="5392372" y="3117130"/>
            <a:ext cx="2081035" cy="738664"/>
          </a:xfrm>
          <a:prstGeom prst="rect">
            <a:avLst/>
          </a:prstGeom>
          <a:noFill/>
        </p:spPr>
        <p:txBody>
          <a:bodyPr wrap="square" rtlCol="0">
            <a:spAutoFit/>
          </a:bodyPr>
          <a:lstStyle/>
          <a:p>
            <a:r>
              <a:rPr lang="en-US" sz="1400" b="1" dirty="0"/>
              <a:t>Round 1</a:t>
            </a:r>
          </a:p>
          <a:p>
            <a:pPr marL="285750" indent="-285750">
              <a:buFont typeface="Arial" panose="020B0604020202020204" pitchFamily="34" charset="0"/>
              <a:buChar char="•"/>
            </a:pPr>
            <a:r>
              <a:rPr lang="en-US" sz="1400" dirty="0"/>
              <a:t>2 additional reads</a:t>
            </a:r>
          </a:p>
          <a:p>
            <a:pPr marL="285750" indent="-285750">
              <a:buFont typeface="Arial" panose="020B0604020202020204" pitchFamily="34" charset="0"/>
              <a:buChar char="•"/>
            </a:pPr>
            <a:r>
              <a:rPr lang="en-US" sz="1400" dirty="0"/>
              <a:t>Completed 2/2/2022</a:t>
            </a:r>
          </a:p>
        </p:txBody>
      </p:sp>
      <p:sp>
        <p:nvSpPr>
          <p:cNvPr id="16" name="TextBox 15">
            <a:extLst>
              <a:ext uri="{FF2B5EF4-FFF2-40B4-BE49-F238E27FC236}">
                <a16:creationId xmlns:a16="http://schemas.microsoft.com/office/drawing/2014/main" id="{2A54AEB4-253B-3B49-AE18-1AF2B2BF25FC}"/>
              </a:ext>
            </a:extLst>
          </p:cNvPr>
          <p:cNvSpPr txBox="1"/>
          <p:nvPr/>
        </p:nvSpPr>
        <p:spPr>
          <a:xfrm>
            <a:off x="8077503" y="3257749"/>
            <a:ext cx="2273570" cy="523220"/>
          </a:xfrm>
          <a:prstGeom prst="rect">
            <a:avLst/>
          </a:prstGeom>
          <a:noFill/>
        </p:spPr>
        <p:txBody>
          <a:bodyPr wrap="square" rtlCol="0">
            <a:spAutoFit/>
          </a:bodyPr>
          <a:lstStyle/>
          <a:p>
            <a:r>
              <a:rPr lang="en-US" sz="1400" b="1" dirty="0"/>
              <a:t>Sector Meetings</a:t>
            </a:r>
          </a:p>
          <a:p>
            <a:pPr marL="285750" indent="-285750">
              <a:buFont typeface="Arial" panose="020B0604020202020204" pitchFamily="34" charset="0"/>
              <a:buChar char="•"/>
            </a:pPr>
            <a:r>
              <a:rPr lang="en-US" sz="1400" dirty="0"/>
              <a:t>2/7-11 /2022</a:t>
            </a:r>
          </a:p>
        </p:txBody>
      </p:sp>
      <p:sp>
        <p:nvSpPr>
          <p:cNvPr id="17" name="Oval 16">
            <a:extLst>
              <a:ext uri="{FF2B5EF4-FFF2-40B4-BE49-F238E27FC236}">
                <a16:creationId xmlns:a16="http://schemas.microsoft.com/office/drawing/2014/main" id="{2F1DA01F-1822-E64F-9482-0DAADE2461AA}"/>
              </a:ext>
            </a:extLst>
          </p:cNvPr>
          <p:cNvSpPr/>
          <p:nvPr/>
        </p:nvSpPr>
        <p:spPr>
          <a:xfrm>
            <a:off x="9661251" y="2789373"/>
            <a:ext cx="586853" cy="1569661"/>
          </a:xfrm>
          <a:prstGeom prst="ellipse">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TextBox 4">
            <a:extLst>
              <a:ext uri="{FF2B5EF4-FFF2-40B4-BE49-F238E27FC236}">
                <a16:creationId xmlns:a16="http://schemas.microsoft.com/office/drawing/2014/main" id="{FC803B13-1FAE-1940-8C25-258FCED4B3A6}"/>
              </a:ext>
            </a:extLst>
          </p:cNvPr>
          <p:cNvSpPr txBox="1"/>
          <p:nvPr/>
        </p:nvSpPr>
        <p:spPr>
          <a:xfrm>
            <a:off x="9476444" y="4683599"/>
            <a:ext cx="1610459" cy="1631216"/>
          </a:xfrm>
          <a:prstGeom prst="rect">
            <a:avLst/>
          </a:prstGeom>
          <a:noFill/>
        </p:spPr>
        <p:txBody>
          <a:bodyPr wrap="square" rtlCol="0">
            <a:spAutoFit/>
          </a:bodyPr>
          <a:lstStyle/>
          <a:p>
            <a:r>
              <a:rPr lang="en-US" sz="2000" dirty="0"/>
              <a:t>Admitted Students</a:t>
            </a:r>
          </a:p>
          <a:p>
            <a:endParaRPr lang="en-US" sz="2000" dirty="0"/>
          </a:p>
          <a:p>
            <a:r>
              <a:rPr lang="en-US" sz="2000" dirty="0"/>
              <a:t>39 Waitlisted</a:t>
            </a:r>
          </a:p>
          <a:p>
            <a:endParaRPr lang="en-US" sz="2000" dirty="0"/>
          </a:p>
        </p:txBody>
      </p:sp>
      <p:cxnSp>
        <p:nvCxnSpPr>
          <p:cNvPr id="8" name="Straight Arrow Connector 7">
            <a:extLst>
              <a:ext uri="{FF2B5EF4-FFF2-40B4-BE49-F238E27FC236}">
                <a16:creationId xmlns:a16="http://schemas.microsoft.com/office/drawing/2014/main" id="{14AF1EB8-EC23-7244-A747-3334AA752EFF}"/>
              </a:ext>
            </a:extLst>
          </p:cNvPr>
          <p:cNvCxnSpPr/>
          <p:nvPr/>
        </p:nvCxnSpPr>
        <p:spPr>
          <a:xfrm>
            <a:off x="1017499" y="964719"/>
            <a:ext cx="9333574" cy="0"/>
          </a:xfrm>
          <a:prstGeom prst="straightConnector1">
            <a:avLst/>
          </a:prstGeom>
          <a:ln w="889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775CF4D-C883-BE41-BE9C-C82FC53940DE}"/>
              </a:ext>
            </a:extLst>
          </p:cNvPr>
          <p:cNvSpPr txBox="1"/>
          <p:nvPr/>
        </p:nvSpPr>
        <p:spPr>
          <a:xfrm>
            <a:off x="1228358" y="3415049"/>
            <a:ext cx="704039" cy="400110"/>
          </a:xfrm>
          <a:prstGeom prst="rect">
            <a:avLst/>
          </a:prstGeom>
          <a:solidFill>
            <a:schemeClr val="bg1"/>
          </a:solidFill>
          <a:ln>
            <a:solidFill>
              <a:schemeClr val="tx1"/>
            </a:solidFill>
          </a:ln>
        </p:spPr>
        <p:txBody>
          <a:bodyPr wrap="none" rtlCol="0">
            <a:spAutoFit/>
          </a:bodyPr>
          <a:lstStyle/>
          <a:p>
            <a:r>
              <a:rPr lang="en-US" sz="2000" b="1" dirty="0"/>
              <a:t>1101</a:t>
            </a:r>
          </a:p>
        </p:txBody>
      </p:sp>
      <p:sp>
        <p:nvSpPr>
          <p:cNvPr id="23" name="TextBox 22">
            <a:extLst>
              <a:ext uri="{FF2B5EF4-FFF2-40B4-BE49-F238E27FC236}">
                <a16:creationId xmlns:a16="http://schemas.microsoft.com/office/drawing/2014/main" id="{0C7241AD-1ED1-894B-A14A-461830C93543}"/>
              </a:ext>
            </a:extLst>
          </p:cNvPr>
          <p:cNvSpPr txBox="1"/>
          <p:nvPr/>
        </p:nvSpPr>
        <p:spPr>
          <a:xfrm>
            <a:off x="2008184" y="3267270"/>
            <a:ext cx="704039" cy="707886"/>
          </a:xfrm>
          <a:prstGeom prst="rect">
            <a:avLst/>
          </a:prstGeom>
          <a:solidFill>
            <a:schemeClr val="bg1"/>
          </a:solidFill>
          <a:ln>
            <a:solidFill>
              <a:schemeClr val="tx1"/>
            </a:solidFill>
          </a:ln>
        </p:spPr>
        <p:txBody>
          <a:bodyPr wrap="none" rtlCol="0">
            <a:spAutoFit/>
          </a:bodyPr>
          <a:lstStyle/>
          <a:p>
            <a:pPr algn="ctr"/>
            <a:r>
              <a:rPr lang="en-US" sz="2000" b="1" dirty="0"/>
              <a:t>1067</a:t>
            </a:r>
          </a:p>
          <a:p>
            <a:pPr algn="ctr"/>
            <a:r>
              <a:rPr lang="en-US" sz="2000" dirty="0"/>
              <a:t>97%</a:t>
            </a:r>
          </a:p>
        </p:txBody>
      </p:sp>
      <p:sp>
        <p:nvSpPr>
          <p:cNvPr id="24" name="TextBox 23">
            <a:extLst>
              <a:ext uri="{FF2B5EF4-FFF2-40B4-BE49-F238E27FC236}">
                <a16:creationId xmlns:a16="http://schemas.microsoft.com/office/drawing/2014/main" id="{0220260A-90D6-4745-8310-2C9223D4FF65}"/>
              </a:ext>
            </a:extLst>
          </p:cNvPr>
          <p:cNvSpPr txBox="1"/>
          <p:nvPr/>
        </p:nvSpPr>
        <p:spPr>
          <a:xfrm>
            <a:off x="4682455" y="3261161"/>
            <a:ext cx="664201" cy="707886"/>
          </a:xfrm>
          <a:prstGeom prst="rect">
            <a:avLst/>
          </a:prstGeom>
          <a:solidFill>
            <a:schemeClr val="bg1"/>
          </a:solidFill>
          <a:ln>
            <a:solidFill>
              <a:schemeClr val="tx1"/>
            </a:solidFill>
          </a:ln>
        </p:spPr>
        <p:txBody>
          <a:bodyPr wrap="square" rtlCol="0">
            <a:spAutoFit/>
          </a:bodyPr>
          <a:lstStyle/>
          <a:p>
            <a:pPr algn="ctr"/>
            <a:r>
              <a:rPr lang="en-US" sz="2000" b="1" dirty="0"/>
              <a:t>528</a:t>
            </a:r>
          </a:p>
          <a:p>
            <a:pPr algn="ctr"/>
            <a:r>
              <a:rPr lang="en-US" sz="2000" dirty="0"/>
              <a:t>48%</a:t>
            </a:r>
          </a:p>
        </p:txBody>
      </p:sp>
      <p:sp>
        <p:nvSpPr>
          <p:cNvPr id="25" name="TextBox 24">
            <a:extLst>
              <a:ext uri="{FF2B5EF4-FFF2-40B4-BE49-F238E27FC236}">
                <a16:creationId xmlns:a16="http://schemas.microsoft.com/office/drawing/2014/main" id="{5DE9FFB6-3803-0842-BEFD-85B32FD90BF1}"/>
              </a:ext>
            </a:extLst>
          </p:cNvPr>
          <p:cNvSpPr txBox="1"/>
          <p:nvPr/>
        </p:nvSpPr>
        <p:spPr>
          <a:xfrm>
            <a:off x="7411163" y="3261161"/>
            <a:ext cx="627096" cy="707886"/>
          </a:xfrm>
          <a:prstGeom prst="rect">
            <a:avLst/>
          </a:prstGeom>
          <a:solidFill>
            <a:schemeClr val="bg1"/>
          </a:solidFill>
          <a:ln>
            <a:solidFill>
              <a:schemeClr val="tx1"/>
            </a:solidFill>
          </a:ln>
        </p:spPr>
        <p:txBody>
          <a:bodyPr wrap="none" rtlCol="0">
            <a:spAutoFit/>
          </a:bodyPr>
          <a:lstStyle/>
          <a:p>
            <a:pPr algn="ctr"/>
            <a:r>
              <a:rPr lang="en-US" sz="2000" b="1" dirty="0"/>
              <a:t>432</a:t>
            </a:r>
          </a:p>
          <a:p>
            <a:pPr algn="ctr"/>
            <a:r>
              <a:rPr lang="en-US" sz="2000" dirty="0"/>
              <a:t>40%</a:t>
            </a:r>
          </a:p>
        </p:txBody>
      </p:sp>
      <p:sp>
        <p:nvSpPr>
          <p:cNvPr id="26" name="TextBox 25">
            <a:extLst>
              <a:ext uri="{FF2B5EF4-FFF2-40B4-BE49-F238E27FC236}">
                <a16:creationId xmlns:a16="http://schemas.microsoft.com/office/drawing/2014/main" id="{A5CA2CA8-8C1A-0048-9307-025298B1849B}"/>
              </a:ext>
            </a:extLst>
          </p:cNvPr>
          <p:cNvSpPr txBox="1"/>
          <p:nvPr/>
        </p:nvSpPr>
        <p:spPr>
          <a:xfrm>
            <a:off x="9650643" y="3266906"/>
            <a:ext cx="631031" cy="707886"/>
          </a:xfrm>
          <a:prstGeom prst="rect">
            <a:avLst/>
          </a:prstGeom>
          <a:solidFill>
            <a:schemeClr val="bg1"/>
          </a:solidFill>
          <a:ln>
            <a:solidFill>
              <a:schemeClr val="tx1"/>
            </a:solidFill>
          </a:ln>
        </p:spPr>
        <p:txBody>
          <a:bodyPr wrap="square" rtlCol="0">
            <a:spAutoFit/>
          </a:bodyPr>
          <a:lstStyle/>
          <a:p>
            <a:pPr algn="ctr"/>
            <a:r>
              <a:rPr lang="en-US" sz="2000" b="1" dirty="0"/>
              <a:t>89</a:t>
            </a:r>
          </a:p>
          <a:p>
            <a:pPr algn="ctr"/>
            <a:r>
              <a:rPr lang="en-US" sz="2000" dirty="0"/>
              <a:t>8%</a:t>
            </a:r>
          </a:p>
        </p:txBody>
      </p:sp>
    </p:spTree>
    <p:extLst>
      <p:ext uri="{BB962C8B-B14F-4D97-AF65-F5344CB8AC3E}">
        <p14:creationId xmlns:p14="http://schemas.microsoft.com/office/powerpoint/2010/main" val="479129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7F368-A269-8A34-6AB4-F2E00B66AFFD}"/>
              </a:ext>
            </a:extLst>
          </p:cNvPr>
          <p:cNvSpPr>
            <a:spLocks noGrp="1"/>
          </p:cNvSpPr>
          <p:nvPr>
            <p:ph type="title"/>
          </p:nvPr>
        </p:nvSpPr>
        <p:spPr/>
        <p:txBody>
          <a:bodyPr>
            <a:normAutofit fontScale="90000"/>
          </a:bodyPr>
          <a:lstStyle/>
          <a:p>
            <a:r>
              <a:rPr lang="en-US" dirty="0"/>
              <a:t>Can we make the process more efficient?</a:t>
            </a:r>
          </a:p>
        </p:txBody>
      </p:sp>
      <p:sp>
        <p:nvSpPr>
          <p:cNvPr id="3" name="Content Placeholder 2">
            <a:extLst>
              <a:ext uri="{FF2B5EF4-FFF2-40B4-BE49-F238E27FC236}">
                <a16:creationId xmlns:a16="http://schemas.microsoft.com/office/drawing/2014/main" id="{30F36BB5-C94F-B4F2-4977-60435CAA3E8E}"/>
              </a:ext>
            </a:extLst>
          </p:cNvPr>
          <p:cNvSpPr>
            <a:spLocks noGrp="1"/>
          </p:cNvSpPr>
          <p:nvPr>
            <p:ph idx="1"/>
          </p:nvPr>
        </p:nvSpPr>
        <p:spPr/>
        <p:txBody>
          <a:bodyPr>
            <a:normAutofit/>
          </a:bodyPr>
          <a:lstStyle/>
          <a:p>
            <a:r>
              <a:rPr lang="en-US" dirty="0"/>
              <a:t>Too much time is going into multiple full reads of non-viable candidates – we need to shift that investment to viable and diverse candidates</a:t>
            </a:r>
          </a:p>
          <a:p>
            <a:pPr lvl="1"/>
            <a:r>
              <a:rPr lang="en-US" dirty="0"/>
              <a:t>One low score makes it impossible to get through anyway</a:t>
            </a:r>
          </a:p>
          <a:p>
            <a:pPr marL="457200" lvl="1" indent="0">
              <a:buNone/>
            </a:pPr>
            <a:endParaRPr lang="en-US" dirty="0"/>
          </a:p>
          <a:p>
            <a:r>
              <a:rPr lang="en-US" dirty="0"/>
              <a:t>This year there are short-form answers to targeted questions </a:t>
            </a:r>
          </a:p>
          <a:p>
            <a:pPr lvl="1"/>
            <a:r>
              <a:rPr lang="en-US" dirty="0"/>
              <a:t>Reviewers can extract information without wading through lengthy personal statements</a:t>
            </a:r>
          </a:p>
          <a:p>
            <a:pPr lvl="1"/>
            <a:r>
              <a:rPr lang="en-US" dirty="0"/>
              <a:t>Applicants are asked for specifically what is needed rather than having to know what to say (harder for some, e.g. first generation/low income)</a:t>
            </a:r>
          </a:p>
        </p:txBody>
      </p:sp>
      <p:sp>
        <p:nvSpPr>
          <p:cNvPr id="4" name="Slide Number Placeholder 3">
            <a:extLst>
              <a:ext uri="{FF2B5EF4-FFF2-40B4-BE49-F238E27FC236}">
                <a16:creationId xmlns:a16="http://schemas.microsoft.com/office/drawing/2014/main" id="{62C382AD-3A0B-4E5D-D4B6-5737B8975D8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28BCFE8-EC64-FC4C-86D8-CA39479608B4}" type="slidenum">
              <a:rPr kumimoji="0" lang="en-US" sz="1400" b="0" i="0" u="none" strike="noStrike" kern="1200" cap="none" spc="0" normalizeH="0" baseline="0" noProof="0" smtClean="0">
                <a:ln>
                  <a:noFill/>
                </a:ln>
                <a:solidFill>
                  <a:prstClr val="white">
                    <a:lumMod val="65000"/>
                  </a:prstClr>
                </a:solidFill>
                <a:effectLst/>
                <a:uLnTx/>
                <a:uFillTx/>
                <a:latin typeface="Arial" panose="020B0604020202020204" pitchFamily="34" charset="0"/>
                <a:ea typeface="+mn-ea"/>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n-US" sz="1400" b="0" i="0" u="none" strike="noStrike" kern="1200" cap="none" spc="0" normalizeH="0" baseline="0" noProof="0">
              <a:ln>
                <a:noFill/>
              </a:ln>
              <a:solidFill>
                <a:prstClr val="white">
                  <a:lumMod val="6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98132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7F368-A269-8A34-6AB4-F2E00B66AFFD}"/>
              </a:ext>
            </a:extLst>
          </p:cNvPr>
          <p:cNvSpPr>
            <a:spLocks noGrp="1"/>
          </p:cNvSpPr>
          <p:nvPr>
            <p:ph type="title"/>
          </p:nvPr>
        </p:nvSpPr>
        <p:spPr/>
        <p:txBody>
          <a:bodyPr>
            <a:normAutofit/>
          </a:bodyPr>
          <a:lstStyle/>
          <a:p>
            <a:r>
              <a:rPr lang="en-US" dirty="0"/>
              <a:t>Proposed changes</a:t>
            </a:r>
          </a:p>
        </p:txBody>
      </p:sp>
      <p:sp>
        <p:nvSpPr>
          <p:cNvPr id="3" name="Content Placeholder 2">
            <a:extLst>
              <a:ext uri="{FF2B5EF4-FFF2-40B4-BE49-F238E27FC236}">
                <a16:creationId xmlns:a16="http://schemas.microsoft.com/office/drawing/2014/main" id="{30F36BB5-C94F-B4F2-4977-60435CAA3E8E}"/>
              </a:ext>
            </a:extLst>
          </p:cNvPr>
          <p:cNvSpPr>
            <a:spLocks noGrp="1"/>
          </p:cNvSpPr>
          <p:nvPr>
            <p:ph idx="1"/>
          </p:nvPr>
        </p:nvSpPr>
        <p:spPr/>
        <p:txBody>
          <a:bodyPr>
            <a:normAutofit/>
          </a:bodyPr>
          <a:lstStyle/>
          <a:p>
            <a:pPr marL="0" indent="0">
              <a:buNone/>
            </a:pPr>
            <a:r>
              <a:rPr lang="en-US" b="1" dirty="0"/>
              <a:t>Round 0</a:t>
            </a:r>
          </a:p>
          <a:p>
            <a:r>
              <a:rPr lang="en-US" dirty="0"/>
              <a:t>Change first round to 1 full read for viability + 1 rejection check</a:t>
            </a:r>
          </a:p>
          <a:p>
            <a:r>
              <a:rPr lang="en-US" dirty="0"/>
              <a:t>2 full reads for all W/URM (and possibly FG/LI)</a:t>
            </a:r>
          </a:p>
          <a:p>
            <a:r>
              <a:rPr lang="en-US" dirty="0"/>
              <a:t>Guidance that a viable candidate unlikely if GPA &lt; X/4.0 in a relevant area from a good school, suggest X = 3.6  (for MIT GPA &lt; 4.7/5.0)</a:t>
            </a:r>
          </a:p>
          <a:p>
            <a:pPr lvl="1"/>
            <a:r>
              <a:rPr lang="en-US" dirty="0"/>
              <a:t>HQ has declined requests to admit students with low GPA</a:t>
            </a:r>
            <a:endParaRPr lang="en-US" b="1" dirty="0"/>
          </a:p>
          <a:p>
            <a:pPr marL="0" indent="0">
              <a:buNone/>
            </a:pPr>
            <a:r>
              <a:rPr lang="en-US" b="1" dirty="0"/>
              <a:t>Round 1</a:t>
            </a:r>
          </a:p>
          <a:p>
            <a:r>
              <a:rPr lang="en-US" dirty="0"/>
              <a:t>No change</a:t>
            </a:r>
          </a:p>
        </p:txBody>
      </p:sp>
      <p:sp>
        <p:nvSpPr>
          <p:cNvPr id="4" name="Slide Number Placeholder 3">
            <a:extLst>
              <a:ext uri="{FF2B5EF4-FFF2-40B4-BE49-F238E27FC236}">
                <a16:creationId xmlns:a16="http://schemas.microsoft.com/office/drawing/2014/main" id="{62C382AD-3A0B-4E5D-D4B6-5737B8975D86}"/>
              </a:ext>
            </a:extLst>
          </p:cNvPr>
          <p:cNvSpPr>
            <a:spLocks noGrp="1"/>
          </p:cNvSpPr>
          <p:nvPr>
            <p:ph type="sldNum" sz="quarter" idx="4"/>
          </p:nvPr>
        </p:nvSpPr>
        <p:spPr/>
        <p:txBody>
          <a:bodyPr/>
          <a:lstStyle/>
          <a:p>
            <a:fld id="{F28BCFE8-EC64-FC4C-86D8-CA39479608B4}" type="slidenum">
              <a:rPr lang="en-US" smtClean="0"/>
              <a:pPr/>
              <a:t>12</a:t>
            </a:fld>
            <a:endParaRPr lang="en-US"/>
          </a:p>
        </p:txBody>
      </p:sp>
    </p:spTree>
    <p:extLst>
      <p:ext uri="{BB962C8B-B14F-4D97-AF65-F5344CB8AC3E}">
        <p14:creationId xmlns:p14="http://schemas.microsoft.com/office/powerpoint/2010/main" val="2885135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0177" name="Slide Number Placeholder 5">
            <a:extLst>
              <a:ext uri="{FF2B5EF4-FFF2-40B4-BE49-F238E27FC236}">
                <a16:creationId xmlns:a16="http://schemas.microsoft.com/office/drawing/2014/main" id="{73FC0EA2-76E0-F840-A60C-070D5ABC7BFE}"/>
              </a:ext>
            </a:extLst>
          </p:cNvPr>
          <p:cNvSpPr>
            <a:spLocks noGrp="1"/>
          </p:cNvSpPr>
          <p:nvPr>
            <p:ph type="sldNum" sz="quarter" idx="12"/>
          </p:nvPr>
        </p:nvSpPr>
        <p:spPr>
          <a:xfrm>
            <a:off x="10164764" y="6530975"/>
            <a:ext cx="498475" cy="279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B67DCA9C-8D5F-F24F-A642-87DAA08B4D0A}" type="slidenum">
              <a:rPr lang="en-US" altLang="en-US" sz="1400"/>
              <a:pPr>
                <a:spcBef>
                  <a:spcPct val="0"/>
                </a:spcBef>
                <a:buFontTx/>
                <a:buNone/>
              </a:pPr>
              <a:t>13</a:t>
            </a:fld>
            <a:endParaRPr lang="en-US" altLang="en-US" sz="1400"/>
          </a:p>
        </p:txBody>
      </p:sp>
      <p:sp>
        <p:nvSpPr>
          <p:cNvPr id="50178" name="Rectangle 2">
            <a:extLst>
              <a:ext uri="{FF2B5EF4-FFF2-40B4-BE49-F238E27FC236}">
                <a16:creationId xmlns:a16="http://schemas.microsoft.com/office/drawing/2014/main" id="{DC2D07B9-F60E-7A40-847C-71BB57B2F7F5}"/>
              </a:ext>
            </a:extLst>
          </p:cNvPr>
          <p:cNvSpPr>
            <a:spLocks noChangeArrowheads="1"/>
          </p:cNvSpPr>
          <p:nvPr/>
        </p:nvSpPr>
        <p:spPr bwMode="auto">
          <a:xfrm>
            <a:off x="577597" y="19845"/>
            <a:ext cx="11327641"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110000"/>
              </a:lnSpc>
              <a:buFontTx/>
              <a:buNone/>
            </a:pPr>
            <a:r>
              <a:rPr lang="en-US" altLang="en-US" sz="3200" b="1" dirty="0">
                <a:latin typeface="Arial Black" panose="020B0604020202020204" pitchFamily="34" charset="0"/>
                <a:ea typeface="Arial Black" panose="020B0604020202020204" pitchFamily="34" charset="0"/>
                <a:cs typeface="Arial Black" panose="020B0604020202020204" pitchFamily="34" charset="0"/>
              </a:rPr>
              <a:t>ADMISSION PROCESS: Round 2</a:t>
            </a:r>
          </a:p>
        </p:txBody>
      </p:sp>
      <p:sp>
        <p:nvSpPr>
          <p:cNvPr id="50214" name="TextBox 314">
            <a:extLst>
              <a:ext uri="{FF2B5EF4-FFF2-40B4-BE49-F238E27FC236}">
                <a16:creationId xmlns:a16="http://schemas.microsoft.com/office/drawing/2014/main" id="{EE78F60C-2631-0D4F-8649-58A37F0A845B}"/>
              </a:ext>
            </a:extLst>
          </p:cNvPr>
          <p:cNvSpPr txBox="1">
            <a:spLocks noChangeArrowheads="1"/>
          </p:cNvSpPr>
          <p:nvPr/>
        </p:nvSpPr>
        <p:spPr bwMode="auto">
          <a:xfrm>
            <a:off x="-440422" y="6158187"/>
            <a:ext cx="27137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400" b="1" i="1" dirty="0"/>
              <a:t>SECTOR MEETINGS FEBRUARY 6-10</a:t>
            </a:r>
          </a:p>
        </p:txBody>
      </p:sp>
      <p:cxnSp>
        <p:nvCxnSpPr>
          <p:cNvPr id="50179" name="Straight Arrow Connector 4">
            <a:extLst>
              <a:ext uri="{FF2B5EF4-FFF2-40B4-BE49-F238E27FC236}">
                <a16:creationId xmlns:a16="http://schemas.microsoft.com/office/drawing/2014/main" id="{C1B32BD1-72D7-7E49-8B88-8AED2BA5DCC6}"/>
              </a:ext>
            </a:extLst>
          </p:cNvPr>
          <p:cNvCxnSpPr>
            <a:cxnSpLocks noChangeShapeType="1"/>
            <a:stCxn id="50188" idx="6"/>
            <a:endCxn id="50195" idx="1"/>
          </p:cNvCxnSpPr>
          <p:nvPr/>
        </p:nvCxnSpPr>
        <p:spPr bwMode="auto">
          <a:xfrm>
            <a:off x="1400181" y="1492661"/>
            <a:ext cx="19985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0" name="TextBox 6">
            <a:extLst>
              <a:ext uri="{FF2B5EF4-FFF2-40B4-BE49-F238E27FC236}">
                <a16:creationId xmlns:a16="http://schemas.microsoft.com/office/drawing/2014/main" id="{0DEFFE70-EA1F-AD45-A850-8ADA4DAD9AE5}"/>
              </a:ext>
            </a:extLst>
          </p:cNvPr>
          <p:cNvSpPr txBox="1">
            <a:spLocks noChangeArrowheads="1"/>
          </p:cNvSpPr>
          <p:nvPr/>
        </p:nvSpPr>
        <p:spPr bwMode="auto">
          <a:xfrm>
            <a:off x="847238" y="861911"/>
            <a:ext cx="130333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b="1" dirty="0"/>
              <a:t>Applicants</a:t>
            </a:r>
          </a:p>
        </p:txBody>
      </p:sp>
      <p:sp>
        <p:nvSpPr>
          <p:cNvPr id="50181" name="TextBox 12">
            <a:extLst>
              <a:ext uri="{FF2B5EF4-FFF2-40B4-BE49-F238E27FC236}">
                <a16:creationId xmlns:a16="http://schemas.microsoft.com/office/drawing/2014/main" id="{E368E612-A017-8A46-A725-4FFD3C2C7410}"/>
              </a:ext>
            </a:extLst>
          </p:cNvPr>
          <p:cNvSpPr txBox="1">
            <a:spLocks noChangeArrowheads="1"/>
          </p:cNvSpPr>
          <p:nvPr/>
        </p:nvSpPr>
        <p:spPr bwMode="auto">
          <a:xfrm>
            <a:off x="788992" y="1771266"/>
            <a:ext cx="89693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b="1" dirty="0"/>
              <a:t>Reject</a:t>
            </a:r>
          </a:p>
        </p:txBody>
      </p:sp>
      <p:cxnSp>
        <p:nvCxnSpPr>
          <p:cNvPr id="50183" name="Elbow Connector 13">
            <a:extLst>
              <a:ext uri="{FF2B5EF4-FFF2-40B4-BE49-F238E27FC236}">
                <a16:creationId xmlns:a16="http://schemas.microsoft.com/office/drawing/2014/main" id="{E8DA8E9B-2FEE-874B-8BF4-94C4F6C1E21B}"/>
              </a:ext>
            </a:extLst>
          </p:cNvPr>
          <p:cNvCxnSpPr>
            <a:cxnSpLocks noChangeShapeType="1"/>
            <a:stCxn id="50195" idx="2"/>
          </p:cNvCxnSpPr>
          <p:nvPr/>
        </p:nvCxnSpPr>
        <p:spPr bwMode="auto">
          <a:xfrm rot="5400000">
            <a:off x="1557011" y="1592212"/>
            <a:ext cx="427289" cy="737773"/>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186" name="Elbow Connector 30">
            <a:extLst>
              <a:ext uri="{FF2B5EF4-FFF2-40B4-BE49-F238E27FC236}">
                <a16:creationId xmlns:a16="http://schemas.microsoft.com/office/drawing/2014/main" id="{FE313996-6C87-4547-AD45-40C63848AF87}"/>
              </a:ext>
            </a:extLst>
          </p:cNvPr>
          <p:cNvCxnSpPr>
            <a:cxnSpLocks noChangeShapeType="1"/>
            <a:stCxn id="50196" idx="1"/>
            <a:endCxn id="50193" idx="4"/>
          </p:cNvCxnSpPr>
          <p:nvPr/>
        </p:nvCxnSpPr>
        <p:spPr bwMode="auto">
          <a:xfrm rot="10800000">
            <a:off x="1253337" y="2355467"/>
            <a:ext cx="2114913" cy="2601221"/>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8" name="Oval 34">
            <a:extLst>
              <a:ext uri="{FF2B5EF4-FFF2-40B4-BE49-F238E27FC236}">
                <a16:creationId xmlns:a16="http://schemas.microsoft.com/office/drawing/2014/main" id="{70527819-01CE-A844-B426-578AEEEB35AD}"/>
              </a:ext>
            </a:extLst>
          </p:cNvPr>
          <p:cNvSpPr>
            <a:spLocks noChangeArrowheads="1"/>
          </p:cNvSpPr>
          <p:nvPr/>
        </p:nvSpPr>
        <p:spPr bwMode="auto">
          <a:xfrm>
            <a:off x="1104906" y="1339467"/>
            <a:ext cx="295275" cy="306387"/>
          </a:xfrm>
          <a:prstGeom prst="ellipse">
            <a:avLst/>
          </a:prstGeom>
          <a:solidFill>
            <a:srgbClr val="0070C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50190" name="Rectangle 52">
            <a:extLst>
              <a:ext uri="{FF2B5EF4-FFF2-40B4-BE49-F238E27FC236}">
                <a16:creationId xmlns:a16="http://schemas.microsoft.com/office/drawing/2014/main" id="{17CAB37C-6230-8840-8B63-8C1A6E33272F}"/>
              </a:ext>
            </a:extLst>
          </p:cNvPr>
          <p:cNvSpPr>
            <a:spLocks noChangeArrowheads="1"/>
          </p:cNvSpPr>
          <p:nvPr/>
        </p:nvSpPr>
        <p:spPr bwMode="auto">
          <a:xfrm>
            <a:off x="3865485" y="3654278"/>
            <a:ext cx="1157170" cy="696912"/>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dirty="0"/>
              <a:t>assign 1 faculty</a:t>
            </a:r>
          </a:p>
          <a:p>
            <a:pPr algn="ctr">
              <a:spcBef>
                <a:spcPct val="0"/>
              </a:spcBef>
              <a:buFontTx/>
              <a:buNone/>
            </a:pPr>
            <a:r>
              <a:rPr lang="en-US" altLang="en-US" sz="1100" dirty="0"/>
              <a:t>in related field(s) of study </a:t>
            </a:r>
            <a:r>
              <a:rPr lang="en-US" altLang="en-US" sz="1100" b="1" dirty="0"/>
              <a:t>(GACC)</a:t>
            </a:r>
          </a:p>
        </p:txBody>
      </p:sp>
      <p:sp>
        <p:nvSpPr>
          <p:cNvPr id="50192" name="Rectangle 70">
            <a:extLst>
              <a:ext uri="{FF2B5EF4-FFF2-40B4-BE49-F238E27FC236}">
                <a16:creationId xmlns:a16="http://schemas.microsoft.com/office/drawing/2014/main" id="{BCB6DF6D-7473-9049-84B3-1A10D7AB2FB8}"/>
              </a:ext>
            </a:extLst>
          </p:cNvPr>
          <p:cNvSpPr>
            <a:spLocks noChangeArrowheads="1"/>
          </p:cNvSpPr>
          <p:nvPr/>
        </p:nvSpPr>
        <p:spPr bwMode="auto">
          <a:xfrm>
            <a:off x="5176677" y="1123411"/>
            <a:ext cx="1150938" cy="733425"/>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dirty="0"/>
              <a:t>assign +1 faculty</a:t>
            </a:r>
          </a:p>
          <a:p>
            <a:pPr algn="ctr">
              <a:spcBef>
                <a:spcPct val="0"/>
              </a:spcBef>
              <a:buFontTx/>
              <a:buNone/>
            </a:pPr>
            <a:r>
              <a:rPr lang="en-US" altLang="en-US" sz="1100" dirty="0"/>
              <a:t>in related Field of Study</a:t>
            </a:r>
          </a:p>
        </p:txBody>
      </p:sp>
      <p:sp>
        <p:nvSpPr>
          <p:cNvPr id="50193" name="Oval 73">
            <a:extLst>
              <a:ext uri="{FF2B5EF4-FFF2-40B4-BE49-F238E27FC236}">
                <a16:creationId xmlns:a16="http://schemas.microsoft.com/office/drawing/2014/main" id="{1EFFD5F0-6572-4845-A61C-9740A75A4258}"/>
              </a:ext>
            </a:extLst>
          </p:cNvPr>
          <p:cNvSpPr>
            <a:spLocks noChangeArrowheads="1"/>
          </p:cNvSpPr>
          <p:nvPr/>
        </p:nvSpPr>
        <p:spPr bwMode="auto">
          <a:xfrm>
            <a:off x="1104905" y="2049078"/>
            <a:ext cx="296862" cy="306388"/>
          </a:xfrm>
          <a:prstGeom prst="ellipse">
            <a:avLst/>
          </a:prstGeom>
          <a:solidFill>
            <a:srgbClr val="FF000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50194" name="Decision 74">
            <a:extLst>
              <a:ext uri="{FF2B5EF4-FFF2-40B4-BE49-F238E27FC236}">
                <a16:creationId xmlns:a16="http://schemas.microsoft.com/office/drawing/2014/main" id="{31F66187-AC85-3842-B284-43318C2AE510}"/>
              </a:ext>
            </a:extLst>
          </p:cNvPr>
          <p:cNvSpPr>
            <a:spLocks noChangeArrowheads="1"/>
          </p:cNvSpPr>
          <p:nvPr/>
        </p:nvSpPr>
        <p:spPr bwMode="auto">
          <a:xfrm>
            <a:off x="3296130" y="1210521"/>
            <a:ext cx="1035050" cy="563562"/>
          </a:xfrm>
          <a:prstGeom prst="flowChartDecision">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URM or F</a:t>
            </a:r>
          </a:p>
        </p:txBody>
      </p:sp>
      <p:sp>
        <p:nvSpPr>
          <p:cNvPr id="50195" name="Rectangle 79">
            <a:extLst>
              <a:ext uri="{FF2B5EF4-FFF2-40B4-BE49-F238E27FC236}">
                <a16:creationId xmlns:a16="http://schemas.microsoft.com/office/drawing/2014/main" id="{DBAD93B0-C8D2-C34F-94C0-A3E3D2C48EAF}"/>
              </a:ext>
            </a:extLst>
          </p:cNvPr>
          <p:cNvSpPr>
            <a:spLocks noChangeArrowheads="1"/>
          </p:cNvSpPr>
          <p:nvPr/>
        </p:nvSpPr>
        <p:spPr bwMode="auto">
          <a:xfrm>
            <a:off x="1600031" y="1237867"/>
            <a:ext cx="1079020" cy="509587"/>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1</a:t>
            </a:r>
            <a:r>
              <a:rPr lang="en-US" altLang="en-US" sz="1100" baseline="30000" dirty="0"/>
              <a:t>st</a:t>
            </a:r>
            <a:r>
              <a:rPr lang="en-US" altLang="en-US" sz="1100" dirty="0"/>
              <a:t> Triage </a:t>
            </a:r>
            <a:r>
              <a:rPr lang="en-US" altLang="en-US" sz="1100" b="1" dirty="0"/>
              <a:t>(GPS/GACC</a:t>
            </a:r>
            <a:r>
              <a:rPr lang="en-US" altLang="en-US" sz="1100" dirty="0"/>
              <a:t>)</a:t>
            </a:r>
          </a:p>
        </p:txBody>
      </p:sp>
      <p:sp>
        <p:nvSpPr>
          <p:cNvPr id="50196" name="Decision 95">
            <a:extLst>
              <a:ext uri="{FF2B5EF4-FFF2-40B4-BE49-F238E27FC236}">
                <a16:creationId xmlns:a16="http://schemas.microsoft.com/office/drawing/2014/main" id="{514EDA5B-F736-1F42-A30D-1D4A4DDA526C}"/>
              </a:ext>
            </a:extLst>
          </p:cNvPr>
          <p:cNvSpPr>
            <a:spLocks noChangeArrowheads="1"/>
          </p:cNvSpPr>
          <p:nvPr/>
        </p:nvSpPr>
        <p:spPr bwMode="auto">
          <a:xfrm>
            <a:off x="3368249" y="4498382"/>
            <a:ext cx="2146642" cy="916610"/>
          </a:xfrm>
          <a:prstGeom prst="flowChartDecision">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avg score &gt; 2.5</a:t>
            </a:r>
          </a:p>
          <a:p>
            <a:pPr algn="ctr" eaLnBrk="1" hangingPunct="1">
              <a:spcBef>
                <a:spcPct val="0"/>
              </a:spcBef>
              <a:buFontTx/>
              <a:buNone/>
            </a:pPr>
            <a:r>
              <a:rPr lang="en-US" altLang="en-US" sz="1100" b="1" dirty="0"/>
              <a:t>(GACC/GPC)</a:t>
            </a:r>
          </a:p>
        </p:txBody>
      </p:sp>
      <p:sp>
        <p:nvSpPr>
          <p:cNvPr id="50198" name="TextBox 98">
            <a:extLst>
              <a:ext uri="{FF2B5EF4-FFF2-40B4-BE49-F238E27FC236}">
                <a16:creationId xmlns:a16="http://schemas.microsoft.com/office/drawing/2014/main" id="{D88FEA46-0915-B844-A85E-BEF1C9562EFF}"/>
              </a:ext>
            </a:extLst>
          </p:cNvPr>
          <p:cNvSpPr txBox="1">
            <a:spLocks noChangeArrowheads="1"/>
          </p:cNvSpPr>
          <p:nvPr/>
        </p:nvSpPr>
        <p:spPr bwMode="auto">
          <a:xfrm>
            <a:off x="5537861" y="4672146"/>
            <a:ext cx="46424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yes</a:t>
            </a:r>
          </a:p>
        </p:txBody>
      </p:sp>
      <p:cxnSp>
        <p:nvCxnSpPr>
          <p:cNvPr id="50199" name="Elbow Connector 100">
            <a:extLst>
              <a:ext uri="{FF2B5EF4-FFF2-40B4-BE49-F238E27FC236}">
                <a16:creationId xmlns:a16="http://schemas.microsoft.com/office/drawing/2014/main" id="{5335BB86-267D-5449-966D-969A963A8844}"/>
              </a:ext>
            </a:extLst>
          </p:cNvPr>
          <p:cNvCxnSpPr>
            <a:cxnSpLocks noChangeShapeType="1"/>
            <a:stCxn id="98" idx="1"/>
            <a:endCxn id="50193" idx="4"/>
          </p:cNvCxnSpPr>
          <p:nvPr/>
        </p:nvCxnSpPr>
        <p:spPr bwMode="auto">
          <a:xfrm rot="10800000">
            <a:off x="1253336" y="2355466"/>
            <a:ext cx="3933116" cy="576826"/>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3" name="Straight Arrow Connector 69">
            <a:extLst>
              <a:ext uri="{FF2B5EF4-FFF2-40B4-BE49-F238E27FC236}">
                <a16:creationId xmlns:a16="http://schemas.microsoft.com/office/drawing/2014/main" id="{9932ACF6-1DD6-C842-8626-2FB6DB3F5686}"/>
              </a:ext>
            </a:extLst>
          </p:cNvPr>
          <p:cNvCxnSpPr>
            <a:cxnSpLocks noChangeShapeType="1"/>
            <a:stCxn id="50190" idx="2"/>
            <a:endCxn id="50196" idx="0"/>
          </p:cNvCxnSpPr>
          <p:nvPr/>
        </p:nvCxnSpPr>
        <p:spPr bwMode="auto">
          <a:xfrm flipH="1">
            <a:off x="4441570" y="4351190"/>
            <a:ext cx="2500" cy="147192"/>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04" name="Rectangle 163">
            <a:extLst>
              <a:ext uri="{FF2B5EF4-FFF2-40B4-BE49-F238E27FC236}">
                <a16:creationId xmlns:a16="http://schemas.microsoft.com/office/drawing/2014/main" id="{C70D4BDB-B425-EA45-BF58-6E8D70795CD3}"/>
              </a:ext>
            </a:extLst>
          </p:cNvPr>
          <p:cNvSpPr>
            <a:spLocks noChangeArrowheads="1"/>
          </p:cNvSpPr>
          <p:nvPr/>
        </p:nvSpPr>
        <p:spPr bwMode="auto">
          <a:xfrm>
            <a:off x="3226735" y="1953629"/>
            <a:ext cx="1168815" cy="569656"/>
          </a:xfrm>
          <a:prstGeom prst="rect">
            <a:avLst/>
          </a:prstGeom>
          <a:solidFill>
            <a:srgbClr val="FFC00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D&amp;I Review</a:t>
            </a:r>
            <a:br>
              <a:rPr lang="en-US" altLang="en-US" sz="1100" dirty="0"/>
            </a:br>
            <a:r>
              <a:rPr lang="en-US" altLang="en-US" sz="1100" b="1" dirty="0"/>
              <a:t>(D&amp;I)</a:t>
            </a:r>
          </a:p>
        </p:txBody>
      </p:sp>
      <p:sp>
        <p:nvSpPr>
          <p:cNvPr id="50206" name="Oval 239">
            <a:extLst>
              <a:ext uri="{FF2B5EF4-FFF2-40B4-BE49-F238E27FC236}">
                <a16:creationId xmlns:a16="http://schemas.microsoft.com/office/drawing/2014/main" id="{2E90F018-4642-524F-A16D-6879434AB45F}"/>
              </a:ext>
            </a:extLst>
          </p:cNvPr>
          <p:cNvSpPr>
            <a:spLocks noChangeArrowheads="1"/>
          </p:cNvSpPr>
          <p:nvPr/>
        </p:nvSpPr>
        <p:spPr bwMode="auto">
          <a:xfrm>
            <a:off x="2016623" y="6213963"/>
            <a:ext cx="285750" cy="301625"/>
          </a:xfrm>
          <a:prstGeom prst="ellipse">
            <a:avLst/>
          </a:prstGeom>
          <a:solidFill>
            <a:srgbClr val="00B05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117" name="Oval 34">
            <a:extLst>
              <a:ext uri="{FF2B5EF4-FFF2-40B4-BE49-F238E27FC236}">
                <a16:creationId xmlns:a16="http://schemas.microsoft.com/office/drawing/2014/main" id="{2FDC2F08-3D19-974C-8D95-C8E34449C533}"/>
              </a:ext>
            </a:extLst>
          </p:cNvPr>
          <p:cNvSpPr>
            <a:spLocks noChangeArrowheads="1"/>
          </p:cNvSpPr>
          <p:nvPr/>
        </p:nvSpPr>
        <p:spPr bwMode="auto">
          <a:xfrm>
            <a:off x="5599513" y="2046283"/>
            <a:ext cx="295275" cy="306388"/>
          </a:xfrm>
          <a:prstGeom prst="ellipse">
            <a:avLst/>
          </a:prstGeom>
          <a:solidFill>
            <a:schemeClr val="accent1">
              <a:lumMod val="90000"/>
            </a:schemeClr>
          </a:solidFill>
          <a:ln w="9525">
            <a:solidFill>
              <a:schemeClr val="tx1"/>
            </a:solidFill>
            <a:round/>
            <a:headEnd/>
            <a:tailEnd/>
          </a:ln>
        </p:spPr>
        <p:txBody>
          <a:bodyPr/>
          <a:lstStyle>
            <a:lvl1pPr>
              <a:spcBef>
                <a:spcPct val="20000"/>
              </a:spcBef>
              <a:buChar char="•"/>
              <a:defRPr sz="2000">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sz="20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x-none" altLang="x-none" sz="1000"/>
          </a:p>
        </p:txBody>
      </p:sp>
      <p:cxnSp>
        <p:nvCxnSpPr>
          <p:cNvPr id="50223" name="Straight Arrow Connector 69">
            <a:extLst>
              <a:ext uri="{FF2B5EF4-FFF2-40B4-BE49-F238E27FC236}">
                <a16:creationId xmlns:a16="http://schemas.microsoft.com/office/drawing/2014/main" id="{9B49E96E-55EA-3949-BC15-C650893D5BE3}"/>
              </a:ext>
            </a:extLst>
          </p:cNvPr>
          <p:cNvCxnSpPr>
            <a:cxnSpLocks noChangeShapeType="1"/>
            <a:stCxn id="173" idx="1"/>
            <a:endCxn id="184" idx="3"/>
          </p:cNvCxnSpPr>
          <p:nvPr/>
        </p:nvCxnSpPr>
        <p:spPr bwMode="auto">
          <a:xfrm flipH="1">
            <a:off x="4303337" y="6361767"/>
            <a:ext cx="829805" cy="301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25" name="TextBox 98">
            <a:extLst>
              <a:ext uri="{FF2B5EF4-FFF2-40B4-BE49-F238E27FC236}">
                <a16:creationId xmlns:a16="http://schemas.microsoft.com/office/drawing/2014/main" id="{412D93AA-5085-4940-8639-E7998DFBDB16}"/>
              </a:ext>
            </a:extLst>
          </p:cNvPr>
          <p:cNvSpPr txBox="1">
            <a:spLocks noChangeArrowheads="1"/>
          </p:cNvSpPr>
          <p:nvPr/>
        </p:nvSpPr>
        <p:spPr bwMode="auto">
          <a:xfrm>
            <a:off x="2969984" y="4716496"/>
            <a:ext cx="392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no</a:t>
            </a:r>
          </a:p>
        </p:txBody>
      </p:sp>
      <p:sp>
        <p:nvSpPr>
          <p:cNvPr id="50228" name="TextBox 98">
            <a:extLst>
              <a:ext uri="{FF2B5EF4-FFF2-40B4-BE49-F238E27FC236}">
                <a16:creationId xmlns:a16="http://schemas.microsoft.com/office/drawing/2014/main" id="{51296105-AE0F-994B-A866-5A2BEC4E9F4C}"/>
              </a:ext>
            </a:extLst>
          </p:cNvPr>
          <p:cNvSpPr txBox="1">
            <a:spLocks noChangeArrowheads="1"/>
          </p:cNvSpPr>
          <p:nvPr/>
        </p:nvSpPr>
        <p:spPr bwMode="auto">
          <a:xfrm>
            <a:off x="4962158" y="3191082"/>
            <a:ext cx="57467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pass</a:t>
            </a:r>
          </a:p>
        </p:txBody>
      </p:sp>
      <p:sp>
        <p:nvSpPr>
          <p:cNvPr id="50229" name="TextBox 98">
            <a:extLst>
              <a:ext uri="{FF2B5EF4-FFF2-40B4-BE49-F238E27FC236}">
                <a16:creationId xmlns:a16="http://schemas.microsoft.com/office/drawing/2014/main" id="{1DDAF760-D548-C445-A8FF-C7570DECAED1}"/>
              </a:ext>
            </a:extLst>
          </p:cNvPr>
          <p:cNvSpPr txBox="1">
            <a:spLocks noChangeArrowheads="1"/>
          </p:cNvSpPr>
          <p:nvPr/>
        </p:nvSpPr>
        <p:spPr bwMode="auto">
          <a:xfrm>
            <a:off x="4674027" y="2661969"/>
            <a:ext cx="5762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fail</a:t>
            </a:r>
          </a:p>
        </p:txBody>
      </p:sp>
      <p:cxnSp>
        <p:nvCxnSpPr>
          <p:cNvPr id="9" name="Straight Arrow Connector 8">
            <a:extLst>
              <a:ext uri="{FF2B5EF4-FFF2-40B4-BE49-F238E27FC236}">
                <a16:creationId xmlns:a16="http://schemas.microsoft.com/office/drawing/2014/main" id="{B8443ADA-2F33-AF47-83A5-47347FBD90CF}"/>
              </a:ext>
            </a:extLst>
          </p:cNvPr>
          <p:cNvCxnSpPr>
            <a:cxnSpLocks/>
            <a:stCxn id="50195" idx="3"/>
            <a:endCxn id="50194" idx="1"/>
          </p:cNvCxnSpPr>
          <p:nvPr/>
        </p:nvCxnSpPr>
        <p:spPr>
          <a:xfrm flipV="1">
            <a:off x="2679051" y="1492302"/>
            <a:ext cx="617079" cy="35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F9355CEC-07E9-2047-8799-FBC2345084F7}"/>
              </a:ext>
            </a:extLst>
          </p:cNvPr>
          <p:cNvCxnSpPr>
            <a:cxnSpLocks/>
            <a:stCxn id="50194" idx="3"/>
            <a:endCxn id="50192" idx="1"/>
          </p:cNvCxnSpPr>
          <p:nvPr/>
        </p:nvCxnSpPr>
        <p:spPr>
          <a:xfrm flipV="1">
            <a:off x="4331180" y="1490124"/>
            <a:ext cx="845497" cy="21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69D564E-A5F8-F249-959C-20AE55B86CE7}"/>
              </a:ext>
            </a:extLst>
          </p:cNvPr>
          <p:cNvSpPr txBox="1"/>
          <p:nvPr/>
        </p:nvSpPr>
        <p:spPr>
          <a:xfrm>
            <a:off x="4296079" y="1192660"/>
            <a:ext cx="373820" cy="307777"/>
          </a:xfrm>
          <a:prstGeom prst="rect">
            <a:avLst/>
          </a:prstGeom>
          <a:noFill/>
        </p:spPr>
        <p:txBody>
          <a:bodyPr wrap="none" rtlCol="0">
            <a:spAutoFit/>
          </a:bodyPr>
          <a:lstStyle/>
          <a:p>
            <a:r>
              <a:rPr lang="en-US" sz="1400" dirty="0"/>
              <a:t>no</a:t>
            </a:r>
          </a:p>
        </p:txBody>
      </p:sp>
      <p:sp>
        <p:nvSpPr>
          <p:cNvPr id="70" name="TextBox 69">
            <a:extLst>
              <a:ext uri="{FF2B5EF4-FFF2-40B4-BE49-F238E27FC236}">
                <a16:creationId xmlns:a16="http://schemas.microsoft.com/office/drawing/2014/main" id="{59B78422-62A3-3643-B2BD-AB988EF83DA5}"/>
              </a:ext>
            </a:extLst>
          </p:cNvPr>
          <p:cNvSpPr txBox="1"/>
          <p:nvPr/>
        </p:nvSpPr>
        <p:spPr>
          <a:xfrm>
            <a:off x="3236250" y="1637400"/>
            <a:ext cx="424540" cy="307777"/>
          </a:xfrm>
          <a:prstGeom prst="rect">
            <a:avLst/>
          </a:prstGeom>
          <a:noFill/>
        </p:spPr>
        <p:txBody>
          <a:bodyPr wrap="none" rtlCol="0">
            <a:spAutoFit/>
          </a:bodyPr>
          <a:lstStyle/>
          <a:p>
            <a:r>
              <a:rPr lang="en-US" sz="1400" dirty="0"/>
              <a:t>yes</a:t>
            </a:r>
          </a:p>
        </p:txBody>
      </p:sp>
      <p:cxnSp>
        <p:nvCxnSpPr>
          <p:cNvPr id="75" name="Straight Arrow Connector 74">
            <a:extLst>
              <a:ext uri="{FF2B5EF4-FFF2-40B4-BE49-F238E27FC236}">
                <a16:creationId xmlns:a16="http://schemas.microsoft.com/office/drawing/2014/main" id="{2F42E0B2-8F2D-834C-A5E3-32CF94390E53}"/>
              </a:ext>
            </a:extLst>
          </p:cNvPr>
          <p:cNvCxnSpPr>
            <a:cxnSpLocks/>
            <a:stCxn id="50194" idx="2"/>
            <a:endCxn id="50204" idx="0"/>
          </p:cNvCxnSpPr>
          <p:nvPr/>
        </p:nvCxnSpPr>
        <p:spPr>
          <a:xfrm flipH="1">
            <a:off x="3811143" y="1774083"/>
            <a:ext cx="2512" cy="1795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8" name="Rectangle 40">
            <a:extLst>
              <a:ext uri="{FF2B5EF4-FFF2-40B4-BE49-F238E27FC236}">
                <a16:creationId xmlns:a16="http://schemas.microsoft.com/office/drawing/2014/main" id="{EAEB67AF-1539-9041-BE4D-BEA9D2837BC6}"/>
              </a:ext>
            </a:extLst>
          </p:cNvPr>
          <p:cNvSpPr>
            <a:spLocks noChangeArrowheads="1"/>
          </p:cNvSpPr>
          <p:nvPr/>
        </p:nvSpPr>
        <p:spPr bwMode="auto">
          <a:xfrm>
            <a:off x="5186452" y="2666995"/>
            <a:ext cx="1154916" cy="530593"/>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2</a:t>
            </a:r>
            <a:r>
              <a:rPr lang="en-US" altLang="en-US" sz="1100" baseline="30000" dirty="0"/>
              <a:t>nd</a:t>
            </a:r>
            <a:r>
              <a:rPr lang="en-US" altLang="en-US" sz="1100" dirty="0"/>
              <a:t> Triage</a:t>
            </a:r>
          </a:p>
          <a:p>
            <a:pPr algn="ctr" eaLnBrk="1" hangingPunct="1">
              <a:spcBef>
                <a:spcPct val="0"/>
              </a:spcBef>
              <a:buFontTx/>
              <a:buNone/>
            </a:pPr>
            <a:r>
              <a:rPr lang="en-US" altLang="en-US" sz="1100" b="1" dirty="0"/>
              <a:t>(GACC/GPC)</a:t>
            </a:r>
          </a:p>
        </p:txBody>
      </p:sp>
      <p:cxnSp>
        <p:nvCxnSpPr>
          <p:cNvPr id="99" name="Straight Arrow Connector 98">
            <a:extLst>
              <a:ext uri="{FF2B5EF4-FFF2-40B4-BE49-F238E27FC236}">
                <a16:creationId xmlns:a16="http://schemas.microsoft.com/office/drawing/2014/main" id="{54300C58-A55B-6C40-96DF-95D90149DDB9}"/>
              </a:ext>
            </a:extLst>
          </p:cNvPr>
          <p:cNvCxnSpPr>
            <a:cxnSpLocks/>
            <a:stCxn id="117" idx="4"/>
            <a:endCxn id="98" idx="0"/>
          </p:cNvCxnSpPr>
          <p:nvPr/>
        </p:nvCxnSpPr>
        <p:spPr>
          <a:xfrm>
            <a:off x="5747151" y="2352671"/>
            <a:ext cx="16759" cy="3143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1" name="Rectangle 27">
            <a:extLst>
              <a:ext uri="{FF2B5EF4-FFF2-40B4-BE49-F238E27FC236}">
                <a16:creationId xmlns:a16="http://schemas.microsoft.com/office/drawing/2014/main" id="{EDD08318-60BF-7749-B241-A2B1CB2EB0DA}"/>
              </a:ext>
            </a:extLst>
          </p:cNvPr>
          <p:cNvSpPr>
            <a:spLocks noChangeArrowheads="1"/>
          </p:cNvSpPr>
          <p:nvPr/>
        </p:nvSpPr>
        <p:spPr bwMode="auto">
          <a:xfrm>
            <a:off x="1644949" y="2647439"/>
            <a:ext cx="930097" cy="509587"/>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additional check</a:t>
            </a:r>
          </a:p>
        </p:txBody>
      </p:sp>
      <p:sp>
        <p:nvSpPr>
          <p:cNvPr id="173" name="Rectangle 52">
            <a:extLst>
              <a:ext uri="{FF2B5EF4-FFF2-40B4-BE49-F238E27FC236}">
                <a16:creationId xmlns:a16="http://schemas.microsoft.com/office/drawing/2014/main" id="{BD85B448-A515-4C44-B984-E4E232B08D52}"/>
              </a:ext>
            </a:extLst>
          </p:cNvPr>
          <p:cNvSpPr>
            <a:spLocks noChangeArrowheads="1"/>
          </p:cNvSpPr>
          <p:nvPr/>
        </p:nvSpPr>
        <p:spPr bwMode="auto">
          <a:xfrm>
            <a:off x="5133142" y="6013311"/>
            <a:ext cx="1157170" cy="696912"/>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dirty="0"/>
              <a:t>assign +2 faculty</a:t>
            </a:r>
          </a:p>
          <a:p>
            <a:pPr algn="ctr">
              <a:spcBef>
                <a:spcPct val="0"/>
              </a:spcBef>
              <a:buFontTx/>
              <a:buNone/>
            </a:pPr>
            <a:r>
              <a:rPr lang="en-US" altLang="en-US" sz="1100" dirty="0"/>
              <a:t>in related field of study </a:t>
            </a:r>
            <a:r>
              <a:rPr lang="en-US" altLang="en-US" sz="1100" b="1" dirty="0"/>
              <a:t>(SH)</a:t>
            </a:r>
          </a:p>
        </p:txBody>
      </p:sp>
      <p:sp>
        <p:nvSpPr>
          <p:cNvPr id="184" name="Decision 95">
            <a:extLst>
              <a:ext uri="{FF2B5EF4-FFF2-40B4-BE49-F238E27FC236}">
                <a16:creationId xmlns:a16="http://schemas.microsoft.com/office/drawing/2014/main" id="{AC572E1B-EE60-9745-A439-386A5E1CF9BD}"/>
              </a:ext>
            </a:extLst>
          </p:cNvPr>
          <p:cNvSpPr>
            <a:spLocks noChangeArrowheads="1"/>
          </p:cNvSpPr>
          <p:nvPr/>
        </p:nvSpPr>
        <p:spPr bwMode="auto">
          <a:xfrm>
            <a:off x="2933705" y="5994095"/>
            <a:ext cx="1369632" cy="741363"/>
          </a:xfrm>
          <a:prstGeom prst="flowChartDecision">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4 (5) reviews</a:t>
            </a:r>
          </a:p>
        </p:txBody>
      </p:sp>
      <p:cxnSp>
        <p:nvCxnSpPr>
          <p:cNvPr id="189" name="Straight Arrow Connector 69">
            <a:extLst>
              <a:ext uri="{FF2B5EF4-FFF2-40B4-BE49-F238E27FC236}">
                <a16:creationId xmlns:a16="http://schemas.microsoft.com/office/drawing/2014/main" id="{ED821E7F-C1ED-D442-AA04-3D5FD93D8E2E}"/>
              </a:ext>
            </a:extLst>
          </p:cNvPr>
          <p:cNvCxnSpPr>
            <a:cxnSpLocks noChangeShapeType="1"/>
            <a:stCxn id="184" idx="1"/>
          </p:cNvCxnSpPr>
          <p:nvPr/>
        </p:nvCxnSpPr>
        <p:spPr bwMode="auto">
          <a:xfrm flipH="1">
            <a:off x="2318243" y="6364777"/>
            <a:ext cx="615462"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95" name="TextBox 12">
            <a:extLst>
              <a:ext uri="{FF2B5EF4-FFF2-40B4-BE49-F238E27FC236}">
                <a16:creationId xmlns:a16="http://schemas.microsoft.com/office/drawing/2014/main" id="{A2307803-457E-8A48-BE29-731ECFE85B19}"/>
              </a:ext>
            </a:extLst>
          </p:cNvPr>
          <p:cNvSpPr txBox="1">
            <a:spLocks noChangeArrowheads="1"/>
          </p:cNvSpPr>
          <p:nvPr/>
        </p:nvSpPr>
        <p:spPr bwMode="auto">
          <a:xfrm>
            <a:off x="1644949" y="5904591"/>
            <a:ext cx="106965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b="1" dirty="0"/>
              <a:t>Admissible</a:t>
            </a:r>
          </a:p>
        </p:txBody>
      </p:sp>
      <p:cxnSp>
        <p:nvCxnSpPr>
          <p:cNvPr id="152" name="Elbow Connector 151">
            <a:extLst>
              <a:ext uri="{FF2B5EF4-FFF2-40B4-BE49-F238E27FC236}">
                <a16:creationId xmlns:a16="http://schemas.microsoft.com/office/drawing/2014/main" id="{1B78BC92-4067-5B4D-8867-2E22298EC620}"/>
              </a:ext>
            </a:extLst>
          </p:cNvPr>
          <p:cNvCxnSpPr>
            <a:cxnSpLocks/>
            <a:stCxn id="50196" idx="3"/>
            <a:endCxn id="173" idx="0"/>
          </p:cNvCxnSpPr>
          <p:nvPr/>
        </p:nvCxnSpPr>
        <p:spPr>
          <a:xfrm>
            <a:off x="5514891" y="4956687"/>
            <a:ext cx="196836" cy="105662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D7994D30-AA8A-4E49-8AC6-AD859632FE98}"/>
              </a:ext>
            </a:extLst>
          </p:cNvPr>
          <p:cNvCxnSpPr/>
          <p:nvPr/>
        </p:nvCxnSpPr>
        <p:spPr>
          <a:xfrm>
            <a:off x="494232" y="5727648"/>
            <a:ext cx="8952614" cy="0"/>
          </a:xfrm>
          <a:prstGeom prst="line">
            <a:avLst/>
          </a:prstGeom>
          <a:ln w="34925">
            <a:prstDash val="dash"/>
          </a:ln>
        </p:spPr>
        <p:style>
          <a:lnRef idx="1">
            <a:schemeClr val="accent1"/>
          </a:lnRef>
          <a:fillRef idx="0">
            <a:schemeClr val="accent1"/>
          </a:fillRef>
          <a:effectRef idx="0">
            <a:schemeClr val="accent1"/>
          </a:effectRef>
          <a:fontRef idx="minor">
            <a:schemeClr val="tx1"/>
          </a:fontRef>
        </p:style>
      </p:cxnSp>
      <p:cxnSp>
        <p:nvCxnSpPr>
          <p:cNvPr id="174" name="Straight Arrow Connector 173">
            <a:extLst>
              <a:ext uri="{FF2B5EF4-FFF2-40B4-BE49-F238E27FC236}">
                <a16:creationId xmlns:a16="http://schemas.microsoft.com/office/drawing/2014/main" id="{A4431A85-B6F6-9D42-BEB6-CC5F0AF15076}"/>
              </a:ext>
            </a:extLst>
          </p:cNvPr>
          <p:cNvCxnSpPr/>
          <p:nvPr/>
        </p:nvCxnSpPr>
        <p:spPr>
          <a:xfrm flipV="1">
            <a:off x="8202837" y="5259815"/>
            <a:ext cx="0" cy="46783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5" name="TextBox 174">
            <a:extLst>
              <a:ext uri="{FF2B5EF4-FFF2-40B4-BE49-F238E27FC236}">
                <a16:creationId xmlns:a16="http://schemas.microsoft.com/office/drawing/2014/main" id="{1C136698-2B8A-5444-89CE-699FAD4AFCD1}"/>
              </a:ext>
            </a:extLst>
          </p:cNvPr>
          <p:cNvSpPr txBox="1"/>
          <p:nvPr/>
        </p:nvSpPr>
        <p:spPr>
          <a:xfrm>
            <a:off x="7888567" y="4927778"/>
            <a:ext cx="585353" cy="369332"/>
          </a:xfrm>
          <a:prstGeom prst="rect">
            <a:avLst/>
          </a:prstGeom>
          <a:noFill/>
        </p:spPr>
        <p:txBody>
          <a:bodyPr wrap="none" rtlCol="0">
            <a:spAutoFit/>
          </a:bodyPr>
          <a:lstStyle/>
          <a:p>
            <a:r>
              <a:rPr lang="en-US" dirty="0"/>
              <a:t>GAC</a:t>
            </a:r>
          </a:p>
        </p:txBody>
      </p:sp>
      <p:cxnSp>
        <p:nvCxnSpPr>
          <p:cNvPr id="245" name="Straight Arrow Connector 244">
            <a:extLst>
              <a:ext uri="{FF2B5EF4-FFF2-40B4-BE49-F238E27FC236}">
                <a16:creationId xmlns:a16="http://schemas.microsoft.com/office/drawing/2014/main" id="{B2A46173-521B-0441-AEDA-B5A3B88631F9}"/>
              </a:ext>
            </a:extLst>
          </p:cNvPr>
          <p:cNvCxnSpPr>
            <a:cxnSpLocks/>
          </p:cNvCxnSpPr>
          <p:nvPr/>
        </p:nvCxnSpPr>
        <p:spPr>
          <a:xfrm>
            <a:off x="8312707" y="5742459"/>
            <a:ext cx="0" cy="5397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48" name="TextBox 247">
            <a:extLst>
              <a:ext uri="{FF2B5EF4-FFF2-40B4-BE49-F238E27FC236}">
                <a16:creationId xmlns:a16="http://schemas.microsoft.com/office/drawing/2014/main" id="{36A5F93F-A909-574C-8161-EAF22B1BE40B}"/>
              </a:ext>
            </a:extLst>
          </p:cNvPr>
          <p:cNvSpPr txBox="1"/>
          <p:nvPr/>
        </p:nvSpPr>
        <p:spPr>
          <a:xfrm>
            <a:off x="7824494" y="6251030"/>
            <a:ext cx="1010341" cy="369332"/>
          </a:xfrm>
          <a:prstGeom prst="rect">
            <a:avLst/>
          </a:prstGeom>
          <a:noFill/>
        </p:spPr>
        <p:txBody>
          <a:bodyPr wrap="none" rtlCol="0">
            <a:spAutoFit/>
          </a:bodyPr>
          <a:lstStyle/>
          <a:p>
            <a:r>
              <a:rPr lang="en-US" dirty="0"/>
              <a:t>SECTORS</a:t>
            </a:r>
          </a:p>
        </p:txBody>
      </p:sp>
      <p:sp>
        <p:nvSpPr>
          <p:cNvPr id="16" name="TextBox 15">
            <a:extLst>
              <a:ext uri="{FF2B5EF4-FFF2-40B4-BE49-F238E27FC236}">
                <a16:creationId xmlns:a16="http://schemas.microsoft.com/office/drawing/2014/main" id="{CFC11FC0-2B16-104E-BF34-B04AF22430D6}"/>
              </a:ext>
            </a:extLst>
          </p:cNvPr>
          <p:cNvSpPr txBox="1"/>
          <p:nvPr/>
        </p:nvSpPr>
        <p:spPr>
          <a:xfrm>
            <a:off x="1859623" y="764529"/>
            <a:ext cx="442750" cy="369332"/>
          </a:xfrm>
          <a:prstGeom prst="rect">
            <a:avLst/>
          </a:prstGeom>
          <a:noFill/>
        </p:spPr>
        <p:txBody>
          <a:bodyPr wrap="none" rtlCol="0">
            <a:spAutoFit/>
          </a:bodyPr>
          <a:lstStyle/>
          <a:p>
            <a:r>
              <a:rPr lang="en-US" dirty="0">
                <a:solidFill>
                  <a:srgbClr val="FF0000"/>
                </a:solidFill>
              </a:rPr>
              <a:t>(1)</a:t>
            </a:r>
          </a:p>
        </p:txBody>
      </p:sp>
      <p:sp>
        <p:nvSpPr>
          <p:cNvPr id="68" name="TextBox 67">
            <a:extLst>
              <a:ext uri="{FF2B5EF4-FFF2-40B4-BE49-F238E27FC236}">
                <a16:creationId xmlns:a16="http://schemas.microsoft.com/office/drawing/2014/main" id="{38205757-760F-1245-854A-6609ABE8BBA1}"/>
              </a:ext>
            </a:extLst>
          </p:cNvPr>
          <p:cNvSpPr txBox="1"/>
          <p:nvPr/>
        </p:nvSpPr>
        <p:spPr>
          <a:xfrm>
            <a:off x="3607410" y="773755"/>
            <a:ext cx="442750" cy="369332"/>
          </a:xfrm>
          <a:prstGeom prst="rect">
            <a:avLst/>
          </a:prstGeom>
          <a:noFill/>
        </p:spPr>
        <p:txBody>
          <a:bodyPr wrap="none" rtlCol="0">
            <a:spAutoFit/>
          </a:bodyPr>
          <a:lstStyle/>
          <a:p>
            <a:r>
              <a:rPr lang="en-US" dirty="0">
                <a:solidFill>
                  <a:srgbClr val="FF0000"/>
                </a:solidFill>
              </a:rPr>
              <a:t>(2)</a:t>
            </a:r>
          </a:p>
        </p:txBody>
      </p:sp>
      <p:sp>
        <p:nvSpPr>
          <p:cNvPr id="69" name="TextBox 68">
            <a:extLst>
              <a:ext uri="{FF2B5EF4-FFF2-40B4-BE49-F238E27FC236}">
                <a16:creationId xmlns:a16="http://schemas.microsoft.com/office/drawing/2014/main" id="{7B2E6606-89A2-5B4C-8218-79EC94EA2C50}"/>
              </a:ext>
            </a:extLst>
          </p:cNvPr>
          <p:cNvSpPr txBox="1"/>
          <p:nvPr/>
        </p:nvSpPr>
        <p:spPr>
          <a:xfrm>
            <a:off x="5523541" y="790695"/>
            <a:ext cx="442750" cy="369332"/>
          </a:xfrm>
          <a:prstGeom prst="rect">
            <a:avLst/>
          </a:prstGeom>
          <a:noFill/>
        </p:spPr>
        <p:txBody>
          <a:bodyPr wrap="none" rtlCol="0">
            <a:spAutoFit/>
          </a:bodyPr>
          <a:lstStyle/>
          <a:p>
            <a:r>
              <a:rPr lang="en-US" dirty="0">
                <a:solidFill>
                  <a:srgbClr val="FF0000"/>
                </a:solidFill>
              </a:rPr>
              <a:t>(3)</a:t>
            </a:r>
          </a:p>
        </p:txBody>
      </p:sp>
      <p:cxnSp>
        <p:nvCxnSpPr>
          <p:cNvPr id="78" name="Straight Arrow Connector 77">
            <a:extLst>
              <a:ext uri="{FF2B5EF4-FFF2-40B4-BE49-F238E27FC236}">
                <a16:creationId xmlns:a16="http://schemas.microsoft.com/office/drawing/2014/main" id="{2EAFE8BA-98C0-C94D-825D-EF989827C0F3}"/>
              </a:ext>
            </a:extLst>
          </p:cNvPr>
          <p:cNvCxnSpPr>
            <a:cxnSpLocks/>
            <a:endCxn id="117" idx="2"/>
          </p:cNvCxnSpPr>
          <p:nvPr/>
        </p:nvCxnSpPr>
        <p:spPr>
          <a:xfrm flipV="1">
            <a:off x="4395550" y="2199477"/>
            <a:ext cx="1203963" cy="51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3FA79D2A-E288-B148-B442-C6334896C719}"/>
              </a:ext>
            </a:extLst>
          </p:cNvPr>
          <p:cNvCxnSpPr>
            <a:cxnSpLocks/>
            <a:endCxn id="117" idx="0"/>
          </p:cNvCxnSpPr>
          <p:nvPr/>
        </p:nvCxnSpPr>
        <p:spPr>
          <a:xfrm>
            <a:off x="5744916" y="1829290"/>
            <a:ext cx="2235" cy="21699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FEC48FF2-6AAB-AC43-81BD-D8108C946573}"/>
              </a:ext>
            </a:extLst>
          </p:cNvPr>
          <p:cNvSpPr txBox="1"/>
          <p:nvPr/>
        </p:nvSpPr>
        <p:spPr>
          <a:xfrm>
            <a:off x="5955402" y="2313043"/>
            <a:ext cx="442750" cy="369332"/>
          </a:xfrm>
          <a:prstGeom prst="rect">
            <a:avLst/>
          </a:prstGeom>
          <a:noFill/>
        </p:spPr>
        <p:txBody>
          <a:bodyPr wrap="none" rtlCol="0">
            <a:spAutoFit/>
          </a:bodyPr>
          <a:lstStyle/>
          <a:p>
            <a:r>
              <a:rPr lang="en-US" dirty="0">
                <a:solidFill>
                  <a:srgbClr val="FF0000"/>
                </a:solidFill>
              </a:rPr>
              <a:t>(4)</a:t>
            </a:r>
          </a:p>
        </p:txBody>
      </p:sp>
      <p:cxnSp>
        <p:nvCxnSpPr>
          <p:cNvPr id="61" name="Elbow Connector 60">
            <a:extLst>
              <a:ext uri="{FF2B5EF4-FFF2-40B4-BE49-F238E27FC236}">
                <a16:creationId xmlns:a16="http://schemas.microsoft.com/office/drawing/2014/main" id="{B9BA39A1-E831-4243-9243-004517F74482}"/>
              </a:ext>
            </a:extLst>
          </p:cNvPr>
          <p:cNvCxnSpPr>
            <a:cxnSpLocks/>
            <a:stCxn id="98" idx="2"/>
            <a:endCxn id="50190" idx="0"/>
          </p:cNvCxnSpPr>
          <p:nvPr/>
        </p:nvCxnSpPr>
        <p:spPr>
          <a:xfrm rot="5400000">
            <a:off x="4875645" y="2766013"/>
            <a:ext cx="456690" cy="131984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C76A9598-0D4D-5A46-9445-2632BA96CC68}"/>
              </a:ext>
            </a:extLst>
          </p:cNvPr>
          <p:cNvSpPr txBox="1"/>
          <p:nvPr/>
        </p:nvSpPr>
        <p:spPr>
          <a:xfrm>
            <a:off x="5008947" y="3810691"/>
            <a:ext cx="442750" cy="369332"/>
          </a:xfrm>
          <a:prstGeom prst="rect">
            <a:avLst/>
          </a:prstGeom>
          <a:noFill/>
        </p:spPr>
        <p:txBody>
          <a:bodyPr wrap="none" rtlCol="0">
            <a:spAutoFit/>
          </a:bodyPr>
          <a:lstStyle/>
          <a:p>
            <a:r>
              <a:rPr lang="en-US" dirty="0">
                <a:solidFill>
                  <a:srgbClr val="FF0000"/>
                </a:solidFill>
              </a:rPr>
              <a:t>(5)</a:t>
            </a:r>
          </a:p>
        </p:txBody>
      </p:sp>
      <p:sp>
        <p:nvSpPr>
          <p:cNvPr id="130" name="TextBox 129">
            <a:extLst>
              <a:ext uri="{FF2B5EF4-FFF2-40B4-BE49-F238E27FC236}">
                <a16:creationId xmlns:a16="http://schemas.microsoft.com/office/drawing/2014/main" id="{316B08E8-1B4B-8E49-876F-D799754C510A}"/>
              </a:ext>
            </a:extLst>
          </p:cNvPr>
          <p:cNvSpPr txBox="1"/>
          <p:nvPr/>
        </p:nvSpPr>
        <p:spPr>
          <a:xfrm>
            <a:off x="5005031" y="4425895"/>
            <a:ext cx="442750" cy="369332"/>
          </a:xfrm>
          <a:prstGeom prst="rect">
            <a:avLst/>
          </a:prstGeom>
          <a:noFill/>
        </p:spPr>
        <p:txBody>
          <a:bodyPr wrap="none" rtlCol="0">
            <a:spAutoFit/>
          </a:bodyPr>
          <a:lstStyle/>
          <a:p>
            <a:r>
              <a:rPr lang="en-US" dirty="0">
                <a:solidFill>
                  <a:srgbClr val="FF0000"/>
                </a:solidFill>
              </a:rPr>
              <a:t>(6)</a:t>
            </a:r>
          </a:p>
        </p:txBody>
      </p:sp>
      <p:sp>
        <p:nvSpPr>
          <p:cNvPr id="132" name="Rectangle 27">
            <a:extLst>
              <a:ext uri="{FF2B5EF4-FFF2-40B4-BE49-F238E27FC236}">
                <a16:creationId xmlns:a16="http://schemas.microsoft.com/office/drawing/2014/main" id="{F81FFF85-0B0B-814F-8C2A-38DB86501A41}"/>
              </a:ext>
            </a:extLst>
          </p:cNvPr>
          <p:cNvSpPr>
            <a:spLocks noChangeArrowheads="1"/>
          </p:cNvSpPr>
          <p:nvPr/>
        </p:nvSpPr>
        <p:spPr bwMode="auto">
          <a:xfrm>
            <a:off x="1755304" y="4695963"/>
            <a:ext cx="930097" cy="509587"/>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additional check</a:t>
            </a:r>
          </a:p>
        </p:txBody>
      </p:sp>
      <p:sp>
        <p:nvSpPr>
          <p:cNvPr id="134" name="TextBox 133">
            <a:extLst>
              <a:ext uri="{FF2B5EF4-FFF2-40B4-BE49-F238E27FC236}">
                <a16:creationId xmlns:a16="http://schemas.microsoft.com/office/drawing/2014/main" id="{72176926-C598-A147-B45B-40BA76B11D4B}"/>
              </a:ext>
            </a:extLst>
          </p:cNvPr>
          <p:cNvSpPr txBox="1"/>
          <p:nvPr/>
        </p:nvSpPr>
        <p:spPr>
          <a:xfrm>
            <a:off x="6302629" y="5912875"/>
            <a:ext cx="442750" cy="369332"/>
          </a:xfrm>
          <a:prstGeom prst="rect">
            <a:avLst/>
          </a:prstGeom>
          <a:noFill/>
        </p:spPr>
        <p:txBody>
          <a:bodyPr wrap="none" rtlCol="0">
            <a:spAutoFit/>
          </a:bodyPr>
          <a:lstStyle/>
          <a:p>
            <a:r>
              <a:rPr lang="en-US" dirty="0">
                <a:solidFill>
                  <a:srgbClr val="FF0000"/>
                </a:solidFill>
              </a:rPr>
              <a:t>(7)</a:t>
            </a:r>
          </a:p>
        </p:txBody>
      </p:sp>
      <p:sp>
        <p:nvSpPr>
          <p:cNvPr id="8" name="TextBox 7">
            <a:extLst>
              <a:ext uri="{FF2B5EF4-FFF2-40B4-BE49-F238E27FC236}">
                <a16:creationId xmlns:a16="http://schemas.microsoft.com/office/drawing/2014/main" id="{BD0F4F03-BFFA-3BF0-D3FE-D7C0F945BE76}"/>
              </a:ext>
            </a:extLst>
          </p:cNvPr>
          <p:cNvSpPr txBox="1"/>
          <p:nvPr/>
        </p:nvSpPr>
        <p:spPr>
          <a:xfrm>
            <a:off x="9275395" y="5867960"/>
            <a:ext cx="6316716" cy="707886"/>
          </a:xfrm>
          <a:prstGeom prst="rect">
            <a:avLst/>
          </a:prstGeom>
          <a:noFill/>
        </p:spPr>
        <p:txBody>
          <a:bodyPr wrap="square">
            <a:spAutoFit/>
          </a:bodyPr>
          <a:lstStyle/>
          <a:p>
            <a:r>
              <a:rPr lang="en-US" sz="1000" b="1" dirty="0"/>
              <a:t>GPS: Graduate Program Staff (Shuster))</a:t>
            </a:r>
          </a:p>
          <a:p>
            <a:r>
              <a:rPr lang="en-US" sz="1000" b="1" dirty="0"/>
              <a:t>GACC: GAC Chair (</a:t>
            </a:r>
            <a:r>
              <a:rPr lang="en-US" sz="1000" b="1" dirty="0" err="1"/>
              <a:t>Peraire</a:t>
            </a:r>
            <a:r>
              <a:rPr lang="en-US" sz="1000" b="1" dirty="0"/>
              <a:t>) </a:t>
            </a:r>
          </a:p>
          <a:p>
            <a:r>
              <a:rPr lang="en-US" sz="1000" b="1" dirty="0"/>
              <a:t>GPC: GC Chair (How)</a:t>
            </a:r>
          </a:p>
          <a:p>
            <a:r>
              <a:rPr lang="en-US" sz="1000" b="1" dirty="0"/>
              <a:t>SH: Sector Heads (</a:t>
            </a:r>
            <a:r>
              <a:rPr lang="en-US" sz="1000" b="1" dirty="0" err="1"/>
              <a:t>deWeck</a:t>
            </a:r>
            <a:r>
              <a:rPr lang="en-US" sz="1000" b="1" dirty="0"/>
              <a:t>, </a:t>
            </a:r>
            <a:r>
              <a:rPr lang="en-US" sz="1000" b="1" dirty="0" err="1"/>
              <a:t>Darmofal</a:t>
            </a:r>
            <a:r>
              <a:rPr lang="en-US" sz="1000" b="1" dirty="0"/>
              <a:t>, </a:t>
            </a:r>
            <a:r>
              <a:rPr lang="en-US" sz="1000" b="1" dirty="0" err="1"/>
              <a:t>Spakovszky</a:t>
            </a:r>
            <a:r>
              <a:rPr lang="en-US" sz="1000" b="1" dirty="0"/>
              <a:t>)</a:t>
            </a:r>
          </a:p>
        </p:txBody>
      </p:sp>
      <p:sp>
        <p:nvSpPr>
          <p:cNvPr id="2" name="Rectangle 1">
            <a:extLst>
              <a:ext uri="{FF2B5EF4-FFF2-40B4-BE49-F238E27FC236}">
                <a16:creationId xmlns:a16="http://schemas.microsoft.com/office/drawing/2014/main" id="{253B5B2F-AD0D-75EE-605A-CBAFBB8B3D46}"/>
              </a:ext>
            </a:extLst>
          </p:cNvPr>
          <p:cNvSpPr/>
          <p:nvPr/>
        </p:nvSpPr>
        <p:spPr>
          <a:xfrm>
            <a:off x="2578423" y="5800791"/>
            <a:ext cx="3762946" cy="1009584"/>
          </a:xfrm>
          <a:prstGeom prst="rect">
            <a:avLst/>
          </a:prstGeom>
          <a:solidFill>
            <a:schemeClr val="accent5">
              <a:alpha val="20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690A410A-3641-EB67-F7A1-E8DEE7E931B8}"/>
              </a:ext>
            </a:extLst>
          </p:cNvPr>
          <p:cNvSpPr txBox="1"/>
          <p:nvPr/>
        </p:nvSpPr>
        <p:spPr>
          <a:xfrm>
            <a:off x="3964140" y="5800791"/>
            <a:ext cx="1086516" cy="369332"/>
          </a:xfrm>
          <a:prstGeom prst="rect">
            <a:avLst/>
          </a:prstGeom>
          <a:noFill/>
        </p:spPr>
        <p:txBody>
          <a:bodyPr wrap="none" rtlCol="0">
            <a:spAutoFit/>
          </a:bodyPr>
          <a:lstStyle/>
          <a:p>
            <a:r>
              <a:rPr lang="en-US" b="1" dirty="0"/>
              <a:t>ROUND 2</a:t>
            </a:r>
          </a:p>
        </p:txBody>
      </p:sp>
      <p:sp>
        <p:nvSpPr>
          <p:cNvPr id="4" name="TextBox 3">
            <a:extLst>
              <a:ext uri="{FF2B5EF4-FFF2-40B4-BE49-F238E27FC236}">
                <a16:creationId xmlns:a16="http://schemas.microsoft.com/office/drawing/2014/main" id="{98ABD9F5-8679-6C03-3823-A2C6835C57B2}"/>
              </a:ext>
            </a:extLst>
          </p:cNvPr>
          <p:cNvSpPr txBox="1"/>
          <p:nvPr/>
        </p:nvSpPr>
        <p:spPr>
          <a:xfrm>
            <a:off x="6882094" y="1085358"/>
            <a:ext cx="5309906" cy="1354217"/>
          </a:xfrm>
          <a:prstGeom prst="rect">
            <a:avLst/>
          </a:prstGeom>
          <a:noFill/>
        </p:spPr>
        <p:txBody>
          <a:bodyPr wrap="square" rtlCol="0">
            <a:spAutoFit/>
          </a:bodyPr>
          <a:lstStyle/>
          <a:p>
            <a:pPr lvl="1"/>
            <a:endParaRPr lang="en-US" sz="1600" dirty="0"/>
          </a:p>
          <a:p>
            <a:pPr marL="342900" indent="-342900">
              <a:buFont typeface="+mj-lt"/>
              <a:buAutoNum type="arabicPeriod" startAt="7"/>
            </a:pPr>
            <a:r>
              <a:rPr lang="en-US" sz="1600" dirty="0"/>
              <a:t>(SH) seek additional reviews from faculty at-large in preparation for sector meetings – folders become available for all faculty to enter reviews</a:t>
            </a:r>
          </a:p>
          <a:p>
            <a:pPr marL="342900" indent="-342900">
              <a:buFont typeface="+mj-lt"/>
              <a:buAutoNum type="arabicPeriod" startAt="7"/>
            </a:pPr>
            <a:endParaRPr lang="en-US" dirty="0"/>
          </a:p>
        </p:txBody>
      </p:sp>
      <p:sp>
        <p:nvSpPr>
          <p:cNvPr id="5" name="TextBox 4">
            <a:extLst>
              <a:ext uri="{FF2B5EF4-FFF2-40B4-BE49-F238E27FC236}">
                <a16:creationId xmlns:a16="http://schemas.microsoft.com/office/drawing/2014/main" id="{22B60E67-438B-7895-D515-0A6982C49C24}"/>
              </a:ext>
            </a:extLst>
          </p:cNvPr>
          <p:cNvSpPr txBox="1"/>
          <p:nvPr/>
        </p:nvSpPr>
        <p:spPr>
          <a:xfrm>
            <a:off x="8648195" y="5075149"/>
            <a:ext cx="8019392" cy="369332"/>
          </a:xfrm>
          <a:prstGeom prst="rect">
            <a:avLst/>
          </a:prstGeom>
          <a:noFill/>
        </p:spPr>
        <p:txBody>
          <a:bodyPr wrap="square">
            <a:spAutoFit/>
          </a:bodyPr>
          <a:lstStyle/>
          <a:p>
            <a:r>
              <a:rPr lang="en-US" b="1" i="1" dirty="0">
                <a:solidFill>
                  <a:srgbClr val="FF0000"/>
                </a:solidFill>
              </a:rPr>
              <a:t>ROUND 2 completed by end of Jan.</a:t>
            </a:r>
          </a:p>
        </p:txBody>
      </p:sp>
    </p:spTree>
    <p:extLst>
      <p:ext uri="{BB962C8B-B14F-4D97-AF65-F5344CB8AC3E}">
        <p14:creationId xmlns:p14="http://schemas.microsoft.com/office/powerpoint/2010/main" val="21047023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351E4-BEC0-3944-B559-B226B1725401}"/>
              </a:ext>
            </a:extLst>
          </p:cNvPr>
          <p:cNvSpPr>
            <a:spLocks noGrp="1"/>
          </p:cNvSpPr>
          <p:nvPr>
            <p:ph type="title"/>
          </p:nvPr>
        </p:nvSpPr>
        <p:spPr/>
        <p:txBody>
          <a:bodyPr/>
          <a:lstStyle/>
          <a:p>
            <a:pPr algn="ctr"/>
            <a:r>
              <a:rPr lang="en-US" altLang="en-US" b="1" dirty="0">
                <a:latin typeface="Arial Black" panose="020B0604020202020204" pitchFamily="34" charset="0"/>
                <a:ea typeface="Arial Black" panose="020B0604020202020204" pitchFamily="34" charset="0"/>
                <a:cs typeface="Arial Black" panose="020B0604020202020204" pitchFamily="34" charset="0"/>
              </a:rPr>
              <a:t>Review Form</a:t>
            </a:r>
            <a:br>
              <a:rPr lang="en-US" altLang="en-US" b="1" dirty="0">
                <a:latin typeface="Arial Black" panose="020B0604020202020204" pitchFamily="34" charset="0"/>
                <a:ea typeface="Arial Black" panose="020B0604020202020204" pitchFamily="34" charset="0"/>
                <a:cs typeface="Arial Black" panose="020B0604020202020204" pitchFamily="34" charset="0"/>
              </a:rPr>
            </a:br>
            <a:endParaRPr lang="en-US" dirty="0"/>
          </a:p>
        </p:txBody>
      </p:sp>
      <p:pic>
        <p:nvPicPr>
          <p:cNvPr id="6" name="Picture 5">
            <a:extLst>
              <a:ext uri="{FF2B5EF4-FFF2-40B4-BE49-F238E27FC236}">
                <a16:creationId xmlns:a16="http://schemas.microsoft.com/office/drawing/2014/main" id="{02F593D5-6D20-7B45-8BCD-C6F5E2AA6058}"/>
              </a:ext>
            </a:extLst>
          </p:cNvPr>
          <p:cNvPicPr>
            <a:picLocks noChangeAspect="1"/>
          </p:cNvPicPr>
          <p:nvPr/>
        </p:nvPicPr>
        <p:blipFill>
          <a:blip r:embed="rId3"/>
          <a:stretch>
            <a:fillRect/>
          </a:stretch>
        </p:blipFill>
        <p:spPr>
          <a:xfrm>
            <a:off x="573283" y="1379312"/>
            <a:ext cx="5196145" cy="4964634"/>
          </a:xfrm>
          <a:prstGeom prst="rect">
            <a:avLst/>
          </a:prstGeom>
          <a:ln w="19050">
            <a:solidFill>
              <a:srgbClr val="C00000"/>
            </a:solidFill>
          </a:ln>
        </p:spPr>
      </p:pic>
      <p:sp>
        <p:nvSpPr>
          <p:cNvPr id="7" name="TextBox 6">
            <a:extLst>
              <a:ext uri="{FF2B5EF4-FFF2-40B4-BE49-F238E27FC236}">
                <a16:creationId xmlns:a16="http://schemas.microsoft.com/office/drawing/2014/main" id="{4E7CF454-0B83-7942-96C7-826969D65590}"/>
              </a:ext>
            </a:extLst>
          </p:cNvPr>
          <p:cNvSpPr txBox="1"/>
          <p:nvPr/>
        </p:nvSpPr>
        <p:spPr>
          <a:xfrm>
            <a:off x="6322077" y="5517640"/>
            <a:ext cx="3229064" cy="1015663"/>
          </a:xfrm>
          <a:prstGeom prst="rect">
            <a:avLst/>
          </a:prstGeom>
          <a:noFill/>
          <a:ln>
            <a:solidFill>
              <a:schemeClr val="tx1"/>
            </a:solidFill>
          </a:ln>
        </p:spPr>
        <p:txBody>
          <a:bodyPr wrap="square" rtlCol="0">
            <a:spAutoFit/>
          </a:bodyPr>
          <a:lstStyle/>
          <a:p>
            <a:r>
              <a:rPr lang="en-US" sz="1200" dirty="0">
                <a:solidFill>
                  <a:srgbClr val="FF0000"/>
                </a:solidFill>
              </a:rPr>
              <a:t>1   	Reject</a:t>
            </a:r>
          </a:p>
          <a:p>
            <a:r>
              <a:rPr lang="en-US" sz="1200" dirty="0">
                <a:solidFill>
                  <a:srgbClr val="FF0000"/>
                </a:solidFill>
              </a:rPr>
              <a:t>2   	Probably admissible</a:t>
            </a:r>
          </a:p>
          <a:p>
            <a:r>
              <a:rPr lang="en-US" sz="1200" dirty="0">
                <a:solidFill>
                  <a:srgbClr val="FF0000"/>
                </a:solidFill>
              </a:rPr>
              <a:t>3   	Admissible</a:t>
            </a:r>
          </a:p>
          <a:p>
            <a:r>
              <a:rPr lang="en-US" sz="1200" dirty="0">
                <a:solidFill>
                  <a:srgbClr val="FF0000"/>
                </a:solidFill>
              </a:rPr>
              <a:t>3.5   	Admit</a:t>
            </a:r>
          </a:p>
          <a:p>
            <a:r>
              <a:rPr lang="en-US" sz="1200" dirty="0">
                <a:solidFill>
                  <a:srgbClr val="FF0000"/>
                </a:solidFill>
              </a:rPr>
              <a:t>4  	Definite admit</a:t>
            </a:r>
          </a:p>
        </p:txBody>
      </p:sp>
      <p:sp>
        <p:nvSpPr>
          <p:cNvPr id="3" name="TextBox 2">
            <a:extLst>
              <a:ext uri="{FF2B5EF4-FFF2-40B4-BE49-F238E27FC236}">
                <a16:creationId xmlns:a16="http://schemas.microsoft.com/office/drawing/2014/main" id="{11F76013-402B-4C4B-A6E2-FB7DD0B1726A}"/>
              </a:ext>
            </a:extLst>
          </p:cNvPr>
          <p:cNvSpPr txBox="1"/>
          <p:nvPr/>
        </p:nvSpPr>
        <p:spPr>
          <a:xfrm>
            <a:off x="6322077" y="3557022"/>
            <a:ext cx="5395865" cy="954107"/>
          </a:xfrm>
          <a:prstGeom prst="rect">
            <a:avLst/>
          </a:prstGeom>
          <a:noFill/>
          <a:ln>
            <a:solidFill>
              <a:schemeClr val="tx1"/>
            </a:solidFill>
          </a:ln>
        </p:spPr>
        <p:txBody>
          <a:bodyPr wrap="square" rtlCol="0">
            <a:spAutoFit/>
          </a:bodyPr>
          <a:lstStyle/>
          <a:p>
            <a:r>
              <a:rPr lang="en-US" sz="1400" dirty="0">
                <a:solidFill>
                  <a:srgbClr val="FF0000"/>
                </a:solidFill>
              </a:rPr>
              <a:t>A yes answer to this question is understood as an expression of interest (not commitment)</a:t>
            </a:r>
          </a:p>
          <a:p>
            <a:r>
              <a:rPr lang="en-US" sz="1400" dirty="0">
                <a:solidFill>
                  <a:srgbClr val="FF0000"/>
                </a:solidFill>
              </a:rPr>
              <a:t>(e.g. it is OK to say NO if application is not in your area of expertise and still give a score of 4)</a:t>
            </a:r>
          </a:p>
        </p:txBody>
      </p:sp>
      <p:cxnSp>
        <p:nvCxnSpPr>
          <p:cNvPr id="5" name="Straight Arrow Connector 4">
            <a:extLst>
              <a:ext uri="{FF2B5EF4-FFF2-40B4-BE49-F238E27FC236}">
                <a16:creationId xmlns:a16="http://schemas.microsoft.com/office/drawing/2014/main" id="{DCAA42F2-AED1-6044-B0CF-4906688675A9}"/>
              </a:ext>
            </a:extLst>
          </p:cNvPr>
          <p:cNvCxnSpPr>
            <a:cxnSpLocks/>
          </p:cNvCxnSpPr>
          <p:nvPr/>
        </p:nvCxnSpPr>
        <p:spPr>
          <a:xfrm>
            <a:off x="5440847" y="4265946"/>
            <a:ext cx="754082"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C7D6BD1-9BCB-7F48-B32C-65A3548A5C08}"/>
              </a:ext>
            </a:extLst>
          </p:cNvPr>
          <p:cNvSpPr txBox="1"/>
          <p:nvPr/>
        </p:nvSpPr>
        <p:spPr>
          <a:xfrm>
            <a:off x="6096000" y="1379312"/>
            <a:ext cx="6009409" cy="923330"/>
          </a:xfrm>
          <a:prstGeom prst="rect">
            <a:avLst/>
          </a:prstGeom>
          <a:noFill/>
        </p:spPr>
        <p:txBody>
          <a:bodyPr wrap="square" rtlCol="0">
            <a:spAutoFit/>
          </a:bodyPr>
          <a:lstStyle/>
          <a:p>
            <a:r>
              <a:rPr lang="en-US" dirty="0"/>
              <a:t>Note: Viable candidate unlikely if GPA &lt;X/4.0 in a relevant area from a </a:t>
            </a:r>
            <a:r>
              <a:rPr lang="en-US" b="1" dirty="0"/>
              <a:t>good school</a:t>
            </a:r>
            <a:r>
              <a:rPr lang="en-US" dirty="0"/>
              <a:t>, suggest X = 3.6 (for MIT GPA &lt;4.7/5.0)</a:t>
            </a:r>
          </a:p>
          <a:p>
            <a:pPr lvl="1"/>
            <a:r>
              <a:rPr lang="en-US" i="1" dirty="0"/>
              <a:t>HQ has declined requests to admit students with low GPA</a:t>
            </a:r>
            <a:endParaRPr lang="en-US" dirty="0"/>
          </a:p>
        </p:txBody>
      </p:sp>
      <p:cxnSp>
        <p:nvCxnSpPr>
          <p:cNvPr id="14" name="Straight Arrow Connector 13">
            <a:extLst>
              <a:ext uri="{FF2B5EF4-FFF2-40B4-BE49-F238E27FC236}">
                <a16:creationId xmlns:a16="http://schemas.microsoft.com/office/drawing/2014/main" id="{1A71C91C-148F-174E-BCC0-08A33F60275E}"/>
              </a:ext>
            </a:extLst>
          </p:cNvPr>
          <p:cNvCxnSpPr>
            <a:cxnSpLocks/>
          </p:cNvCxnSpPr>
          <p:nvPr/>
        </p:nvCxnSpPr>
        <p:spPr>
          <a:xfrm>
            <a:off x="5462619" y="5041800"/>
            <a:ext cx="754082"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27B59D6-7567-6342-8D77-ECF794DE4957}"/>
              </a:ext>
            </a:extLst>
          </p:cNvPr>
          <p:cNvCxnSpPr>
            <a:cxnSpLocks/>
          </p:cNvCxnSpPr>
          <p:nvPr/>
        </p:nvCxnSpPr>
        <p:spPr>
          <a:xfrm>
            <a:off x="5440847" y="6025472"/>
            <a:ext cx="754082"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613C1ED-51F4-7445-9A6C-08C217D7CEA1}"/>
              </a:ext>
            </a:extLst>
          </p:cNvPr>
          <p:cNvSpPr txBox="1"/>
          <p:nvPr/>
        </p:nvSpPr>
        <p:spPr>
          <a:xfrm>
            <a:off x="6322077" y="4880509"/>
            <a:ext cx="5395865" cy="307777"/>
          </a:xfrm>
          <a:prstGeom prst="rect">
            <a:avLst/>
          </a:prstGeom>
          <a:noFill/>
          <a:ln>
            <a:solidFill>
              <a:schemeClr val="tx1"/>
            </a:solidFill>
          </a:ln>
        </p:spPr>
        <p:txBody>
          <a:bodyPr wrap="square" rtlCol="0">
            <a:spAutoFit/>
          </a:bodyPr>
          <a:lstStyle/>
          <a:p>
            <a:r>
              <a:rPr lang="en-US" sz="1400" dirty="0">
                <a:solidFill>
                  <a:srgbClr val="FF0000"/>
                </a:solidFill>
              </a:rPr>
              <a:t>Help identify </a:t>
            </a:r>
            <a:r>
              <a:rPr lang="en-US" sz="1400" b="1" dirty="0">
                <a:solidFill>
                  <a:srgbClr val="FF0000"/>
                </a:solidFill>
              </a:rPr>
              <a:t>secondary sector</a:t>
            </a:r>
            <a:r>
              <a:rPr lang="en-US" sz="1400" dirty="0">
                <a:solidFill>
                  <a:srgbClr val="FF0000"/>
                </a:solidFill>
              </a:rPr>
              <a:t> if relevant and additional reviewers </a:t>
            </a:r>
            <a:endParaRPr lang="en-US" sz="1400" b="1" dirty="0">
              <a:solidFill>
                <a:srgbClr val="FF0000"/>
              </a:solidFill>
            </a:endParaRPr>
          </a:p>
        </p:txBody>
      </p:sp>
    </p:spTree>
    <p:extLst>
      <p:ext uri="{BB962C8B-B14F-4D97-AF65-F5344CB8AC3E}">
        <p14:creationId xmlns:p14="http://schemas.microsoft.com/office/powerpoint/2010/main" val="3218502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53C272D0-2B18-7F48-91C5-E122572A1EE5}"/>
              </a:ext>
            </a:extLst>
          </p:cNvPr>
          <p:cNvGraphicFramePr>
            <a:graphicFrameLocks noGrp="1"/>
          </p:cNvGraphicFramePr>
          <p:nvPr>
            <p:ph idx="1"/>
            <p:extLst>
              <p:ext uri="{D42A27DB-BD31-4B8C-83A1-F6EECF244321}">
                <p14:modId xmlns:p14="http://schemas.microsoft.com/office/powerpoint/2010/main" val="849383315"/>
              </p:ext>
            </p:extLst>
          </p:nvPr>
        </p:nvGraphicFramePr>
        <p:xfrm>
          <a:off x="908021" y="1030062"/>
          <a:ext cx="10156369" cy="5399361"/>
        </p:xfrm>
        <a:graphic>
          <a:graphicData uri="http://schemas.openxmlformats.org/drawingml/2006/table">
            <a:tbl>
              <a:tblPr>
                <a:tableStyleId>{5C22544A-7EE6-4342-B048-85BDC9FD1C3A}</a:tableStyleId>
              </a:tblPr>
              <a:tblGrid>
                <a:gridCol w="1304372">
                  <a:extLst>
                    <a:ext uri="{9D8B030D-6E8A-4147-A177-3AD203B41FA5}">
                      <a16:colId xmlns:a16="http://schemas.microsoft.com/office/drawing/2014/main" val="20000"/>
                    </a:ext>
                  </a:extLst>
                </a:gridCol>
                <a:gridCol w="2797821">
                  <a:extLst>
                    <a:ext uri="{9D8B030D-6E8A-4147-A177-3AD203B41FA5}">
                      <a16:colId xmlns:a16="http://schemas.microsoft.com/office/drawing/2014/main" val="20001"/>
                    </a:ext>
                  </a:extLst>
                </a:gridCol>
                <a:gridCol w="1368568">
                  <a:extLst>
                    <a:ext uri="{9D8B030D-6E8A-4147-A177-3AD203B41FA5}">
                      <a16:colId xmlns:a16="http://schemas.microsoft.com/office/drawing/2014/main" val="20002"/>
                    </a:ext>
                  </a:extLst>
                </a:gridCol>
                <a:gridCol w="1431010">
                  <a:extLst>
                    <a:ext uri="{9D8B030D-6E8A-4147-A177-3AD203B41FA5}">
                      <a16:colId xmlns:a16="http://schemas.microsoft.com/office/drawing/2014/main" val="20003"/>
                    </a:ext>
                  </a:extLst>
                </a:gridCol>
                <a:gridCol w="1405683">
                  <a:extLst>
                    <a:ext uri="{9D8B030D-6E8A-4147-A177-3AD203B41FA5}">
                      <a16:colId xmlns:a16="http://schemas.microsoft.com/office/drawing/2014/main" val="20004"/>
                    </a:ext>
                  </a:extLst>
                </a:gridCol>
                <a:gridCol w="1848915">
                  <a:extLst>
                    <a:ext uri="{9D8B030D-6E8A-4147-A177-3AD203B41FA5}">
                      <a16:colId xmlns:a16="http://schemas.microsoft.com/office/drawing/2014/main" val="20005"/>
                    </a:ext>
                  </a:extLst>
                </a:gridCol>
              </a:tblGrid>
              <a:tr h="545970">
                <a:tc>
                  <a:txBody>
                    <a:bodyPr/>
                    <a:lstStyle/>
                    <a:p>
                      <a:pPr algn="l" fontAlgn="t"/>
                      <a:r>
                        <a:rPr lang="en-US" sz="1200" b="1" u="none" strike="noStrike" dirty="0">
                          <a:effectLst/>
                        </a:rPr>
                        <a:t>Letters</a:t>
                      </a:r>
                      <a:endParaRPr lang="en-US" sz="1200" b="1"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fontAlgn="b"/>
                      <a:r>
                        <a:rPr lang="en-US" sz="1200" u="none" strike="noStrike" dirty="0">
                          <a:effectLst/>
                        </a:rPr>
                        <a:t>Address qualifications, ambition, accomplishments and independence</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fontAlgn="t"/>
                      <a:r>
                        <a:rPr lang="en-US" sz="1200" u="none" strike="noStrike" dirty="0">
                          <a:effectLst/>
                        </a:rPr>
                        <a:t>No</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Vague</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Good</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Excellent</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546039">
                <a:tc rowSpan="3">
                  <a:txBody>
                    <a:bodyPr/>
                    <a:lstStyle/>
                    <a:p>
                      <a:pPr algn="l" fontAlgn="t"/>
                      <a:r>
                        <a:rPr lang="en-US" sz="1200" b="1" u="none" strike="noStrike" dirty="0">
                          <a:effectLst/>
                        </a:rPr>
                        <a:t>Statement of Objectives</a:t>
                      </a:r>
                    </a:p>
                    <a:p>
                      <a:pPr algn="l" fontAlgn="t"/>
                      <a:r>
                        <a:rPr lang="en-US" sz="1200" b="1" u="none" strike="noStrike" dirty="0">
                          <a:effectLst/>
                        </a:rPr>
                        <a:t> </a:t>
                      </a:r>
                    </a:p>
                    <a:p>
                      <a:pPr algn="l" fontAlgn="t"/>
                      <a:r>
                        <a:rPr lang="en-US" sz="1200" b="1" u="none" strike="noStrike" dirty="0">
                          <a:effectLst/>
                        </a:rPr>
                        <a:t> </a:t>
                      </a:r>
                      <a:endParaRPr lang="en-US" sz="1200" b="1"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fontAlgn="t"/>
                      <a:r>
                        <a:rPr lang="en-US" sz="1200" u="none" strike="noStrike" dirty="0">
                          <a:effectLst/>
                        </a:rPr>
                        <a:t>Content</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fontAlgn="t"/>
                      <a:r>
                        <a:rPr lang="en-US" sz="1200" u="none" strike="noStrike" dirty="0">
                          <a:effectLst/>
                        </a:rPr>
                        <a:t>Vague, Lacks depth, Meaning is unclear</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Some objectives/Lacks specificity</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Clear objectives but lacking depth/details</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Clear objectives/ Concise in depth</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65729">
                <a:tc vMerge="1">
                  <a:txBody>
                    <a:bodyPr/>
                    <a:lstStyle/>
                    <a:p>
                      <a:pPr algn="l" fontAlgn="t"/>
                      <a:r>
                        <a:rPr lang="en-US" sz="1200" b="1" u="none" strike="noStrike" dirty="0">
                          <a:effectLst/>
                        </a:rPr>
                        <a:t> </a:t>
                      </a:r>
                      <a:endParaRPr lang="en-US" sz="1200" b="1" i="0" u="none" strike="noStrike" dirty="0">
                        <a:solidFill>
                          <a:srgbClr val="000000"/>
                        </a:solidFill>
                        <a:effectLst/>
                        <a:latin typeface="Calibri" panose="020F0502020204030204" pitchFamily="34" charset="0"/>
                      </a:endParaRPr>
                    </a:p>
                  </a:txBody>
                  <a:tcPr marL="5182" marR="5182" marT="518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Alignment with department's research</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fontAlgn="t"/>
                      <a:r>
                        <a:rPr lang="en-US" sz="1200" u="none" strike="noStrike" dirty="0">
                          <a:effectLst/>
                        </a:rPr>
                        <a:t>None</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Minimal alignment</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a:effectLst/>
                        </a:rPr>
                        <a:t>Good alignment</a:t>
                      </a:r>
                      <a:endParaRPr lang="en-US" sz="1200" b="0" i="0" u="none" strike="noStrike">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Strong/Strategic alignment</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616563">
                <a:tc vMerge="1">
                  <a:txBody>
                    <a:bodyPr/>
                    <a:lstStyle/>
                    <a:p>
                      <a:pPr algn="l" fontAlgn="t"/>
                      <a:r>
                        <a:rPr lang="en-US" sz="1200" b="1" u="none" strike="noStrike" dirty="0">
                          <a:effectLst/>
                        </a:rPr>
                        <a:t> </a:t>
                      </a:r>
                      <a:endParaRPr lang="en-US" sz="1200" b="1" i="0" u="none" strike="noStrike" dirty="0">
                        <a:solidFill>
                          <a:srgbClr val="000000"/>
                        </a:solidFill>
                        <a:effectLst/>
                        <a:latin typeface="Calibri" panose="020F0502020204030204" pitchFamily="34" charset="0"/>
                      </a:endParaRPr>
                    </a:p>
                  </a:txBody>
                  <a:tcPr marL="5182" marR="5182" marT="518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Clarity</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fontAlgn="t"/>
                      <a:r>
                        <a:rPr lang="en-US" sz="1200" u="none" strike="noStrike" dirty="0">
                          <a:effectLst/>
                        </a:rPr>
                        <a:t>Poorly written/ difficult to understand</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Lack of precision and unclear statements</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Easily read and understood</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Well written and engaging</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679349">
                <a:tc rowSpan="2">
                  <a:txBody>
                    <a:bodyPr/>
                    <a:lstStyle/>
                    <a:p>
                      <a:pPr algn="l" fontAlgn="t"/>
                      <a:r>
                        <a:rPr lang="en-US" sz="1200" b="1" u="none" strike="noStrike" dirty="0">
                          <a:effectLst/>
                        </a:rPr>
                        <a:t>Academic Preparation</a:t>
                      </a:r>
                    </a:p>
                    <a:p>
                      <a:pPr algn="l" fontAlgn="t"/>
                      <a:r>
                        <a:rPr lang="en-US" sz="1200" b="1" u="none" strike="noStrike" dirty="0">
                          <a:effectLst/>
                        </a:rPr>
                        <a:t> </a:t>
                      </a:r>
                      <a:endParaRPr lang="en-US" sz="1200" b="1"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fontAlgn="t"/>
                      <a:r>
                        <a:rPr lang="en-US" sz="1200" u="none" strike="noStrike" dirty="0">
                          <a:effectLst/>
                        </a:rPr>
                        <a:t>Curriculum</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fontAlgn="t"/>
                      <a:r>
                        <a:rPr lang="en-US" sz="1200" u="none" strike="noStrike">
                          <a:effectLst/>
                        </a:rPr>
                        <a:t>Not relevant or insufficient</a:t>
                      </a:r>
                      <a:endParaRPr lang="en-US" sz="1200" b="0" i="0" u="none" strike="noStrike">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Relevant with possibly some gaps</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Adequate preparation</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Exceptionally well prepared both in terms of quantity and quality</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822037">
                <a:tc vMerge="1">
                  <a:txBody>
                    <a:bodyPr/>
                    <a:lstStyle/>
                    <a:p>
                      <a:pPr algn="l" fontAlgn="t"/>
                      <a:r>
                        <a:rPr lang="en-US" sz="1200" b="1" u="none" strike="noStrike" dirty="0">
                          <a:effectLst/>
                        </a:rPr>
                        <a:t> </a:t>
                      </a:r>
                      <a:endParaRPr lang="en-US" sz="1200" b="1" i="0" u="none" strike="noStrike" dirty="0">
                        <a:solidFill>
                          <a:srgbClr val="000000"/>
                        </a:solidFill>
                        <a:effectLst/>
                        <a:latin typeface="Calibri" panose="020F0502020204030204" pitchFamily="34" charset="0"/>
                      </a:endParaRPr>
                    </a:p>
                  </a:txBody>
                  <a:tcPr marL="5182" marR="5182" marT="518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Transcripts considering school and grades</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fontAlgn="t"/>
                      <a:r>
                        <a:rPr lang="en-US" sz="1200" u="none" strike="noStrike" dirty="0">
                          <a:effectLst/>
                        </a:rPr>
                        <a:t>Insufficient for our graduate program</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Concerns about successfully completing  graduate courses</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Adequate grades and program</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Stellar grades and program</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1086970">
                <a:tc>
                  <a:txBody>
                    <a:bodyPr/>
                    <a:lstStyle/>
                    <a:p>
                      <a:pPr algn="l" fontAlgn="t"/>
                      <a:r>
                        <a:rPr lang="en-US" sz="1200" b="1" u="none" strike="noStrike">
                          <a:effectLst/>
                        </a:rPr>
                        <a:t>Experience</a:t>
                      </a:r>
                      <a:endParaRPr lang="en-US" sz="1200" b="1" i="0" u="none" strike="noStrike">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fontAlgn="t"/>
                      <a:r>
                        <a:rPr lang="en-US" sz="1200" u="none" strike="noStrike" dirty="0">
                          <a:effectLst/>
                        </a:rPr>
                        <a:t>Research/Professional/Internships</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fontAlgn="t"/>
                      <a:r>
                        <a:rPr lang="en-US" sz="1200" u="none" strike="noStrike">
                          <a:effectLst/>
                        </a:rPr>
                        <a:t>None</a:t>
                      </a:r>
                      <a:endParaRPr lang="en-US" sz="1200" b="0" i="0" u="none" strike="noStrike">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Some experience but nothing exceptional</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Comparable to one of our average/strong UG students </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Demonstrated creativity, maturity and independence. Possibly with publications/leadership experience</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726350">
                <a:tc>
                  <a:txBody>
                    <a:bodyPr/>
                    <a:lstStyle/>
                    <a:p>
                      <a:pPr algn="l" fontAlgn="t"/>
                      <a:r>
                        <a:rPr lang="en-US" sz="1200" b="1" u="none" strike="noStrike" dirty="0">
                          <a:effectLst/>
                        </a:rPr>
                        <a:t>Values</a:t>
                      </a:r>
                      <a:endParaRPr lang="en-US" sz="1200" b="1"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fontAlgn="t"/>
                      <a:r>
                        <a:rPr lang="en-US" sz="1200" u="none" strike="noStrike" dirty="0">
                          <a:effectLst/>
                        </a:rPr>
                        <a:t>Alignment with department's values: Community, Succeeding Together, Excellence and Ethics</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l" fontAlgn="t"/>
                      <a:r>
                        <a:rPr lang="en-US" sz="1200" u="none" strike="noStrike" dirty="0">
                          <a:effectLst/>
                        </a:rPr>
                        <a:t>No evidence</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Some relevant activities </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Involvement in some community building activities </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200" u="none" strike="noStrike" dirty="0">
                          <a:effectLst/>
                        </a:rPr>
                        <a:t>Demonstrated evidence of leadership/ strong community-building and outreach</a:t>
                      </a:r>
                      <a:endParaRPr lang="en-US" sz="1200" b="0" i="0" u="none" strike="noStrike" dirty="0">
                        <a:solidFill>
                          <a:srgbClr val="000000"/>
                        </a:solidFill>
                        <a:effectLst/>
                        <a:latin typeface="Calibri" panose="020F0502020204030204" pitchFamily="34" charset="0"/>
                      </a:endParaRPr>
                    </a:p>
                  </a:txBody>
                  <a:tcPr marL="5182" marR="5182" marT="51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15423" name="TextBox 5">
            <a:extLst>
              <a:ext uri="{FF2B5EF4-FFF2-40B4-BE49-F238E27FC236}">
                <a16:creationId xmlns:a16="http://schemas.microsoft.com/office/drawing/2014/main" id="{742A1DA5-121F-7748-B0A3-62D0011CAF3E}"/>
              </a:ext>
            </a:extLst>
          </p:cNvPr>
          <p:cNvSpPr txBox="1">
            <a:spLocks noChangeArrowheads="1"/>
          </p:cNvSpPr>
          <p:nvPr/>
        </p:nvSpPr>
        <p:spPr bwMode="auto">
          <a:xfrm>
            <a:off x="3841182" y="211301"/>
            <a:ext cx="526778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3200" b="1" dirty="0">
                <a:solidFill>
                  <a:srgbClr val="000000"/>
                </a:solidFill>
                <a:latin typeface="Arial Black" panose="020B0604020202020204" pitchFamily="34" charset="0"/>
                <a:ea typeface="Arial Black" panose="020B0604020202020204" pitchFamily="34" charset="0"/>
                <a:cs typeface="Arial Black" panose="020B0604020202020204" pitchFamily="34" charset="0"/>
              </a:rPr>
              <a:t>SCORING GUIDELINES</a:t>
            </a:r>
            <a:endParaRPr lang="en-US" altLang="en-US" sz="3200" b="1" dirty="0"/>
          </a:p>
        </p:txBody>
      </p:sp>
      <p:sp>
        <p:nvSpPr>
          <p:cNvPr id="15424" name="Right Arrow 1">
            <a:extLst>
              <a:ext uri="{FF2B5EF4-FFF2-40B4-BE49-F238E27FC236}">
                <a16:creationId xmlns:a16="http://schemas.microsoft.com/office/drawing/2014/main" id="{09A0F0EC-1BAC-8744-8F02-856F7DB3C12C}"/>
              </a:ext>
            </a:extLst>
          </p:cNvPr>
          <p:cNvSpPr>
            <a:spLocks noChangeArrowheads="1"/>
          </p:cNvSpPr>
          <p:nvPr/>
        </p:nvSpPr>
        <p:spPr bwMode="auto">
          <a:xfrm>
            <a:off x="7288273" y="771121"/>
            <a:ext cx="2017713" cy="223837"/>
          </a:xfrm>
          <a:prstGeom prst="rightArrow">
            <a:avLst>
              <a:gd name="adj1" fmla="val 50000"/>
              <a:gd name="adj2" fmla="val 49703"/>
            </a:avLst>
          </a:prstGeom>
          <a:solidFill>
            <a:schemeClr val="accent1"/>
          </a:solidFill>
          <a:ln w="9525" algn="ctr">
            <a:solidFill>
              <a:schemeClr val="tx1"/>
            </a:solidFill>
            <a:round/>
            <a:headEnd/>
            <a:tailEnd/>
          </a:ln>
        </p:spPr>
        <p:txBody>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eaLnBrk="1" hangingPunct="1"/>
            <a:endParaRPr lang="en-US" altLang="en-US"/>
          </a:p>
        </p:txBody>
      </p:sp>
      <p:sp>
        <p:nvSpPr>
          <p:cNvPr id="15425" name="TextBox 2">
            <a:extLst>
              <a:ext uri="{FF2B5EF4-FFF2-40B4-BE49-F238E27FC236}">
                <a16:creationId xmlns:a16="http://schemas.microsoft.com/office/drawing/2014/main" id="{E13997B6-FC29-5C4A-818D-63B2BC4A06D3}"/>
              </a:ext>
            </a:extLst>
          </p:cNvPr>
          <p:cNvSpPr txBox="1">
            <a:spLocks noChangeArrowheads="1"/>
          </p:cNvSpPr>
          <p:nvPr/>
        </p:nvSpPr>
        <p:spPr bwMode="auto">
          <a:xfrm>
            <a:off x="9596467" y="698095"/>
            <a:ext cx="16875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n-US" altLang="en-US" u="none" dirty="0"/>
              <a:t>Better</a:t>
            </a:r>
          </a:p>
        </p:txBody>
      </p:sp>
      <p:sp>
        <p:nvSpPr>
          <p:cNvPr id="2" name="TextBox 1">
            <a:extLst>
              <a:ext uri="{FF2B5EF4-FFF2-40B4-BE49-F238E27FC236}">
                <a16:creationId xmlns:a16="http://schemas.microsoft.com/office/drawing/2014/main" id="{E34EB7CB-2067-3046-A214-ED7C889972ED}"/>
              </a:ext>
            </a:extLst>
          </p:cNvPr>
          <p:cNvSpPr txBox="1"/>
          <p:nvPr/>
        </p:nvSpPr>
        <p:spPr>
          <a:xfrm>
            <a:off x="2426013" y="6492810"/>
            <a:ext cx="7790042" cy="338554"/>
          </a:xfrm>
          <a:prstGeom prst="rect">
            <a:avLst/>
          </a:prstGeom>
          <a:noFill/>
        </p:spPr>
        <p:txBody>
          <a:bodyPr wrap="square" rtlCol="0">
            <a:spAutoFit/>
          </a:bodyPr>
          <a:lstStyle/>
          <a:p>
            <a:r>
              <a:rPr lang="en-US" sz="1600" b="1" dirty="0">
                <a:solidFill>
                  <a:srgbClr val="FF0000"/>
                </a:solidFill>
              </a:rPr>
              <a:t>Comments on different components of application are helpful to ensure uniformity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B2BAE8-ADCB-D745-B7CB-DF56A53C90ED}"/>
              </a:ext>
            </a:extLst>
          </p:cNvPr>
          <p:cNvSpPr>
            <a:spLocks noGrp="1"/>
          </p:cNvSpPr>
          <p:nvPr>
            <p:ph idx="1"/>
          </p:nvPr>
        </p:nvSpPr>
        <p:spPr>
          <a:xfrm>
            <a:off x="743607" y="1731031"/>
            <a:ext cx="10859814" cy="4351338"/>
          </a:xfrm>
        </p:spPr>
        <p:txBody>
          <a:bodyPr>
            <a:normAutofit lnSpcReduction="10000"/>
          </a:bodyPr>
          <a:lstStyle/>
          <a:p>
            <a:r>
              <a:rPr lang="en-US" dirty="0"/>
              <a:t>Do your reviews gradually and on time </a:t>
            </a:r>
          </a:p>
          <a:p>
            <a:pPr lvl="1"/>
            <a:r>
              <a:rPr lang="en-US" sz="1800" dirty="0"/>
              <a:t>it is a problem if </a:t>
            </a:r>
            <a:r>
              <a:rPr lang="en-US" sz="1800" b="1" dirty="0"/>
              <a:t>all</a:t>
            </a:r>
            <a:r>
              <a:rPr lang="en-US" sz="1800" dirty="0"/>
              <a:t> reviews arrive the day of the deadline</a:t>
            </a:r>
          </a:p>
          <a:p>
            <a:r>
              <a:rPr lang="en-US" dirty="0"/>
              <a:t>Complete your round 0 reviews before doing round 1 reviews </a:t>
            </a:r>
          </a:p>
          <a:p>
            <a:pPr lvl="1"/>
            <a:r>
              <a:rPr lang="en-US" sz="1800" dirty="0"/>
              <a:t>remember that for round 0, you are the </a:t>
            </a:r>
            <a:r>
              <a:rPr lang="en-US" sz="1800" b="1" dirty="0"/>
              <a:t>only</a:t>
            </a:r>
            <a:r>
              <a:rPr lang="en-US" sz="1800" dirty="0"/>
              <a:t> one looking at that folder</a:t>
            </a:r>
          </a:p>
          <a:p>
            <a:r>
              <a:rPr lang="en-US" dirty="0"/>
              <a:t>Provide information in your reviews</a:t>
            </a:r>
          </a:p>
          <a:p>
            <a:pPr lvl="1"/>
            <a:r>
              <a:rPr lang="en-US" sz="1800" dirty="0"/>
              <a:t>Should another sector be involved ?</a:t>
            </a:r>
          </a:p>
          <a:p>
            <a:pPr lvl="1"/>
            <a:r>
              <a:rPr lang="en-US" sz="1800" dirty="0"/>
              <a:t>Who should read the application?</a:t>
            </a:r>
          </a:p>
          <a:p>
            <a:r>
              <a:rPr lang="en-US" dirty="0"/>
              <a:t>Only GAC reviews are considered during round 0/1</a:t>
            </a:r>
          </a:p>
          <a:p>
            <a:pPr lvl="1"/>
            <a:r>
              <a:rPr lang="en-US" sz="1800" dirty="0"/>
              <a:t>After an application is deemed Admissible (end of round 1), it is open for all faculty to enter reviews (faculty can also look through other applicants and bring them up at sector meetings if they wish)</a:t>
            </a:r>
          </a:p>
          <a:p>
            <a:pPr lvl="1"/>
            <a:endParaRPr lang="en-US" sz="1800" dirty="0"/>
          </a:p>
          <a:p>
            <a:pPr marL="0" indent="0">
              <a:buNone/>
            </a:pPr>
            <a:r>
              <a:rPr lang="en-US" dirty="0">
                <a:solidFill>
                  <a:srgbClr val="FF0000"/>
                </a:solidFill>
              </a:rPr>
              <a:t>If you can not do your reviews on time, we need to know now !</a:t>
            </a:r>
          </a:p>
          <a:p>
            <a:pPr marL="0" indent="0">
              <a:buNone/>
            </a:pPr>
            <a:endParaRPr lang="en-US" dirty="0"/>
          </a:p>
          <a:p>
            <a:endParaRPr lang="en-US" dirty="0"/>
          </a:p>
        </p:txBody>
      </p:sp>
      <p:sp>
        <p:nvSpPr>
          <p:cNvPr id="4" name="Title 1">
            <a:extLst>
              <a:ext uri="{FF2B5EF4-FFF2-40B4-BE49-F238E27FC236}">
                <a16:creationId xmlns:a16="http://schemas.microsoft.com/office/drawing/2014/main" id="{7ED32E3E-6FBF-D48E-C833-27BB969925EF}"/>
              </a:ext>
            </a:extLst>
          </p:cNvPr>
          <p:cNvSpPr>
            <a:spLocks noGrp="1"/>
          </p:cNvSpPr>
          <p:nvPr>
            <p:ph type="title"/>
          </p:nvPr>
        </p:nvSpPr>
        <p:spPr>
          <a:xfrm>
            <a:off x="2236076" y="291553"/>
            <a:ext cx="10515600" cy="1325563"/>
          </a:xfrm>
        </p:spPr>
        <p:txBody>
          <a:bodyPr/>
          <a:lstStyle/>
          <a:p>
            <a:pPr>
              <a:lnSpc>
                <a:spcPct val="110000"/>
              </a:lnSpc>
            </a:pPr>
            <a:r>
              <a:rPr lang="en-US" altLang="en-US" b="1" dirty="0">
                <a:solidFill>
                  <a:srgbClr val="000000"/>
                </a:solidFill>
                <a:latin typeface="Arial Black" panose="020B0604020202020204" pitchFamily="34" charset="0"/>
                <a:ea typeface="Arial Black" panose="020B0604020202020204" pitchFamily="34" charset="0"/>
                <a:cs typeface="Arial Black" panose="020B0604020202020204" pitchFamily="34" charset="0"/>
              </a:rPr>
              <a:t>TAKE AWAY POINTS</a:t>
            </a:r>
            <a:endParaRPr lang="en-US" altLang="en-US" sz="4400" b="1" dirty="0">
              <a:solidFill>
                <a:srgbClr val="000000"/>
              </a:solidFill>
              <a:latin typeface="Arial Black" panose="020B0604020202020204" pitchFamily="34" charset="0"/>
              <a:ea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38747832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B2BAE8-ADCB-D745-B7CB-DF56A53C90ED}"/>
              </a:ext>
            </a:extLst>
          </p:cNvPr>
          <p:cNvSpPr>
            <a:spLocks noGrp="1"/>
          </p:cNvSpPr>
          <p:nvPr>
            <p:ph idx="1"/>
          </p:nvPr>
        </p:nvSpPr>
        <p:spPr>
          <a:xfrm>
            <a:off x="838200" y="2140935"/>
            <a:ext cx="10859814" cy="4351338"/>
          </a:xfrm>
        </p:spPr>
        <p:txBody>
          <a:bodyPr/>
          <a:lstStyle/>
          <a:p>
            <a:pPr marL="0" indent="0">
              <a:buNone/>
            </a:pPr>
            <a:r>
              <a:rPr lang="en-US" dirty="0"/>
              <a:t>Website: </a:t>
            </a:r>
          </a:p>
          <a:p>
            <a:pPr marL="0" indent="0">
              <a:buNone/>
            </a:pPr>
            <a:r>
              <a:rPr lang="en-US" dirty="0">
                <a:solidFill>
                  <a:srgbClr val="0563C1"/>
                </a:solidFill>
                <a:hlinkClick r:id="rId2">
                  <a:extLst>
                    <a:ext uri="{A12FA001-AC4F-418D-AE19-62706E023703}">
                      <ahyp:hlinkClr xmlns:ahyp="http://schemas.microsoft.com/office/drawing/2018/hyperlinkcolor" val="tx"/>
                    </a:ext>
                  </a:extLst>
                </a:hlinkClick>
              </a:rPr>
              <a:t>https://gradapply.mit.edu/aeroastro/review/</a:t>
            </a:r>
            <a:endParaRPr lang="en-US" dirty="0"/>
          </a:p>
          <a:p>
            <a:endParaRPr lang="en-US" dirty="0"/>
          </a:p>
          <a:p>
            <a:pPr marL="0" indent="0">
              <a:buNone/>
            </a:pPr>
            <a:r>
              <a:rPr lang="en-US" dirty="0"/>
              <a:t>Wiki Page: </a:t>
            </a:r>
          </a:p>
          <a:p>
            <a:pPr marL="0" indent="0">
              <a:buNone/>
            </a:pPr>
            <a:r>
              <a:rPr lang="en-US" dirty="0">
                <a:hlinkClick r:id="rId3"/>
              </a:rPr>
              <a:t>https://wikis.mit.edu/confluence/display/AAGAC/Home</a:t>
            </a:r>
            <a:endParaRPr lang="en-US" dirty="0"/>
          </a:p>
          <a:p>
            <a:endParaRPr lang="en-US" dirty="0"/>
          </a:p>
          <a:p>
            <a:pPr marL="0" indent="0">
              <a:buNone/>
            </a:pPr>
            <a:r>
              <a:rPr lang="en-US" dirty="0"/>
              <a:t>Unconscious Bias Video: </a:t>
            </a:r>
            <a:r>
              <a:rPr lang="en-US" dirty="0">
                <a:hlinkClick r:id="rId4"/>
              </a:rPr>
              <a:t>https://www.youtube.com/watch?v=nLjFTHTgEVU</a:t>
            </a:r>
            <a:endParaRPr lang="en-US" dirty="0"/>
          </a:p>
          <a:p>
            <a:pPr marL="0" indent="0">
              <a:buNone/>
            </a:pPr>
            <a:endParaRPr lang="en-US" dirty="0"/>
          </a:p>
          <a:p>
            <a:endParaRPr lang="en-US" dirty="0"/>
          </a:p>
        </p:txBody>
      </p:sp>
      <p:sp>
        <p:nvSpPr>
          <p:cNvPr id="4" name="Title 1">
            <a:extLst>
              <a:ext uri="{FF2B5EF4-FFF2-40B4-BE49-F238E27FC236}">
                <a16:creationId xmlns:a16="http://schemas.microsoft.com/office/drawing/2014/main" id="{7ED32E3E-6FBF-D48E-C833-27BB969925EF}"/>
              </a:ext>
            </a:extLst>
          </p:cNvPr>
          <p:cNvSpPr>
            <a:spLocks noGrp="1"/>
          </p:cNvSpPr>
          <p:nvPr>
            <p:ph type="title"/>
          </p:nvPr>
        </p:nvSpPr>
        <p:spPr>
          <a:xfrm>
            <a:off x="3234559" y="281042"/>
            <a:ext cx="10515600" cy="1325563"/>
          </a:xfrm>
        </p:spPr>
        <p:txBody>
          <a:bodyPr/>
          <a:lstStyle/>
          <a:p>
            <a:pPr>
              <a:lnSpc>
                <a:spcPct val="110000"/>
              </a:lnSpc>
            </a:pPr>
            <a:r>
              <a:rPr lang="en-US" altLang="en-US" sz="4400" b="1" dirty="0">
                <a:solidFill>
                  <a:srgbClr val="000000"/>
                </a:solidFill>
                <a:latin typeface="Arial Black" panose="020B0604020202020204" pitchFamily="34" charset="0"/>
                <a:ea typeface="Arial Black" panose="020B0604020202020204" pitchFamily="34" charset="0"/>
                <a:cs typeface="Arial Black" panose="020B0604020202020204" pitchFamily="34" charset="0"/>
              </a:rPr>
              <a:t>RESOURCES</a:t>
            </a:r>
          </a:p>
        </p:txBody>
      </p:sp>
    </p:spTree>
    <p:extLst>
      <p:ext uri="{BB962C8B-B14F-4D97-AF65-F5344CB8AC3E}">
        <p14:creationId xmlns:p14="http://schemas.microsoft.com/office/powerpoint/2010/main" val="15961045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351E4-BEC0-3944-B559-B226B1725401}"/>
              </a:ext>
            </a:extLst>
          </p:cNvPr>
          <p:cNvSpPr>
            <a:spLocks noGrp="1"/>
          </p:cNvSpPr>
          <p:nvPr>
            <p:ph type="title"/>
          </p:nvPr>
        </p:nvSpPr>
        <p:spPr>
          <a:xfrm>
            <a:off x="783772" y="2095954"/>
            <a:ext cx="10515600" cy="1325563"/>
          </a:xfrm>
        </p:spPr>
        <p:txBody>
          <a:bodyPr>
            <a:normAutofit/>
          </a:bodyPr>
          <a:lstStyle/>
          <a:p>
            <a:pPr algn="ctr"/>
            <a:r>
              <a:rPr lang="en-US" altLang="en-US" b="1" dirty="0">
                <a:latin typeface="Arial Black" panose="020B0604020202020204" pitchFamily="34" charset="0"/>
                <a:ea typeface="Arial Black" panose="020B0604020202020204" pitchFamily="34" charset="0"/>
                <a:cs typeface="Arial Black" panose="020B0604020202020204" pitchFamily="34" charset="0"/>
              </a:rPr>
              <a:t>Questions?</a:t>
            </a:r>
            <a:br>
              <a:rPr lang="en-US" altLang="en-US" b="1" dirty="0">
                <a:latin typeface="Arial Black" panose="020B0604020202020204" pitchFamily="34" charset="0"/>
                <a:ea typeface="Arial Black" panose="020B0604020202020204" pitchFamily="34" charset="0"/>
                <a:cs typeface="Arial Black" panose="020B0604020202020204" pitchFamily="34" charset="0"/>
              </a:rPr>
            </a:br>
            <a:endParaRPr lang="en-US" dirty="0"/>
          </a:p>
        </p:txBody>
      </p:sp>
      <p:sp>
        <p:nvSpPr>
          <p:cNvPr id="3" name="Content Placeholder 2">
            <a:extLst>
              <a:ext uri="{FF2B5EF4-FFF2-40B4-BE49-F238E27FC236}">
                <a16:creationId xmlns:a16="http://schemas.microsoft.com/office/drawing/2014/main" id="{03203FE0-8540-4C4C-ACEE-71C43B53FD31}"/>
              </a:ext>
            </a:extLst>
          </p:cNvPr>
          <p:cNvSpPr>
            <a:spLocks noGrp="1"/>
          </p:cNvSpPr>
          <p:nvPr>
            <p:ph idx="1"/>
          </p:nvPr>
        </p:nvSpPr>
        <p:spPr>
          <a:xfrm>
            <a:off x="838200" y="1690688"/>
            <a:ext cx="10515600" cy="4351338"/>
          </a:xfrm>
        </p:spPr>
        <p:txBody>
          <a:bodyPr/>
          <a:lstStyle/>
          <a:p>
            <a:pPr lvl="1"/>
            <a:endParaRPr lang="en-US" dirty="0"/>
          </a:p>
          <a:p>
            <a:pPr lvl="1"/>
            <a:endParaRPr lang="en-US" dirty="0"/>
          </a:p>
        </p:txBody>
      </p:sp>
    </p:spTree>
    <p:extLst>
      <p:ext uri="{BB962C8B-B14F-4D97-AF65-F5344CB8AC3E}">
        <p14:creationId xmlns:p14="http://schemas.microsoft.com/office/powerpoint/2010/main" val="23363141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3203FE0-8540-4C4C-ACEE-71C43B53FD31}"/>
              </a:ext>
            </a:extLst>
          </p:cNvPr>
          <p:cNvSpPr>
            <a:spLocks noGrp="1"/>
          </p:cNvSpPr>
          <p:nvPr>
            <p:ph idx="1"/>
          </p:nvPr>
        </p:nvSpPr>
        <p:spPr>
          <a:xfrm>
            <a:off x="838200" y="1690688"/>
            <a:ext cx="10515600" cy="4351338"/>
          </a:xfrm>
        </p:spPr>
        <p:txBody>
          <a:bodyPr/>
          <a:lstStyle/>
          <a:p>
            <a:pPr lvl="1"/>
            <a:r>
              <a:rPr lang="en-US" dirty="0"/>
              <a:t>Deadline for letter writers (23 Dec vs. 8 Jan) (not made public)</a:t>
            </a:r>
          </a:p>
          <a:p>
            <a:pPr lvl="1"/>
            <a:r>
              <a:rPr lang="en-US" dirty="0"/>
              <a:t>Student asking for deadline extension due to illness</a:t>
            </a:r>
          </a:p>
          <a:p>
            <a:pPr lvl="1"/>
            <a:r>
              <a:rPr lang="en-US" dirty="0"/>
              <a:t>Wiki needs to be updated</a:t>
            </a:r>
          </a:p>
          <a:p>
            <a:pPr lvl="1"/>
            <a:r>
              <a:rPr lang="en-US" dirty="0"/>
              <a:t>Next year MIT wants us to change to Slate</a:t>
            </a:r>
          </a:p>
          <a:p>
            <a:pPr lvl="1"/>
            <a:endParaRPr lang="en-US" dirty="0"/>
          </a:p>
          <a:p>
            <a:pPr lvl="1"/>
            <a:endParaRPr lang="en-US" dirty="0"/>
          </a:p>
          <a:p>
            <a:pPr lvl="1"/>
            <a:endParaRPr lang="en-US" dirty="0"/>
          </a:p>
        </p:txBody>
      </p:sp>
      <p:sp>
        <p:nvSpPr>
          <p:cNvPr id="5" name="Title 4">
            <a:extLst>
              <a:ext uri="{FF2B5EF4-FFF2-40B4-BE49-F238E27FC236}">
                <a16:creationId xmlns:a16="http://schemas.microsoft.com/office/drawing/2014/main" id="{3486991E-7212-ED47-9520-1C07884AEEBE}"/>
              </a:ext>
            </a:extLst>
          </p:cNvPr>
          <p:cNvSpPr>
            <a:spLocks noGrp="1"/>
          </p:cNvSpPr>
          <p:nvPr>
            <p:ph type="title"/>
          </p:nvPr>
        </p:nvSpPr>
        <p:spPr/>
        <p:txBody>
          <a:bodyPr/>
          <a:lstStyle/>
          <a:p>
            <a:br>
              <a:rPr lang="en-US" dirty="0"/>
            </a:br>
            <a:endParaRPr lang="en-US" dirty="0"/>
          </a:p>
        </p:txBody>
      </p:sp>
      <p:sp>
        <p:nvSpPr>
          <p:cNvPr id="6" name="Rectangle 5">
            <a:extLst>
              <a:ext uri="{FF2B5EF4-FFF2-40B4-BE49-F238E27FC236}">
                <a16:creationId xmlns:a16="http://schemas.microsoft.com/office/drawing/2014/main" id="{5A6E395C-4458-684A-8732-7F9CE5C1B4D5}"/>
              </a:ext>
            </a:extLst>
          </p:cNvPr>
          <p:cNvSpPr/>
          <p:nvPr/>
        </p:nvSpPr>
        <p:spPr>
          <a:xfrm>
            <a:off x="3391453" y="292577"/>
            <a:ext cx="4448205" cy="735330"/>
          </a:xfrm>
          <a:prstGeom prst="rect">
            <a:avLst/>
          </a:prstGeom>
        </p:spPr>
        <p:txBody>
          <a:bodyPr wrap="none">
            <a:spAutoFit/>
          </a:bodyPr>
          <a:lstStyle/>
          <a:p>
            <a:pPr>
              <a:lnSpc>
                <a:spcPct val="110000"/>
              </a:lnSpc>
            </a:pPr>
            <a:r>
              <a:rPr lang="en-US" altLang="en-US" sz="4000" b="1" dirty="0">
                <a:solidFill>
                  <a:srgbClr val="000000"/>
                </a:solidFill>
                <a:latin typeface="Arial Black" panose="020B0604020202020204" pitchFamily="34" charset="0"/>
                <a:ea typeface="Arial Black" panose="020B0604020202020204" pitchFamily="34" charset="0"/>
                <a:cs typeface="Arial Black" panose="020B0604020202020204" pitchFamily="34" charset="0"/>
              </a:rPr>
              <a:t>OTHER ISSUES</a:t>
            </a:r>
          </a:p>
        </p:txBody>
      </p:sp>
    </p:spTree>
    <p:extLst>
      <p:ext uri="{BB962C8B-B14F-4D97-AF65-F5344CB8AC3E}">
        <p14:creationId xmlns:p14="http://schemas.microsoft.com/office/powerpoint/2010/main" val="2877810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351E4-BEC0-3944-B559-B226B1725401}"/>
              </a:ext>
            </a:extLst>
          </p:cNvPr>
          <p:cNvSpPr>
            <a:spLocks noGrp="1"/>
          </p:cNvSpPr>
          <p:nvPr>
            <p:ph type="title"/>
          </p:nvPr>
        </p:nvSpPr>
        <p:spPr/>
        <p:txBody>
          <a:bodyPr/>
          <a:lstStyle/>
          <a:p>
            <a:pPr algn="ctr"/>
            <a:r>
              <a:rPr lang="en-US" altLang="en-US" b="1" dirty="0">
                <a:latin typeface="Arial Black" panose="020B0604020202020204" pitchFamily="34" charset="0"/>
                <a:ea typeface="Arial Black" panose="020B0604020202020204" pitchFamily="34" charset="0"/>
                <a:cs typeface="Arial Black" panose="020B0604020202020204" pitchFamily="34" charset="0"/>
              </a:rPr>
              <a:t>OUTLINE</a:t>
            </a:r>
            <a:br>
              <a:rPr lang="en-US" altLang="en-US" b="1" dirty="0">
                <a:latin typeface="Arial Black" panose="020B0604020202020204" pitchFamily="34" charset="0"/>
                <a:ea typeface="Arial Black" panose="020B0604020202020204" pitchFamily="34" charset="0"/>
                <a:cs typeface="Arial Black" panose="020B0604020202020204" pitchFamily="34" charset="0"/>
              </a:rPr>
            </a:br>
            <a:endParaRPr lang="en-US" dirty="0"/>
          </a:p>
        </p:txBody>
      </p:sp>
      <p:sp>
        <p:nvSpPr>
          <p:cNvPr id="3" name="Content Placeholder 2">
            <a:extLst>
              <a:ext uri="{FF2B5EF4-FFF2-40B4-BE49-F238E27FC236}">
                <a16:creationId xmlns:a16="http://schemas.microsoft.com/office/drawing/2014/main" id="{03203FE0-8540-4C4C-ACEE-71C43B53FD31}"/>
              </a:ext>
            </a:extLst>
          </p:cNvPr>
          <p:cNvSpPr>
            <a:spLocks noGrp="1"/>
          </p:cNvSpPr>
          <p:nvPr>
            <p:ph idx="1"/>
          </p:nvPr>
        </p:nvSpPr>
        <p:spPr>
          <a:xfrm>
            <a:off x="838200" y="1690688"/>
            <a:ext cx="10515600" cy="4351338"/>
          </a:xfrm>
        </p:spPr>
        <p:txBody>
          <a:bodyPr/>
          <a:lstStyle/>
          <a:p>
            <a:r>
              <a:rPr lang="en-US" dirty="0"/>
              <a:t>Review the current admissions cycle</a:t>
            </a:r>
          </a:p>
          <a:p>
            <a:pPr marL="0" indent="0">
              <a:buNone/>
            </a:pPr>
            <a:endParaRPr lang="en-US" dirty="0"/>
          </a:p>
          <a:p>
            <a:r>
              <a:rPr lang="en-US" dirty="0"/>
              <a:t>Special cases/questions about the process</a:t>
            </a:r>
          </a:p>
          <a:p>
            <a:pPr marL="457200" lvl="1" indent="0">
              <a:buNone/>
            </a:pPr>
            <a:endParaRPr lang="en-US" dirty="0"/>
          </a:p>
          <a:p>
            <a:r>
              <a:rPr lang="en-US" dirty="0"/>
              <a:t>Preparations for sector meetings</a:t>
            </a:r>
          </a:p>
        </p:txBody>
      </p:sp>
    </p:spTree>
    <p:extLst>
      <p:ext uri="{BB962C8B-B14F-4D97-AF65-F5344CB8AC3E}">
        <p14:creationId xmlns:p14="http://schemas.microsoft.com/office/powerpoint/2010/main" val="4079048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2465" name="Slide Number Placeholder 5">
            <a:extLst>
              <a:ext uri="{FF2B5EF4-FFF2-40B4-BE49-F238E27FC236}">
                <a16:creationId xmlns:a16="http://schemas.microsoft.com/office/drawing/2014/main" id="{EC6BBCA5-4748-F94F-ABC3-0B031E164D4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93FAFFF5-0E5D-2043-B2FB-9347DA2D0DDE}" type="slidenum">
              <a:rPr lang="en-US" altLang="en-US" sz="1400">
                <a:solidFill>
                  <a:srgbClr val="000000"/>
                </a:solidFill>
              </a:rPr>
              <a:pPr>
                <a:spcBef>
                  <a:spcPct val="0"/>
                </a:spcBef>
                <a:buFontTx/>
                <a:buNone/>
              </a:pPr>
              <a:t>20</a:t>
            </a:fld>
            <a:endParaRPr lang="en-US" altLang="en-US" sz="1400">
              <a:solidFill>
                <a:srgbClr val="000000"/>
              </a:solidFill>
            </a:endParaRPr>
          </a:p>
        </p:txBody>
      </p:sp>
      <p:sp>
        <p:nvSpPr>
          <p:cNvPr id="62466" name="Text Box 7">
            <a:extLst>
              <a:ext uri="{FF2B5EF4-FFF2-40B4-BE49-F238E27FC236}">
                <a16:creationId xmlns:a16="http://schemas.microsoft.com/office/drawing/2014/main" id="{57062DFB-1317-E041-8544-2DC9CEB21A5B}"/>
              </a:ext>
            </a:extLst>
          </p:cNvPr>
          <p:cNvSpPr>
            <a:spLocks noGrp="1" noChangeArrowheads="1"/>
          </p:cNvSpPr>
          <p:nvPr>
            <p:ph type="body" idx="1"/>
          </p:nvPr>
        </p:nvSpPr>
        <p:spPr>
          <a:xfrm>
            <a:off x="1060905" y="1282700"/>
            <a:ext cx="5514067" cy="2146300"/>
          </a:xfrm>
        </p:spPr>
        <p:txBody>
          <a:bodyPr>
            <a:noAutofit/>
          </a:bodyPr>
          <a:lstStyle/>
          <a:p>
            <a:pPr marL="0" indent="0">
              <a:spcBef>
                <a:spcPts val="600"/>
              </a:spcBef>
              <a:buNone/>
            </a:pPr>
            <a:r>
              <a:rPr lang="en-US" altLang="en-US" sz="3200" b="1" dirty="0"/>
              <a:t>Air Sector</a:t>
            </a:r>
          </a:p>
          <a:p>
            <a:pPr marL="0" indent="0">
              <a:spcBef>
                <a:spcPts val="600"/>
              </a:spcBef>
              <a:buFontTx/>
              <a:buAutoNum type="arabicPeriod"/>
            </a:pPr>
            <a:r>
              <a:rPr lang="en-US" altLang="en-US" sz="2400" dirty="0"/>
              <a:t> Aerospace, Energy, and the Environment</a:t>
            </a:r>
          </a:p>
          <a:p>
            <a:pPr marL="0" indent="0">
              <a:spcBef>
                <a:spcPts val="600"/>
              </a:spcBef>
              <a:buFontTx/>
              <a:buAutoNum type="arabicPeriod"/>
            </a:pPr>
            <a:r>
              <a:rPr lang="en-US" altLang="en-US" sz="2400" dirty="0"/>
              <a:t> Air-Breathing Propulsion</a:t>
            </a:r>
          </a:p>
          <a:p>
            <a:pPr marL="0" indent="0">
              <a:spcBef>
                <a:spcPts val="600"/>
              </a:spcBef>
              <a:buFontTx/>
              <a:buAutoNum type="arabicPeriod"/>
            </a:pPr>
            <a:r>
              <a:rPr lang="en-US" altLang="en-US" sz="2400" dirty="0"/>
              <a:t> Aircraft Systems Engineering</a:t>
            </a:r>
          </a:p>
          <a:p>
            <a:pPr marL="0" indent="0">
              <a:spcBef>
                <a:spcPts val="600"/>
              </a:spcBef>
              <a:buFontTx/>
              <a:buAutoNum type="arabicPeriod"/>
            </a:pPr>
            <a:r>
              <a:rPr lang="en-US" altLang="en-US" sz="2400" dirty="0"/>
              <a:t> Air Transportation Systems</a:t>
            </a:r>
          </a:p>
          <a:p>
            <a:pPr marL="0" indent="0">
              <a:spcBef>
                <a:spcPts val="600"/>
              </a:spcBef>
              <a:buFontTx/>
              <a:buAutoNum type="arabicPeriod"/>
            </a:pPr>
            <a:endParaRPr lang="en-US" altLang="en-US" sz="2400" dirty="0"/>
          </a:p>
        </p:txBody>
      </p:sp>
      <p:sp>
        <p:nvSpPr>
          <p:cNvPr id="62467" name="Rectangle 2">
            <a:extLst>
              <a:ext uri="{FF2B5EF4-FFF2-40B4-BE49-F238E27FC236}">
                <a16:creationId xmlns:a16="http://schemas.microsoft.com/office/drawing/2014/main" id="{60E23801-FEBC-8E45-AE6E-4A049C6145AF}"/>
              </a:ext>
            </a:extLst>
          </p:cNvPr>
          <p:cNvSpPr>
            <a:spLocks noChangeArrowheads="1"/>
          </p:cNvSpPr>
          <p:nvPr/>
        </p:nvSpPr>
        <p:spPr bwMode="auto">
          <a:xfrm>
            <a:off x="326570" y="228600"/>
            <a:ext cx="11752715"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110000"/>
              </a:lnSpc>
              <a:buFontTx/>
              <a:buNone/>
            </a:pPr>
            <a:r>
              <a:rPr lang="en-US" altLang="en-US" sz="4000" b="1" dirty="0">
                <a:solidFill>
                  <a:srgbClr val="000000"/>
                </a:solidFill>
                <a:latin typeface="Arial Black" panose="020B0604020202020204" pitchFamily="34" charset="0"/>
                <a:ea typeface="Arial Black" panose="020B0604020202020204" pitchFamily="34" charset="0"/>
                <a:cs typeface="Arial Black" panose="020B0604020202020204" pitchFamily="34" charset="0"/>
              </a:rPr>
              <a:t>FIELDS OF STUDY MAPPED TO SECTORS</a:t>
            </a:r>
          </a:p>
        </p:txBody>
      </p:sp>
      <p:sp>
        <p:nvSpPr>
          <p:cNvPr id="62468" name="Text Box 7">
            <a:extLst>
              <a:ext uri="{FF2B5EF4-FFF2-40B4-BE49-F238E27FC236}">
                <a16:creationId xmlns:a16="http://schemas.microsoft.com/office/drawing/2014/main" id="{73EC72EE-5B1C-CF4D-98E0-798BD08C548D}"/>
              </a:ext>
            </a:extLst>
          </p:cNvPr>
          <p:cNvSpPr txBox="1">
            <a:spLocks noChangeArrowheads="1"/>
          </p:cNvSpPr>
          <p:nvPr/>
        </p:nvSpPr>
        <p:spPr bwMode="auto">
          <a:xfrm>
            <a:off x="1060905" y="3860800"/>
            <a:ext cx="5270273" cy="22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ts val="600"/>
              </a:spcBef>
              <a:buNone/>
            </a:pPr>
            <a:r>
              <a:rPr lang="en-US" altLang="en-US" sz="3200" b="1" dirty="0">
                <a:solidFill>
                  <a:srgbClr val="000000"/>
                </a:solidFill>
                <a:latin typeface="+mn-lt"/>
              </a:rPr>
              <a:t>Computing Sector</a:t>
            </a:r>
          </a:p>
          <a:p>
            <a:pPr>
              <a:spcBef>
                <a:spcPts val="600"/>
              </a:spcBef>
              <a:buFontTx/>
              <a:buAutoNum type="arabicPeriod" startAt="5"/>
            </a:pPr>
            <a:r>
              <a:rPr lang="en-US" altLang="en-US" sz="2400" dirty="0">
                <a:solidFill>
                  <a:srgbClr val="000000"/>
                </a:solidFill>
                <a:latin typeface="+mn-lt"/>
              </a:rPr>
              <a:t> Aerospace Computational Engineering</a:t>
            </a:r>
          </a:p>
          <a:p>
            <a:pPr>
              <a:spcBef>
                <a:spcPts val="600"/>
              </a:spcBef>
              <a:buFontTx/>
              <a:buAutoNum type="arabicPeriod" startAt="5"/>
            </a:pPr>
            <a:r>
              <a:rPr lang="en-US" altLang="en-US" sz="2400" dirty="0">
                <a:solidFill>
                  <a:srgbClr val="000000"/>
                </a:solidFill>
                <a:latin typeface="+mn-lt"/>
              </a:rPr>
              <a:t> Autonomous Systems</a:t>
            </a:r>
          </a:p>
          <a:p>
            <a:pPr>
              <a:spcBef>
                <a:spcPts val="600"/>
              </a:spcBef>
              <a:buFontTx/>
              <a:buAutoNum type="arabicPeriod" startAt="5"/>
            </a:pPr>
            <a:r>
              <a:rPr lang="en-US" altLang="en-US" sz="2400" dirty="0">
                <a:solidFill>
                  <a:srgbClr val="000000"/>
                </a:solidFill>
                <a:latin typeface="+mn-lt"/>
              </a:rPr>
              <a:t> Communications and Networks</a:t>
            </a:r>
          </a:p>
          <a:p>
            <a:pPr>
              <a:spcBef>
                <a:spcPts val="600"/>
              </a:spcBef>
              <a:buFontTx/>
              <a:buAutoNum type="arabicPeriod" startAt="5"/>
            </a:pPr>
            <a:r>
              <a:rPr lang="en-US" altLang="en-US" sz="2400" dirty="0">
                <a:solidFill>
                  <a:srgbClr val="000000"/>
                </a:solidFill>
                <a:latin typeface="+mn-lt"/>
              </a:rPr>
              <a:t> Controls</a:t>
            </a:r>
          </a:p>
        </p:txBody>
      </p:sp>
      <p:sp>
        <p:nvSpPr>
          <p:cNvPr id="62469" name="Text Box 7">
            <a:extLst>
              <a:ext uri="{FF2B5EF4-FFF2-40B4-BE49-F238E27FC236}">
                <a16:creationId xmlns:a16="http://schemas.microsoft.com/office/drawing/2014/main" id="{41EDD4A9-00C1-6F4B-97D0-B950F980672B}"/>
              </a:ext>
            </a:extLst>
          </p:cNvPr>
          <p:cNvSpPr txBox="1">
            <a:spLocks noChangeArrowheads="1"/>
          </p:cNvSpPr>
          <p:nvPr/>
        </p:nvSpPr>
        <p:spPr bwMode="auto">
          <a:xfrm>
            <a:off x="7218362" y="1282700"/>
            <a:ext cx="4632324" cy="280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ts val="600"/>
              </a:spcBef>
              <a:buNone/>
            </a:pPr>
            <a:r>
              <a:rPr lang="en-US" altLang="en-US" sz="3200" b="1" dirty="0">
                <a:solidFill>
                  <a:srgbClr val="000000"/>
                </a:solidFill>
                <a:latin typeface="+mn-lt"/>
              </a:rPr>
              <a:t>Space Sector</a:t>
            </a:r>
          </a:p>
          <a:p>
            <a:pPr>
              <a:spcBef>
                <a:spcPts val="600"/>
              </a:spcBef>
              <a:buFontTx/>
              <a:buAutoNum type="arabicPeriod" startAt="9"/>
            </a:pPr>
            <a:r>
              <a:rPr lang="en-US" altLang="en-US" sz="2400" dirty="0">
                <a:solidFill>
                  <a:srgbClr val="000000"/>
                </a:solidFill>
                <a:latin typeface="+mn-lt"/>
              </a:rPr>
              <a:t> Engineering Systems</a:t>
            </a:r>
          </a:p>
          <a:p>
            <a:pPr>
              <a:spcBef>
                <a:spcPts val="600"/>
              </a:spcBef>
              <a:buFontTx/>
              <a:buAutoNum type="arabicPeriod" startAt="9"/>
            </a:pPr>
            <a:r>
              <a:rPr lang="en-US" altLang="en-US" sz="2400" dirty="0">
                <a:solidFill>
                  <a:srgbClr val="000000"/>
                </a:solidFill>
                <a:latin typeface="+mn-lt"/>
              </a:rPr>
              <a:t> Humans in Aerospace</a:t>
            </a:r>
          </a:p>
          <a:p>
            <a:pPr>
              <a:spcBef>
                <a:spcPts val="600"/>
              </a:spcBef>
              <a:buFontTx/>
              <a:buAutoNum type="arabicPeriod" startAt="9"/>
            </a:pPr>
            <a:r>
              <a:rPr lang="en-US" altLang="en-US" sz="2400" dirty="0">
                <a:solidFill>
                  <a:srgbClr val="000000"/>
                </a:solidFill>
                <a:latin typeface="+mn-lt"/>
              </a:rPr>
              <a:t> Materials and Structures</a:t>
            </a:r>
          </a:p>
          <a:p>
            <a:pPr>
              <a:spcBef>
                <a:spcPts val="600"/>
              </a:spcBef>
              <a:buFontTx/>
              <a:buAutoNum type="arabicPeriod" startAt="9"/>
            </a:pPr>
            <a:r>
              <a:rPr lang="en-US" altLang="en-US" sz="2400" dirty="0">
                <a:solidFill>
                  <a:srgbClr val="000000"/>
                </a:solidFill>
                <a:latin typeface="+mn-lt"/>
              </a:rPr>
              <a:t> Space Propulsion and Plasmas</a:t>
            </a:r>
          </a:p>
          <a:p>
            <a:pPr>
              <a:spcBef>
                <a:spcPts val="600"/>
              </a:spcBef>
              <a:buFontTx/>
              <a:buAutoNum type="arabicPeriod" startAt="9"/>
            </a:pPr>
            <a:r>
              <a:rPr lang="en-US" altLang="en-US" sz="2400" dirty="0">
                <a:solidFill>
                  <a:srgbClr val="000000"/>
                </a:solidFill>
                <a:latin typeface="+mn-lt"/>
              </a:rPr>
              <a:t> Space Systems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351E4-BEC0-3944-B559-B226B1725401}"/>
              </a:ext>
            </a:extLst>
          </p:cNvPr>
          <p:cNvSpPr>
            <a:spLocks noGrp="1"/>
          </p:cNvSpPr>
          <p:nvPr>
            <p:ph type="title"/>
          </p:nvPr>
        </p:nvSpPr>
        <p:spPr>
          <a:xfrm>
            <a:off x="838200" y="201840"/>
            <a:ext cx="10515600" cy="1325563"/>
          </a:xfrm>
        </p:spPr>
        <p:txBody>
          <a:bodyPr/>
          <a:lstStyle/>
          <a:p>
            <a:pPr algn="ctr"/>
            <a:r>
              <a:rPr lang="en-US" altLang="en-US" b="1" dirty="0">
                <a:latin typeface="Arial Black" panose="020B0604020202020204" pitchFamily="34" charset="0"/>
                <a:ea typeface="Arial Black" panose="020B0604020202020204" pitchFamily="34" charset="0"/>
                <a:cs typeface="Arial Black" panose="020B0604020202020204" pitchFamily="34" charset="0"/>
              </a:rPr>
              <a:t>ADMISSION PROCESS</a:t>
            </a:r>
            <a:br>
              <a:rPr lang="en-US" altLang="en-US" b="1" dirty="0">
                <a:latin typeface="Arial Black" panose="020B0604020202020204" pitchFamily="34" charset="0"/>
                <a:ea typeface="Arial Black" panose="020B0604020202020204" pitchFamily="34" charset="0"/>
                <a:cs typeface="Arial Black" panose="020B0604020202020204" pitchFamily="34" charset="0"/>
              </a:rPr>
            </a:br>
            <a:endParaRPr lang="en-US" dirty="0"/>
          </a:p>
        </p:txBody>
      </p:sp>
      <p:pic>
        <p:nvPicPr>
          <p:cNvPr id="7" name="Picture 6">
            <a:extLst>
              <a:ext uri="{FF2B5EF4-FFF2-40B4-BE49-F238E27FC236}">
                <a16:creationId xmlns:a16="http://schemas.microsoft.com/office/drawing/2014/main" id="{F1F02FBC-9B5F-6548-A602-4889E17548E3}"/>
              </a:ext>
            </a:extLst>
          </p:cNvPr>
          <p:cNvPicPr>
            <a:picLocks noChangeAspect="1"/>
          </p:cNvPicPr>
          <p:nvPr/>
        </p:nvPicPr>
        <p:blipFill>
          <a:blip r:embed="rId2"/>
          <a:stretch>
            <a:fillRect/>
          </a:stretch>
        </p:blipFill>
        <p:spPr>
          <a:xfrm>
            <a:off x="2055029" y="897351"/>
            <a:ext cx="8081941" cy="5873563"/>
          </a:xfrm>
          <a:prstGeom prst="rect">
            <a:avLst/>
          </a:prstGeom>
        </p:spPr>
      </p:pic>
      <p:sp>
        <p:nvSpPr>
          <p:cNvPr id="8" name="Rectangle 7">
            <a:extLst>
              <a:ext uri="{FF2B5EF4-FFF2-40B4-BE49-F238E27FC236}">
                <a16:creationId xmlns:a16="http://schemas.microsoft.com/office/drawing/2014/main" id="{EC57F949-922B-F048-8614-E141354A51DD}"/>
              </a:ext>
            </a:extLst>
          </p:cNvPr>
          <p:cNvSpPr/>
          <p:nvPr/>
        </p:nvSpPr>
        <p:spPr>
          <a:xfrm>
            <a:off x="8066314" y="6477000"/>
            <a:ext cx="1698172"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3B512A4-A8E5-BB4B-AFF1-7B60383B102C}"/>
              </a:ext>
            </a:extLst>
          </p:cNvPr>
          <p:cNvSpPr/>
          <p:nvPr/>
        </p:nvSpPr>
        <p:spPr>
          <a:xfrm>
            <a:off x="9179027" y="2462400"/>
            <a:ext cx="2554264" cy="13672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solidFill>
                  <a:schemeClr val="tx1"/>
                </a:solidFill>
              </a:rPr>
              <a:t>All GAC Reviews completed by Jan. 14 – </a:t>
            </a:r>
            <a:r>
              <a:rPr lang="en-US" b="1" i="1" dirty="0">
                <a:solidFill>
                  <a:srgbClr val="FF0000"/>
                </a:solidFill>
              </a:rPr>
              <a:t>GAC Meeting follows shortly after to  to review </a:t>
            </a:r>
            <a:r>
              <a:rPr lang="en-US" b="1" i="1" dirty="0" err="1">
                <a:solidFill>
                  <a:srgbClr val="FF0000"/>
                </a:solidFill>
              </a:rPr>
              <a:t>decissions</a:t>
            </a:r>
            <a:endParaRPr lang="en-US" b="1" i="1" dirty="0">
              <a:solidFill>
                <a:srgbClr val="FF0000"/>
              </a:solidFill>
            </a:endParaRPr>
          </a:p>
        </p:txBody>
      </p:sp>
      <p:sp>
        <p:nvSpPr>
          <p:cNvPr id="6" name="Rectangle 5">
            <a:extLst>
              <a:ext uri="{FF2B5EF4-FFF2-40B4-BE49-F238E27FC236}">
                <a16:creationId xmlns:a16="http://schemas.microsoft.com/office/drawing/2014/main" id="{40BC37B8-7DF6-8744-B4E7-70797E4CF421}"/>
              </a:ext>
            </a:extLst>
          </p:cNvPr>
          <p:cNvSpPr/>
          <p:nvPr/>
        </p:nvSpPr>
        <p:spPr>
          <a:xfrm>
            <a:off x="1693429" y="6293511"/>
            <a:ext cx="2671742" cy="4774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solidFill>
                  <a:schemeClr val="tx1"/>
                </a:solidFill>
              </a:rPr>
              <a:t>Sector Meetings Feb. 6-10</a:t>
            </a:r>
          </a:p>
        </p:txBody>
      </p:sp>
      <p:cxnSp>
        <p:nvCxnSpPr>
          <p:cNvPr id="9" name="Straight Arrow Connector 8">
            <a:extLst>
              <a:ext uri="{FF2B5EF4-FFF2-40B4-BE49-F238E27FC236}">
                <a16:creationId xmlns:a16="http://schemas.microsoft.com/office/drawing/2014/main" id="{071870C3-017B-8649-A981-089DF279F5C0}"/>
              </a:ext>
            </a:extLst>
          </p:cNvPr>
          <p:cNvCxnSpPr>
            <a:cxnSpLocks/>
          </p:cNvCxnSpPr>
          <p:nvPr/>
        </p:nvCxnSpPr>
        <p:spPr>
          <a:xfrm>
            <a:off x="7138982" y="3564546"/>
            <a:ext cx="2158927" cy="69517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5FE5EC8-BC35-D34E-99DE-D3ECB9BBAD32}"/>
              </a:ext>
            </a:extLst>
          </p:cNvPr>
          <p:cNvSpPr txBox="1"/>
          <p:nvPr/>
        </p:nvSpPr>
        <p:spPr>
          <a:xfrm>
            <a:off x="9343499" y="4249971"/>
            <a:ext cx="2563749" cy="738664"/>
          </a:xfrm>
          <a:prstGeom prst="rect">
            <a:avLst/>
          </a:prstGeom>
          <a:noFill/>
          <a:ln>
            <a:solidFill>
              <a:schemeClr val="tx1"/>
            </a:solidFill>
          </a:ln>
        </p:spPr>
        <p:txBody>
          <a:bodyPr wrap="square" rtlCol="0">
            <a:spAutoFit/>
          </a:bodyPr>
          <a:lstStyle/>
          <a:p>
            <a:r>
              <a:rPr lang="en-US" sz="1400" dirty="0">
                <a:solidFill>
                  <a:srgbClr val="FF0000"/>
                </a:solidFill>
              </a:rPr>
              <a:t>Applicants assigned to  DE&amp;I reviewers will no be triaged until DE&amp;I review is complete  </a:t>
            </a:r>
          </a:p>
        </p:txBody>
      </p:sp>
    </p:spTree>
    <p:extLst>
      <p:ext uri="{BB962C8B-B14F-4D97-AF65-F5344CB8AC3E}">
        <p14:creationId xmlns:p14="http://schemas.microsoft.com/office/powerpoint/2010/main" val="39383314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0177" name="Slide Number Placeholder 5">
            <a:extLst>
              <a:ext uri="{FF2B5EF4-FFF2-40B4-BE49-F238E27FC236}">
                <a16:creationId xmlns:a16="http://schemas.microsoft.com/office/drawing/2014/main" id="{73FC0EA2-76E0-F840-A60C-070D5ABC7BFE}"/>
              </a:ext>
            </a:extLst>
          </p:cNvPr>
          <p:cNvSpPr>
            <a:spLocks noGrp="1"/>
          </p:cNvSpPr>
          <p:nvPr>
            <p:ph type="sldNum" sz="quarter" idx="12"/>
          </p:nvPr>
        </p:nvSpPr>
        <p:spPr>
          <a:xfrm>
            <a:off x="10164764" y="6530975"/>
            <a:ext cx="498475" cy="279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B67DCA9C-8D5F-F24F-A642-87DAA08B4D0A}" type="slidenum">
              <a:rPr lang="en-US" altLang="en-US" sz="1400"/>
              <a:pPr>
                <a:spcBef>
                  <a:spcPct val="0"/>
                </a:spcBef>
                <a:buFontTx/>
                <a:buNone/>
              </a:pPr>
              <a:t>22</a:t>
            </a:fld>
            <a:endParaRPr lang="en-US" altLang="en-US" sz="1400"/>
          </a:p>
        </p:txBody>
      </p:sp>
      <p:sp>
        <p:nvSpPr>
          <p:cNvPr id="50178" name="Rectangle 2">
            <a:extLst>
              <a:ext uri="{FF2B5EF4-FFF2-40B4-BE49-F238E27FC236}">
                <a16:creationId xmlns:a16="http://schemas.microsoft.com/office/drawing/2014/main" id="{DC2D07B9-F60E-7A40-847C-71BB57B2F7F5}"/>
              </a:ext>
            </a:extLst>
          </p:cNvPr>
          <p:cNvSpPr>
            <a:spLocks noChangeArrowheads="1"/>
          </p:cNvSpPr>
          <p:nvPr/>
        </p:nvSpPr>
        <p:spPr bwMode="auto">
          <a:xfrm>
            <a:off x="577597" y="19845"/>
            <a:ext cx="11327641"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110000"/>
              </a:lnSpc>
              <a:buFontTx/>
              <a:buNone/>
            </a:pPr>
            <a:r>
              <a:rPr lang="en-US" altLang="en-US" sz="3200" b="1" dirty="0">
                <a:latin typeface="Arial Black" panose="020B0604020202020204" pitchFamily="34" charset="0"/>
                <a:ea typeface="Arial Black" panose="020B0604020202020204" pitchFamily="34" charset="0"/>
                <a:cs typeface="Arial Black" panose="020B0604020202020204" pitchFamily="34" charset="0"/>
              </a:rPr>
              <a:t>ADMISSION PROCESS: Round 0 and Round 1</a:t>
            </a:r>
          </a:p>
        </p:txBody>
      </p:sp>
      <p:cxnSp>
        <p:nvCxnSpPr>
          <p:cNvPr id="50179" name="Straight Arrow Connector 4">
            <a:extLst>
              <a:ext uri="{FF2B5EF4-FFF2-40B4-BE49-F238E27FC236}">
                <a16:creationId xmlns:a16="http://schemas.microsoft.com/office/drawing/2014/main" id="{C1B32BD1-72D7-7E49-8B88-8AED2BA5DCC6}"/>
              </a:ext>
            </a:extLst>
          </p:cNvPr>
          <p:cNvCxnSpPr>
            <a:cxnSpLocks noChangeShapeType="1"/>
            <a:stCxn id="50188" idx="6"/>
            <a:endCxn id="50195" idx="1"/>
          </p:cNvCxnSpPr>
          <p:nvPr/>
        </p:nvCxnSpPr>
        <p:spPr bwMode="auto">
          <a:xfrm flipV="1">
            <a:off x="1213805" y="1209675"/>
            <a:ext cx="398462"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0" name="TextBox 6">
            <a:extLst>
              <a:ext uri="{FF2B5EF4-FFF2-40B4-BE49-F238E27FC236}">
                <a16:creationId xmlns:a16="http://schemas.microsoft.com/office/drawing/2014/main" id="{0DEFFE70-EA1F-AD45-A850-8ADA4DAD9AE5}"/>
              </a:ext>
            </a:extLst>
          </p:cNvPr>
          <p:cNvSpPr txBox="1">
            <a:spLocks noChangeArrowheads="1"/>
          </p:cNvSpPr>
          <p:nvPr/>
        </p:nvSpPr>
        <p:spPr bwMode="auto">
          <a:xfrm>
            <a:off x="748667" y="661988"/>
            <a:ext cx="13033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b="1"/>
              <a:t>Applicants</a:t>
            </a:r>
          </a:p>
        </p:txBody>
      </p:sp>
      <p:sp>
        <p:nvSpPr>
          <p:cNvPr id="50181" name="TextBox 12">
            <a:extLst>
              <a:ext uri="{FF2B5EF4-FFF2-40B4-BE49-F238E27FC236}">
                <a16:creationId xmlns:a16="http://schemas.microsoft.com/office/drawing/2014/main" id="{E368E612-A017-8A46-A725-4FFD3C2C7410}"/>
              </a:ext>
            </a:extLst>
          </p:cNvPr>
          <p:cNvSpPr txBox="1">
            <a:spLocks noChangeArrowheads="1"/>
          </p:cNvSpPr>
          <p:nvPr/>
        </p:nvSpPr>
        <p:spPr bwMode="auto">
          <a:xfrm>
            <a:off x="602617" y="1487488"/>
            <a:ext cx="8969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b="1"/>
              <a:t>Rejects</a:t>
            </a:r>
          </a:p>
        </p:txBody>
      </p:sp>
      <p:cxnSp>
        <p:nvCxnSpPr>
          <p:cNvPr id="50182" name="Straight Arrow Connector 10">
            <a:extLst>
              <a:ext uri="{FF2B5EF4-FFF2-40B4-BE49-F238E27FC236}">
                <a16:creationId xmlns:a16="http://schemas.microsoft.com/office/drawing/2014/main" id="{47D5230D-050A-9E44-9ADA-04E9898D864D}"/>
              </a:ext>
            </a:extLst>
          </p:cNvPr>
          <p:cNvCxnSpPr>
            <a:cxnSpLocks noChangeShapeType="1"/>
            <a:stCxn id="50195" idx="3"/>
            <a:endCxn id="50190" idx="1"/>
          </p:cNvCxnSpPr>
          <p:nvPr/>
        </p:nvCxnSpPr>
        <p:spPr bwMode="auto">
          <a:xfrm flipV="1">
            <a:off x="2440943" y="1208089"/>
            <a:ext cx="233363"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183" name="Elbow Connector 13">
            <a:extLst>
              <a:ext uri="{FF2B5EF4-FFF2-40B4-BE49-F238E27FC236}">
                <a16:creationId xmlns:a16="http://schemas.microsoft.com/office/drawing/2014/main" id="{E8DA8E9B-2FEE-874B-8BF4-94C4F6C1E21B}"/>
              </a:ext>
            </a:extLst>
          </p:cNvPr>
          <p:cNvCxnSpPr>
            <a:cxnSpLocks noChangeShapeType="1"/>
            <a:stCxn id="50195" idx="2"/>
            <a:endCxn id="50193" idx="6"/>
          </p:cNvCxnSpPr>
          <p:nvPr/>
        </p:nvCxnSpPr>
        <p:spPr bwMode="auto">
          <a:xfrm rot="5400000">
            <a:off x="1393193" y="1285876"/>
            <a:ext cx="455613" cy="811213"/>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4" name="Rectangle 27">
            <a:extLst>
              <a:ext uri="{FF2B5EF4-FFF2-40B4-BE49-F238E27FC236}">
                <a16:creationId xmlns:a16="http://schemas.microsoft.com/office/drawing/2014/main" id="{3E3B4631-4A97-2141-9A57-FA70832BC851}"/>
              </a:ext>
            </a:extLst>
          </p:cNvPr>
          <p:cNvSpPr>
            <a:spLocks noChangeArrowheads="1"/>
          </p:cNvSpPr>
          <p:nvPr/>
        </p:nvSpPr>
        <p:spPr bwMode="auto">
          <a:xfrm>
            <a:off x="3782380" y="3306764"/>
            <a:ext cx="646112" cy="509587"/>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a:t>TO 2</a:t>
            </a:r>
            <a:r>
              <a:rPr lang="en-US" altLang="en-US" sz="1000" baseline="30000"/>
              <a:t>nd</a:t>
            </a:r>
            <a:r>
              <a:rPr lang="en-US" altLang="en-US" sz="1000"/>
              <a:t> triage</a:t>
            </a:r>
          </a:p>
        </p:txBody>
      </p:sp>
      <p:cxnSp>
        <p:nvCxnSpPr>
          <p:cNvPr id="50185" name="Straight Connector 32">
            <a:extLst>
              <a:ext uri="{FF2B5EF4-FFF2-40B4-BE49-F238E27FC236}">
                <a16:creationId xmlns:a16="http://schemas.microsoft.com/office/drawing/2014/main" id="{966A33BC-FA09-7A4F-9D47-5F68A591903D}"/>
              </a:ext>
            </a:extLst>
          </p:cNvPr>
          <p:cNvCxnSpPr>
            <a:cxnSpLocks noChangeShapeType="1"/>
          </p:cNvCxnSpPr>
          <p:nvPr/>
        </p:nvCxnSpPr>
        <p:spPr bwMode="auto">
          <a:xfrm>
            <a:off x="1045530" y="6245225"/>
            <a:ext cx="8253412" cy="0"/>
          </a:xfrm>
          <a:prstGeom prst="line">
            <a:avLst/>
          </a:prstGeom>
          <a:noFill/>
          <a:ln w="9525">
            <a:solidFill>
              <a:schemeClr val="tx1"/>
            </a:solidFill>
            <a:prstDash val="lgDash"/>
            <a:round/>
            <a:headEnd/>
            <a:tailEnd/>
          </a:ln>
          <a:extLst>
            <a:ext uri="{909E8E84-426E-40DD-AFC4-6F175D3DCCD1}">
              <a14:hiddenFill xmlns:a14="http://schemas.microsoft.com/office/drawing/2010/main">
                <a:noFill/>
              </a14:hiddenFill>
            </a:ext>
          </a:extLst>
        </p:spPr>
      </p:cxnSp>
      <p:cxnSp>
        <p:nvCxnSpPr>
          <p:cNvPr id="50186" name="Elbow Connector 30">
            <a:extLst>
              <a:ext uri="{FF2B5EF4-FFF2-40B4-BE49-F238E27FC236}">
                <a16:creationId xmlns:a16="http://schemas.microsoft.com/office/drawing/2014/main" id="{FE313996-6C87-4547-AD45-40C63848AF87}"/>
              </a:ext>
            </a:extLst>
          </p:cNvPr>
          <p:cNvCxnSpPr>
            <a:cxnSpLocks noChangeShapeType="1"/>
            <a:stCxn id="50196" idx="1"/>
            <a:endCxn id="50193" idx="4"/>
          </p:cNvCxnSpPr>
          <p:nvPr/>
        </p:nvCxnSpPr>
        <p:spPr bwMode="auto">
          <a:xfrm rot="10800000">
            <a:off x="1067756" y="2071689"/>
            <a:ext cx="3895725" cy="3684587"/>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187" name="Elbow Connector 33">
            <a:extLst>
              <a:ext uri="{FF2B5EF4-FFF2-40B4-BE49-F238E27FC236}">
                <a16:creationId xmlns:a16="http://schemas.microsoft.com/office/drawing/2014/main" id="{BA924E33-360E-8F46-9DFB-F0F40DC707BA}"/>
              </a:ext>
            </a:extLst>
          </p:cNvPr>
          <p:cNvCxnSpPr>
            <a:cxnSpLocks noChangeShapeType="1"/>
            <a:stCxn id="50184" idx="2"/>
            <a:endCxn id="150" idx="2"/>
          </p:cNvCxnSpPr>
          <p:nvPr/>
        </p:nvCxnSpPr>
        <p:spPr bwMode="auto">
          <a:xfrm rot="16200000" flipH="1">
            <a:off x="4532474" y="3388519"/>
            <a:ext cx="419100" cy="1274763"/>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8" name="Oval 34">
            <a:extLst>
              <a:ext uri="{FF2B5EF4-FFF2-40B4-BE49-F238E27FC236}">
                <a16:creationId xmlns:a16="http://schemas.microsoft.com/office/drawing/2014/main" id="{70527819-01CE-A844-B426-578AEEEB35AD}"/>
              </a:ext>
            </a:extLst>
          </p:cNvPr>
          <p:cNvSpPr>
            <a:spLocks noChangeArrowheads="1"/>
          </p:cNvSpPr>
          <p:nvPr/>
        </p:nvSpPr>
        <p:spPr bwMode="auto">
          <a:xfrm>
            <a:off x="918531" y="1055689"/>
            <a:ext cx="295275" cy="306387"/>
          </a:xfrm>
          <a:prstGeom prst="ellipse">
            <a:avLst/>
          </a:prstGeom>
          <a:solidFill>
            <a:srgbClr val="0070C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50189" name="Rectangle 40">
            <a:extLst>
              <a:ext uri="{FF2B5EF4-FFF2-40B4-BE49-F238E27FC236}">
                <a16:creationId xmlns:a16="http://schemas.microsoft.com/office/drawing/2014/main" id="{51E442F3-DE1F-7042-8996-260A6BE9C1DC}"/>
              </a:ext>
            </a:extLst>
          </p:cNvPr>
          <p:cNvSpPr>
            <a:spLocks noChangeArrowheads="1"/>
          </p:cNvSpPr>
          <p:nvPr/>
        </p:nvSpPr>
        <p:spPr bwMode="auto">
          <a:xfrm>
            <a:off x="4058606" y="949326"/>
            <a:ext cx="822325" cy="511175"/>
          </a:xfrm>
          <a:prstGeom prst="rect">
            <a:avLst/>
          </a:prstGeom>
          <a:solidFill>
            <a:schemeClr val="accent1"/>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send to sectors</a:t>
            </a:r>
          </a:p>
        </p:txBody>
      </p:sp>
      <p:sp>
        <p:nvSpPr>
          <p:cNvPr id="50190" name="Rectangle 52">
            <a:extLst>
              <a:ext uri="{FF2B5EF4-FFF2-40B4-BE49-F238E27FC236}">
                <a16:creationId xmlns:a16="http://schemas.microsoft.com/office/drawing/2014/main" id="{17CAB37C-6230-8840-8B63-8C1A6E33272F}"/>
              </a:ext>
            </a:extLst>
          </p:cNvPr>
          <p:cNvSpPr>
            <a:spLocks noChangeArrowheads="1"/>
          </p:cNvSpPr>
          <p:nvPr/>
        </p:nvSpPr>
        <p:spPr bwMode="auto">
          <a:xfrm>
            <a:off x="2674306" y="858838"/>
            <a:ext cx="1133475" cy="696912"/>
          </a:xfrm>
          <a:prstGeom prst="rect">
            <a:avLst/>
          </a:prstGeom>
          <a:solidFill>
            <a:schemeClr val="accent1"/>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a:t>assign 2 faculty</a:t>
            </a:r>
          </a:p>
          <a:p>
            <a:pPr algn="ctr">
              <a:spcBef>
                <a:spcPct val="0"/>
              </a:spcBef>
              <a:buFontTx/>
              <a:buNone/>
            </a:pPr>
            <a:r>
              <a:rPr lang="en-US" altLang="en-US" sz="1000"/>
              <a:t>in related field(s) of study</a:t>
            </a:r>
          </a:p>
        </p:txBody>
      </p:sp>
      <p:sp>
        <p:nvSpPr>
          <p:cNvPr id="50191" name="Decision 56">
            <a:extLst>
              <a:ext uri="{FF2B5EF4-FFF2-40B4-BE49-F238E27FC236}">
                <a16:creationId xmlns:a16="http://schemas.microsoft.com/office/drawing/2014/main" id="{08296E2F-28AE-424D-B5F4-CB966ED79DCF}"/>
              </a:ext>
            </a:extLst>
          </p:cNvPr>
          <p:cNvSpPr>
            <a:spLocks noChangeArrowheads="1"/>
          </p:cNvSpPr>
          <p:nvPr/>
        </p:nvSpPr>
        <p:spPr bwMode="auto">
          <a:xfrm>
            <a:off x="4996817" y="3195639"/>
            <a:ext cx="1066800" cy="739775"/>
          </a:xfrm>
          <a:prstGeom prst="flowChartDecision">
            <a:avLst/>
          </a:prstGeom>
          <a:solidFill>
            <a:schemeClr val="accent1"/>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score 1</a:t>
            </a:r>
          </a:p>
        </p:txBody>
      </p:sp>
      <p:sp>
        <p:nvSpPr>
          <p:cNvPr id="50192" name="Rectangle 70">
            <a:extLst>
              <a:ext uri="{FF2B5EF4-FFF2-40B4-BE49-F238E27FC236}">
                <a16:creationId xmlns:a16="http://schemas.microsoft.com/office/drawing/2014/main" id="{BCB6DF6D-7473-9049-84B3-1A10D7AB2FB8}"/>
              </a:ext>
            </a:extLst>
          </p:cNvPr>
          <p:cNvSpPr>
            <a:spLocks noChangeArrowheads="1"/>
          </p:cNvSpPr>
          <p:nvPr/>
        </p:nvSpPr>
        <p:spPr bwMode="auto">
          <a:xfrm>
            <a:off x="6422392" y="3206751"/>
            <a:ext cx="1150938" cy="733425"/>
          </a:xfrm>
          <a:prstGeom prst="rect">
            <a:avLst/>
          </a:prstGeom>
          <a:solidFill>
            <a:schemeClr val="accent1"/>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a:t>assign +1 faculty</a:t>
            </a:r>
          </a:p>
          <a:p>
            <a:pPr algn="ctr">
              <a:spcBef>
                <a:spcPct val="0"/>
              </a:spcBef>
              <a:buFontTx/>
              <a:buNone/>
            </a:pPr>
            <a:r>
              <a:rPr lang="en-US" altLang="en-US" sz="1000"/>
              <a:t>in related Field of Study</a:t>
            </a:r>
          </a:p>
        </p:txBody>
      </p:sp>
      <p:sp>
        <p:nvSpPr>
          <p:cNvPr id="50193" name="Oval 73">
            <a:extLst>
              <a:ext uri="{FF2B5EF4-FFF2-40B4-BE49-F238E27FC236}">
                <a16:creationId xmlns:a16="http://schemas.microsoft.com/office/drawing/2014/main" id="{1EFFD5F0-6572-4845-A61C-9740A75A4258}"/>
              </a:ext>
            </a:extLst>
          </p:cNvPr>
          <p:cNvSpPr>
            <a:spLocks noChangeArrowheads="1"/>
          </p:cNvSpPr>
          <p:nvPr/>
        </p:nvSpPr>
        <p:spPr bwMode="auto">
          <a:xfrm>
            <a:off x="918530" y="1765300"/>
            <a:ext cx="296862" cy="306388"/>
          </a:xfrm>
          <a:prstGeom prst="ellipse">
            <a:avLst/>
          </a:prstGeom>
          <a:solidFill>
            <a:srgbClr val="FF000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50194" name="Decision 74">
            <a:extLst>
              <a:ext uri="{FF2B5EF4-FFF2-40B4-BE49-F238E27FC236}">
                <a16:creationId xmlns:a16="http://schemas.microsoft.com/office/drawing/2014/main" id="{31F66187-AC85-3842-B284-43318C2AE510}"/>
              </a:ext>
            </a:extLst>
          </p:cNvPr>
          <p:cNvSpPr>
            <a:spLocks noChangeArrowheads="1"/>
          </p:cNvSpPr>
          <p:nvPr/>
        </p:nvSpPr>
        <p:spPr bwMode="auto">
          <a:xfrm>
            <a:off x="5004755" y="1871663"/>
            <a:ext cx="1035050" cy="563562"/>
          </a:xfrm>
          <a:prstGeom prst="flowChartDecision">
            <a:avLst/>
          </a:prstGeom>
          <a:solidFill>
            <a:schemeClr val="accent1"/>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a:t>URM or F</a:t>
            </a:r>
          </a:p>
        </p:txBody>
      </p:sp>
      <p:sp>
        <p:nvSpPr>
          <p:cNvPr id="50195" name="Rectangle 79">
            <a:extLst>
              <a:ext uri="{FF2B5EF4-FFF2-40B4-BE49-F238E27FC236}">
                <a16:creationId xmlns:a16="http://schemas.microsoft.com/office/drawing/2014/main" id="{DBAD93B0-C8D2-C34F-94C0-A3E3D2C48EAF}"/>
              </a:ext>
            </a:extLst>
          </p:cNvPr>
          <p:cNvSpPr>
            <a:spLocks noChangeArrowheads="1"/>
          </p:cNvSpPr>
          <p:nvPr/>
        </p:nvSpPr>
        <p:spPr bwMode="auto">
          <a:xfrm>
            <a:off x="1612268" y="954089"/>
            <a:ext cx="828675" cy="509587"/>
          </a:xfrm>
          <a:prstGeom prst="rect">
            <a:avLst/>
          </a:prstGeom>
          <a:solidFill>
            <a:schemeClr val="accent1"/>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1</a:t>
            </a:r>
            <a:r>
              <a:rPr lang="en-US" altLang="en-US" sz="1000" baseline="30000" dirty="0"/>
              <a:t>st</a:t>
            </a:r>
            <a:r>
              <a:rPr lang="en-US" altLang="en-US" sz="1000" dirty="0"/>
              <a:t> triage</a:t>
            </a:r>
          </a:p>
        </p:txBody>
      </p:sp>
      <p:sp>
        <p:nvSpPr>
          <p:cNvPr id="50196" name="Decision 95">
            <a:extLst>
              <a:ext uri="{FF2B5EF4-FFF2-40B4-BE49-F238E27FC236}">
                <a16:creationId xmlns:a16="http://schemas.microsoft.com/office/drawing/2014/main" id="{514EDA5B-F736-1F42-A30D-1D4A4DDA526C}"/>
              </a:ext>
            </a:extLst>
          </p:cNvPr>
          <p:cNvSpPr>
            <a:spLocks noChangeArrowheads="1"/>
          </p:cNvSpPr>
          <p:nvPr/>
        </p:nvSpPr>
        <p:spPr bwMode="auto">
          <a:xfrm>
            <a:off x="4963481" y="5384801"/>
            <a:ext cx="1139825" cy="741363"/>
          </a:xfrm>
          <a:prstGeom prst="flowChartDecision">
            <a:avLst/>
          </a:prstGeom>
          <a:solidFill>
            <a:schemeClr val="accent1"/>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a:t>avg score &gt; 1.5</a:t>
            </a:r>
          </a:p>
        </p:txBody>
      </p:sp>
      <p:sp>
        <p:nvSpPr>
          <p:cNvPr id="50197" name="TextBox 29723">
            <a:extLst>
              <a:ext uri="{FF2B5EF4-FFF2-40B4-BE49-F238E27FC236}">
                <a16:creationId xmlns:a16="http://schemas.microsoft.com/office/drawing/2014/main" id="{C6C55229-5B6D-6C4D-AFC0-8DC3EA2B53A0}"/>
              </a:ext>
            </a:extLst>
          </p:cNvPr>
          <p:cNvSpPr txBox="1">
            <a:spLocks noChangeArrowheads="1"/>
          </p:cNvSpPr>
          <p:nvPr/>
        </p:nvSpPr>
        <p:spPr bwMode="auto">
          <a:xfrm>
            <a:off x="5977893" y="1879601"/>
            <a:ext cx="3841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t>yes</a:t>
            </a:r>
          </a:p>
        </p:txBody>
      </p:sp>
      <p:sp>
        <p:nvSpPr>
          <p:cNvPr id="50198" name="TextBox 98">
            <a:extLst>
              <a:ext uri="{FF2B5EF4-FFF2-40B4-BE49-F238E27FC236}">
                <a16:creationId xmlns:a16="http://schemas.microsoft.com/office/drawing/2014/main" id="{D88FEA46-0915-B844-A85E-BEF1C9562EFF}"/>
              </a:ext>
            </a:extLst>
          </p:cNvPr>
          <p:cNvSpPr txBox="1">
            <a:spLocks noChangeArrowheads="1"/>
          </p:cNvSpPr>
          <p:nvPr/>
        </p:nvSpPr>
        <p:spPr bwMode="auto">
          <a:xfrm>
            <a:off x="4582480" y="3286126"/>
            <a:ext cx="3921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t>yes</a:t>
            </a:r>
          </a:p>
        </p:txBody>
      </p:sp>
      <p:cxnSp>
        <p:nvCxnSpPr>
          <p:cNvPr id="50199" name="Elbow Connector 100">
            <a:extLst>
              <a:ext uri="{FF2B5EF4-FFF2-40B4-BE49-F238E27FC236}">
                <a16:creationId xmlns:a16="http://schemas.microsoft.com/office/drawing/2014/main" id="{5335BB86-267D-5449-966D-969A963A8844}"/>
              </a:ext>
            </a:extLst>
          </p:cNvPr>
          <p:cNvCxnSpPr>
            <a:cxnSpLocks noChangeShapeType="1"/>
            <a:stCxn id="50184" idx="1"/>
            <a:endCxn id="50193" idx="5"/>
          </p:cNvCxnSpPr>
          <p:nvPr/>
        </p:nvCxnSpPr>
        <p:spPr bwMode="auto">
          <a:xfrm rot="10800000">
            <a:off x="1172530" y="2027238"/>
            <a:ext cx="2609850" cy="1535112"/>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0" name="Straight Arrow Connector 29744">
            <a:extLst>
              <a:ext uri="{FF2B5EF4-FFF2-40B4-BE49-F238E27FC236}">
                <a16:creationId xmlns:a16="http://schemas.microsoft.com/office/drawing/2014/main" id="{714371AA-8154-6643-A78E-C45E9903AE5E}"/>
              </a:ext>
            </a:extLst>
          </p:cNvPr>
          <p:cNvCxnSpPr>
            <a:cxnSpLocks noChangeShapeType="1"/>
            <a:stCxn id="50194" idx="3"/>
            <a:endCxn id="50204" idx="1"/>
          </p:cNvCxnSpPr>
          <p:nvPr/>
        </p:nvCxnSpPr>
        <p:spPr bwMode="auto">
          <a:xfrm>
            <a:off x="6039805" y="2154238"/>
            <a:ext cx="43180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1" name="Straight Arrow Connector 29749">
            <a:extLst>
              <a:ext uri="{FF2B5EF4-FFF2-40B4-BE49-F238E27FC236}">
                <a16:creationId xmlns:a16="http://schemas.microsoft.com/office/drawing/2014/main" id="{D5CD1BBC-80A0-CB4E-86A3-69E331014D1D}"/>
              </a:ext>
            </a:extLst>
          </p:cNvPr>
          <p:cNvCxnSpPr>
            <a:cxnSpLocks noChangeShapeType="1"/>
            <a:stCxn id="50191" idx="1"/>
            <a:endCxn id="50184" idx="3"/>
          </p:cNvCxnSpPr>
          <p:nvPr/>
        </p:nvCxnSpPr>
        <p:spPr bwMode="auto">
          <a:xfrm flipH="1" flipV="1">
            <a:off x="4428493" y="3562351"/>
            <a:ext cx="568325" cy="31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2" name="Straight Arrow Connector 29751">
            <a:extLst>
              <a:ext uri="{FF2B5EF4-FFF2-40B4-BE49-F238E27FC236}">
                <a16:creationId xmlns:a16="http://schemas.microsoft.com/office/drawing/2014/main" id="{9787C767-9BC6-2A4B-9629-59428D042E85}"/>
              </a:ext>
            </a:extLst>
          </p:cNvPr>
          <p:cNvCxnSpPr>
            <a:cxnSpLocks noChangeShapeType="1"/>
            <a:stCxn id="50192" idx="1"/>
            <a:endCxn id="50191" idx="3"/>
          </p:cNvCxnSpPr>
          <p:nvPr/>
        </p:nvCxnSpPr>
        <p:spPr bwMode="auto">
          <a:xfrm flipH="1" flipV="1">
            <a:off x="6063618" y="3565525"/>
            <a:ext cx="358775" cy="793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3" name="Straight Arrow Connector 69">
            <a:extLst>
              <a:ext uri="{FF2B5EF4-FFF2-40B4-BE49-F238E27FC236}">
                <a16:creationId xmlns:a16="http://schemas.microsoft.com/office/drawing/2014/main" id="{9932ACF6-1DD6-C842-8626-2FB6DB3F5686}"/>
              </a:ext>
            </a:extLst>
          </p:cNvPr>
          <p:cNvCxnSpPr>
            <a:cxnSpLocks noChangeShapeType="1"/>
            <a:stCxn id="50222" idx="2"/>
            <a:endCxn id="50196" idx="0"/>
          </p:cNvCxnSpPr>
          <p:nvPr/>
        </p:nvCxnSpPr>
        <p:spPr bwMode="auto">
          <a:xfrm flipH="1">
            <a:off x="5533392" y="5251450"/>
            <a:ext cx="7938" cy="13335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04" name="Rectangle 163">
            <a:extLst>
              <a:ext uri="{FF2B5EF4-FFF2-40B4-BE49-F238E27FC236}">
                <a16:creationId xmlns:a16="http://schemas.microsoft.com/office/drawing/2014/main" id="{C70D4BDB-B425-EA45-BF58-6E8D70795CD3}"/>
              </a:ext>
            </a:extLst>
          </p:cNvPr>
          <p:cNvSpPr>
            <a:spLocks noChangeArrowheads="1"/>
          </p:cNvSpPr>
          <p:nvPr/>
        </p:nvSpPr>
        <p:spPr bwMode="auto">
          <a:xfrm>
            <a:off x="6471605" y="1852613"/>
            <a:ext cx="666750" cy="601662"/>
          </a:xfrm>
          <a:prstGeom prst="rect">
            <a:avLst/>
          </a:prstGeom>
          <a:solidFill>
            <a:srgbClr val="FFC00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a:t>DIO review</a:t>
            </a:r>
          </a:p>
        </p:txBody>
      </p:sp>
      <p:cxnSp>
        <p:nvCxnSpPr>
          <p:cNvPr id="50205" name="Elbow Connector 178">
            <a:extLst>
              <a:ext uri="{FF2B5EF4-FFF2-40B4-BE49-F238E27FC236}">
                <a16:creationId xmlns:a16="http://schemas.microsoft.com/office/drawing/2014/main" id="{00278A17-2544-E740-A15B-C2C2C0C67E17}"/>
              </a:ext>
            </a:extLst>
          </p:cNvPr>
          <p:cNvCxnSpPr>
            <a:cxnSpLocks noChangeShapeType="1"/>
            <a:stCxn id="50204" idx="2"/>
            <a:endCxn id="117" idx="6"/>
          </p:cNvCxnSpPr>
          <p:nvPr/>
        </p:nvCxnSpPr>
        <p:spPr bwMode="auto">
          <a:xfrm rot="5400000">
            <a:off x="6103306" y="2028826"/>
            <a:ext cx="276225" cy="1127125"/>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06" name="Oval 239">
            <a:extLst>
              <a:ext uri="{FF2B5EF4-FFF2-40B4-BE49-F238E27FC236}">
                <a16:creationId xmlns:a16="http://schemas.microsoft.com/office/drawing/2014/main" id="{2E90F018-4642-524F-A16D-6879434AB45F}"/>
              </a:ext>
            </a:extLst>
          </p:cNvPr>
          <p:cNvSpPr>
            <a:spLocks noChangeArrowheads="1"/>
          </p:cNvSpPr>
          <p:nvPr/>
        </p:nvSpPr>
        <p:spPr bwMode="auto">
          <a:xfrm>
            <a:off x="5392105" y="6408739"/>
            <a:ext cx="285750" cy="301625"/>
          </a:xfrm>
          <a:prstGeom prst="ellipse">
            <a:avLst/>
          </a:prstGeom>
          <a:solidFill>
            <a:srgbClr val="00B05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cxnSp>
        <p:nvCxnSpPr>
          <p:cNvPr id="50207" name="Straight Arrow Connector 144">
            <a:extLst>
              <a:ext uri="{FF2B5EF4-FFF2-40B4-BE49-F238E27FC236}">
                <a16:creationId xmlns:a16="http://schemas.microsoft.com/office/drawing/2014/main" id="{052D28F0-CF91-4F40-B902-C51F12F36BE8}"/>
              </a:ext>
            </a:extLst>
          </p:cNvPr>
          <p:cNvCxnSpPr>
            <a:cxnSpLocks noChangeShapeType="1"/>
            <a:stCxn id="50194" idx="2"/>
            <a:endCxn id="117" idx="0"/>
          </p:cNvCxnSpPr>
          <p:nvPr/>
        </p:nvCxnSpPr>
        <p:spPr bwMode="auto">
          <a:xfrm>
            <a:off x="5522281" y="2435226"/>
            <a:ext cx="7937" cy="1428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8" name="Elbow Connector 180">
            <a:extLst>
              <a:ext uri="{FF2B5EF4-FFF2-40B4-BE49-F238E27FC236}">
                <a16:creationId xmlns:a16="http://schemas.microsoft.com/office/drawing/2014/main" id="{F00BBDD1-4809-164E-9AE4-C429E27F26D8}"/>
              </a:ext>
            </a:extLst>
          </p:cNvPr>
          <p:cNvCxnSpPr>
            <a:cxnSpLocks noChangeShapeType="1"/>
            <a:endCxn id="50194" idx="0"/>
          </p:cNvCxnSpPr>
          <p:nvPr/>
        </p:nvCxnSpPr>
        <p:spPr bwMode="auto">
          <a:xfrm>
            <a:off x="4880930" y="1350963"/>
            <a:ext cx="641350" cy="520700"/>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9" name="Straight Arrow Connector 207">
            <a:extLst>
              <a:ext uri="{FF2B5EF4-FFF2-40B4-BE49-F238E27FC236}">
                <a16:creationId xmlns:a16="http://schemas.microsoft.com/office/drawing/2014/main" id="{8D7D2AA5-B595-8E4A-B7DB-882AA35ACDD9}"/>
              </a:ext>
            </a:extLst>
          </p:cNvPr>
          <p:cNvCxnSpPr>
            <a:cxnSpLocks noChangeShapeType="1"/>
            <a:stCxn id="150" idx="6"/>
          </p:cNvCxnSpPr>
          <p:nvPr/>
        </p:nvCxnSpPr>
        <p:spPr bwMode="auto">
          <a:xfrm>
            <a:off x="5682618" y="4235451"/>
            <a:ext cx="2847975" cy="15875"/>
          </a:xfrm>
          <a:prstGeom prst="straightConnector1">
            <a:avLst/>
          </a:prstGeom>
          <a:noFill/>
          <a:ln w="9525">
            <a:solidFill>
              <a:schemeClr val="tx1"/>
            </a:solidFill>
            <a:prstDash val="lgDash"/>
            <a:round/>
            <a:headEnd/>
            <a:tailEnd type="triangle" w="med" len="med"/>
          </a:ln>
          <a:extLst>
            <a:ext uri="{909E8E84-426E-40DD-AFC4-6F175D3DCCD1}">
              <a14:hiddenFill xmlns:a14="http://schemas.microsoft.com/office/drawing/2010/main">
                <a:noFill/>
              </a14:hiddenFill>
            </a:ext>
          </a:extLst>
        </p:spPr>
      </p:cxnSp>
      <p:cxnSp>
        <p:nvCxnSpPr>
          <p:cNvPr id="50210" name="Elbow Connector 220">
            <a:extLst>
              <a:ext uri="{FF2B5EF4-FFF2-40B4-BE49-F238E27FC236}">
                <a16:creationId xmlns:a16="http://schemas.microsoft.com/office/drawing/2014/main" id="{2E505F78-CB4C-3548-84C9-CE9FECB438C8}"/>
              </a:ext>
            </a:extLst>
          </p:cNvPr>
          <p:cNvCxnSpPr>
            <a:cxnSpLocks noChangeShapeType="1"/>
            <a:stCxn id="50222" idx="3"/>
            <a:endCxn id="50192" idx="2"/>
          </p:cNvCxnSpPr>
          <p:nvPr/>
        </p:nvCxnSpPr>
        <p:spPr bwMode="auto">
          <a:xfrm flipV="1">
            <a:off x="6160455" y="3940175"/>
            <a:ext cx="836612" cy="941388"/>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11" name="TextBox 313">
            <a:extLst>
              <a:ext uri="{FF2B5EF4-FFF2-40B4-BE49-F238E27FC236}">
                <a16:creationId xmlns:a16="http://schemas.microsoft.com/office/drawing/2014/main" id="{3301974F-FA20-4B40-A28B-AEE3B880CB41}"/>
              </a:ext>
            </a:extLst>
          </p:cNvPr>
          <p:cNvSpPr txBox="1">
            <a:spLocks noChangeArrowheads="1"/>
          </p:cNvSpPr>
          <p:nvPr/>
        </p:nvSpPr>
        <p:spPr bwMode="auto">
          <a:xfrm>
            <a:off x="7152642" y="938213"/>
            <a:ext cx="8969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b="1"/>
              <a:t>AIR</a:t>
            </a:r>
          </a:p>
        </p:txBody>
      </p:sp>
      <p:sp>
        <p:nvSpPr>
          <p:cNvPr id="50212" name="TextBox 314">
            <a:extLst>
              <a:ext uri="{FF2B5EF4-FFF2-40B4-BE49-F238E27FC236}">
                <a16:creationId xmlns:a16="http://schemas.microsoft.com/office/drawing/2014/main" id="{E480112B-3F0C-8844-B186-6DD570178C48}"/>
              </a:ext>
            </a:extLst>
          </p:cNvPr>
          <p:cNvSpPr txBox="1">
            <a:spLocks noChangeArrowheads="1"/>
          </p:cNvSpPr>
          <p:nvPr/>
        </p:nvSpPr>
        <p:spPr bwMode="auto">
          <a:xfrm>
            <a:off x="5452431" y="1279525"/>
            <a:ext cx="896937"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b="1"/>
              <a:t>SPACE</a:t>
            </a:r>
          </a:p>
        </p:txBody>
      </p:sp>
      <p:sp>
        <p:nvSpPr>
          <p:cNvPr id="50213" name="TextBox 315">
            <a:extLst>
              <a:ext uri="{FF2B5EF4-FFF2-40B4-BE49-F238E27FC236}">
                <a16:creationId xmlns:a16="http://schemas.microsoft.com/office/drawing/2014/main" id="{C485DBF3-F976-D64E-8A68-031037958294}"/>
              </a:ext>
            </a:extLst>
          </p:cNvPr>
          <p:cNvSpPr txBox="1">
            <a:spLocks noChangeArrowheads="1"/>
          </p:cNvSpPr>
          <p:nvPr/>
        </p:nvSpPr>
        <p:spPr bwMode="auto">
          <a:xfrm>
            <a:off x="6404931" y="1131888"/>
            <a:ext cx="10175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b="1"/>
              <a:t>COMPUTING</a:t>
            </a:r>
          </a:p>
        </p:txBody>
      </p:sp>
      <p:sp>
        <p:nvSpPr>
          <p:cNvPr id="50214" name="TextBox 314">
            <a:extLst>
              <a:ext uri="{FF2B5EF4-FFF2-40B4-BE49-F238E27FC236}">
                <a16:creationId xmlns:a16="http://schemas.microsoft.com/office/drawing/2014/main" id="{EE78F60C-2631-0D4F-8649-58A37F0A845B}"/>
              </a:ext>
            </a:extLst>
          </p:cNvPr>
          <p:cNvSpPr txBox="1">
            <a:spLocks noChangeArrowheads="1"/>
          </p:cNvSpPr>
          <p:nvPr/>
        </p:nvSpPr>
        <p:spPr bwMode="auto">
          <a:xfrm>
            <a:off x="2128205" y="6334126"/>
            <a:ext cx="139065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b="1" i="1"/>
              <a:t>SECTOR MEETINGS</a:t>
            </a:r>
          </a:p>
        </p:txBody>
      </p:sp>
      <p:sp>
        <p:nvSpPr>
          <p:cNvPr id="50215" name="TextBox 272">
            <a:extLst>
              <a:ext uri="{FF2B5EF4-FFF2-40B4-BE49-F238E27FC236}">
                <a16:creationId xmlns:a16="http://schemas.microsoft.com/office/drawing/2014/main" id="{5F977B87-E182-5D47-8F9A-7E7664D763C3}"/>
              </a:ext>
            </a:extLst>
          </p:cNvPr>
          <p:cNvSpPr txBox="1">
            <a:spLocks noChangeArrowheads="1"/>
          </p:cNvSpPr>
          <p:nvPr/>
        </p:nvSpPr>
        <p:spPr bwMode="auto">
          <a:xfrm>
            <a:off x="4037967" y="6416676"/>
            <a:ext cx="8953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b="1"/>
              <a:t>Admissible</a:t>
            </a:r>
          </a:p>
        </p:txBody>
      </p:sp>
      <p:sp>
        <p:nvSpPr>
          <p:cNvPr id="117" name="Oval 34">
            <a:extLst>
              <a:ext uri="{FF2B5EF4-FFF2-40B4-BE49-F238E27FC236}">
                <a16:creationId xmlns:a16="http://schemas.microsoft.com/office/drawing/2014/main" id="{2FDC2F08-3D19-974C-8D95-C8E34449C533}"/>
              </a:ext>
            </a:extLst>
          </p:cNvPr>
          <p:cNvSpPr>
            <a:spLocks noChangeArrowheads="1"/>
          </p:cNvSpPr>
          <p:nvPr/>
        </p:nvSpPr>
        <p:spPr bwMode="auto">
          <a:xfrm>
            <a:off x="5382581" y="2578100"/>
            <a:ext cx="295275" cy="306388"/>
          </a:xfrm>
          <a:prstGeom prst="ellipse">
            <a:avLst/>
          </a:prstGeom>
          <a:solidFill>
            <a:schemeClr val="accent1">
              <a:lumMod val="90000"/>
            </a:schemeClr>
          </a:solidFill>
          <a:ln w="9525">
            <a:solidFill>
              <a:schemeClr val="tx1"/>
            </a:solidFill>
            <a:round/>
            <a:headEnd/>
            <a:tailEnd/>
          </a:ln>
        </p:spPr>
        <p:txBody>
          <a:bodyPr/>
          <a:lstStyle>
            <a:lvl1pPr>
              <a:spcBef>
                <a:spcPct val="20000"/>
              </a:spcBef>
              <a:buChar char="•"/>
              <a:defRPr sz="2000">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sz="20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x-none" altLang="x-none" sz="1000"/>
          </a:p>
        </p:txBody>
      </p:sp>
      <p:cxnSp>
        <p:nvCxnSpPr>
          <p:cNvPr id="50217" name="Straight Arrow Connector 144">
            <a:extLst>
              <a:ext uri="{FF2B5EF4-FFF2-40B4-BE49-F238E27FC236}">
                <a16:creationId xmlns:a16="http://schemas.microsoft.com/office/drawing/2014/main" id="{12F846D8-F302-1640-8EF6-D7F4226D476C}"/>
              </a:ext>
            </a:extLst>
          </p:cNvPr>
          <p:cNvCxnSpPr>
            <a:cxnSpLocks noChangeShapeType="1"/>
          </p:cNvCxnSpPr>
          <p:nvPr/>
        </p:nvCxnSpPr>
        <p:spPr bwMode="auto">
          <a:xfrm>
            <a:off x="4880930" y="1063626"/>
            <a:ext cx="2425700" cy="31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18" name="Straight Arrow Connector 29749">
            <a:extLst>
              <a:ext uri="{FF2B5EF4-FFF2-40B4-BE49-F238E27FC236}">
                <a16:creationId xmlns:a16="http://schemas.microsoft.com/office/drawing/2014/main" id="{99C61214-E96B-4A42-AC31-AFA087EB7B20}"/>
              </a:ext>
            </a:extLst>
          </p:cNvPr>
          <p:cNvCxnSpPr>
            <a:cxnSpLocks noChangeShapeType="1"/>
            <a:stCxn id="50190" idx="3"/>
            <a:endCxn id="50189" idx="1"/>
          </p:cNvCxnSpPr>
          <p:nvPr/>
        </p:nvCxnSpPr>
        <p:spPr bwMode="auto">
          <a:xfrm flipV="1">
            <a:off x="3807781" y="1204914"/>
            <a:ext cx="250825" cy="31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50" name="Oval 34">
            <a:extLst>
              <a:ext uri="{FF2B5EF4-FFF2-40B4-BE49-F238E27FC236}">
                <a16:creationId xmlns:a16="http://schemas.microsoft.com/office/drawing/2014/main" id="{97FB1AAA-AB0E-2242-9DB8-03755BA80AD6}"/>
              </a:ext>
            </a:extLst>
          </p:cNvPr>
          <p:cNvSpPr>
            <a:spLocks noChangeArrowheads="1"/>
          </p:cNvSpPr>
          <p:nvPr/>
        </p:nvSpPr>
        <p:spPr bwMode="auto">
          <a:xfrm>
            <a:off x="5379405" y="4081464"/>
            <a:ext cx="303212" cy="306387"/>
          </a:xfrm>
          <a:prstGeom prst="ellipse">
            <a:avLst/>
          </a:prstGeom>
          <a:solidFill>
            <a:schemeClr val="accent1">
              <a:lumMod val="90000"/>
            </a:schemeClr>
          </a:solidFill>
          <a:ln w="9525">
            <a:solidFill>
              <a:schemeClr val="tx1"/>
            </a:solidFill>
            <a:round/>
            <a:headEnd/>
            <a:tailEnd/>
          </a:ln>
        </p:spPr>
        <p:txBody>
          <a:bodyPr/>
          <a:lstStyle>
            <a:lvl1pPr>
              <a:spcBef>
                <a:spcPct val="20000"/>
              </a:spcBef>
              <a:buChar char="•"/>
              <a:defRPr sz="2000">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sz="20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x-none" altLang="x-none" sz="1000"/>
          </a:p>
        </p:txBody>
      </p:sp>
      <p:cxnSp>
        <p:nvCxnSpPr>
          <p:cNvPr id="50220" name="Straight Arrow Connector 29751">
            <a:extLst>
              <a:ext uri="{FF2B5EF4-FFF2-40B4-BE49-F238E27FC236}">
                <a16:creationId xmlns:a16="http://schemas.microsoft.com/office/drawing/2014/main" id="{F9B9FC75-056A-974E-89D5-865E539F7AEE}"/>
              </a:ext>
            </a:extLst>
          </p:cNvPr>
          <p:cNvCxnSpPr>
            <a:cxnSpLocks noChangeShapeType="1"/>
            <a:stCxn id="50191" idx="2"/>
            <a:endCxn id="150" idx="0"/>
          </p:cNvCxnSpPr>
          <p:nvPr/>
        </p:nvCxnSpPr>
        <p:spPr bwMode="auto">
          <a:xfrm>
            <a:off x="5530217" y="3935413"/>
            <a:ext cx="0" cy="14605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21" name="Straight Arrow Connector 29751">
            <a:extLst>
              <a:ext uri="{FF2B5EF4-FFF2-40B4-BE49-F238E27FC236}">
                <a16:creationId xmlns:a16="http://schemas.microsoft.com/office/drawing/2014/main" id="{1B25B6A7-ADCE-6D46-A1EA-04D22A677465}"/>
              </a:ext>
            </a:extLst>
          </p:cNvPr>
          <p:cNvCxnSpPr>
            <a:cxnSpLocks noChangeShapeType="1"/>
            <a:stCxn id="150" idx="4"/>
            <a:endCxn id="50222" idx="0"/>
          </p:cNvCxnSpPr>
          <p:nvPr/>
        </p:nvCxnSpPr>
        <p:spPr bwMode="auto">
          <a:xfrm>
            <a:off x="5530218" y="4387850"/>
            <a:ext cx="11113" cy="12223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22" name="Decision 95">
            <a:extLst>
              <a:ext uri="{FF2B5EF4-FFF2-40B4-BE49-F238E27FC236}">
                <a16:creationId xmlns:a16="http://schemas.microsoft.com/office/drawing/2014/main" id="{6D0A4293-6876-E34E-B271-35F43FDEBDDC}"/>
              </a:ext>
            </a:extLst>
          </p:cNvPr>
          <p:cNvSpPr>
            <a:spLocks noChangeArrowheads="1"/>
          </p:cNvSpPr>
          <p:nvPr/>
        </p:nvSpPr>
        <p:spPr bwMode="auto">
          <a:xfrm>
            <a:off x="4920617" y="4510088"/>
            <a:ext cx="1239838" cy="741362"/>
          </a:xfrm>
          <a:prstGeom prst="flowChartDecision">
            <a:avLst/>
          </a:prstGeom>
          <a:solidFill>
            <a:schemeClr val="accent1"/>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a:t>3 (4) reviews</a:t>
            </a:r>
          </a:p>
        </p:txBody>
      </p:sp>
      <p:cxnSp>
        <p:nvCxnSpPr>
          <p:cNvPr id="50223" name="Straight Arrow Connector 69">
            <a:extLst>
              <a:ext uri="{FF2B5EF4-FFF2-40B4-BE49-F238E27FC236}">
                <a16:creationId xmlns:a16="http://schemas.microsoft.com/office/drawing/2014/main" id="{9B49E96E-55EA-3949-BC15-C650893D5BE3}"/>
              </a:ext>
            </a:extLst>
          </p:cNvPr>
          <p:cNvCxnSpPr>
            <a:cxnSpLocks noChangeShapeType="1"/>
            <a:stCxn id="50196" idx="2"/>
            <a:endCxn id="50206" idx="0"/>
          </p:cNvCxnSpPr>
          <p:nvPr/>
        </p:nvCxnSpPr>
        <p:spPr bwMode="auto">
          <a:xfrm>
            <a:off x="5533392" y="6126164"/>
            <a:ext cx="1588" cy="2825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24" name="TextBox 98">
            <a:extLst>
              <a:ext uri="{FF2B5EF4-FFF2-40B4-BE49-F238E27FC236}">
                <a16:creationId xmlns:a16="http://schemas.microsoft.com/office/drawing/2014/main" id="{08AE8462-CBC6-EE4D-976A-5AC14835C376}"/>
              </a:ext>
            </a:extLst>
          </p:cNvPr>
          <p:cNvSpPr txBox="1">
            <a:spLocks noChangeArrowheads="1"/>
          </p:cNvSpPr>
          <p:nvPr/>
        </p:nvSpPr>
        <p:spPr bwMode="auto">
          <a:xfrm>
            <a:off x="6193793" y="4551363"/>
            <a:ext cx="3921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t>no</a:t>
            </a:r>
          </a:p>
        </p:txBody>
      </p:sp>
      <p:sp>
        <p:nvSpPr>
          <p:cNvPr id="50225" name="TextBox 98">
            <a:extLst>
              <a:ext uri="{FF2B5EF4-FFF2-40B4-BE49-F238E27FC236}">
                <a16:creationId xmlns:a16="http://schemas.microsoft.com/office/drawing/2014/main" id="{412D93AA-5085-4940-8639-E7998DFBDB16}"/>
              </a:ext>
            </a:extLst>
          </p:cNvPr>
          <p:cNvSpPr txBox="1">
            <a:spLocks noChangeArrowheads="1"/>
          </p:cNvSpPr>
          <p:nvPr/>
        </p:nvSpPr>
        <p:spPr bwMode="auto">
          <a:xfrm>
            <a:off x="4428493" y="5464176"/>
            <a:ext cx="39211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t>no</a:t>
            </a:r>
          </a:p>
        </p:txBody>
      </p:sp>
      <p:sp>
        <p:nvSpPr>
          <p:cNvPr id="50226" name="TextBox 98">
            <a:extLst>
              <a:ext uri="{FF2B5EF4-FFF2-40B4-BE49-F238E27FC236}">
                <a16:creationId xmlns:a16="http://schemas.microsoft.com/office/drawing/2014/main" id="{4B8ACE33-4405-9143-AAE2-13E6D10E1F5B}"/>
              </a:ext>
            </a:extLst>
          </p:cNvPr>
          <p:cNvSpPr txBox="1">
            <a:spLocks noChangeArrowheads="1"/>
          </p:cNvSpPr>
          <p:nvPr/>
        </p:nvSpPr>
        <p:spPr bwMode="auto">
          <a:xfrm>
            <a:off x="8128956" y="3749675"/>
            <a:ext cx="955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i="1"/>
              <a:t>send to other sector</a:t>
            </a:r>
          </a:p>
        </p:txBody>
      </p:sp>
      <p:sp>
        <p:nvSpPr>
          <p:cNvPr id="50227" name="TextBox 143">
            <a:extLst>
              <a:ext uri="{FF2B5EF4-FFF2-40B4-BE49-F238E27FC236}">
                <a16:creationId xmlns:a16="http://schemas.microsoft.com/office/drawing/2014/main" id="{6F12DB31-4FAC-C64B-B75F-3F12C4458D51}"/>
              </a:ext>
            </a:extLst>
          </p:cNvPr>
          <p:cNvSpPr txBox="1">
            <a:spLocks noChangeArrowheads="1"/>
          </p:cNvSpPr>
          <p:nvPr/>
        </p:nvSpPr>
        <p:spPr bwMode="auto">
          <a:xfrm>
            <a:off x="7793992" y="903288"/>
            <a:ext cx="1504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i="1"/>
              <a:t>[process runs parallel in sectors]</a:t>
            </a:r>
          </a:p>
        </p:txBody>
      </p:sp>
      <p:sp>
        <p:nvSpPr>
          <p:cNvPr id="50228" name="TextBox 98">
            <a:extLst>
              <a:ext uri="{FF2B5EF4-FFF2-40B4-BE49-F238E27FC236}">
                <a16:creationId xmlns:a16="http://schemas.microsoft.com/office/drawing/2014/main" id="{51296105-AE0F-994B-A866-5A2BEC4E9F4C}"/>
              </a:ext>
            </a:extLst>
          </p:cNvPr>
          <p:cNvSpPr txBox="1">
            <a:spLocks noChangeArrowheads="1"/>
          </p:cNvSpPr>
          <p:nvPr/>
        </p:nvSpPr>
        <p:spPr bwMode="auto">
          <a:xfrm>
            <a:off x="4476118" y="3944938"/>
            <a:ext cx="5746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t>pass</a:t>
            </a:r>
          </a:p>
        </p:txBody>
      </p:sp>
      <p:sp>
        <p:nvSpPr>
          <p:cNvPr id="50229" name="TextBox 98">
            <a:extLst>
              <a:ext uri="{FF2B5EF4-FFF2-40B4-BE49-F238E27FC236}">
                <a16:creationId xmlns:a16="http://schemas.microsoft.com/office/drawing/2014/main" id="{1DDAF760-D548-C445-A8FF-C7570DECAED1}"/>
              </a:ext>
            </a:extLst>
          </p:cNvPr>
          <p:cNvSpPr txBox="1">
            <a:spLocks noChangeArrowheads="1"/>
          </p:cNvSpPr>
          <p:nvPr/>
        </p:nvSpPr>
        <p:spPr bwMode="auto">
          <a:xfrm>
            <a:off x="2961643" y="3294063"/>
            <a:ext cx="576263"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t>fail</a:t>
            </a:r>
          </a:p>
        </p:txBody>
      </p:sp>
      <p:cxnSp>
        <p:nvCxnSpPr>
          <p:cNvPr id="50230" name="Straight Arrow Connector 144">
            <a:extLst>
              <a:ext uri="{FF2B5EF4-FFF2-40B4-BE49-F238E27FC236}">
                <a16:creationId xmlns:a16="http://schemas.microsoft.com/office/drawing/2014/main" id="{20740BC2-ED86-1344-BA96-DCFB1F1C21EF}"/>
              </a:ext>
            </a:extLst>
          </p:cNvPr>
          <p:cNvCxnSpPr>
            <a:cxnSpLocks noChangeShapeType="1"/>
            <a:stCxn id="117" idx="4"/>
            <a:endCxn id="50191" idx="0"/>
          </p:cNvCxnSpPr>
          <p:nvPr/>
        </p:nvCxnSpPr>
        <p:spPr bwMode="auto">
          <a:xfrm flipH="1">
            <a:off x="5530217" y="2884488"/>
            <a:ext cx="0" cy="31115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31" name="Straight Arrow Connector 144">
            <a:extLst>
              <a:ext uri="{FF2B5EF4-FFF2-40B4-BE49-F238E27FC236}">
                <a16:creationId xmlns:a16="http://schemas.microsoft.com/office/drawing/2014/main" id="{9BDF7053-1638-5B4F-87EA-076DF3F13C08}"/>
              </a:ext>
            </a:extLst>
          </p:cNvPr>
          <p:cNvCxnSpPr>
            <a:cxnSpLocks noChangeShapeType="1"/>
            <a:stCxn id="50189" idx="3"/>
          </p:cNvCxnSpPr>
          <p:nvPr/>
        </p:nvCxnSpPr>
        <p:spPr bwMode="auto">
          <a:xfrm flipV="1">
            <a:off x="4880931" y="1204913"/>
            <a:ext cx="1481137"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32" name="TextBox 143">
            <a:extLst>
              <a:ext uri="{FF2B5EF4-FFF2-40B4-BE49-F238E27FC236}">
                <a16:creationId xmlns:a16="http://schemas.microsoft.com/office/drawing/2014/main" id="{F18B654A-FE0C-1C46-8207-04A0D7596574}"/>
              </a:ext>
            </a:extLst>
          </p:cNvPr>
          <p:cNvSpPr txBox="1">
            <a:spLocks noChangeArrowheads="1"/>
          </p:cNvSpPr>
          <p:nvPr/>
        </p:nvSpPr>
        <p:spPr bwMode="auto">
          <a:xfrm>
            <a:off x="3666492" y="2722563"/>
            <a:ext cx="1003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i="1"/>
              <a:t>[bypass TO at 3</a:t>
            </a:r>
            <a:r>
              <a:rPr lang="en-US" altLang="en-US" sz="1000" i="1" baseline="30000"/>
              <a:t>rd</a:t>
            </a:r>
            <a:r>
              <a:rPr lang="en-US" altLang="en-US" sz="1000" i="1"/>
              <a:t> review]</a:t>
            </a:r>
          </a:p>
        </p:txBody>
      </p:sp>
      <p:pic>
        <p:nvPicPr>
          <p:cNvPr id="5" name="Picture 4">
            <a:extLst>
              <a:ext uri="{FF2B5EF4-FFF2-40B4-BE49-F238E27FC236}">
                <a16:creationId xmlns:a16="http://schemas.microsoft.com/office/drawing/2014/main" id="{417DDF4B-5BE9-D443-8F61-D096B50AC5BF}"/>
              </a:ext>
            </a:extLst>
          </p:cNvPr>
          <p:cNvPicPr>
            <a:picLocks noChangeAspect="1"/>
          </p:cNvPicPr>
          <p:nvPr/>
        </p:nvPicPr>
        <p:blipFill>
          <a:blip r:embed="rId3"/>
          <a:stretch>
            <a:fillRect/>
          </a:stretch>
        </p:blipFill>
        <p:spPr>
          <a:xfrm>
            <a:off x="9238312" y="1292227"/>
            <a:ext cx="2861150" cy="2733673"/>
          </a:xfrm>
          <a:prstGeom prst="rect">
            <a:avLst/>
          </a:prstGeom>
          <a:ln w="19050">
            <a:solidFill>
              <a:srgbClr val="C00000"/>
            </a:solidFill>
          </a:ln>
        </p:spPr>
      </p:pic>
      <p:sp>
        <p:nvSpPr>
          <p:cNvPr id="6" name="TextBox 5">
            <a:extLst>
              <a:ext uri="{FF2B5EF4-FFF2-40B4-BE49-F238E27FC236}">
                <a16:creationId xmlns:a16="http://schemas.microsoft.com/office/drawing/2014/main" id="{3C818BD9-9F19-2F4C-8AE1-65C437089BB1}"/>
              </a:ext>
            </a:extLst>
          </p:cNvPr>
          <p:cNvSpPr txBox="1"/>
          <p:nvPr/>
        </p:nvSpPr>
        <p:spPr>
          <a:xfrm>
            <a:off x="9868352" y="835581"/>
            <a:ext cx="1421671" cy="369332"/>
          </a:xfrm>
          <a:prstGeom prst="rect">
            <a:avLst/>
          </a:prstGeom>
          <a:noFill/>
        </p:spPr>
        <p:txBody>
          <a:bodyPr wrap="none" rtlCol="0">
            <a:spAutoFit/>
          </a:bodyPr>
          <a:lstStyle/>
          <a:p>
            <a:r>
              <a:rPr lang="en-US" b="1" dirty="0"/>
              <a:t>Review Form</a:t>
            </a:r>
          </a:p>
        </p:txBody>
      </p:sp>
      <p:sp>
        <p:nvSpPr>
          <p:cNvPr id="7" name="TextBox 6">
            <a:extLst>
              <a:ext uri="{FF2B5EF4-FFF2-40B4-BE49-F238E27FC236}">
                <a16:creationId xmlns:a16="http://schemas.microsoft.com/office/drawing/2014/main" id="{9D16B1DB-FF97-1440-9ED3-A487A6AE5F54}"/>
              </a:ext>
            </a:extLst>
          </p:cNvPr>
          <p:cNvSpPr txBox="1"/>
          <p:nvPr/>
        </p:nvSpPr>
        <p:spPr>
          <a:xfrm>
            <a:off x="9703165" y="4797425"/>
            <a:ext cx="2145011" cy="1877437"/>
          </a:xfrm>
          <a:prstGeom prst="rect">
            <a:avLst/>
          </a:prstGeom>
          <a:noFill/>
        </p:spPr>
        <p:txBody>
          <a:bodyPr wrap="none" rtlCol="0">
            <a:spAutoFit/>
          </a:bodyPr>
          <a:lstStyle/>
          <a:p>
            <a:r>
              <a:rPr lang="en-US" sz="1600" dirty="0"/>
              <a:t>1 – Reject</a:t>
            </a:r>
          </a:p>
          <a:p>
            <a:r>
              <a:rPr lang="en-US" sz="1600" dirty="0"/>
              <a:t>2 – Probably admissible</a:t>
            </a:r>
          </a:p>
          <a:p>
            <a:r>
              <a:rPr lang="en-US" sz="1600" dirty="0"/>
              <a:t>3 – Admissible</a:t>
            </a:r>
          </a:p>
          <a:p>
            <a:r>
              <a:rPr lang="en-US" sz="1600" dirty="0"/>
              <a:t>3.5 – Admit</a:t>
            </a:r>
          </a:p>
          <a:p>
            <a:r>
              <a:rPr lang="en-US" sz="1600" dirty="0"/>
              <a:t>4 – Definite admit</a:t>
            </a:r>
          </a:p>
          <a:p>
            <a:endParaRPr lang="en-US" dirty="0"/>
          </a:p>
          <a:p>
            <a:endParaRPr lang="en-US" dirty="0"/>
          </a:p>
        </p:txBody>
      </p:sp>
      <p:sp>
        <p:nvSpPr>
          <p:cNvPr id="77" name="TextBox 76">
            <a:extLst>
              <a:ext uri="{FF2B5EF4-FFF2-40B4-BE49-F238E27FC236}">
                <a16:creationId xmlns:a16="http://schemas.microsoft.com/office/drawing/2014/main" id="{EB9CEEB0-85A9-4949-9054-30CF7B1774E2}"/>
              </a:ext>
            </a:extLst>
          </p:cNvPr>
          <p:cNvSpPr txBox="1"/>
          <p:nvPr/>
        </p:nvSpPr>
        <p:spPr>
          <a:xfrm>
            <a:off x="9886090" y="4434829"/>
            <a:ext cx="1542602" cy="369332"/>
          </a:xfrm>
          <a:prstGeom prst="rect">
            <a:avLst/>
          </a:prstGeom>
          <a:noFill/>
        </p:spPr>
        <p:txBody>
          <a:bodyPr wrap="none" rtlCol="0">
            <a:spAutoFit/>
          </a:bodyPr>
          <a:lstStyle/>
          <a:p>
            <a:r>
              <a:rPr lang="en-US" b="1" dirty="0"/>
              <a:t>Review Scores</a:t>
            </a:r>
          </a:p>
        </p:txBody>
      </p:sp>
    </p:spTree>
    <p:extLst>
      <p:ext uri="{BB962C8B-B14F-4D97-AF65-F5344CB8AC3E}">
        <p14:creationId xmlns:p14="http://schemas.microsoft.com/office/powerpoint/2010/main" val="1901222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D760A1A8-F5DC-8F43-98CD-B7AB92100C01}"/>
              </a:ext>
            </a:extLst>
          </p:cNvPr>
          <p:cNvSpPr/>
          <p:nvPr/>
        </p:nvSpPr>
        <p:spPr>
          <a:xfrm>
            <a:off x="1926163" y="3213460"/>
            <a:ext cx="4948615" cy="2177537"/>
          </a:xfrm>
          <a:prstGeom prst="rect">
            <a:avLst/>
          </a:prstGeom>
          <a:solidFill>
            <a:schemeClr val="accent6">
              <a:alpha val="20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7" name="Rectangle 126">
            <a:extLst>
              <a:ext uri="{FF2B5EF4-FFF2-40B4-BE49-F238E27FC236}">
                <a16:creationId xmlns:a16="http://schemas.microsoft.com/office/drawing/2014/main" id="{7CA9D7D8-0601-0540-B808-65C88A28A423}"/>
              </a:ext>
            </a:extLst>
          </p:cNvPr>
          <p:cNvSpPr/>
          <p:nvPr/>
        </p:nvSpPr>
        <p:spPr>
          <a:xfrm>
            <a:off x="1901859" y="784829"/>
            <a:ext cx="4948616" cy="2200402"/>
          </a:xfrm>
          <a:prstGeom prst="rect">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0177" name="Slide Number Placeholder 5">
            <a:extLst>
              <a:ext uri="{FF2B5EF4-FFF2-40B4-BE49-F238E27FC236}">
                <a16:creationId xmlns:a16="http://schemas.microsoft.com/office/drawing/2014/main" id="{73FC0EA2-76E0-F840-A60C-070D5ABC7BFE}"/>
              </a:ext>
            </a:extLst>
          </p:cNvPr>
          <p:cNvSpPr>
            <a:spLocks noGrp="1"/>
          </p:cNvSpPr>
          <p:nvPr>
            <p:ph type="sldNum" sz="quarter" idx="12"/>
          </p:nvPr>
        </p:nvSpPr>
        <p:spPr>
          <a:xfrm>
            <a:off x="10164764" y="6530975"/>
            <a:ext cx="498475" cy="279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B67DCA9C-8D5F-F24F-A642-87DAA08B4D0A}" type="slidenum">
              <a:rPr lang="en-US" altLang="en-US" sz="1400"/>
              <a:pPr>
                <a:spcBef>
                  <a:spcPct val="0"/>
                </a:spcBef>
                <a:buFontTx/>
                <a:buNone/>
              </a:pPr>
              <a:t>23</a:t>
            </a:fld>
            <a:endParaRPr lang="en-US" altLang="en-US" sz="1400"/>
          </a:p>
        </p:txBody>
      </p:sp>
      <p:sp>
        <p:nvSpPr>
          <p:cNvPr id="50178" name="Rectangle 2">
            <a:extLst>
              <a:ext uri="{FF2B5EF4-FFF2-40B4-BE49-F238E27FC236}">
                <a16:creationId xmlns:a16="http://schemas.microsoft.com/office/drawing/2014/main" id="{DC2D07B9-F60E-7A40-847C-71BB57B2F7F5}"/>
              </a:ext>
            </a:extLst>
          </p:cNvPr>
          <p:cNvSpPr>
            <a:spLocks noChangeArrowheads="1"/>
          </p:cNvSpPr>
          <p:nvPr/>
        </p:nvSpPr>
        <p:spPr bwMode="auto">
          <a:xfrm>
            <a:off x="577597" y="19845"/>
            <a:ext cx="11327641"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110000"/>
              </a:lnSpc>
              <a:buFontTx/>
              <a:buNone/>
            </a:pPr>
            <a:r>
              <a:rPr lang="en-US" altLang="en-US" sz="3200" b="1" dirty="0">
                <a:latin typeface="Arial Black" panose="020B0604020202020204" pitchFamily="34" charset="0"/>
                <a:ea typeface="Arial Black" panose="020B0604020202020204" pitchFamily="34" charset="0"/>
                <a:cs typeface="Arial Black" panose="020B0604020202020204" pitchFamily="34" charset="0"/>
              </a:rPr>
              <a:t>ADMISSION PROCESS: Rounds 0 and 1</a:t>
            </a:r>
          </a:p>
        </p:txBody>
      </p:sp>
      <p:cxnSp>
        <p:nvCxnSpPr>
          <p:cNvPr id="50179" name="Straight Arrow Connector 4">
            <a:extLst>
              <a:ext uri="{FF2B5EF4-FFF2-40B4-BE49-F238E27FC236}">
                <a16:creationId xmlns:a16="http://schemas.microsoft.com/office/drawing/2014/main" id="{C1B32BD1-72D7-7E49-8B88-8AED2BA5DCC6}"/>
              </a:ext>
            </a:extLst>
          </p:cNvPr>
          <p:cNvCxnSpPr>
            <a:cxnSpLocks noChangeShapeType="1"/>
            <a:stCxn id="50188" idx="6"/>
            <a:endCxn id="50195" idx="1"/>
          </p:cNvCxnSpPr>
          <p:nvPr/>
        </p:nvCxnSpPr>
        <p:spPr bwMode="auto">
          <a:xfrm>
            <a:off x="1841614" y="1208883"/>
            <a:ext cx="19985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0" name="TextBox 6">
            <a:extLst>
              <a:ext uri="{FF2B5EF4-FFF2-40B4-BE49-F238E27FC236}">
                <a16:creationId xmlns:a16="http://schemas.microsoft.com/office/drawing/2014/main" id="{0DEFFE70-EA1F-AD45-A850-8ADA4DAD9AE5}"/>
              </a:ext>
            </a:extLst>
          </p:cNvPr>
          <p:cNvSpPr txBox="1">
            <a:spLocks noChangeArrowheads="1"/>
          </p:cNvSpPr>
          <p:nvPr/>
        </p:nvSpPr>
        <p:spPr bwMode="auto">
          <a:xfrm>
            <a:off x="1288671" y="578133"/>
            <a:ext cx="130333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b="1" dirty="0"/>
              <a:t>Applicants</a:t>
            </a:r>
          </a:p>
        </p:txBody>
      </p:sp>
      <p:sp>
        <p:nvSpPr>
          <p:cNvPr id="50181" name="TextBox 12">
            <a:extLst>
              <a:ext uri="{FF2B5EF4-FFF2-40B4-BE49-F238E27FC236}">
                <a16:creationId xmlns:a16="http://schemas.microsoft.com/office/drawing/2014/main" id="{E368E612-A017-8A46-A725-4FFD3C2C7410}"/>
              </a:ext>
            </a:extLst>
          </p:cNvPr>
          <p:cNvSpPr txBox="1">
            <a:spLocks noChangeArrowheads="1"/>
          </p:cNvSpPr>
          <p:nvPr/>
        </p:nvSpPr>
        <p:spPr bwMode="auto">
          <a:xfrm>
            <a:off x="1230425" y="1487488"/>
            <a:ext cx="89693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b="1" dirty="0"/>
              <a:t>Reject</a:t>
            </a:r>
          </a:p>
        </p:txBody>
      </p:sp>
      <p:cxnSp>
        <p:nvCxnSpPr>
          <p:cNvPr id="50183" name="Elbow Connector 13">
            <a:extLst>
              <a:ext uri="{FF2B5EF4-FFF2-40B4-BE49-F238E27FC236}">
                <a16:creationId xmlns:a16="http://schemas.microsoft.com/office/drawing/2014/main" id="{E8DA8E9B-2FEE-874B-8BF4-94C4F6C1E21B}"/>
              </a:ext>
            </a:extLst>
          </p:cNvPr>
          <p:cNvCxnSpPr>
            <a:cxnSpLocks noChangeShapeType="1"/>
            <a:stCxn id="50195" idx="2"/>
          </p:cNvCxnSpPr>
          <p:nvPr/>
        </p:nvCxnSpPr>
        <p:spPr bwMode="auto">
          <a:xfrm rot="5400000">
            <a:off x="1998444" y="1308434"/>
            <a:ext cx="427289" cy="737773"/>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186" name="Elbow Connector 30">
            <a:extLst>
              <a:ext uri="{FF2B5EF4-FFF2-40B4-BE49-F238E27FC236}">
                <a16:creationId xmlns:a16="http://schemas.microsoft.com/office/drawing/2014/main" id="{FE313996-6C87-4547-AD45-40C63848AF87}"/>
              </a:ext>
            </a:extLst>
          </p:cNvPr>
          <p:cNvCxnSpPr>
            <a:cxnSpLocks noChangeShapeType="1"/>
            <a:stCxn id="50196" idx="1"/>
            <a:endCxn id="50193" idx="4"/>
          </p:cNvCxnSpPr>
          <p:nvPr/>
        </p:nvCxnSpPr>
        <p:spPr bwMode="auto">
          <a:xfrm rot="10800000">
            <a:off x="1694770" y="2071689"/>
            <a:ext cx="2114913" cy="2601221"/>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8" name="Oval 34">
            <a:extLst>
              <a:ext uri="{FF2B5EF4-FFF2-40B4-BE49-F238E27FC236}">
                <a16:creationId xmlns:a16="http://schemas.microsoft.com/office/drawing/2014/main" id="{70527819-01CE-A844-B426-578AEEEB35AD}"/>
              </a:ext>
            </a:extLst>
          </p:cNvPr>
          <p:cNvSpPr>
            <a:spLocks noChangeArrowheads="1"/>
          </p:cNvSpPr>
          <p:nvPr/>
        </p:nvSpPr>
        <p:spPr bwMode="auto">
          <a:xfrm>
            <a:off x="1546339" y="1055689"/>
            <a:ext cx="295275" cy="306387"/>
          </a:xfrm>
          <a:prstGeom prst="ellipse">
            <a:avLst/>
          </a:prstGeom>
          <a:solidFill>
            <a:srgbClr val="0070C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50189" name="Rectangle 40">
            <a:extLst>
              <a:ext uri="{FF2B5EF4-FFF2-40B4-BE49-F238E27FC236}">
                <a16:creationId xmlns:a16="http://schemas.microsoft.com/office/drawing/2014/main" id="{51E442F3-DE1F-7042-8996-260A6BE9C1DC}"/>
              </a:ext>
            </a:extLst>
          </p:cNvPr>
          <p:cNvSpPr>
            <a:spLocks noChangeArrowheads="1"/>
          </p:cNvSpPr>
          <p:nvPr/>
        </p:nvSpPr>
        <p:spPr bwMode="auto">
          <a:xfrm>
            <a:off x="7003042" y="5823025"/>
            <a:ext cx="822325" cy="511175"/>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send to sectors</a:t>
            </a:r>
          </a:p>
        </p:txBody>
      </p:sp>
      <p:sp>
        <p:nvSpPr>
          <p:cNvPr id="50190" name="Rectangle 52">
            <a:extLst>
              <a:ext uri="{FF2B5EF4-FFF2-40B4-BE49-F238E27FC236}">
                <a16:creationId xmlns:a16="http://schemas.microsoft.com/office/drawing/2014/main" id="{17CAB37C-6230-8840-8B63-8C1A6E33272F}"/>
              </a:ext>
            </a:extLst>
          </p:cNvPr>
          <p:cNvSpPr>
            <a:spLocks noChangeArrowheads="1"/>
          </p:cNvSpPr>
          <p:nvPr/>
        </p:nvSpPr>
        <p:spPr bwMode="auto">
          <a:xfrm>
            <a:off x="4306918" y="3370500"/>
            <a:ext cx="1157170" cy="696912"/>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dirty="0"/>
              <a:t>assign 2 faculty</a:t>
            </a:r>
          </a:p>
          <a:p>
            <a:pPr algn="ctr">
              <a:spcBef>
                <a:spcPct val="0"/>
              </a:spcBef>
              <a:buFontTx/>
              <a:buNone/>
            </a:pPr>
            <a:r>
              <a:rPr lang="en-US" altLang="en-US" sz="1100" dirty="0"/>
              <a:t>in related field(s) of study </a:t>
            </a:r>
            <a:r>
              <a:rPr lang="en-US" altLang="en-US" sz="1100" b="1" dirty="0"/>
              <a:t>(SH/GACC)</a:t>
            </a:r>
          </a:p>
        </p:txBody>
      </p:sp>
      <p:sp>
        <p:nvSpPr>
          <p:cNvPr id="50192" name="Rectangle 70">
            <a:extLst>
              <a:ext uri="{FF2B5EF4-FFF2-40B4-BE49-F238E27FC236}">
                <a16:creationId xmlns:a16="http://schemas.microsoft.com/office/drawing/2014/main" id="{BCB6DF6D-7473-9049-84B3-1A10D7AB2FB8}"/>
              </a:ext>
            </a:extLst>
          </p:cNvPr>
          <p:cNvSpPr>
            <a:spLocks noChangeArrowheads="1"/>
          </p:cNvSpPr>
          <p:nvPr/>
        </p:nvSpPr>
        <p:spPr bwMode="auto">
          <a:xfrm>
            <a:off x="5618110" y="839633"/>
            <a:ext cx="1150938" cy="733425"/>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dirty="0"/>
              <a:t>assign +1 faculty</a:t>
            </a:r>
          </a:p>
          <a:p>
            <a:pPr algn="ctr">
              <a:spcBef>
                <a:spcPct val="0"/>
              </a:spcBef>
              <a:buFontTx/>
              <a:buNone/>
            </a:pPr>
            <a:r>
              <a:rPr lang="en-US" altLang="en-US" sz="1100" dirty="0"/>
              <a:t>in related Field of Study</a:t>
            </a:r>
          </a:p>
        </p:txBody>
      </p:sp>
      <p:sp>
        <p:nvSpPr>
          <p:cNvPr id="50193" name="Oval 73">
            <a:extLst>
              <a:ext uri="{FF2B5EF4-FFF2-40B4-BE49-F238E27FC236}">
                <a16:creationId xmlns:a16="http://schemas.microsoft.com/office/drawing/2014/main" id="{1EFFD5F0-6572-4845-A61C-9740A75A4258}"/>
              </a:ext>
            </a:extLst>
          </p:cNvPr>
          <p:cNvSpPr>
            <a:spLocks noChangeArrowheads="1"/>
          </p:cNvSpPr>
          <p:nvPr/>
        </p:nvSpPr>
        <p:spPr bwMode="auto">
          <a:xfrm>
            <a:off x="1546338" y="1765300"/>
            <a:ext cx="296862" cy="306388"/>
          </a:xfrm>
          <a:prstGeom prst="ellipse">
            <a:avLst/>
          </a:prstGeom>
          <a:solidFill>
            <a:srgbClr val="FF000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50194" name="Decision 74">
            <a:extLst>
              <a:ext uri="{FF2B5EF4-FFF2-40B4-BE49-F238E27FC236}">
                <a16:creationId xmlns:a16="http://schemas.microsoft.com/office/drawing/2014/main" id="{31F66187-AC85-3842-B284-43318C2AE510}"/>
              </a:ext>
            </a:extLst>
          </p:cNvPr>
          <p:cNvSpPr>
            <a:spLocks noChangeArrowheads="1"/>
          </p:cNvSpPr>
          <p:nvPr/>
        </p:nvSpPr>
        <p:spPr bwMode="auto">
          <a:xfrm>
            <a:off x="3737563" y="926743"/>
            <a:ext cx="1035050" cy="563562"/>
          </a:xfrm>
          <a:prstGeom prst="flowChartDecision">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URM or F</a:t>
            </a:r>
          </a:p>
        </p:txBody>
      </p:sp>
      <p:sp>
        <p:nvSpPr>
          <p:cNvPr id="50195" name="Rectangle 79">
            <a:extLst>
              <a:ext uri="{FF2B5EF4-FFF2-40B4-BE49-F238E27FC236}">
                <a16:creationId xmlns:a16="http://schemas.microsoft.com/office/drawing/2014/main" id="{DBAD93B0-C8D2-C34F-94C0-A3E3D2C48EAF}"/>
              </a:ext>
            </a:extLst>
          </p:cNvPr>
          <p:cNvSpPr>
            <a:spLocks noChangeArrowheads="1"/>
          </p:cNvSpPr>
          <p:nvPr/>
        </p:nvSpPr>
        <p:spPr bwMode="auto">
          <a:xfrm>
            <a:off x="2041464" y="954089"/>
            <a:ext cx="1079020" cy="509587"/>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1</a:t>
            </a:r>
            <a:r>
              <a:rPr lang="en-US" altLang="en-US" sz="1100" baseline="30000" dirty="0"/>
              <a:t>st</a:t>
            </a:r>
            <a:r>
              <a:rPr lang="en-US" altLang="en-US" sz="1100" dirty="0"/>
              <a:t> Triage </a:t>
            </a:r>
            <a:r>
              <a:rPr lang="en-US" altLang="en-US" sz="1100" b="1" dirty="0"/>
              <a:t>(GPS/GACC</a:t>
            </a:r>
            <a:r>
              <a:rPr lang="en-US" altLang="en-US" sz="1100" dirty="0"/>
              <a:t>)</a:t>
            </a:r>
          </a:p>
        </p:txBody>
      </p:sp>
      <p:sp>
        <p:nvSpPr>
          <p:cNvPr id="50196" name="Decision 95">
            <a:extLst>
              <a:ext uri="{FF2B5EF4-FFF2-40B4-BE49-F238E27FC236}">
                <a16:creationId xmlns:a16="http://schemas.microsoft.com/office/drawing/2014/main" id="{514EDA5B-F736-1F42-A30D-1D4A4DDA526C}"/>
              </a:ext>
            </a:extLst>
          </p:cNvPr>
          <p:cNvSpPr>
            <a:spLocks noChangeArrowheads="1"/>
          </p:cNvSpPr>
          <p:nvPr/>
        </p:nvSpPr>
        <p:spPr bwMode="auto">
          <a:xfrm>
            <a:off x="3809682" y="4214604"/>
            <a:ext cx="2146642" cy="916610"/>
          </a:xfrm>
          <a:prstGeom prst="flowChartDecision">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avg score &gt; 2.5</a:t>
            </a:r>
          </a:p>
          <a:p>
            <a:pPr algn="ctr" eaLnBrk="1" hangingPunct="1">
              <a:spcBef>
                <a:spcPct val="0"/>
              </a:spcBef>
              <a:buFontTx/>
              <a:buNone/>
            </a:pPr>
            <a:r>
              <a:rPr lang="en-US" altLang="en-US" sz="1100" b="1" dirty="0"/>
              <a:t>(GACC/GPC)</a:t>
            </a:r>
          </a:p>
        </p:txBody>
      </p:sp>
      <p:sp>
        <p:nvSpPr>
          <p:cNvPr id="50198" name="TextBox 98">
            <a:extLst>
              <a:ext uri="{FF2B5EF4-FFF2-40B4-BE49-F238E27FC236}">
                <a16:creationId xmlns:a16="http://schemas.microsoft.com/office/drawing/2014/main" id="{D88FEA46-0915-B844-A85E-BEF1C9562EFF}"/>
              </a:ext>
            </a:extLst>
          </p:cNvPr>
          <p:cNvSpPr txBox="1">
            <a:spLocks noChangeArrowheads="1"/>
          </p:cNvSpPr>
          <p:nvPr/>
        </p:nvSpPr>
        <p:spPr bwMode="auto">
          <a:xfrm>
            <a:off x="5979294" y="4388368"/>
            <a:ext cx="46424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yes</a:t>
            </a:r>
          </a:p>
        </p:txBody>
      </p:sp>
      <p:cxnSp>
        <p:nvCxnSpPr>
          <p:cNvPr id="50199" name="Elbow Connector 100">
            <a:extLst>
              <a:ext uri="{FF2B5EF4-FFF2-40B4-BE49-F238E27FC236}">
                <a16:creationId xmlns:a16="http://schemas.microsoft.com/office/drawing/2014/main" id="{5335BB86-267D-5449-966D-969A963A8844}"/>
              </a:ext>
            </a:extLst>
          </p:cNvPr>
          <p:cNvCxnSpPr>
            <a:cxnSpLocks noChangeShapeType="1"/>
            <a:stCxn id="98" idx="1"/>
            <a:endCxn id="50193" idx="4"/>
          </p:cNvCxnSpPr>
          <p:nvPr/>
        </p:nvCxnSpPr>
        <p:spPr bwMode="auto">
          <a:xfrm rot="10800000">
            <a:off x="1694769" y="2071688"/>
            <a:ext cx="3933116" cy="576826"/>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3" name="Straight Arrow Connector 69">
            <a:extLst>
              <a:ext uri="{FF2B5EF4-FFF2-40B4-BE49-F238E27FC236}">
                <a16:creationId xmlns:a16="http://schemas.microsoft.com/office/drawing/2014/main" id="{9932ACF6-1DD6-C842-8626-2FB6DB3F5686}"/>
              </a:ext>
            </a:extLst>
          </p:cNvPr>
          <p:cNvCxnSpPr>
            <a:cxnSpLocks noChangeShapeType="1"/>
            <a:stCxn id="50190" idx="2"/>
            <a:endCxn id="50196" idx="0"/>
          </p:cNvCxnSpPr>
          <p:nvPr/>
        </p:nvCxnSpPr>
        <p:spPr bwMode="auto">
          <a:xfrm flipH="1">
            <a:off x="4883003" y="4067412"/>
            <a:ext cx="2500" cy="147192"/>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04" name="Rectangle 163">
            <a:extLst>
              <a:ext uri="{FF2B5EF4-FFF2-40B4-BE49-F238E27FC236}">
                <a16:creationId xmlns:a16="http://schemas.microsoft.com/office/drawing/2014/main" id="{C70D4BDB-B425-EA45-BF58-6E8D70795CD3}"/>
              </a:ext>
            </a:extLst>
          </p:cNvPr>
          <p:cNvSpPr>
            <a:spLocks noChangeArrowheads="1"/>
          </p:cNvSpPr>
          <p:nvPr/>
        </p:nvSpPr>
        <p:spPr bwMode="auto">
          <a:xfrm>
            <a:off x="3668168" y="1669851"/>
            <a:ext cx="1168815" cy="569656"/>
          </a:xfrm>
          <a:prstGeom prst="rect">
            <a:avLst/>
          </a:prstGeom>
          <a:solidFill>
            <a:srgbClr val="FFC00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D&amp;I Review</a:t>
            </a:r>
            <a:br>
              <a:rPr lang="en-US" altLang="en-US" sz="1100" dirty="0"/>
            </a:br>
            <a:r>
              <a:rPr lang="en-US" altLang="en-US" sz="1100" b="1" dirty="0"/>
              <a:t>(D&amp;I)</a:t>
            </a:r>
          </a:p>
        </p:txBody>
      </p:sp>
      <p:sp>
        <p:nvSpPr>
          <p:cNvPr id="50206" name="Oval 239">
            <a:extLst>
              <a:ext uri="{FF2B5EF4-FFF2-40B4-BE49-F238E27FC236}">
                <a16:creationId xmlns:a16="http://schemas.microsoft.com/office/drawing/2014/main" id="{2E90F018-4642-524F-A16D-6879434AB45F}"/>
              </a:ext>
            </a:extLst>
          </p:cNvPr>
          <p:cNvSpPr>
            <a:spLocks noChangeArrowheads="1"/>
          </p:cNvSpPr>
          <p:nvPr/>
        </p:nvSpPr>
        <p:spPr bwMode="auto">
          <a:xfrm>
            <a:off x="2458056" y="5930185"/>
            <a:ext cx="285750" cy="301625"/>
          </a:xfrm>
          <a:prstGeom prst="ellipse">
            <a:avLst/>
          </a:prstGeom>
          <a:solidFill>
            <a:srgbClr val="00B05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50214" name="TextBox 314">
            <a:extLst>
              <a:ext uri="{FF2B5EF4-FFF2-40B4-BE49-F238E27FC236}">
                <a16:creationId xmlns:a16="http://schemas.microsoft.com/office/drawing/2014/main" id="{EE78F60C-2631-0D4F-8649-58A37F0A845B}"/>
              </a:ext>
            </a:extLst>
          </p:cNvPr>
          <p:cNvSpPr txBox="1">
            <a:spLocks noChangeArrowheads="1"/>
          </p:cNvSpPr>
          <p:nvPr/>
        </p:nvSpPr>
        <p:spPr bwMode="auto">
          <a:xfrm>
            <a:off x="1011" y="5874409"/>
            <a:ext cx="27137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400" b="1" i="1" dirty="0"/>
              <a:t>SECTOR MEETINGS FEBRUARY 6-10</a:t>
            </a:r>
          </a:p>
        </p:txBody>
      </p:sp>
      <p:sp>
        <p:nvSpPr>
          <p:cNvPr id="117" name="Oval 34">
            <a:extLst>
              <a:ext uri="{FF2B5EF4-FFF2-40B4-BE49-F238E27FC236}">
                <a16:creationId xmlns:a16="http://schemas.microsoft.com/office/drawing/2014/main" id="{2FDC2F08-3D19-974C-8D95-C8E34449C533}"/>
              </a:ext>
            </a:extLst>
          </p:cNvPr>
          <p:cNvSpPr>
            <a:spLocks noChangeArrowheads="1"/>
          </p:cNvSpPr>
          <p:nvPr/>
        </p:nvSpPr>
        <p:spPr bwMode="auto">
          <a:xfrm>
            <a:off x="6040946" y="1762505"/>
            <a:ext cx="295275" cy="306388"/>
          </a:xfrm>
          <a:prstGeom prst="ellipse">
            <a:avLst/>
          </a:prstGeom>
          <a:solidFill>
            <a:schemeClr val="accent1">
              <a:lumMod val="90000"/>
            </a:schemeClr>
          </a:solidFill>
          <a:ln w="9525">
            <a:solidFill>
              <a:schemeClr val="tx1"/>
            </a:solidFill>
            <a:round/>
            <a:headEnd/>
            <a:tailEnd/>
          </a:ln>
        </p:spPr>
        <p:txBody>
          <a:bodyPr/>
          <a:lstStyle>
            <a:lvl1pPr>
              <a:spcBef>
                <a:spcPct val="20000"/>
              </a:spcBef>
              <a:buChar char="•"/>
              <a:defRPr sz="2000">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sz="20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x-none" altLang="x-none" sz="1000"/>
          </a:p>
        </p:txBody>
      </p:sp>
      <p:cxnSp>
        <p:nvCxnSpPr>
          <p:cNvPr id="50223" name="Straight Arrow Connector 69">
            <a:extLst>
              <a:ext uri="{FF2B5EF4-FFF2-40B4-BE49-F238E27FC236}">
                <a16:creationId xmlns:a16="http://schemas.microsoft.com/office/drawing/2014/main" id="{9B49E96E-55EA-3949-BC15-C650893D5BE3}"/>
              </a:ext>
            </a:extLst>
          </p:cNvPr>
          <p:cNvCxnSpPr>
            <a:cxnSpLocks noChangeShapeType="1"/>
            <a:stCxn id="173" idx="1"/>
            <a:endCxn id="184" idx="3"/>
          </p:cNvCxnSpPr>
          <p:nvPr/>
        </p:nvCxnSpPr>
        <p:spPr bwMode="auto">
          <a:xfrm flipH="1">
            <a:off x="4744770" y="6080999"/>
            <a:ext cx="370795"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25" name="TextBox 98">
            <a:extLst>
              <a:ext uri="{FF2B5EF4-FFF2-40B4-BE49-F238E27FC236}">
                <a16:creationId xmlns:a16="http://schemas.microsoft.com/office/drawing/2014/main" id="{412D93AA-5085-4940-8639-E7998DFBDB16}"/>
              </a:ext>
            </a:extLst>
          </p:cNvPr>
          <p:cNvSpPr txBox="1">
            <a:spLocks noChangeArrowheads="1"/>
          </p:cNvSpPr>
          <p:nvPr/>
        </p:nvSpPr>
        <p:spPr bwMode="auto">
          <a:xfrm>
            <a:off x="3411417" y="4432718"/>
            <a:ext cx="392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no</a:t>
            </a:r>
          </a:p>
        </p:txBody>
      </p:sp>
      <p:sp>
        <p:nvSpPr>
          <p:cNvPr id="50228" name="TextBox 98">
            <a:extLst>
              <a:ext uri="{FF2B5EF4-FFF2-40B4-BE49-F238E27FC236}">
                <a16:creationId xmlns:a16="http://schemas.microsoft.com/office/drawing/2014/main" id="{51296105-AE0F-994B-A866-5A2BEC4E9F4C}"/>
              </a:ext>
            </a:extLst>
          </p:cNvPr>
          <p:cNvSpPr txBox="1">
            <a:spLocks noChangeArrowheads="1"/>
          </p:cNvSpPr>
          <p:nvPr/>
        </p:nvSpPr>
        <p:spPr bwMode="auto">
          <a:xfrm>
            <a:off x="5403591" y="2907304"/>
            <a:ext cx="57467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pass</a:t>
            </a:r>
          </a:p>
        </p:txBody>
      </p:sp>
      <p:sp>
        <p:nvSpPr>
          <p:cNvPr id="50229" name="TextBox 98">
            <a:extLst>
              <a:ext uri="{FF2B5EF4-FFF2-40B4-BE49-F238E27FC236}">
                <a16:creationId xmlns:a16="http://schemas.microsoft.com/office/drawing/2014/main" id="{1DDAF760-D548-C445-A8FF-C7570DECAED1}"/>
              </a:ext>
            </a:extLst>
          </p:cNvPr>
          <p:cNvSpPr txBox="1">
            <a:spLocks noChangeArrowheads="1"/>
          </p:cNvSpPr>
          <p:nvPr/>
        </p:nvSpPr>
        <p:spPr bwMode="auto">
          <a:xfrm>
            <a:off x="5115460" y="2378191"/>
            <a:ext cx="5762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fail</a:t>
            </a:r>
          </a:p>
        </p:txBody>
      </p:sp>
      <p:cxnSp>
        <p:nvCxnSpPr>
          <p:cNvPr id="9" name="Straight Arrow Connector 8">
            <a:extLst>
              <a:ext uri="{FF2B5EF4-FFF2-40B4-BE49-F238E27FC236}">
                <a16:creationId xmlns:a16="http://schemas.microsoft.com/office/drawing/2014/main" id="{B8443ADA-2F33-AF47-83A5-47347FBD90CF}"/>
              </a:ext>
            </a:extLst>
          </p:cNvPr>
          <p:cNvCxnSpPr>
            <a:cxnSpLocks/>
            <a:stCxn id="50195" idx="3"/>
            <a:endCxn id="50194" idx="1"/>
          </p:cNvCxnSpPr>
          <p:nvPr/>
        </p:nvCxnSpPr>
        <p:spPr>
          <a:xfrm flipV="1">
            <a:off x="3120484" y="1208524"/>
            <a:ext cx="617079" cy="35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F9355CEC-07E9-2047-8799-FBC2345084F7}"/>
              </a:ext>
            </a:extLst>
          </p:cNvPr>
          <p:cNvCxnSpPr>
            <a:cxnSpLocks/>
            <a:stCxn id="50194" idx="3"/>
            <a:endCxn id="50192" idx="1"/>
          </p:cNvCxnSpPr>
          <p:nvPr/>
        </p:nvCxnSpPr>
        <p:spPr>
          <a:xfrm flipV="1">
            <a:off x="4772613" y="1206346"/>
            <a:ext cx="845497" cy="21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69D564E-A5F8-F249-959C-20AE55B86CE7}"/>
              </a:ext>
            </a:extLst>
          </p:cNvPr>
          <p:cNvSpPr txBox="1"/>
          <p:nvPr/>
        </p:nvSpPr>
        <p:spPr>
          <a:xfrm>
            <a:off x="4737512" y="908882"/>
            <a:ext cx="373820" cy="307777"/>
          </a:xfrm>
          <a:prstGeom prst="rect">
            <a:avLst/>
          </a:prstGeom>
          <a:noFill/>
        </p:spPr>
        <p:txBody>
          <a:bodyPr wrap="none" rtlCol="0">
            <a:spAutoFit/>
          </a:bodyPr>
          <a:lstStyle/>
          <a:p>
            <a:r>
              <a:rPr lang="en-US" sz="1400" dirty="0"/>
              <a:t>no</a:t>
            </a:r>
          </a:p>
        </p:txBody>
      </p:sp>
      <p:sp>
        <p:nvSpPr>
          <p:cNvPr id="70" name="TextBox 69">
            <a:extLst>
              <a:ext uri="{FF2B5EF4-FFF2-40B4-BE49-F238E27FC236}">
                <a16:creationId xmlns:a16="http://schemas.microsoft.com/office/drawing/2014/main" id="{59B78422-62A3-3643-B2BD-AB988EF83DA5}"/>
              </a:ext>
            </a:extLst>
          </p:cNvPr>
          <p:cNvSpPr txBox="1"/>
          <p:nvPr/>
        </p:nvSpPr>
        <p:spPr>
          <a:xfrm>
            <a:off x="3677683" y="1353622"/>
            <a:ext cx="424540" cy="307777"/>
          </a:xfrm>
          <a:prstGeom prst="rect">
            <a:avLst/>
          </a:prstGeom>
          <a:noFill/>
        </p:spPr>
        <p:txBody>
          <a:bodyPr wrap="none" rtlCol="0">
            <a:spAutoFit/>
          </a:bodyPr>
          <a:lstStyle/>
          <a:p>
            <a:r>
              <a:rPr lang="en-US" sz="1400" dirty="0"/>
              <a:t>yes</a:t>
            </a:r>
          </a:p>
        </p:txBody>
      </p:sp>
      <p:cxnSp>
        <p:nvCxnSpPr>
          <p:cNvPr id="75" name="Straight Arrow Connector 74">
            <a:extLst>
              <a:ext uri="{FF2B5EF4-FFF2-40B4-BE49-F238E27FC236}">
                <a16:creationId xmlns:a16="http://schemas.microsoft.com/office/drawing/2014/main" id="{2F42E0B2-8F2D-834C-A5E3-32CF94390E53}"/>
              </a:ext>
            </a:extLst>
          </p:cNvPr>
          <p:cNvCxnSpPr>
            <a:cxnSpLocks/>
            <a:stCxn id="50194" idx="2"/>
            <a:endCxn id="50204" idx="0"/>
          </p:cNvCxnSpPr>
          <p:nvPr/>
        </p:nvCxnSpPr>
        <p:spPr>
          <a:xfrm flipH="1">
            <a:off x="4252576" y="1490305"/>
            <a:ext cx="2512" cy="1795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8" name="Rectangle 40">
            <a:extLst>
              <a:ext uri="{FF2B5EF4-FFF2-40B4-BE49-F238E27FC236}">
                <a16:creationId xmlns:a16="http://schemas.microsoft.com/office/drawing/2014/main" id="{EAEB67AF-1539-9041-BE4D-BEA9D2837BC6}"/>
              </a:ext>
            </a:extLst>
          </p:cNvPr>
          <p:cNvSpPr>
            <a:spLocks noChangeArrowheads="1"/>
          </p:cNvSpPr>
          <p:nvPr/>
        </p:nvSpPr>
        <p:spPr bwMode="auto">
          <a:xfrm>
            <a:off x="5627885" y="2383217"/>
            <a:ext cx="1154916" cy="530593"/>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2</a:t>
            </a:r>
            <a:r>
              <a:rPr lang="en-US" altLang="en-US" sz="1100" baseline="30000" dirty="0"/>
              <a:t>nd</a:t>
            </a:r>
            <a:r>
              <a:rPr lang="en-US" altLang="en-US" sz="1100" dirty="0"/>
              <a:t> Triage</a:t>
            </a:r>
          </a:p>
          <a:p>
            <a:pPr algn="ctr" eaLnBrk="1" hangingPunct="1">
              <a:spcBef>
                <a:spcPct val="0"/>
              </a:spcBef>
              <a:buFontTx/>
              <a:buNone/>
            </a:pPr>
            <a:r>
              <a:rPr lang="en-US" altLang="en-US" sz="1100" b="1" dirty="0"/>
              <a:t>(GACC/GPC)</a:t>
            </a:r>
          </a:p>
        </p:txBody>
      </p:sp>
      <p:cxnSp>
        <p:nvCxnSpPr>
          <p:cNvPr id="99" name="Straight Arrow Connector 98">
            <a:extLst>
              <a:ext uri="{FF2B5EF4-FFF2-40B4-BE49-F238E27FC236}">
                <a16:creationId xmlns:a16="http://schemas.microsoft.com/office/drawing/2014/main" id="{54300C58-A55B-6C40-96DF-95D90149DDB9}"/>
              </a:ext>
            </a:extLst>
          </p:cNvPr>
          <p:cNvCxnSpPr>
            <a:cxnSpLocks/>
            <a:stCxn id="117" idx="4"/>
            <a:endCxn id="98" idx="0"/>
          </p:cNvCxnSpPr>
          <p:nvPr/>
        </p:nvCxnSpPr>
        <p:spPr>
          <a:xfrm>
            <a:off x="6188584" y="2068893"/>
            <a:ext cx="16759" cy="3143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1" name="Rectangle 27">
            <a:extLst>
              <a:ext uri="{FF2B5EF4-FFF2-40B4-BE49-F238E27FC236}">
                <a16:creationId xmlns:a16="http://schemas.microsoft.com/office/drawing/2014/main" id="{EDD08318-60BF-7749-B241-A2B1CB2EB0DA}"/>
              </a:ext>
            </a:extLst>
          </p:cNvPr>
          <p:cNvSpPr>
            <a:spLocks noChangeArrowheads="1"/>
          </p:cNvSpPr>
          <p:nvPr/>
        </p:nvSpPr>
        <p:spPr bwMode="auto">
          <a:xfrm>
            <a:off x="2086382" y="2363661"/>
            <a:ext cx="930097" cy="509587"/>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additional check</a:t>
            </a:r>
          </a:p>
        </p:txBody>
      </p:sp>
      <p:cxnSp>
        <p:nvCxnSpPr>
          <p:cNvPr id="166" name="Straight Arrow Connector 144">
            <a:extLst>
              <a:ext uri="{FF2B5EF4-FFF2-40B4-BE49-F238E27FC236}">
                <a16:creationId xmlns:a16="http://schemas.microsoft.com/office/drawing/2014/main" id="{13259240-7F8D-1C42-B547-225E3C911698}"/>
              </a:ext>
            </a:extLst>
          </p:cNvPr>
          <p:cNvCxnSpPr>
            <a:cxnSpLocks noChangeShapeType="1"/>
            <a:stCxn id="50189" idx="1"/>
            <a:endCxn id="173" idx="3"/>
          </p:cNvCxnSpPr>
          <p:nvPr/>
        </p:nvCxnSpPr>
        <p:spPr bwMode="auto">
          <a:xfrm flipH="1">
            <a:off x="6272735" y="6078613"/>
            <a:ext cx="730307" cy="2386"/>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73" name="Rectangle 52">
            <a:extLst>
              <a:ext uri="{FF2B5EF4-FFF2-40B4-BE49-F238E27FC236}">
                <a16:creationId xmlns:a16="http://schemas.microsoft.com/office/drawing/2014/main" id="{BD85B448-A515-4C44-B984-E4E232B08D52}"/>
              </a:ext>
            </a:extLst>
          </p:cNvPr>
          <p:cNvSpPr>
            <a:spLocks noChangeArrowheads="1"/>
          </p:cNvSpPr>
          <p:nvPr/>
        </p:nvSpPr>
        <p:spPr bwMode="auto">
          <a:xfrm>
            <a:off x="5115565" y="5732543"/>
            <a:ext cx="1157170" cy="696912"/>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dirty="0"/>
              <a:t>assign +1 faculty</a:t>
            </a:r>
          </a:p>
          <a:p>
            <a:pPr algn="ctr">
              <a:spcBef>
                <a:spcPct val="0"/>
              </a:spcBef>
              <a:buFontTx/>
              <a:buNone/>
            </a:pPr>
            <a:r>
              <a:rPr lang="en-US" altLang="en-US" sz="1100" dirty="0"/>
              <a:t>in related field of study </a:t>
            </a:r>
            <a:r>
              <a:rPr lang="en-US" altLang="en-US" sz="1100" b="1" dirty="0"/>
              <a:t>(SH)</a:t>
            </a:r>
          </a:p>
        </p:txBody>
      </p:sp>
      <p:sp>
        <p:nvSpPr>
          <p:cNvPr id="184" name="Decision 95">
            <a:extLst>
              <a:ext uri="{FF2B5EF4-FFF2-40B4-BE49-F238E27FC236}">
                <a16:creationId xmlns:a16="http://schemas.microsoft.com/office/drawing/2014/main" id="{AC572E1B-EE60-9745-A439-386A5E1CF9BD}"/>
              </a:ext>
            </a:extLst>
          </p:cNvPr>
          <p:cNvSpPr>
            <a:spLocks noChangeArrowheads="1"/>
          </p:cNvSpPr>
          <p:nvPr/>
        </p:nvSpPr>
        <p:spPr bwMode="auto">
          <a:xfrm>
            <a:off x="3375138" y="5710317"/>
            <a:ext cx="1369632" cy="741363"/>
          </a:xfrm>
          <a:prstGeom prst="flowChartDecision">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4 (5) reviews</a:t>
            </a:r>
          </a:p>
        </p:txBody>
      </p:sp>
      <p:cxnSp>
        <p:nvCxnSpPr>
          <p:cNvPr id="189" name="Straight Arrow Connector 69">
            <a:extLst>
              <a:ext uri="{FF2B5EF4-FFF2-40B4-BE49-F238E27FC236}">
                <a16:creationId xmlns:a16="http://schemas.microsoft.com/office/drawing/2014/main" id="{ED821E7F-C1ED-D442-AA04-3D5FD93D8E2E}"/>
              </a:ext>
            </a:extLst>
          </p:cNvPr>
          <p:cNvCxnSpPr>
            <a:cxnSpLocks noChangeShapeType="1"/>
            <a:stCxn id="184" idx="1"/>
          </p:cNvCxnSpPr>
          <p:nvPr/>
        </p:nvCxnSpPr>
        <p:spPr bwMode="auto">
          <a:xfrm flipH="1">
            <a:off x="2759676" y="6080999"/>
            <a:ext cx="615462"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95" name="TextBox 12">
            <a:extLst>
              <a:ext uri="{FF2B5EF4-FFF2-40B4-BE49-F238E27FC236}">
                <a16:creationId xmlns:a16="http://schemas.microsoft.com/office/drawing/2014/main" id="{A2307803-457E-8A48-BE29-731ECFE85B19}"/>
              </a:ext>
            </a:extLst>
          </p:cNvPr>
          <p:cNvSpPr txBox="1">
            <a:spLocks noChangeArrowheads="1"/>
          </p:cNvSpPr>
          <p:nvPr/>
        </p:nvSpPr>
        <p:spPr bwMode="auto">
          <a:xfrm>
            <a:off x="2086382" y="5620813"/>
            <a:ext cx="106965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b="1" dirty="0"/>
              <a:t>Admissible</a:t>
            </a:r>
          </a:p>
        </p:txBody>
      </p:sp>
      <p:cxnSp>
        <p:nvCxnSpPr>
          <p:cNvPr id="152" name="Elbow Connector 151">
            <a:extLst>
              <a:ext uri="{FF2B5EF4-FFF2-40B4-BE49-F238E27FC236}">
                <a16:creationId xmlns:a16="http://schemas.microsoft.com/office/drawing/2014/main" id="{1B78BC92-4067-5B4D-8867-2E22298EC620}"/>
              </a:ext>
            </a:extLst>
          </p:cNvPr>
          <p:cNvCxnSpPr>
            <a:cxnSpLocks/>
          </p:cNvCxnSpPr>
          <p:nvPr/>
        </p:nvCxnSpPr>
        <p:spPr>
          <a:xfrm>
            <a:off x="5979294" y="4672909"/>
            <a:ext cx="1442630" cy="1145243"/>
          </a:xfrm>
          <a:prstGeom prst="bentConnector3">
            <a:avLst>
              <a:gd name="adj1" fmla="val 100419"/>
            </a:avLst>
          </a:prstGeom>
          <a:ln>
            <a:tailEnd type="triangle"/>
          </a:ln>
        </p:spPr>
        <p:style>
          <a:lnRef idx="1">
            <a:schemeClr val="accent1"/>
          </a:lnRef>
          <a:fillRef idx="0">
            <a:schemeClr val="accent1"/>
          </a:fillRef>
          <a:effectRef idx="0">
            <a:schemeClr val="accent1"/>
          </a:effectRef>
          <a:fontRef idx="minor">
            <a:schemeClr val="tx1"/>
          </a:fontRef>
        </p:style>
      </p:cxnSp>
      <p:sp>
        <p:nvSpPr>
          <p:cNvPr id="155" name="TextBox 154">
            <a:extLst>
              <a:ext uri="{FF2B5EF4-FFF2-40B4-BE49-F238E27FC236}">
                <a16:creationId xmlns:a16="http://schemas.microsoft.com/office/drawing/2014/main" id="{9D892CC2-8047-354D-8A95-28BA1752A9FF}"/>
              </a:ext>
            </a:extLst>
          </p:cNvPr>
          <p:cNvSpPr txBox="1"/>
          <p:nvPr/>
        </p:nvSpPr>
        <p:spPr>
          <a:xfrm>
            <a:off x="3074498" y="2249122"/>
            <a:ext cx="1086516" cy="369332"/>
          </a:xfrm>
          <a:prstGeom prst="rect">
            <a:avLst/>
          </a:prstGeom>
          <a:noFill/>
        </p:spPr>
        <p:txBody>
          <a:bodyPr wrap="none" rtlCol="0">
            <a:spAutoFit/>
          </a:bodyPr>
          <a:lstStyle/>
          <a:p>
            <a:r>
              <a:rPr lang="en-US" b="1" dirty="0"/>
              <a:t>ROUND 0</a:t>
            </a:r>
          </a:p>
        </p:txBody>
      </p:sp>
      <p:sp>
        <p:nvSpPr>
          <p:cNvPr id="227" name="TextBox 226">
            <a:extLst>
              <a:ext uri="{FF2B5EF4-FFF2-40B4-BE49-F238E27FC236}">
                <a16:creationId xmlns:a16="http://schemas.microsoft.com/office/drawing/2014/main" id="{5690D6D0-6A84-574E-95F5-DB6D7347FAF3}"/>
              </a:ext>
            </a:extLst>
          </p:cNvPr>
          <p:cNvSpPr txBox="1"/>
          <p:nvPr/>
        </p:nvSpPr>
        <p:spPr>
          <a:xfrm>
            <a:off x="3074498" y="3321891"/>
            <a:ext cx="1086516" cy="369332"/>
          </a:xfrm>
          <a:prstGeom prst="rect">
            <a:avLst/>
          </a:prstGeom>
          <a:noFill/>
        </p:spPr>
        <p:txBody>
          <a:bodyPr wrap="none" rtlCol="0">
            <a:spAutoFit/>
          </a:bodyPr>
          <a:lstStyle/>
          <a:p>
            <a:r>
              <a:rPr lang="en-US" b="1" dirty="0"/>
              <a:t>ROUND 1</a:t>
            </a:r>
          </a:p>
        </p:txBody>
      </p:sp>
      <p:sp>
        <p:nvSpPr>
          <p:cNvPr id="156" name="Rectangle 155">
            <a:extLst>
              <a:ext uri="{FF2B5EF4-FFF2-40B4-BE49-F238E27FC236}">
                <a16:creationId xmlns:a16="http://schemas.microsoft.com/office/drawing/2014/main" id="{8B33E69F-B4D6-9D42-91EC-50C3C6381C8C}"/>
              </a:ext>
            </a:extLst>
          </p:cNvPr>
          <p:cNvSpPr/>
          <p:nvPr/>
        </p:nvSpPr>
        <p:spPr>
          <a:xfrm>
            <a:off x="7155060" y="1879790"/>
            <a:ext cx="4508856" cy="2031325"/>
          </a:xfrm>
          <a:prstGeom prst="rect">
            <a:avLst/>
          </a:prstGeom>
        </p:spPr>
        <p:txBody>
          <a:bodyPr wrap="square">
            <a:spAutoFit/>
          </a:bodyPr>
          <a:lstStyle/>
          <a:p>
            <a:r>
              <a:rPr lang="en-US" b="1" i="1" dirty="0"/>
              <a:t>Assignments are made on a rolling basis</a:t>
            </a:r>
          </a:p>
          <a:p>
            <a:pPr marL="285750" indent="-285750">
              <a:buFontTx/>
              <a:buChar char="-"/>
            </a:pPr>
            <a:endParaRPr lang="en-US" b="1" i="1" dirty="0"/>
          </a:p>
          <a:p>
            <a:pPr marL="285750" indent="-285750">
              <a:buFontTx/>
              <a:buChar char="-"/>
            </a:pPr>
            <a:r>
              <a:rPr lang="en-US" b="1" i="1" dirty="0">
                <a:solidFill>
                  <a:srgbClr val="FF0000"/>
                </a:solidFill>
              </a:rPr>
              <a:t>ROUND 0 reviews completed by Jan. 3</a:t>
            </a:r>
          </a:p>
          <a:p>
            <a:pPr marL="285750" indent="-285750">
              <a:buFontTx/>
              <a:buChar char="-"/>
            </a:pPr>
            <a:r>
              <a:rPr lang="en-US" b="1" i="1" dirty="0">
                <a:solidFill>
                  <a:srgbClr val="FF0000"/>
                </a:solidFill>
              </a:rPr>
              <a:t>ROUND 1 completed by Jan. 13 </a:t>
            </a:r>
          </a:p>
          <a:p>
            <a:pPr marL="285750" indent="-285750">
              <a:buFontTx/>
              <a:buChar char="-"/>
            </a:pPr>
            <a:endParaRPr lang="en-US" b="1" i="1" dirty="0">
              <a:solidFill>
                <a:srgbClr val="FF0000"/>
              </a:solidFill>
            </a:endParaRPr>
          </a:p>
          <a:p>
            <a:pPr marL="285750" indent="-285750">
              <a:buFontTx/>
              <a:buChar char="-"/>
            </a:pPr>
            <a:r>
              <a:rPr lang="en-US" b="1" i="1" dirty="0"/>
              <a:t>GAC Meeting follows shortly after to  to review </a:t>
            </a:r>
            <a:r>
              <a:rPr lang="en-US" b="1" i="1" dirty="0" err="1"/>
              <a:t>decissions</a:t>
            </a:r>
            <a:endParaRPr lang="en-US" b="1" i="1" dirty="0"/>
          </a:p>
        </p:txBody>
      </p:sp>
      <p:cxnSp>
        <p:nvCxnSpPr>
          <p:cNvPr id="169" name="Straight Connector 168">
            <a:extLst>
              <a:ext uri="{FF2B5EF4-FFF2-40B4-BE49-F238E27FC236}">
                <a16:creationId xmlns:a16="http://schemas.microsoft.com/office/drawing/2014/main" id="{D7994D30-AA8A-4E49-8AC6-AD859632FE98}"/>
              </a:ext>
            </a:extLst>
          </p:cNvPr>
          <p:cNvCxnSpPr/>
          <p:nvPr/>
        </p:nvCxnSpPr>
        <p:spPr>
          <a:xfrm>
            <a:off x="935665" y="5443870"/>
            <a:ext cx="8952614" cy="0"/>
          </a:xfrm>
          <a:prstGeom prst="line">
            <a:avLst/>
          </a:prstGeom>
          <a:ln w="34925">
            <a:prstDash val="dash"/>
          </a:ln>
        </p:spPr>
        <p:style>
          <a:lnRef idx="1">
            <a:schemeClr val="accent1"/>
          </a:lnRef>
          <a:fillRef idx="0">
            <a:schemeClr val="accent1"/>
          </a:fillRef>
          <a:effectRef idx="0">
            <a:schemeClr val="accent1"/>
          </a:effectRef>
          <a:fontRef idx="minor">
            <a:schemeClr val="tx1"/>
          </a:fontRef>
        </p:style>
      </p:cxnSp>
      <p:cxnSp>
        <p:nvCxnSpPr>
          <p:cNvPr id="174" name="Straight Arrow Connector 173">
            <a:extLst>
              <a:ext uri="{FF2B5EF4-FFF2-40B4-BE49-F238E27FC236}">
                <a16:creationId xmlns:a16="http://schemas.microsoft.com/office/drawing/2014/main" id="{A4431A85-B6F6-9D42-BEB6-CC5F0AF15076}"/>
              </a:ext>
            </a:extLst>
          </p:cNvPr>
          <p:cNvCxnSpPr/>
          <p:nvPr/>
        </p:nvCxnSpPr>
        <p:spPr>
          <a:xfrm flipV="1">
            <a:off x="8644270" y="4976037"/>
            <a:ext cx="0" cy="46783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5" name="TextBox 174">
            <a:extLst>
              <a:ext uri="{FF2B5EF4-FFF2-40B4-BE49-F238E27FC236}">
                <a16:creationId xmlns:a16="http://schemas.microsoft.com/office/drawing/2014/main" id="{1C136698-2B8A-5444-89CE-699FAD4AFCD1}"/>
              </a:ext>
            </a:extLst>
          </p:cNvPr>
          <p:cNvSpPr txBox="1"/>
          <p:nvPr/>
        </p:nvSpPr>
        <p:spPr>
          <a:xfrm>
            <a:off x="8330000" y="4644000"/>
            <a:ext cx="585353" cy="369332"/>
          </a:xfrm>
          <a:prstGeom prst="rect">
            <a:avLst/>
          </a:prstGeom>
          <a:noFill/>
        </p:spPr>
        <p:txBody>
          <a:bodyPr wrap="none" rtlCol="0">
            <a:spAutoFit/>
          </a:bodyPr>
          <a:lstStyle/>
          <a:p>
            <a:r>
              <a:rPr lang="en-US" dirty="0"/>
              <a:t>GAC</a:t>
            </a:r>
          </a:p>
        </p:txBody>
      </p:sp>
      <p:cxnSp>
        <p:nvCxnSpPr>
          <p:cNvPr id="245" name="Straight Arrow Connector 244">
            <a:extLst>
              <a:ext uri="{FF2B5EF4-FFF2-40B4-BE49-F238E27FC236}">
                <a16:creationId xmlns:a16="http://schemas.microsoft.com/office/drawing/2014/main" id="{B2A46173-521B-0441-AEDA-B5A3B88631F9}"/>
              </a:ext>
            </a:extLst>
          </p:cNvPr>
          <p:cNvCxnSpPr>
            <a:cxnSpLocks/>
          </p:cNvCxnSpPr>
          <p:nvPr/>
        </p:nvCxnSpPr>
        <p:spPr>
          <a:xfrm>
            <a:off x="8754140" y="5458681"/>
            <a:ext cx="0" cy="5397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48" name="TextBox 247">
            <a:extLst>
              <a:ext uri="{FF2B5EF4-FFF2-40B4-BE49-F238E27FC236}">
                <a16:creationId xmlns:a16="http://schemas.microsoft.com/office/drawing/2014/main" id="{36A5F93F-A909-574C-8161-EAF22B1BE40B}"/>
              </a:ext>
            </a:extLst>
          </p:cNvPr>
          <p:cNvSpPr txBox="1"/>
          <p:nvPr/>
        </p:nvSpPr>
        <p:spPr>
          <a:xfrm>
            <a:off x="8265927" y="5967252"/>
            <a:ext cx="1010341" cy="369332"/>
          </a:xfrm>
          <a:prstGeom prst="rect">
            <a:avLst/>
          </a:prstGeom>
          <a:noFill/>
        </p:spPr>
        <p:txBody>
          <a:bodyPr wrap="none" rtlCol="0">
            <a:spAutoFit/>
          </a:bodyPr>
          <a:lstStyle/>
          <a:p>
            <a:r>
              <a:rPr lang="en-US" dirty="0"/>
              <a:t>SECTORS</a:t>
            </a:r>
          </a:p>
        </p:txBody>
      </p:sp>
      <p:sp>
        <p:nvSpPr>
          <p:cNvPr id="16" name="TextBox 15">
            <a:extLst>
              <a:ext uri="{FF2B5EF4-FFF2-40B4-BE49-F238E27FC236}">
                <a16:creationId xmlns:a16="http://schemas.microsoft.com/office/drawing/2014/main" id="{CFC11FC0-2B16-104E-BF34-B04AF22430D6}"/>
              </a:ext>
            </a:extLst>
          </p:cNvPr>
          <p:cNvSpPr txBox="1"/>
          <p:nvPr/>
        </p:nvSpPr>
        <p:spPr>
          <a:xfrm>
            <a:off x="2301056" y="480751"/>
            <a:ext cx="442750" cy="369332"/>
          </a:xfrm>
          <a:prstGeom prst="rect">
            <a:avLst/>
          </a:prstGeom>
          <a:noFill/>
        </p:spPr>
        <p:txBody>
          <a:bodyPr wrap="none" rtlCol="0">
            <a:spAutoFit/>
          </a:bodyPr>
          <a:lstStyle/>
          <a:p>
            <a:r>
              <a:rPr lang="en-US" dirty="0">
                <a:solidFill>
                  <a:srgbClr val="FF0000"/>
                </a:solidFill>
              </a:rPr>
              <a:t>(1)</a:t>
            </a:r>
          </a:p>
        </p:txBody>
      </p:sp>
      <p:sp>
        <p:nvSpPr>
          <p:cNvPr id="68" name="TextBox 67">
            <a:extLst>
              <a:ext uri="{FF2B5EF4-FFF2-40B4-BE49-F238E27FC236}">
                <a16:creationId xmlns:a16="http://schemas.microsoft.com/office/drawing/2014/main" id="{38205757-760F-1245-854A-6609ABE8BBA1}"/>
              </a:ext>
            </a:extLst>
          </p:cNvPr>
          <p:cNvSpPr txBox="1"/>
          <p:nvPr/>
        </p:nvSpPr>
        <p:spPr>
          <a:xfrm>
            <a:off x="4048843" y="489977"/>
            <a:ext cx="442750" cy="369332"/>
          </a:xfrm>
          <a:prstGeom prst="rect">
            <a:avLst/>
          </a:prstGeom>
          <a:noFill/>
        </p:spPr>
        <p:txBody>
          <a:bodyPr wrap="none" rtlCol="0">
            <a:spAutoFit/>
          </a:bodyPr>
          <a:lstStyle/>
          <a:p>
            <a:r>
              <a:rPr lang="en-US" dirty="0">
                <a:solidFill>
                  <a:srgbClr val="FF0000"/>
                </a:solidFill>
              </a:rPr>
              <a:t>(2)</a:t>
            </a:r>
          </a:p>
        </p:txBody>
      </p:sp>
      <p:sp>
        <p:nvSpPr>
          <p:cNvPr id="69" name="TextBox 68">
            <a:extLst>
              <a:ext uri="{FF2B5EF4-FFF2-40B4-BE49-F238E27FC236}">
                <a16:creationId xmlns:a16="http://schemas.microsoft.com/office/drawing/2014/main" id="{7B2E6606-89A2-5B4C-8218-79EC94EA2C50}"/>
              </a:ext>
            </a:extLst>
          </p:cNvPr>
          <p:cNvSpPr txBox="1"/>
          <p:nvPr/>
        </p:nvSpPr>
        <p:spPr>
          <a:xfrm>
            <a:off x="5964974" y="506917"/>
            <a:ext cx="442750" cy="369332"/>
          </a:xfrm>
          <a:prstGeom prst="rect">
            <a:avLst/>
          </a:prstGeom>
          <a:noFill/>
        </p:spPr>
        <p:txBody>
          <a:bodyPr wrap="none" rtlCol="0">
            <a:spAutoFit/>
          </a:bodyPr>
          <a:lstStyle/>
          <a:p>
            <a:r>
              <a:rPr lang="en-US" dirty="0">
                <a:solidFill>
                  <a:srgbClr val="FF0000"/>
                </a:solidFill>
              </a:rPr>
              <a:t>(3)</a:t>
            </a:r>
          </a:p>
        </p:txBody>
      </p:sp>
      <p:cxnSp>
        <p:nvCxnSpPr>
          <p:cNvPr id="78" name="Straight Arrow Connector 77">
            <a:extLst>
              <a:ext uri="{FF2B5EF4-FFF2-40B4-BE49-F238E27FC236}">
                <a16:creationId xmlns:a16="http://schemas.microsoft.com/office/drawing/2014/main" id="{2EAFE8BA-98C0-C94D-825D-EF989827C0F3}"/>
              </a:ext>
            </a:extLst>
          </p:cNvPr>
          <p:cNvCxnSpPr>
            <a:cxnSpLocks/>
            <a:endCxn id="117" idx="2"/>
          </p:cNvCxnSpPr>
          <p:nvPr/>
        </p:nvCxnSpPr>
        <p:spPr>
          <a:xfrm flipV="1">
            <a:off x="4836983" y="1915699"/>
            <a:ext cx="1203963" cy="51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3FA79D2A-E288-B148-B442-C6334896C719}"/>
              </a:ext>
            </a:extLst>
          </p:cNvPr>
          <p:cNvCxnSpPr>
            <a:cxnSpLocks/>
            <a:endCxn id="117" idx="0"/>
          </p:cNvCxnSpPr>
          <p:nvPr/>
        </p:nvCxnSpPr>
        <p:spPr>
          <a:xfrm>
            <a:off x="6186349" y="1545512"/>
            <a:ext cx="2235" cy="21699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FEC48FF2-6AAB-AC43-81BD-D8108C946573}"/>
              </a:ext>
            </a:extLst>
          </p:cNvPr>
          <p:cNvSpPr txBox="1"/>
          <p:nvPr/>
        </p:nvSpPr>
        <p:spPr>
          <a:xfrm>
            <a:off x="6396835" y="2029265"/>
            <a:ext cx="442750" cy="369332"/>
          </a:xfrm>
          <a:prstGeom prst="rect">
            <a:avLst/>
          </a:prstGeom>
          <a:noFill/>
        </p:spPr>
        <p:txBody>
          <a:bodyPr wrap="none" rtlCol="0">
            <a:spAutoFit/>
          </a:bodyPr>
          <a:lstStyle/>
          <a:p>
            <a:r>
              <a:rPr lang="en-US" dirty="0">
                <a:solidFill>
                  <a:srgbClr val="FF0000"/>
                </a:solidFill>
              </a:rPr>
              <a:t>(4)</a:t>
            </a:r>
          </a:p>
        </p:txBody>
      </p:sp>
      <p:cxnSp>
        <p:nvCxnSpPr>
          <p:cNvPr id="61" name="Elbow Connector 60">
            <a:extLst>
              <a:ext uri="{FF2B5EF4-FFF2-40B4-BE49-F238E27FC236}">
                <a16:creationId xmlns:a16="http://schemas.microsoft.com/office/drawing/2014/main" id="{B9BA39A1-E831-4243-9243-004517F74482}"/>
              </a:ext>
            </a:extLst>
          </p:cNvPr>
          <p:cNvCxnSpPr>
            <a:cxnSpLocks/>
            <a:stCxn id="98" idx="2"/>
            <a:endCxn id="50190" idx="0"/>
          </p:cNvCxnSpPr>
          <p:nvPr/>
        </p:nvCxnSpPr>
        <p:spPr>
          <a:xfrm rot="5400000">
            <a:off x="5317078" y="2482235"/>
            <a:ext cx="456690" cy="131984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C76A9598-0D4D-5A46-9445-2632BA96CC68}"/>
              </a:ext>
            </a:extLst>
          </p:cNvPr>
          <p:cNvSpPr txBox="1"/>
          <p:nvPr/>
        </p:nvSpPr>
        <p:spPr>
          <a:xfrm>
            <a:off x="5450380" y="3526913"/>
            <a:ext cx="442750" cy="369332"/>
          </a:xfrm>
          <a:prstGeom prst="rect">
            <a:avLst/>
          </a:prstGeom>
          <a:noFill/>
        </p:spPr>
        <p:txBody>
          <a:bodyPr wrap="none" rtlCol="0">
            <a:spAutoFit/>
          </a:bodyPr>
          <a:lstStyle/>
          <a:p>
            <a:r>
              <a:rPr lang="en-US" dirty="0">
                <a:solidFill>
                  <a:srgbClr val="FF0000"/>
                </a:solidFill>
              </a:rPr>
              <a:t>(5)</a:t>
            </a:r>
          </a:p>
        </p:txBody>
      </p:sp>
      <p:sp>
        <p:nvSpPr>
          <p:cNvPr id="130" name="TextBox 129">
            <a:extLst>
              <a:ext uri="{FF2B5EF4-FFF2-40B4-BE49-F238E27FC236}">
                <a16:creationId xmlns:a16="http://schemas.microsoft.com/office/drawing/2014/main" id="{316B08E8-1B4B-8E49-876F-D799754C510A}"/>
              </a:ext>
            </a:extLst>
          </p:cNvPr>
          <p:cNvSpPr txBox="1"/>
          <p:nvPr/>
        </p:nvSpPr>
        <p:spPr>
          <a:xfrm>
            <a:off x="5446464" y="4142117"/>
            <a:ext cx="442750" cy="369332"/>
          </a:xfrm>
          <a:prstGeom prst="rect">
            <a:avLst/>
          </a:prstGeom>
          <a:noFill/>
        </p:spPr>
        <p:txBody>
          <a:bodyPr wrap="none" rtlCol="0">
            <a:spAutoFit/>
          </a:bodyPr>
          <a:lstStyle/>
          <a:p>
            <a:r>
              <a:rPr lang="en-US" dirty="0">
                <a:solidFill>
                  <a:srgbClr val="FF0000"/>
                </a:solidFill>
              </a:rPr>
              <a:t>(6)</a:t>
            </a:r>
          </a:p>
        </p:txBody>
      </p:sp>
      <p:sp>
        <p:nvSpPr>
          <p:cNvPr id="132" name="Rectangle 27">
            <a:extLst>
              <a:ext uri="{FF2B5EF4-FFF2-40B4-BE49-F238E27FC236}">
                <a16:creationId xmlns:a16="http://schemas.microsoft.com/office/drawing/2014/main" id="{F81FFF85-0B0B-814F-8C2A-38DB86501A41}"/>
              </a:ext>
            </a:extLst>
          </p:cNvPr>
          <p:cNvSpPr>
            <a:spLocks noChangeArrowheads="1"/>
          </p:cNvSpPr>
          <p:nvPr/>
        </p:nvSpPr>
        <p:spPr bwMode="auto">
          <a:xfrm>
            <a:off x="2196737" y="4412185"/>
            <a:ext cx="930097" cy="509587"/>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additional check</a:t>
            </a:r>
          </a:p>
        </p:txBody>
      </p:sp>
      <p:sp>
        <p:nvSpPr>
          <p:cNvPr id="134" name="TextBox 133">
            <a:extLst>
              <a:ext uri="{FF2B5EF4-FFF2-40B4-BE49-F238E27FC236}">
                <a16:creationId xmlns:a16="http://schemas.microsoft.com/office/drawing/2014/main" id="{72176926-C598-A147-B45B-40BA76B11D4B}"/>
              </a:ext>
            </a:extLst>
          </p:cNvPr>
          <p:cNvSpPr txBox="1"/>
          <p:nvPr/>
        </p:nvSpPr>
        <p:spPr>
          <a:xfrm>
            <a:off x="6271640" y="5667846"/>
            <a:ext cx="442750" cy="369332"/>
          </a:xfrm>
          <a:prstGeom prst="rect">
            <a:avLst/>
          </a:prstGeom>
          <a:noFill/>
        </p:spPr>
        <p:txBody>
          <a:bodyPr wrap="none" rtlCol="0">
            <a:spAutoFit/>
          </a:bodyPr>
          <a:lstStyle/>
          <a:p>
            <a:r>
              <a:rPr lang="en-US" dirty="0">
                <a:solidFill>
                  <a:srgbClr val="FF0000"/>
                </a:solidFill>
              </a:rPr>
              <a:t>(7)</a:t>
            </a:r>
          </a:p>
        </p:txBody>
      </p:sp>
    </p:spTree>
    <p:extLst>
      <p:ext uri="{BB962C8B-B14F-4D97-AF65-F5344CB8AC3E}">
        <p14:creationId xmlns:p14="http://schemas.microsoft.com/office/powerpoint/2010/main" val="3967021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0177" name="Slide Number Placeholder 5">
            <a:extLst>
              <a:ext uri="{FF2B5EF4-FFF2-40B4-BE49-F238E27FC236}">
                <a16:creationId xmlns:a16="http://schemas.microsoft.com/office/drawing/2014/main" id="{73FC0EA2-76E0-F840-A60C-070D5ABC7BFE}"/>
              </a:ext>
            </a:extLst>
          </p:cNvPr>
          <p:cNvSpPr>
            <a:spLocks noGrp="1"/>
          </p:cNvSpPr>
          <p:nvPr>
            <p:ph type="sldNum" sz="quarter" idx="12"/>
          </p:nvPr>
        </p:nvSpPr>
        <p:spPr>
          <a:xfrm>
            <a:off x="10164764" y="6530975"/>
            <a:ext cx="498475" cy="279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B67DCA9C-8D5F-F24F-A642-87DAA08B4D0A}" type="slidenum">
              <a:rPr lang="en-US" altLang="en-US" sz="1400"/>
              <a:pPr>
                <a:spcBef>
                  <a:spcPct val="0"/>
                </a:spcBef>
                <a:buFontTx/>
                <a:buNone/>
              </a:pPr>
              <a:t>24</a:t>
            </a:fld>
            <a:endParaRPr lang="en-US" altLang="en-US" sz="1400"/>
          </a:p>
        </p:txBody>
      </p:sp>
      <p:sp>
        <p:nvSpPr>
          <p:cNvPr id="50178" name="Rectangle 2">
            <a:extLst>
              <a:ext uri="{FF2B5EF4-FFF2-40B4-BE49-F238E27FC236}">
                <a16:creationId xmlns:a16="http://schemas.microsoft.com/office/drawing/2014/main" id="{DC2D07B9-F60E-7A40-847C-71BB57B2F7F5}"/>
              </a:ext>
            </a:extLst>
          </p:cNvPr>
          <p:cNvSpPr>
            <a:spLocks noChangeArrowheads="1"/>
          </p:cNvSpPr>
          <p:nvPr/>
        </p:nvSpPr>
        <p:spPr bwMode="auto">
          <a:xfrm>
            <a:off x="524434" y="179334"/>
            <a:ext cx="11327641"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110000"/>
              </a:lnSpc>
              <a:buFontTx/>
              <a:buNone/>
            </a:pPr>
            <a:r>
              <a:rPr lang="en-US" altLang="en-US" sz="3200" b="1" dirty="0">
                <a:latin typeface="Arial Black" panose="020B0604020202020204" pitchFamily="34" charset="0"/>
                <a:ea typeface="Arial Black" panose="020B0604020202020204" pitchFamily="34" charset="0"/>
                <a:cs typeface="Arial Black" panose="020B0604020202020204" pitchFamily="34" charset="0"/>
              </a:rPr>
              <a:t>ADMISSION PROCESS</a:t>
            </a:r>
          </a:p>
        </p:txBody>
      </p:sp>
      <p:sp>
        <p:nvSpPr>
          <p:cNvPr id="3" name="TextBox 2">
            <a:extLst>
              <a:ext uri="{FF2B5EF4-FFF2-40B4-BE49-F238E27FC236}">
                <a16:creationId xmlns:a16="http://schemas.microsoft.com/office/drawing/2014/main" id="{940C7789-D487-7B4F-9380-84B0F7E8A659}"/>
              </a:ext>
            </a:extLst>
          </p:cNvPr>
          <p:cNvSpPr txBox="1"/>
          <p:nvPr/>
        </p:nvSpPr>
        <p:spPr>
          <a:xfrm>
            <a:off x="575156" y="1531089"/>
            <a:ext cx="5358808" cy="4801314"/>
          </a:xfrm>
          <a:prstGeom prst="rect">
            <a:avLst/>
          </a:prstGeom>
          <a:noFill/>
        </p:spPr>
        <p:txBody>
          <a:bodyPr wrap="square" rtlCol="0">
            <a:spAutoFit/>
          </a:bodyPr>
          <a:lstStyle/>
          <a:p>
            <a:pPr marL="342900" indent="-342900">
              <a:buFont typeface="+mj-lt"/>
              <a:buAutoNum type="arabicPeriod"/>
            </a:pPr>
            <a:r>
              <a:rPr lang="en-US" dirty="0"/>
              <a:t>(GPS/GACC): select completed applications that are ready for review (e.g. letters, transcripts etc.).</a:t>
            </a:r>
          </a:p>
          <a:p>
            <a:pPr marL="800100" lvl="1" indent="-342900">
              <a:buFont typeface="Arial" panose="020B0604020202020204" pitchFamily="34" charset="0"/>
              <a:buChar char="•"/>
            </a:pPr>
            <a:r>
              <a:rPr lang="en-US" dirty="0"/>
              <a:t>Assign primary sector (add tag </a:t>
            </a:r>
            <a:r>
              <a:rPr lang="en-US" b="1" dirty="0"/>
              <a:t>A/C/S</a:t>
            </a:r>
            <a:r>
              <a:rPr lang="en-US" dirty="0"/>
              <a:t>)</a:t>
            </a:r>
            <a:endParaRPr lang="en-US" b="1" dirty="0"/>
          </a:p>
          <a:p>
            <a:pPr marL="800100" lvl="1" indent="-342900">
              <a:buFont typeface="Arial" panose="020B0604020202020204" pitchFamily="34" charset="0"/>
              <a:buChar char="•"/>
            </a:pPr>
            <a:r>
              <a:rPr lang="en-US" dirty="0"/>
              <a:t>Add </a:t>
            </a:r>
            <a:r>
              <a:rPr lang="en-US" b="1" dirty="0"/>
              <a:t>Round 0</a:t>
            </a:r>
            <a:r>
              <a:rPr lang="en-US" dirty="0"/>
              <a:t> tag</a:t>
            </a:r>
          </a:p>
          <a:p>
            <a:pPr lvl="1"/>
            <a:r>
              <a:rPr lang="en-US" b="1" dirty="0"/>
              <a:t>     </a:t>
            </a:r>
            <a:endParaRPr lang="en-US" dirty="0"/>
          </a:p>
          <a:p>
            <a:pPr marL="342900" indent="-342900">
              <a:buFont typeface="+mj-lt"/>
              <a:buAutoNum type="arabicPeriod"/>
            </a:pPr>
            <a:r>
              <a:rPr lang="en-US" dirty="0"/>
              <a:t> (GPS/GACC): if URM/F (possibly FG/LI) assign D&amp;I primary sector reviewer – review focus is diversity and inclusion</a:t>
            </a:r>
          </a:p>
          <a:p>
            <a:pPr marL="342900" indent="-342900">
              <a:buFont typeface="+mj-lt"/>
              <a:buAutoNum type="arabicPeriod"/>
            </a:pPr>
            <a:endParaRPr lang="en-US" dirty="0"/>
          </a:p>
          <a:p>
            <a:pPr marL="342900" indent="-342900">
              <a:buFont typeface="+mj-lt"/>
              <a:buAutoNum type="arabicPeriod"/>
            </a:pPr>
            <a:r>
              <a:rPr lang="en-US" dirty="0"/>
              <a:t>(GPS/GAAC): assign faculty round 0 reviewer based on field of interest</a:t>
            </a:r>
          </a:p>
          <a:p>
            <a:pPr marL="342900" indent="-342900">
              <a:buFont typeface="+mj-lt"/>
              <a:buAutoNum type="arabicPeriod"/>
            </a:pPr>
            <a:endParaRPr lang="en-US" dirty="0"/>
          </a:p>
          <a:p>
            <a:pPr marL="342900" indent="-342900">
              <a:buFont typeface="+mj-lt"/>
              <a:buAutoNum type="arabicPeriod"/>
            </a:pPr>
            <a:r>
              <a:rPr lang="en-US" dirty="0"/>
              <a:t>(GAAC/GPC): Triage. Guideline:</a:t>
            </a:r>
          </a:p>
          <a:p>
            <a:pPr marL="742950" lvl="1" indent="-285750">
              <a:buFont typeface="Arial" panose="020B0604020202020204" pitchFamily="34" charset="0"/>
              <a:buChar char="•"/>
            </a:pPr>
            <a:r>
              <a:rPr lang="en-US" dirty="0"/>
              <a:t>score &lt;=2 reject and write short review (add </a:t>
            </a:r>
            <a:r>
              <a:rPr lang="en-US" b="1" dirty="0"/>
              <a:t>Probable Reject</a:t>
            </a:r>
            <a:r>
              <a:rPr lang="en-US" dirty="0"/>
              <a:t> tag) </a:t>
            </a:r>
          </a:p>
          <a:p>
            <a:pPr marL="742950" lvl="1" indent="-285750">
              <a:buFont typeface="Arial" panose="020B0604020202020204" pitchFamily="34" charset="0"/>
              <a:buChar char="•"/>
            </a:pPr>
            <a:r>
              <a:rPr lang="en-US" dirty="0"/>
              <a:t>Score &gt;2 pass (replace Round 0 by </a:t>
            </a:r>
            <a:r>
              <a:rPr lang="en-US" b="1" dirty="0"/>
              <a:t>Round 1</a:t>
            </a:r>
            <a:r>
              <a:rPr lang="en-US" dirty="0"/>
              <a:t> tag)</a:t>
            </a:r>
          </a:p>
          <a:p>
            <a:pPr marL="342900" indent="-342900">
              <a:buFont typeface="+mj-lt"/>
              <a:buAutoNum type="arabicPeriod"/>
            </a:pPr>
            <a:endParaRPr lang="en-US" dirty="0"/>
          </a:p>
        </p:txBody>
      </p:sp>
      <p:sp>
        <p:nvSpPr>
          <p:cNvPr id="57" name="TextBox 56">
            <a:extLst>
              <a:ext uri="{FF2B5EF4-FFF2-40B4-BE49-F238E27FC236}">
                <a16:creationId xmlns:a16="http://schemas.microsoft.com/office/drawing/2014/main" id="{BA2EECD4-E03B-4941-9B60-861E95305837}"/>
              </a:ext>
            </a:extLst>
          </p:cNvPr>
          <p:cNvSpPr txBox="1"/>
          <p:nvPr/>
        </p:nvSpPr>
        <p:spPr>
          <a:xfrm>
            <a:off x="6188254" y="1531089"/>
            <a:ext cx="5840818" cy="5078313"/>
          </a:xfrm>
          <a:prstGeom prst="rect">
            <a:avLst/>
          </a:prstGeom>
          <a:noFill/>
        </p:spPr>
        <p:txBody>
          <a:bodyPr wrap="square" rtlCol="0">
            <a:spAutoFit/>
          </a:bodyPr>
          <a:lstStyle/>
          <a:p>
            <a:pPr marL="342900" indent="-342900">
              <a:buFont typeface="+mj-lt"/>
              <a:buAutoNum type="arabicPeriod" startAt="5"/>
            </a:pPr>
            <a:r>
              <a:rPr lang="en-US" dirty="0"/>
              <a:t>(SH): assign 2 round 1 reviewers within sector or outside based on filed of interest. If necessary add a secondary sector (i.e. add tag </a:t>
            </a:r>
            <a:r>
              <a:rPr lang="en-US" b="1" dirty="0"/>
              <a:t>A/C/S</a:t>
            </a:r>
            <a:r>
              <a:rPr lang="en-US" dirty="0"/>
              <a:t>)</a:t>
            </a:r>
            <a:endParaRPr lang="en-US" b="1" dirty="0"/>
          </a:p>
          <a:p>
            <a:pPr marL="342900" indent="-342900">
              <a:buFont typeface="+mj-lt"/>
              <a:buAutoNum type="arabicPeriod" startAt="5"/>
            </a:pPr>
            <a:endParaRPr lang="en-US" dirty="0"/>
          </a:p>
          <a:p>
            <a:pPr marL="342900" indent="-342900">
              <a:buFont typeface="+mj-lt"/>
              <a:buAutoNum type="arabicPeriod" startAt="5"/>
            </a:pPr>
            <a:r>
              <a:rPr lang="en-US" dirty="0"/>
              <a:t>(GPS/GACC): monitor scores and if low scores appear evaluate viability:</a:t>
            </a:r>
          </a:p>
          <a:p>
            <a:pPr marL="800100" lvl="1" indent="-342900">
              <a:buFont typeface="Arial" panose="020B0604020202020204" pitchFamily="34" charset="0"/>
              <a:buChar char="•"/>
            </a:pPr>
            <a:r>
              <a:rPr lang="en-US" dirty="0"/>
              <a:t>if not viable add </a:t>
            </a:r>
            <a:r>
              <a:rPr lang="en-US" b="1" dirty="0"/>
              <a:t>Probable Reject</a:t>
            </a:r>
            <a:r>
              <a:rPr lang="en-US" dirty="0"/>
              <a:t> tag and de-assign non-completed reviews)</a:t>
            </a:r>
          </a:p>
          <a:p>
            <a:pPr marL="800100" lvl="1" indent="-342900">
              <a:buFont typeface="Arial" panose="020B0604020202020204" pitchFamily="34" charset="0"/>
              <a:buChar char="•"/>
            </a:pPr>
            <a:r>
              <a:rPr lang="en-US" dirty="0"/>
              <a:t>If viable add </a:t>
            </a:r>
            <a:r>
              <a:rPr lang="en-US" b="1" dirty="0"/>
              <a:t>Admissible</a:t>
            </a:r>
            <a:r>
              <a:rPr lang="en-US" dirty="0"/>
              <a:t> tag </a:t>
            </a:r>
          </a:p>
          <a:p>
            <a:pPr lvl="1"/>
            <a:endParaRPr lang="en-US" dirty="0"/>
          </a:p>
          <a:p>
            <a:pPr marL="342900" indent="-342900">
              <a:buFont typeface="+mj-lt"/>
              <a:buAutoNum type="arabicPeriod" startAt="7"/>
            </a:pPr>
            <a:r>
              <a:rPr lang="en-US" dirty="0"/>
              <a:t>(SH) seek additional reviews in preparation for sector meetings – folders become available for all faculty to enter reviews</a:t>
            </a:r>
          </a:p>
          <a:p>
            <a:pPr marL="342900" indent="-342900">
              <a:buFont typeface="+mj-lt"/>
              <a:buAutoNum type="arabicPeriod" startAt="7"/>
            </a:pPr>
            <a:endParaRPr lang="en-US" dirty="0"/>
          </a:p>
          <a:p>
            <a:r>
              <a:rPr lang="en-US" dirty="0"/>
              <a:t>	GPS: Graduate Program Staff (</a:t>
            </a:r>
            <a:r>
              <a:rPr lang="en-US" dirty="0" err="1"/>
              <a:t>Crisley</a:t>
            </a:r>
            <a:r>
              <a:rPr lang="en-US" dirty="0"/>
              <a:t>, Shuster))</a:t>
            </a:r>
          </a:p>
          <a:p>
            <a:r>
              <a:rPr lang="en-US" dirty="0"/>
              <a:t>	GACC: GAC Chair (</a:t>
            </a:r>
            <a:r>
              <a:rPr lang="en-US" dirty="0" err="1"/>
              <a:t>Peraire</a:t>
            </a:r>
            <a:r>
              <a:rPr lang="en-US" dirty="0"/>
              <a:t>) </a:t>
            </a:r>
          </a:p>
          <a:p>
            <a:r>
              <a:rPr lang="en-US" dirty="0"/>
              <a:t>	GPC: GC Chair (How)</a:t>
            </a:r>
          </a:p>
          <a:p>
            <a:r>
              <a:rPr lang="en-US" dirty="0"/>
              <a:t>	SH: Sector Heads (</a:t>
            </a:r>
            <a:r>
              <a:rPr lang="en-US" dirty="0" err="1"/>
              <a:t>deWeck</a:t>
            </a:r>
            <a:r>
              <a:rPr lang="en-US" dirty="0"/>
              <a:t>, </a:t>
            </a:r>
            <a:r>
              <a:rPr lang="en-US" dirty="0" err="1"/>
              <a:t>Darmofal</a:t>
            </a:r>
            <a:r>
              <a:rPr lang="en-US" dirty="0"/>
              <a:t>, </a:t>
            </a:r>
            <a:r>
              <a:rPr lang="en-US" dirty="0" err="1"/>
              <a:t>Spakovszky</a:t>
            </a:r>
            <a:r>
              <a:rPr lang="en-US" dirty="0"/>
              <a:t>)</a:t>
            </a:r>
          </a:p>
        </p:txBody>
      </p:sp>
      <p:sp>
        <p:nvSpPr>
          <p:cNvPr id="4" name="TextBox 3">
            <a:extLst>
              <a:ext uri="{FF2B5EF4-FFF2-40B4-BE49-F238E27FC236}">
                <a16:creationId xmlns:a16="http://schemas.microsoft.com/office/drawing/2014/main" id="{3ABD5C8E-8205-C643-BB40-8DF58318EFCD}"/>
              </a:ext>
            </a:extLst>
          </p:cNvPr>
          <p:cNvSpPr txBox="1"/>
          <p:nvPr/>
        </p:nvSpPr>
        <p:spPr>
          <a:xfrm>
            <a:off x="2711302" y="1084521"/>
            <a:ext cx="1086516" cy="369332"/>
          </a:xfrm>
          <a:prstGeom prst="rect">
            <a:avLst/>
          </a:prstGeom>
          <a:noFill/>
        </p:spPr>
        <p:txBody>
          <a:bodyPr wrap="none" rtlCol="0">
            <a:spAutoFit/>
          </a:bodyPr>
          <a:lstStyle/>
          <a:p>
            <a:r>
              <a:rPr lang="en-US" b="1" dirty="0"/>
              <a:t>ROUND 0</a:t>
            </a:r>
          </a:p>
        </p:txBody>
      </p:sp>
      <p:sp>
        <p:nvSpPr>
          <p:cNvPr id="59" name="TextBox 58">
            <a:extLst>
              <a:ext uri="{FF2B5EF4-FFF2-40B4-BE49-F238E27FC236}">
                <a16:creationId xmlns:a16="http://schemas.microsoft.com/office/drawing/2014/main" id="{A2515EFC-76DE-5F41-89FA-F6C59661283E}"/>
              </a:ext>
            </a:extLst>
          </p:cNvPr>
          <p:cNvSpPr txBox="1"/>
          <p:nvPr/>
        </p:nvSpPr>
        <p:spPr>
          <a:xfrm>
            <a:off x="8158716" y="1084521"/>
            <a:ext cx="1086516" cy="369332"/>
          </a:xfrm>
          <a:prstGeom prst="rect">
            <a:avLst/>
          </a:prstGeom>
          <a:noFill/>
        </p:spPr>
        <p:txBody>
          <a:bodyPr wrap="none" rtlCol="0">
            <a:spAutoFit/>
          </a:bodyPr>
          <a:lstStyle/>
          <a:p>
            <a:r>
              <a:rPr lang="en-US" b="1" dirty="0"/>
              <a:t>ROUND 1</a:t>
            </a:r>
          </a:p>
        </p:txBody>
      </p:sp>
    </p:spTree>
    <p:extLst>
      <p:ext uri="{BB962C8B-B14F-4D97-AF65-F5344CB8AC3E}">
        <p14:creationId xmlns:p14="http://schemas.microsoft.com/office/powerpoint/2010/main" val="18131474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3AA8B-7D1F-4F48-A8AB-59742E394AE5}"/>
              </a:ext>
            </a:extLst>
          </p:cNvPr>
          <p:cNvSpPr>
            <a:spLocks noGrp="1"/>
          </p:cNvSpPr>
          <p:nvPr>
            <p:ph type="title"/>
          </p:nvPr>
        </p:nvSpPr>
        <p:spPr/>
        <p:txBody>
          <a:bodyPr>
            <a:normAutofit fontScale="90000"/>
          </a:bodyPr>
          <a:lstStyle/>
          <a:p>
            <a:r>
              <a:rPr lang="en-US" dirty="0"/>
              <a:t>Can we make the process more efficient?</a:t>
            </a:r>
          </a:p>
        </p:txBody>
      </p:sp>
      <p:sp>
        <p:nvSpPr>
          <p:cNvPr id="8" name="Rectangle 7">
            <a:extLst>
              <a:ext uri="{FF2B5EF4-FFF2-40B4-BE49-F238E27FC236}">
                <a16:creationId xmlns:a16="http://schemas.microsoft.com/office/drawing/2014/main" id="{F79A6EF6-1DC7-4003-84C1-B902E968666A}"/>
              </a:ext>
            </a:extLst>
          </p:cNvPr>
          <p:cNvSpPr/>
          <p:nvPr/>
        </p:nvSpPr>
        <p:spPr>
          <a:xfrm>
            <a:off x="4933768" y="5541964"/>
            <a:ext cx="1679994" cy="39681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4" name="Picture 14" descr="Diagram&#10;&#10;Description automatically generated">
            <a:extLst>
              <a:ext uri="{FF2B5EF4-FFF2-40B4-BE49-F238E27FC236}">
                <a16:creationId xmlns:a16="http://schemas.microsoft.com/office/drawing/2014/main" id="{ABA07BB4-F888-4D76-ABE8-C1DC2E03F1D0}"/>
              </a:ext>
            </a:extLst>
          </p:cNvPr>
          <p:cNvPicPr>
            <a:picLocks noChangeAspect="1"/>
          </p:cNvPicPr>
          <p:nvPr/>
        </p:nvPicPr>
        <p:blipFill>
          <a:blip r:embed="rId2"/>
          <a:stretch>
            <a:fillRect/>
          </a:stretch>
        </p:blipFill>
        <p:spPr>
          <a:xfrm>
            <a:off x="2536741" y="2774488"/>
            <a:ext cx="7910279" cy="3863167"/>
          </a:xfrm>
          <a:prstGeom prst="rect">
            <a:avLst/>
          </a:prstGeom>
        </p:spPr>
      </p:pic>
      <p:sp>
        <p:nvSpPr>
          <p:cNvPr id="12" name="Rectangle 11">
            <a:extLst>
              <a:ext uri="{FF2B5EF4-FFF2-40B4-BE49-F238E27FC236}">
                <a16:creationId xmlns:a16="http://schemas.microsoft.com/office/drawing/2014/main" id="{D8D9BDB5-0D44-478C-A054-07D2060D4A43}"/>
              </a:ext>
            </a:extLst>
          </p:cNvPr>
          <p:cNvSpPr/>
          <p:nvPr/>
        </p:nvSpPr>
        <p:spPr>
          <a:xfrm>
            <a:off x="9179224" y="5800546"/>
            <a:ext cx="659202" cy="55856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Content Placeholder 3">
            <a:extLst>
              <a:ext uri="{FF2B5EF4-FFF2-40B4-BE49-F238E27FC236}">
                <a16:creationId xmlns:a16="http://schemas.microsoft.com/office/drawing/2014/main" id="{741DE89B-BE36-43E7-9573-BDAB985700EA}"/>
              </a:ext>
            </a:extLst>
          </p:cNvPr>
          <p:cNvSpPr>
            <a:spLocks noGrp="1"/>
          </p:cNvSpPr>
          <p:nvPr>
            <p:ph idx="1"/>
          </p:nvPr>
        </p:nvSpPr>
        <p:spPr>
          <a:xfrm>
            <a:off x="478986" y="1690688"/>
            <a:ext cx="10775754" cy="1090612"/>
          </a:xfrm>
        </p:spPr>
        <p:txBody>
          <a:bodyPr>
            <a:normAutofit fontScale="85000" lnSpcReduction="20000"/>
          </a:bodyPr>
          <a:lstStyle/>
          <a:p>
            <a:r>
              <a:rPr lang="en-US" dirty="0"/>
              <a:t>~2000 of ~3000 reads are invested into candidates that do not make the second round</a:t>
            </a:r>
          </a:p>
          <a:p>
            <a:r>
              <a:rPr lang="en-US" dirty="0"/>
              <a:t>One low score makes it impossible to get through anyway</a:t>
            </a:r>
          </a:p>
        </p:txBody>
      </p:sp>
      <p:sp>
        <p:nvSpPr>
          <p:cNvPr id="3" name="Rectangle 2">
            <a:extLst>
              <a:ext uri="{FF2B5EF4-FFF2-40B4-BE49-F238E27FC236}">
                <a16:creationId xmlns:a16="http://schemas.microsoft.com/office/drawing/2014/main" id="{6C3C6F3B-DA83-0EA9-19F9-59A5D5726874}"/>
              </a:ext>
            </a:extLst>
          </p:cNvPr>
          <p:cNvSpPr/>
          <p:nvPr/>
        </p:nvSpPr>
        <p:spPr>
          <a:xfrm>
            <a:off x="8839200" y="3582246"/>
            <a:ext cx="1943100" cy="116586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DE6EB7A3-F0BD-279C-1D6D-10780C60597F}"/>
              </a:ext>
            </a:extLst>
          </p:cNvPr>
          <p:cNvSpPr/>
          <p:nvPr/>
        </p:nvSpPr>
        <p:spPr>
          <a:xfrm>
            <a:off x="9654540" y="4561291"/>
            <a:ext cx="1943100" cy="116586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5A651FFC-6D8E-1A93-5E1A-C46709C0DD6F}"/>
              </a:ext>
            </a:extLst>
          </p:cNvPr>
          <p:cNvSpPr txBox="1"/>
          <p:nvPr/>
        </p:nvSpPr>
        <p:spPr>
          <a:xfrm>
            <a:off x="7830207" y="2984938"/>
            <a:ext cx="2506905" cy="369332"/>
          </a:xfrm>
          <a:prstGeom prst="rect">
            <a:avLst/>
          </a:prstGeom>
          <a:noFill/>
        </p:spPr>
        <p:txBody>
          <a:bodyPr wrap="none" rtlCol="0">
            <a:spAutoFit/>
          </a:bodyPr>
          <a:lstStyle/>
          <a:p>
            <a:r>
              <a:rPr lang="en-US" dirty="0"/>
              <a:t>21-22 Admission Process</a:t>
            </a:r>
          </a:p>
        </p:txBody>
      </p:sp>
    </p:spTree>
    <p:extLst>
      <p:ext uri="{BB962C8B-B14F-4D97-AF65-F5344CB8AC3E}">
        <p14:creationId xmlns:p14="http://schemas.microsoft.com/office/powerpoint/2010/main" val="16039566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9BD51320-6F7A-1C23-EDCB-E1BB6B6ACF2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859280" y="1841570"/>
            <a:ext cx="7315200" cy="4733925"/>
          </a:xfrm>
          <a:prstGeom prst="rect">
            <a:avLst/>
          </a:prstGeom>
        </p:spPr>
      </p:pic>
      <p:sp>
        <p:nvSpPr>
          <p:cNvPr id="2" name="Title 1">
            <a:extLst>
              <a:ext uri="{FF2B5EF4-FFF2-40B4-BE49-F238E27FC236}">
                <a16:creationId xmlns:a16="http://schemas.microsoft.com/office/drawing/2014/main" id="{D983AA8B-7D1F-4F48-A8AB-59742E394AE5}"/>
              </a:ext>
            </a:extLst>
          </p:cNvPr>
          <p:cNvSpPr>
            <a:spLocks noGrp="1"/>
          </p:cNvSpPr>
          <p:nvPr>
            <p:ph type="title"/>
          </p:nvPr>
        </p:nvSpPr>
        <p:spPr/>
        <p:txBody>
          <a:bodyPr>
            <a:normAutofit fontScale="90000"/>
          </a:bodyPr>
          <a:lstStyle/>
          <a:p>
            <a:pPr algn="ctr"/>
            <a:r>
              <a:rPr lang="en-US" sz="4800" dirty="0"/>
              <a:t>GPAs of MIT undergraduates who were admitted to our grad program in 2022</a:t>
            </a:r>
          </a:p>
        </p:txBody>
      </p:sp>
    </p:spTree>
    <p:extLst>
      <p:ext uri="{BB962C8B-B14F-4D97-AF65-F5344CB8AC3E}">
        <p14:creationId xmlns:p14="http://schemas.microsoft.com/office/powerpoint/2010/main" val="14288194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351E4-BEC0-3944-B559-B226B1725401}"/>
              </a:ext>
            </a:extLst>
          </p:cNvPr>
          <p:cNvSpPr>
            <a:spLocks noGrp="1"/>
          </p:cNvSpPr>
          <p:nvPr>
            <p:ph type="title"/>
          </p:nvPr>
        </p:nvSpPr>
        <p:spPr>
          <a:xfrm>
            <a:off x="838200" y="201840"/>
            <a:ext cx="10515600" cy="1325563"/>
          </a:xfrm>
        </p:spPr>
        <p:txBody>
          <a:bodyPr/>
          <a:lstStyle/>
          <a:p>
            <a:pPr algn="ctr"/>
            <a:r>
              <a:rPr lang="en-US" altLang="en-US" b="1" dirty="0">
                <a:latin typeface="Arial Black" panose="020B0604020202020204" pitchFamily="34" charset="0"/>
                <a:ea typeface="Arial Black" panose="020B0604020202020204" pitchFamily="34" charset="0"/>
                <a:cs typeface="Arial Black" panose="020B0604020202020204" pitchFamily="34" charset="0"/>
              </a:rPr>
              <a:t>ADMISSION PROCESS</a:t>
            </a:r>
            <a:br>
              <a:rPr lang="en-US" altLang="en-US" b="1" dirty="0">
                <a:latin typeface="Arial Black" panose="020B0604020202020204" pitchFamily="34" charset="0"/>
                <a:ea typeface="Arial Black" panose="020B0604020202020204" pitchFamily="34" charset="0"/>
                <a:cs typeface="Arial Black" panose="020B0604020202020204" pitchFamily="34" charset="0"/>
              </a:rPr>
            </a:br>
            <a:endParaRPr lang="en-US" dirty="0"/>
          </a:p>
        </p:txBody>
      </p:sp>
      <p:pic>
        <p:nvPicPr>
          <p:cNvPr id="4" name="Picture 3">
            <a:extLst>
              <a:ext uri="{FF2B5EF4-FFF2-40B4-BE49-F238E27FC236}">
                <a16:creationId xmlns:a16="http://schemas.microsoft.com/office/drawing/2014/main" id="{DBF28C3E-74EC-C342-A7AA-D959C8F4D015}"/>
              </a:ext>
            </a:extLst>
          </p:cNvPr>
          <p:cNvPicPr>
            <a:picLocks noChangeAspect="1"/>
          </p:cNvPicPr>
          <p:nvPr/>
        </p:nvPicPr>
        <p:blipFill>
          <a:blip r:embed="rId2"/>
          <a:stretch>
            <a:fillRect/>
          </a:stretch>
        </p:blipFill>
        <p:spPr>
          <a:xfrm>
            <a:off x="186805" y="1654629"/>
            <a:ext cx="5899811" cy="3616772"/>
          </a:xfrm>
          <a:prstGeom prst="rect">
            <a:avLst/>
          </a:prstGeom>
        </p:spPr>
      </p:pic>
      <p:pic>
        <p:nvPicPr>
          <p:cNvPr id="6" name="Picture 5">
            <a:extLst>
              <a:ext uri="{FF2B5EF4-FFF2-40B4-BE49-F238E27FC236}">
                <a16:creationId xmlns:a16="http://schemas.microsoft.com/office/drawing/2014/main" id="{1B39D70C-EB80-024B-B9EB-24C367FAF1E7}"/>
              </a:ext>
            </a:extLst>
          </p:cNvPr>
          <p:cNvPicPr>
            <a:picLocks noChangeAspect="1"/>
          </p:cNvPicPr>
          <p:nvPr/>
        </p:nvPicPr>
        <p:blipFill>
          <a:blip r:embed="rId3"/>
          <a:stretch>
            <a:fillRect/>
          </a:stretch>
        </p:blipFill>
        <p:spPr>
          <a:xfrm>
            <a:off x="6137128" y="1654629"/>
            <a:ext cx="5868067" cy="3616772"/>
          </a:xfrm>
          <a:prstGeom prst="rect">
            <a:avLst/>
          </a:prstGeom>
        </p:spPr>
      </p:pic>
      <p:sp>
        <p:nvSpPr>
          <p:cNvPr id="10" name="Rectangle 9">
            <a:extLst>
              <a:ext uri="{FF2B5EF4-FFF2-40B4-BE49-F238E27FC236}">
                <a16:creationId xmlns:a16="http://schemas.microsoft.com/office/drawing/2014/main" id="{C008821E-95B6-7048-B7B7-21C58A5D440A}"/>
              </a:ext>
            </a:extLst>
          </p:cNvPr>
          <p:cNvSpPr/>
          <p:nvPr/>
        </p:nvSpPr>
        <p:spPr>
          <a:xfrm>
            <a:off x="9655628" y="4005943"/>
            <a:ext cx="1698172"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63087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3AA8B-7D1F-4F48-A8AB-59742E394AE5}"/>
              </a:ext>
            </a:extLst>
          </p:cNvPr>
          <p:cNvSpPr>
            <a:spLocks noGrp="1"/>
          </p:cNvSpPr>
          <p:nvPr>
            <p:ph type="title"/>
          </p:nvPr>
        </p:nvSpPr>
        <p:spPr/>
        <p:txBody>
          <a:bodyPr/>
          <a:lstStyle/>
          <a:p>
            <a:r>
              <a:rPr lang="en-US"/>
              <a:t>Applicants</a:t>
            </a:r>
          </a:p>
        </p:txBody>
      </p:sp>
      <p:graphicFrame>
        <p:nvGraphicFramePr>
          <p:cNvPr id="4" name="Content Placeholder 3">
            <a:extLst>
              <a:ext uri="{FF2B5EF4-FFF2-40B4-BE49-F238E27FC236}">
                <a16:creationId xmlns:a16="http://schemas.microsoft.com/office/drawing/2014/main" id="{89F4C584-9C15-40E2-A130-5EC71140DCD9}"/>
              </a:ext>
            </a:extLst>
          </p:cNvPr>
          <p:cNvGraphicFramePr>
            <a:graphicFrameLocks noGrp="1"/>
          </p:cNvGraphicFramePr>
          <p:nvPr>
            <p:ph idx="1"/>
          </p:nvPr>
        </p:nvGraphicFramePr>
        <p:xfrm>
          <a:off x="1981200" y="1617663"/>
          <a:ext cx="8229600" cy="4038600"/>
        </p:xfrm>
        <a:graphic>
          <a:graphicData uri="http://schemas.openxmlformats.org/drawingml/2006/chart">
            <c:chart xmlns:c="http://schemas.openxmlformats.org/drawingml/2006/chart" xmlns:r="http://schemas.openxmlformats.org/officeDocument/2006/relationships" r:id="rId3"/>
          </a:graphicData>
        </a:graphic>
      </p:graphicFrame>
      <p:sp>
        <p:nvSpPr>
          <p:cNvPr id="6" name="Content Placeholder 2">
            <a:extLst>
              <a:ext uri="{FF2B5EF4-FFF2-40B4-BE49-F238E27FC236}">
                <a16:creationId xmlns:a16="http://schemas.microsoft.com/office/drawing/2014/main" id="{1E763CB0-D296-4CED-BB34-230FE26253D0}"/>
              </a:ext>
            </a:extLst>
          </p:cNvPr>
          <p:cNvSpPr txBox="1">
            <a:spLocks/>
          </p:cNvSpPr>
          <p:nvPr/>
        </p:nvSpPr>
        <p:spPr>
          <a:xfrm>
            <a:off x="2107580" y="5769777"/>
            <a:ext cx="8229600" cy="1088223"/>
          </a:xfrm>
          <a:prstGeom prst="rect">
            <a:avLst/>
          </a:prstGeom>
        </p:spPr>
        <p:txBody>
          <a:bodyPr vert="horz" lIns="0" tIns="0" rIns="0" bIns="0" rtlCol="0">
            <a:normAutofit/>
          </a:bodyPr>
          <a:lstStyle>
            <a:lvl1pPr marL="0" indent="0" algn="l" defTabSz="457200" rtl="0" eaLnBrk="1" latinLnBrk="0" hangingPunct="1">
              <a:spcBef>
                <a:spcPct val="20000"/>
              </a:spcBef>
              <a:buFont typeface="Arial"/>
              <a:buNone/>
              <a:defRPr sz="3200" b="1" kern="1200">
                <a:solidFill>
                  <a:schemeClr val="accent4"/>
                </a:solidFill>
                <a:latin typeface="+mn-lt"/>
                <a:ea typeface="+mn-ea"/>
                <a:cs typeface="+mn-cs"/>
              </a:defRPr>
            </a:lvl1pPr>
            <a:lvl2pPr marL="681038" indent="-223838" algn="l" defTabSz="457200" rtl="0" eaLnBrk="1" latinLnBrk="0" hangingPunct="1">
              <a:spcBef>
                <a:spcPct val="20000"/>
              </a:spcBef>
              <a:buFont typeface="Arial"/>
              <a:buChar char="•"/>
              <a:defRPr sz="2800" kern="1200">
                <a:solidFill>
                  <a:schemeClr val="accent4"/>
                </a:solidFill>
                <a:latin typeface="+mn-lt"/>
                <a:ea typeface="+mn-ea"/>
                <a:cs typeface="+mn-cs"/>
              </a:defRPr>
            </a:lvl2pPr>
            <a:lvl3pPr marL="1143000" indent="-228600" algn="l" defTabSz="457200" rtl="0" eaLnBrk="1" latinLnBrk="0" hangingPunct="1">
              <a:spcBef>
                <a:spcPct val="20000"/>
              </a:spcBef>
              <a:buFont typeface="Lucida Grande"/>
              <a:buChar char="-"/>
              <a:defRPr sz="2400" kern="1200">
                <a:solidFill>
                  <a:schemeClr val="accent4"/>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4"/>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4"/>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marR="0" lvl="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5C9F"/>
                </a:solidFill>
                <a:effectLst/>
                <a:uLnTx/>
                <a:uFillTx/>
                <a:latin typeface="Calibri" panose="020F0502020204030204"/>
                <a:ea typeface="+mn-ea"/>
                <a:cs typeface="+mn-cs"/>
              </a:rPr>
              <a:t>Growth in applicants from 737 to 1101 – a 49% increase</a:t>
            </a:r>
          </a:p>
          <a:p>
            <a:pPr marL="285750" marR="0" lvl="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5C9F"/>
                </a:solidFill>
                <a:effectLst/>
                <a:uLnTx/>
                <a:uFillTx/>
                <a:latin typeface="Calibri" panose="020F0502020204030204"/>
                <a:ea typeface="+mn-ea"/>
                <a:cs typeface="+mn-cs"/>
              </a:rPr>
              <a:t>Over this period W applicants increased by 52%, URM 84% (from 52 to 96), and internationals by 40% – strongest growth in URM applicants (low base)</a:t>
            </a:r>
          </a:p>
        </p:txBody>
      </p:sp>
      <p:sp>
        <p:nvSpPr>
          <p:cNvPr id="8" name="TextBox 7">
            <a:extLst>
              <a:ext uri="{FF2B5EF4-FFF2-40B4-BE49-F238E27FC236}">
                <a16:creationId xmlns:a16="http://schemas.microsoft.com/office/drawing/2014/main" id="{BBF91770-7959-493E-AD99-FC9A88D335AF}"/>
              </a:ext>
            </a:extLst>
          </p:cNvPr>
          <p:cNvSpPr txBox="1"/>
          <p:nvPr/>
        </p:nvSpPr>
        <p:spPr>
          <a:xfrm>
            <a:off x="9318885" y="1833400"/>
            <a:ext cx="95937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Total</a:t>
            </a:r>
          </a:p>
        </p:txBody>
      </p:sp>
      <p:sp>
        <p:nvSpPr>
          <p:cNvPr id="9" name="TextBox 8">
            <a:extLst>
              <a:ext uri="{FF2B5EF4-FFF2-40B4-BE49-F238E27FC236}">
                <a16:creationId xmlns:a16="http://schemas.microsoft.com/office/drawing/2014/main" id="{D6A93F1E-272F-41B3-80B8-15C78F20C2B8}"/>
              </a:ext>
            </a:extLst>
          </p:cNvPr>
          <p:cNvSpPr txBox="1"/>
          <p:nvPr/>
        </p:nvSpPr>
        <p:spPr>
          <a:xfrm>
            <a:off x="9356210" y="3479400"/>
            <a:ext cx="95937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Int’l</a:t>
            </a:r>
          </a:p>
        </p:txBody>
      </p:sp>
      <p:sp>
        <p:nvSpPr>
          <p:cNvPr id="10" name="TextBox 9">
            <a:extLst>
              <a:ext uri="{FF2B5EF4-FFF2-40B4-BE49-F238E27FC236}">
                <a16:creationId xmlns:a16="http://schemas.microsoft.com/office/drawing/2014/main" id="{BD4A67DB-981F-434D-B76F-F4CDF829921A}"/>
              </a:ext>
            </a:extLst>
          </p:cNvPr>
          <p:cNvSpPr txBox="1"/>
          <p:nvPr/>
        </p:nvSpPr>
        <p:spPr>
          <a:xfrm>
            <a:off x="9357315" y="4071196"/>
            <a:ext cx="95937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W</a:t>
            </a:r>
          </a:p>
        </p:txBody>
      </p:sp>
      <p:sp>
        <p:nvSpPr>
          <p:cNvPr id="11" name="TextBox 10">
            <a:extLst>
              <a:ext uri="{FF2B5EF4-FFF2-40B4-BE49-F238E27FC236}">
                <a16:creationId xmlns:a16="http://schemas.microsoft.com/office/drawing/2014/main" id="{32AFF611-309E-46D9-A428-5398D096718A}"/>
              </a:ext>
            </a:extLst>
          </p:cNvPr>
          <p:cNvSpPr txBox="1"/>
          <p:nvPr/>
        </p:nvSpPr>
        <p:spPr>
          <a:xfrm>
            <a:off x="9356210" y="4439922"/>
            <a:ext cx="95937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URM</a:t>
            </a:r>
          </a:p>
        </p:txBody>
      </p:sp>
    </p:spTree>
    <p:extLst>
      <p:ext uri="{BB962C8B-B14F-4D97-AF65-F5344CB8AC3E}">
        <p14:creationId xmlns:p14="http://schemas.microsoft.com/office/powerpoint/2010/main" val="11156762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0177" name="Slide Number Placeholder 5">
            <a:extLst>
              <a:ext uri="{FF2B5EF4-FFF2-40B4-BE49-F238E27FC236}">
                <a16:creationId xmlns:a16="http://schemas.microsoft.com/office/drawing/2014/main" id="{73FC0EA2-76E0-F840-A60C-070D5ABC7BFE}"/>
              </a:ext>
            </a:extLst>
          </p:cNvPr>
          <p:cNvSpPr>
            <a:spLocks noGrp="1"/>
          </p:cNvSpPr>
          <p:nvPr>
            <p:ph type="sldNum" sz="quarter" idx="12"/>
          </p:nvPr>
        </p:nvSpPr>
        <p:spPr>
          <a:xfrm>
            <a:off x="10164764" y="6530975"/>
            <a:ext cx="498475" cy="279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B67DCA9C-8D5F-F24F-A642-87DAA08B4D0A}" type="slidenum">
              <a:rPr lang="en-US" altLang="en-US" sz="1400"/>
              <a:pPr>
                <a:spcBef>
                  <a:spcPct val="0"/>
                </a:spcBef>
                <a:buFontTx/>
                <a:buNone/>
              </a:pPr>
              <a:t>29</a:t>
            </a:fld>
            <a:endParaRPr lang="en-US" altLang="en-US" sz="1400"/>
          </a:p>
        </p:txBody>
      </p:sp>
      <p:sp>
        <p:nvSpPr>
          <p:cNvPr id="50178" name="Rectangle 2">
            <a:extLst>
              <a:ext uri="{FF2B5EF4-FFF2-40B4-BE49-F238E27FC236}">
                <a16:creationId xmlns:a16="http://schemas.microsoft.com/office/drawing/2014/main" id="{DC2D07B9-F60E-7A40-847C-71BB57B2F7F5}"/>
              </a:ext>
            </a:extLst>
          </p:cNvPr>
          <p:cNvSpPr>
            <a:spLocks noChangeArrowheads="1"/>
          </p:cNvSpPr>
          <p:nvPr/>
        </p:nvSpPr>
        <p:spPr bwMode="auto">
          <a:xfrm>
            <a:off x="577597" y="19845"/>
            <a:ext cx="11327641"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110000"/>
              </a:lnSpc>
              <a:buFontTx/>
              <a:buNone/>
            </a:pPr>
            <a:r>
              <a:rPr lang="en-US" altLang="en-US" sz="3200" b="1" dirty="0">
                <a:latin typeface="Arial Black" panose="020B0604020202020204" pitchFamily="34" charset="0"/>
                <a:ea typeface="Arial Black" panose="020B0604020202020204" pitchFamily="34" charset="0"/>
                <a:cs typeface="Arial Black" panose="020B0604020202020204" pitchFamily="34" charset="0"/>
              </a:rPr>
              <a:t>ADMISSION PROCESS: First and Second Rounds</a:t>
            </a:r>
          </a:p>
        </p:txBody>
      </p:sp>
      <p:cxnSp>
        <p:nvCxnSpPr>
          <p:cNvPr id="50179" name="Straight Arrow Connector 4">
            <a:extLst>
              <a:ext uri="{FF2B5EF4-FFF2-40B4-BE49-F238E27FC236}">
                <a16:creationId xmlns:a16="http://schemas.microsoft.com/office/drawing/2014/main" id="{C1B32BD1-72D7-7E49-8B88-8AED2BA5DCC6}"/>
              </a:ext>
            </a:extLst>
          </p:cNvPr>
          <p:cNvCxnSpPr>
            <a:cxnSpLocks noChangeShapeType="1"/>
            <a:stCxn id="50188" idx="6"/>
            <a:endCxn id="50195" idx="1"/>
          </p:cNvCxnSpPr>
          <p:nvPr/>
        </p:nvCxnSpPr>
        <p:spPr bwMode="auto">
          <a:xfrm>
            <a:off x="1841614" y="1208883"/>
            <a:ext cx="398462"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0" name="TextBox 6">
            <a:extLst>
              <a:ext uri="{FF2B5EF4-FFF2-40B4-BE49-F238E27FC236}">
                <a16:creationId xmlns:a16="http://schemas.microsoft.com/office/drawing/2014/main" id="{0DEFFE70-EA1F-AD45-A850-8ADA4DAD9AE5}"/>
              </a:ext>
            </a:extLst>
          </p:cNvPr>
          <p:cNvSpPr txBox="1">
            <a:spLocks noChangeArrowheads="1"/>
          </p:cNvSpPr>
          <p:nvPr/>
        </p:nvSpPr>
        <p:spPr bwMode="auto">
          <a:xfrm>
            <a:off x="1376475" y="661988"/>
            <a:ext cx="13033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b="1"/>
              <a:t>Applicants</a:t>
            </a:r>
          </a:p>
        </p:txBody>
      </p:sp>
      <p:sp>
        <p:nvSpPr>
          <p:cNvPr id="50181" name="TextBox 12">
            <a:extLst>
              <a:ext uri="{FF2B5EF4-FFF2-40B4-BE49-F238E27FC236}">
                <a16:creationId xmlns:a16="http://schemas.microsoft.com/office/drawing/2014/main" id="{E368E612-A017-8A46-A725-4FFD3C2C7410}"/>
              </a:ext>
            </a:extLst>
          </p:cNvPr>
          <p:cNvSpPr txBox="1">
            <a:spLocks noChangeArrowheads="1"/>
          </p:cNvSpPr>
          <p:nvPr/>
        </p:nvSpPr>
        <p:spPr bwMode="auto">
          <a:xfrm>
            <a:off x="1230425" y="1487488"/>
            <a:ext cx="8969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b="1"/>
              <a:t>Rejects</a:t>
            </a:r>
          </a:p>
        </p:txBody>
      </p:sp>
      <p:cxnSp>
        <p:nvCxnSpPr>
          <p:cNvPr id="50182" name="Straight Arrow Connector 10">
            <a:extLst>
              <a:ext uri="{FF2B5EF4-FFF2-40B4-BE49-F238E27FC236}">
                <a16:creationId xmlns:a16="http://schemas.microsoft.com/office/drawing/2014/main" id="{47D5230D-050A-9E44-9ADA-04E9898D864D}"/>
              </a:ext>
            </a:extLst>
          </p:cNvPr>
          <p:cNvCxnSpPr>
            <a:cxnSpLocks noChangeShapeType="1"/>
            <a:stCxn id="50195" idx="3"/>
            <a:endCxn id="50190" idx="1"/>
          </p:cNvCxnSpPr>
          <p:nvPr/>
        </p:nvCxnSpPr>
        <p:spPr bwMode="auto">
          <a:xfrm flipV="1">
            <a:off x="3068751" y="1207294"/>
            <a:ext cx="233363" cy="1589"/>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183" name="Elbow Connector 13">
            <a:extLst>
              <a:ext uri="{FF2B5EF4-FFF2-40B4-BE49-F238E27FC236}">
                <a16:creationId xmlns:a16="http://schemas.microsoft.com/office/drawing/2014/main" id="{E8DA8E9B-2FEE-874B-8BF4-94C4F6C1E21B}"/>
              </a:ext>
            </a:extLst>
          </p:cNvPr>
          <p:cNvCxnSpPr>
            <a:cxnSpLocks noChangeShapeType="1"/>
            <a:stCxn id="50195" idx="2"/>
            <a:endCxn id="50193" idx="6"/>
          </p:cNvCxnSpPr>
          <p:nvPr/>
        </p:nvCxnSpPr>
        <p:spPr bwMode="auto">
          <a:xfrm rot="5400000">
            <a:off x="2021398" y="1285478"/>
            <a:ext cx="454818" cy="811214"/>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4" name="Rectangle 27">
            <a:extLst>
              <a:ext uri="{FF2B5EF4-FFF2-40B4-BE49-F238E27FC236}">
                <a16:creationId xmlns:a16="http://schemas.microsoft.com/office/drawing/2014/main" id="{3E3B4631-4A97-2141-9A57-FA70832BC851}"/>
              </a:ext>
            </a:extLst>
          </p:cNvPr>
          <p:cNvSpPr>
            <a:spLocks noChangeArrowheads="1"/>
          </p:cNvSpPr>
          <p:nvPr/>
        </p:nvSpPr>
        <p:spPr bwMode="auto">
          <a:xfrm>
            <a:off x="4410188" y="3306764"/>
            <a:ext cx="646112" cy="509587"/>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a:t>TO 2</a:t>
            </a:r>
            <a:r>
              <a:rPr lang="en-US" altLang="en-US" sz="1000" baseline="30000"/>
              <a:t>nd</a:t>
            </a:r>
            <a:r>
              <a:rPr lang="en-US" altLang="en-US" sz="1000"/>
              <a:t> triage</a:t>
            </a:r>
          </a:p>
        </p:txBody>
      </p:sp>
      <p:cxnSp>
        <p:nvCxnSpPr>
          <p:cNvPr id="50185" name="Straight Connector 32">
            <a:extLst>
              <a:ext uri="{FF2B5EF4-FFF2-40B4-BE49-F238E27FC236}">
                <a16:creationId xmlns:a16="http://schemas.microsoft.com/office/drawing/2014/main" id="{966A33BC-FA09-7A4F-9D47-5F68A591903D}"/>
              </a:ext>
            </a:extLst>
          </p:cNvPr>
          <p:cNvCxnSpPr>
            <a:cxnSpLocks noChangeShapeType="1"/>
          </p:cNvCxnSpPr>
          <p:nvPr/>
        </p:nvCxnSpPr>
        <p:spPr bwMode="auto">
          <a:xfrm>
            <a:off x="1673338" y="6245225"/>
            <a:ext cx="8253412" cy="0"/>
          </a:xfrm>
          <a:prstGeom prst="line">
            <a:avLst/>
          </a:prstGeom>
          <a:noFill/>
          <a:ln w="9525">
            <a:solidFill>
              <a:schemeClr val="tx1"/>
            </a:solidFill>
            <a:prstDash val="lgDash"/>
            <a:round/>
            <a:headEnd/>
            <a:tailEnd/>
          </a:ln>
          <a:extLst>
            <a:ext uri="{909E8E84-426E-40DD-AFC4-6F175D3DCCD1}">
              <a14:hiddenFill xmlns:a14="http://schemas.microsoft.com/office/drawing/2010/main">
                <a:noFill/>
              </a14:hiddenFill>
            </a:ext>
          </a:extLst>
        </p:spPr>
      </p:cxnSp>
      <p:cxnSp>
        <p:nvCxnSpPr>
          <p:cNvPr id="50186" name="Elbow Connector 30">
            <a:extLst>
              <a:ext uri="{FF2B5EF4-FFF2-40B4-BE49-F238E27FC236}">
                <a16:creationId xmlns:a16="http://schemas.microsoft.com/office/drawing/2014/main" id="{FE313996-6C87-4547-AD45-40C63848AF87}"/>
              </a:ext>
            </a:extLst>
          </p:cNvPr>
          <p:cNvCxnSpPr>
            <a:cxnSpLocks noChangeShapeType="1"/>
            <a:stCxn id="50196" idx="1"/>
            <a:endCxn id="50193" idx="4"/>
          </p:cNvCxnSpPr>
          <p:nvPr/>
        </p:nvCxnSpPr>
        <p:spPr bwMode="auto">
          <a:xfrm rot="10800000">
            <a:off x="1694769" y="2071689"/>
            <a:ext cx="3896520" cy="3683795"/>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187" name="Elbow Connector 33">
            <a:extLst>
              <a:ext uri="{FF2B5EF4-FFF2-40B4-BE49-F238E27FC236}">
                <a16:creationId xmlns:a16="http://schemas.microsoft.com/office/drawing/2014/main" id="{BA924E33-360E-8F46-9DFB-F0F40DC707BA}"/>
              </a:ext>
            </a:extLst>
          </p:cNvPr>
          <p:cNvCxnSpPr>
            <a:cxnSpLocks noChangeShapeType="1"/>
            <a:stCxn id="50184" idx="2"/>
            <a:endCxn id="150" idx="2"/>
          </p:cNvCxnSpPr>
          <p:nvPr/>
        </p:nvCxnSpPr>
        <p:spPr bwMode="auto">
          <a:xfrm rot="16200000" flipH="1">
            <a:off x="5161075" y="3388519"/>
            <a:ext cx="418307" cy="1273969"/>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8" name="Oval 34">
            <a:extLst>
              <a:ext uri="{FF2B5EF4-FFF2-40B4-BE49-F238E27FC236}">
                <a16:creationId xmlns:a16="http://schemas.microsoft.com/office/drawing/2014/main" id="{70527819-01CE-A844-B426-578AEEEB35AD}"/>
              </a:ext>
            </a:extLst>
          </p:cNvPr>
          <p:cNvSpPr>
            <a:spLocks noChangeArrowheads="1"/>
          </p:cNvSpPr>
          <p:nvPr/>
        </p:nvSpPr>
        <p:spPr bwMode="auto">
          <a:xfrm>
            <a:off x="1546339" y="1055689"/>
            <a:ext cx="295275" cy="306387"/>
          </a:xfrm>
          <a:prstGeom prst="ellipse">
            <a:avLst/>
          </a:prstGeom>
          <a:solidFill>
            <a:srgbClr val="0070C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50189" name="Rectangle 40">
            <a:extLst>
              <a:ext uri="{FF2B5EF4-FFF2-40B4-BE49-F238E27FC236}">
                <a16:creationId xmlns:a16="http://schemas.microsoft.com/office/drawing/2014/main" id="{51E442F3-DE1F-7042-8996-260A6BE9C1DC}"/>
              </a:ext>
            </a:extLst>
          </p:cNvPr>
          <p:cNvSpPr>
            <a:spLocks noChangeArrowheads="1"/>
          </p:cNvSpPr>
          <p:nvPr/>
        </p:nvSpPr>
        <p:spPr bwMode="auto">
          <a:xfrm>
            <a:off x="4686414" y="949326"/>
            <a:ext cx="822325" cy="511175"/>
          </a:xfrm>
          <a:prstGeom prst="rect">
            <a:avLst/>
          </a:prstGeom>
          <a:solidFill>
            <a:schemeClr val="accent1"/>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a:t>send to sectors</a:t>
            </a:r>
          </a:p>
        </p:txBody>
      </p:sp>
      <p:sp>
        <p:nvSpPr>
          <p:cNvPr id="50190" name="Rectangle 52">
            <a:extLst>
              <a:ext uri="{FF2B5EF4-FFF2-40B4-BE49-F238E27FC236}">
                <a16:creationId xmlns:a16="http://schemas.microsoft.com/office/drawing/2014/main" id="{17CAB37C-6230-8840-8B63-8C1A6E33272F}"/>
              </a:ext>
            </a:extLst>
          </p:cNvPr>
          <p:cNvSpPr>
            <a:spLocks noChangeArrowheads="1"/>
          </p:cNvSpPr>
          <p:nvPr/>
        </p:nvSpPr>
        <p:spPr bwMode="auto">
          <a:xfrm>
            <a:off x="3302114" y="858838"/>
            <a:ext cx="1133475" cy="696912"/>
          </a:xfrm>
          <a:prstGeom prst="rect">
            <a:avLst/>
          </a:prstGeom>
          <a:solidFill>
            <a:schemeClr val="accent1"/>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a:t>assign 2 faculty</a:t>
            </a:r>
          </a:p>
          <a:p>
            <a:pPr algn="ctr">
              <a:spcBef>
                <a:spcPct val="0"/>
              </a:spcBef>
              <a:buFontTx/>
              <a:buNone/>
            </a:pPr>
            <a:r>
              <a:rPr lang="en-US" altLang="en-US" sz="1000"/>
              <a:t>in related field(s) of study</a:t>
            </a:r>
          </a:p>
        </p:txBody>
      </p:sp>
      <p:sp>
        <p:nvSpPr>
          <p:cNvPr id="50191" name="Decision 56">
            <a:extLst>
              <a:ext uri="{FF2B5EF4-FFF2-40B4-BE49-F238E27FC236}">
                <a16:creationId xmlns:a16="http://schemas.microsoft.com/office/drawing/2014/main" id="{08296E2F-28AE-424D-B5F4-CB966ED79DCF}"/>
              </a:ext>
            </a:extLst>
          </p:cNvPr>
          <p:cNvSpPr>
            <a:spLocks noChangeArrowheads="1"/>
          </p:cNvSpPr>
          <p:nvPr/>
        </p:nvSpPr>
        <p:spPr bwMode="auto">
          <a:xfrm>
            <a:off x="5624625" y="3195639"/>
            <a:ext cx="1066800" cy="739775"/>
          </a:xfrm>
          <a:prstGeom prst="flowChartDecision">
            <a:avLst/>
          </a:prstGeom>
          <a:solidFill>
            <a:schemeClr val="accent1"/>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score 1</a:t>
            </a:r>
          </a:p>
        </p:txBody>
      </p:sp>
      <p:sp>
        <p:nvSpPr>
          <p:cNvPr id="50192" name="Rectangle 70">
            <a:extLst>
              <a:ext uri="{FF2B5EF4-FFF2-40B4-BE49-F238E27FC236}">
                <a16:creationId xmlns:a16="http://schemas.microsoft.com/office/drawing/2014/main" id="{BCB6DF6D-7473-9049-84B3-1A10D7AB2FB8}"/>
              </a:ext>
            </a:extLst>
          </p:cNvPr>
          <p:cNvSpPr>
            <a:spLocks noChangeArrowheads="1"/>
          </p:cNvSpPr>
          <p:nvPr/>
        </p:nvSpPr>
        <p:spPr bwMode="auto">
          <a:xfrm>
            <a:off x="7050200" y="3206751"/>
            <a:ext cx="1150938" cy="733425"/>
          </a:xfrm>
          <a:prstGeom prst="rect">
            <a:avLst/>
          </a:prstGeom>
          <a:solidFill>
            <a:schemeClr val="accent1"/>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a:t>assign +1 faculty</a:t>
            </a:r>
          </a:p>
          <a:p>
            <a:pPr algn="ctr">
              <a:spcBef>
                <a:spcPct val="0"/>
              </a:spcBef>
              <a:buFontTx/>
              <a:buNone/>
            </a:pPr>
            <a:r>
              <a:rPr lang="en-US" altLang="en-US" sz="1000"/>
              <a:t>in related Field of Study</a:t>
            </a:r>
          </a:p>
        </p:txBody>
      </p:sp>
      <p:sp>
        <p:nvSpPr>
          <p:cNvPr id="50193" name="Oval 73">
            <a:extLst>
              <a:ext uri="{FF2B5EF4-FFF2-40B4-BE49-F238E27FC236}">
                <a16:creationId xmlns:a16="http://schemas.microsoft.com/office/drawing/2014/main" id="{1EFFD5F0-6572-4845-A61C-9740A75A4258}"/>
              </a:ext>
            </a:extLst>
          </p:cNvPr>
          <p:cNvSpPr>
            <a:spLocks noChangeArrowheads="1"/>
          </p:cNvSpPr>
          <p:nvPr/>
        </p:nvSpPr>
        <p:spPr bwMode="auto">
          <a:xfrm>
            <a:off x="1546338" y="1765300"/>
            <a:ext cx="296862" cy="306388"/>
          </a:xfrm>
          <a:prstGeom prst="ellipse">
            <a:avLst/>
          </a:prstGeom>
          <a:solidFill>
            <a:srgbClr val="FF000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50194" name="Decision 74">
            <a:extLst>
              <a:ext uri="{FF2B5EF4-FFF2-40B4-BE49-F238E27FC236}">
                <a16:creationId xmlns:a16="http://schemas.microsoft.com/office/drawing/2014/main" id="{31F66187-AC85-3842-B284-43318C2AE510}"/>
              </a:ext>
            </a:extLst>
          </p:cNvPr>
          <p:cNvSpPr>
            <a:spLocks noChangeArrowheads="1"/>
          </p:cNvSpPr>
          <p:nvPr/>
        </p:nvSpPr>
        <p:spPr bwMode="auto">
          <a:xfrm>
            <a:off x="5632563" y="1871663"/>
            <a:ext cx="1035050" cy="563562"/>
          </a:xfrm>
          <a:prstGeom prst="flowChartDecision">
            <a:avLst/>
          </a:prstGeom>
          <a:solidFill>
            <a:schemeClr val="accent1"/>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a:t>URM or F</a:t>
            </a:r>
          </a:p>
        </p:txBody>
      </p:sp>
      <p:sp>
        <p:nvSpPr>
          <p:cNvPr id="50195" name="Rectangle 79">
            <a:extLst>
              <a:ext uri="{FF2B5EF4-FFF2-40B4-BE49-F238E27FC236}">
                <a16:creationId xmlns:a16="http://schemas.microsoft.com/office/drawing/2014/main" id="{DBAD93B0-C8D2-C34F-94C0-A3E3D2C48EAF}"/>
              </a:ext>
            </a:extLst>
          </p:cNvPr>
          <p:cNvSpPr>
            <a:spLocks noChangeArrowheads="1"/>
          </p:cNvSpPr>
          <p:nvPr/>
        </p:nvSpPr>
        <p:spPr bwMode="auto">
          <a:xfrm>
            <a:off x="2240076" y="954089"/>
            <a:ext cx="828675" cy="509587"/>
          </a:xfrm>
          <a:prstGeom prst="rect">
            <a:avLst/>
          </a:prstGeom>
          <a:solidFill>
            <a:schemeClr val="accent1"/>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1</a:t>
            </a:r>
            <a:r>
              <a:rPr lang="en-US" altLang="en-US" sz="1000" baseline="30000" dirty="0"/>
              <a:t>st</a:t>
            </a:r>
            <a:r>
              <a:rPr lang="en-US" altLang="en-US" sz="1000" dirty="0"/>
              <a:t> triage</a:t>
            </a:r>
          </a:p>
        </p:txBody>
      </p:sp>
      <p:sp>
        <p:nvSpPr>
          <p:cNvPr id="50196" name="Decision 95">
            <a:extLst>
              <a:ext uri="{FF2B5EF4-FFF2-40B4-BE49-F238E27FC236}">
                <a16:creationId xmlns:a16="http://schemas.microsoft.com/office/drawing/2014/main" id="{514EDA5B-F736-1F42-A30D-1D4A4DDA526C}"/>
              </a:ext>
            </a:extLst>
          </p:cNvPr>
          <p:cNvSpPr>
            <a:spLocks noChangeArrowheads="1"/>
          </p:cNvSpPr>
          <p:nvPr/>
        </p:nvSpPr>
        <p:spPr bwMode="auto">
          <a:xfrm>
            <a:off x="5591289" y="5384801"/>
            <a:ext cx="1139825" cy="741363"/>
          </a:xfrm>
          <a:prstGeom prst="flowChartDecision">
            <a:avLst/>
          </a:prstGeom>
          <a:solidFill>
            <a:schemeClr val="accent1"/>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avg score &gt; 3.0</a:t>
            </a:r>
          </a:p>
        </p:txBody>
      </p:sp>
      <p:sp>
        <p:nvSpPr>
          <p:cNvPr id="50197" name="TextBox 29723">
            <a:extLst>
              <a:ext uri="{FF2B5EF4-FFF2-40B4-BE49-F238E27FC236}">
                <a16:creationId xmlns:a16="http://schemas.microsoft.com/office/drawing/2014/main" id="{C6C55229-5B6D-6C4D-AFC0-8DC3EA2B53A0}"/>
              </a:ext>
            </a:extLst>
          </p:cNvPr>
          <p:cNvSpPr txBox="1">
            <a:spLocks noChangeArrowheads="1"/>
          </p:cNvSpPr>
          <p:nvPr/>
        </p:nvSpPr>
        <p:spPr bwMode="auto">
          <a:xfrm>
            <a:off x="6605701" y="1879601"/>
            <a:ext cx="3841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t>yes</a:t>
            </a:r>
          </a:p>
        </p:txBody>
      </p:sp>
      <p:sp>
        <p:nvSpPr>
          <p:cNvPr id="50198" name="TextBox 98">
            <a:extLst>
              <a:ext uri="{FF2B5EF4-FFF2-40B4-BE49-F238E27FC236}">
                <a16:creationId xmlns:a16="http://schemas.microsoft.com/office/drawing/2014/main" id="{D88FEA46-0915-B844-A85E-BEF1C9562EFF}"/>
              </a:ext>
            </a:extLst>
          </p:cNvPr>
          <p:cNvSpPr txBox="1">
            <a:spLocks noChangeArrowheads="1"/>
          </p:cNvSpPr>
          <p:nvPr/>
        </p:nvSpPr>
        <p:spPr bwMode="auto">
          <a:xfrm>
            <a:off x="5210288" y="3286126"/>
            <a:ext cx="3921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t>yes</a:t>
            </a:r>
          </a:p>
        </p:txBody>
      </p:sp>
      <p:cxnSp>
        <p:nvCxnSpPr>
          <p:cNvPr id="50199" name="Elbow Connector 100">
            <a:extLst>
              <a:ext uri="{FF2B5EF4-FFF2-40B4-BE49-F238E27FC236}">
                <a16:creationId xmlns:a16="http://schemas.microsoft.com/office/drawing/2014/main" id="{5335BB86-267D-5449-966D-969A963A8844}"/>
              </a:ext>
            </a:extLst>
          </p:cNvPr>
          <p:cNvCxnSpPr>
            <a:cxnSpLocks noChangeShapeType="1"/>
            <a:stCxn id="50184" idx="1"/>
            <a:endCxn id="50193" idx="5"/>
          </p:cNvCxnSpPr>
          <p:nvPr/>
        </p:nvCxnSpPr>
        <p:spPr bwMode="auto">
          <a:xfrm rot="10800000">
            <a:off x="1799726" y="2026820"/>
            <a:ext cx="2610462" cy="1534739"/>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0" name="Straight Arrow Connector 29744">
            <a:extLst>
              <a:ext uri="{FF2B5EF4-FFF2-40B4-BE49-F238E27FC236}">
                <a16:creationId xmlns:a16="http://schemas.microsoft.com/office/drawing/2014/main" id="{714371AA-8154-6643-A78E-C45E9903AE5E}"/>
              </a:ext>
            </a:extLst>
          </p:cNvPr>
          <p:cNvCxnSpPr>
            <a:cxnSpLocks noChangeShapeType="1"/>
            <a:stCxn id="50194" idx="3"/>
            <a:endCxn id="50204" idx="1"/>
          </p:cNvCxnSpPr>
          <p:nvPr/>
        </p:nvCxnSpPr>
        <p:spPr bwMode="auto">
          <a:xfrm>
            <a:off x="6667613" y="2153444"/>
            <a:ext cx="43180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1" name="Straight Arrow Connector 29749">
            <a:extLst>
              <a:ext uri="{FF2B5EF4-FFF2-40B4-BE49-F238E27FC236}">
                <a16:creationId xmlns:a16="http://schemas.microsoft.com/office/drawing/2014/main" id="{D5CD1BBC-80A0-CB4E-86A3-69E331014D1D}"/>
              </a:ext>
            </a:extLst>
          </p:cNvPr>
          <p:cNvCxnSpPr>
            <a:cxnSpLocks noChangeShapeType="1"/>
            <a:stCxn id="50191" idx="1"/>
            <a:endCxn id="50184" idx="3"/>
          </p:cNvCxnSpPr>
          <p:nvPr/>
        </p:nvCxnSpPr>
        <p:spPr bwMode="auto">
          <a:xfrm flipH="1" flipV="1">
            <a:off x="5056300" y="3561558"/>
            <a:ext cx="568325" cy="3969"/>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2" name="Straight Arrow Connector 29751">
            <a:extLst>
              <a:ext uri="{FF2B5EF4-FFF2-40B4-BE49-F238E27FC236}">
                <a16:creationId xmlns:a16="http://schemas.microsoft.com/office/drawing/2014/main" id="{9787C767-9BC6-2A4B-9629-59428D042E85}"/>
              </a:ext>
            </a:extLst>
          </p:cNvPr>
          <p:cNvCxnSpPr>
            <a:cxnSpLocks noChangeShapeType="1"/>
            <a:stCxn id="50192" idx="1"/>
            <a:endCxn id="50191" idx="3"/>
          </p:cNvCxnSpPr>
          <p:nvPr/>
        </p:nvCxnSpPr>
        <p:spPr bwMode="auto">
          <a:xfrm flipH="1" flipV="1">
            <a:off x="6691425" y="3565527"/>
            <a:ext cx="358775" cy="793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3" name="Straight Arrow Connector 69">
            <a:extLst>
              <a:ext uri="{FF2B5EF4-FFF2-40B4-BE49-F238E27FC236}">
                <a16:creationId xmlns:a16="http://schemas.microsoft.com/office/drawing/2014/main" id="{9932ACF6-1DD6-C842-8626-2FB6DB3F5686}"/>
              </a:ext>
            </a:extLst>
          </p:cNvPr>
          <p:cNvCxnSpPr>
            <a:cxnSpLocks noChangeShapeType="1"/>
            <a:stCxn id="50222" idx="2"/>
            <a:endCxn id="50196" idx="0"/>
          </p:cNvCxnSpPr>
          <p:nvPr/>
        </p:nvCxnSpPr>
        <p:spPr bwMode="auto">
          <a:xfrm flipH="1">
            <a:off x="6161202" y="5251450"/>
            <a:ext cx="7142" cy="133351"/>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04" name="Rectangle 163">
            <a:extLst>
              <a:ext uri="{FF2B5EF4-FFF2-40B4-BE49-F238E27FC236}">
                <a16:creationId xmlns:a16="http://schemas.microsoft.com/office/drawing/2014/main" id="{C70D4BDB-B425-EA45-BF58-6E8D70795CD3}"/>
              </a:ext>
            </a:extLst>
          </p:cNvPr>
          <p:cNvSpPr>
            <a:spLocks noChangeArrowheads="1"/>
          </p:cNvSpPr>
          <p:nvPr/>
        </p:nvSpPr>
        <p:spPr bwMode="auto">
          <a:xfrm>
            <a:off x="7099413" y="1852613"/>
            <a:ext cx="666750" cy="601662"/>
          </a:xfrm>
          <a:prstGeom prst="rect">
            <a:avLst/>
          </a:prstGeom>
          <a:solidFill>
            <a:srgbClr val="FFC00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a:t>DIO review</a:t>
            </a:r>
          </a:p>
        </p:txBody>
      </p:sp>
      <p:cxnSp>
        <p:nvCxnSpPr>
          <p:cNvPr id="50205" name="Elbow Connector 178">
            <a:extLst>
              <a:ext uri="{FF2B5EF4-FFF2-40B4-BE49-F238E27FC236}">
                <a16:creationId xmlns:a16="http://schemas.microsoft.com/office/drawing/2014/main" id="{00278A17-2544-E740-A15B-C2C2C0C67E17}"/>
              </a:ext>
            </a:extLst>
          </p:cNvPr>
          <p:cNvCxnSpPr>
            <a:cxnSpLocks noChangeShapeType="1"/>
            <a:stCxn id="50204" idx="2"/>
            <a:endCxn id="117" idx="6"/>
          </p:cNvCxnSpPr>
          <p:nvPr/>
        </p:nvCxnSpPr>
        <p:spPr bwMode="auto">
          <a:xfrm rot="5400000">
            <a:off x="6730717" y="2029222"/>
            <a:ext cx="277019" cy="1127124"/>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06" name="Oval 239">
            <a:extLst>
              <a:ext uri="{FF2B5EF4-FFF2-40B4-BE49-F238E27FC236}">
                <a16:creationId xmlns:a16="http://schemas.microsoft.com/office/drawing/2014/main" id="{2E90F018-4642-524F-A16D-6879434AB45F}"/>
              </a:ext>
            </a:extLst>
          </p:cNvPr>
          <p:cNvSpPr>
            <a:spLocks noChangeArrowheads="1"/>
          </p:cNvSpPr>
          <p:nvPr/>
        </p:nvSpPr>
        <p:spPr bwMode="auto">
          <a:xfrm>
            <a:off x="6019913" y="6408739"/>
            <a:ext cx="285750" cy="301625"/>
          </a:xfrm>
          <a:prstGeom prst="ellipse">
            <a:avLst/>
          </a:prstGeom>
          <a:solidFill>
            <a:srgbClr val="00B05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cxnSp>
        <p:nvCxnSpPr>
          <p:cNvPr id="50207" name="Straight Arrow Connector 144">
            <a:extLst>
              <a:ext uri="{FF2B5EF4-FFF2-40B4-BE49-F238E27FC236}">
                <a16:creationId xmlns:a16="http://schemas.microsoft.com/office/drawing/2014/main" id="{052D28F0-CF91-4F40-B902-C51F12F36BE8}"/>
              </a:ext>
            </a:extLst>
          </p:cNvPr>
          <p:cNvCxnSpPr>
            <a:cxnSpLocks noChangeShapeType="1"/>
            <a:stCxn id="50194" idx="2"/>
            <a:endCxn id="117" idx="0"/>
          </p:cNvCxnSpPr>
          <p:nvPr/>
        </p:nvCxnSpPr>
        <p:spPr bwMode="auto">
          <a:xfrm>
            <a:off x="6150088" y="2435225"/>
            <a:ext cx="7939" cy="1428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8" name="Elbow Connector 180">
            <a:extLst>
              <a:ext uri="{FF2B5EF4-FFF2-40B4-BE49-F238E27FC236}">
                <a16:creationId xmlns:a16="http://schemas.microsoft.com/office/drawing/2014/main" id="{F00BBDD1-4809-164E-9AE4-C429E27F26D8}"/>
              </a:ext>
            </a:extLst>
          </p:cNvPr>
          <p:cNvCxnSpPr>
            <a:cxnSpLocks noChangeShapeType="1"/>
            <a:endCxn id="50194" idx="0"/>
          </p:cNvCxnSpPr>
          <p:nvPr/>
        </p:nvCxnSpPr>
        <p:spPr bwMode="auto">
          <a:xfrm>
            <a:off x="5498465" y="1350963"/>
            <a:ext cx="651623" cy="520700"/>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9" name="Straight Arrow Connector 207">
            <a:extLst>
              <a:ext uri="{FF2B5EF4-FFF2-40B4-BE49-F238E27FC236}">
                <a16:creationId xmlns:a16="http://schemas.microsoft.com/office/drawing/2014/main" id="{8D7D2AA5-B595-8E4A-B7DB-882AA35ACDD9}"/>
              </a:ext>
            </a:extLst>
          </p:cNvPr>
          <p:cNvCxnSpPr>
            <a:cxnSpLocks noChangeShapeType="1"/>
            <a:stCxn id="150" idx="6"/>
          </p:cNvCxnSpPr>
          <p:nvPr/>
        </p:nvCxnSpPr>
        <p:spPr bwMode="auto">
          <a:xfrm>
            <a:off x="6310425" y="4234658"/>
            <a:ext cx="2898454" cy="16668"/>
          </a:xfrm>
          <a:prstGeom prst="straightConnector1">
            <a:avLst/>
          </a:prstGeom>
          <a:noFill/>
          <a:ln w="9525">
            <a:solidFill>
              <a:schemeClr val="tx1"/>
            </a:solidFill>
            <a:prstDash val="lgDash"/>
            <a:round/>
            <a:headEnd/>
            <a:tailEnd type="triangle" w="med" len="med"/>
          </a:ln>
          <a:extLst>
            <a:ext uri="{909E8E84-426E-40DD-AFC4-6F175D3DCCD1}">
              <a14:hiddenFill xmlns:a14="http://schemas.microsoft.com/office/drawing/2010/main">
                <a:noFill/>
              </a14:hiddenFill>
            </a:ext>
          </a:extLst>
        </p:spPr>
      </p:cxnSp>
      <p:cxnSp>
        <p:nvCxnSpPr>
          <p:cNvPr id="50210" name="Elbow Connector 220">
            <a:extLst>
              <a:ext uri="{FF2B5EF4-FFF2-40B4-BE49-F238E27FC236}">
                <a16:creationId xmlns:a16="http://schemas.microsoft.com/office/drawing/2014/main" id="{2E505F78-CB4C-3548-84C9-CE9FECB438C8}"/>
              </a:ext>
            </a:extLst>
          </p:cNvPr>
          <p:cNvCxnSpPr>
            <a:cxnSpLocks noChangeShapeType="1"/>
            <a:stCxn id="50222" idx="3"/>
            <a:endCxn id="50192" idx="2"/>
          </p:cNvCxnSpPr>
          <p:nvPr/>
        </p:nvCxnSpPr>
        <p:spPr bwMode="auto">
          <a:xfrm flipV="1">
            <a:off x="6788263" y="3940176"/>
            <a:ext cx="837406" cy="940593"/>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11" name="TextBox 313">
            <a:extLst>
              <a:ext uri="{FF2B5EF4-FFF2-40B4-BE49-F238E27FC236}">
                <a16:creationId xmlns:a16="http://schemas.microsoft.com/office/drawing/2014/main" id="{3301974F-FA20-4B40-A28B-AEE3B880CB41}"/>
              </a:ext>
            </a:extLst>
          </p:cNvPr>
          <p:cNvSpPr txBox="1">
            <a:spLocks noChangeArrowheads="1"/>
          </p:cNvSpPr>
          <p:nvPr/>
        </p:nvSpPr>
        <p:spPr bwMode="auto">
          <a:xfrm>
            <a:off x="7780450" y="938213"/>
            <a:ext cx="8969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b="1"/>
              <a:t>AIR</a:t>
            </a:r>
          </a:p>
        </p:txBody>
      </p:sp>
      <p:sp>
        <p:nvSpPr>
          <p:cNvPr id="50212" name="TextBox 314">
            <a:extLst>
              <a:ext uri="{FF2B5EF4-FFF2-40B4-BE49-F238E27FC236}">
                <a16:creationId xmlns:a16="http://schemas.microsoft.com/office/drawing/2014/main" id="{E480112B-3F0C-8844-B186-6DD570178C48}"/>
              </a:ext>
            </a:extLst>
          </p:cNvPr>
          <p:cNvSpPr txBox="1">
            <a:spLocks noChangeArrowheads="1"/>
          </p:cNvSpPr>
          <p:nvPr/>
        </p:nvSpPr>
        <p:spPr bwMode="auto">
          <a:xfrm>
            <a:off x="6080239" y="1279525"/>
            <a:ext cx="896937"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b="1"/>
              <a:t>SPACE</a:t>
            </a:r>
          </a:p>
        </p:txBody>
      </p:sp>
      <p:sp>
        <p:nvSpPr>
          <p:cNvPr id="50213" name="TextBox 315">
            <a:extLst>
              <a:ext uri="{FF2B5EF4-FFF2-40B4-BE49-F238E27FC236}">
                <a16:creationId xmlns:a16="http://schemas.microsoft.com/office/drawing/2014/main" id="{C485DBF3-F976-D64E-8A68-031037958294}"/>
              </a:ext>
            </a:extLst>
          </p:cNvPr>
          <p:cNvSpPr txBox="1">
            <a:spLocks noChangeArrowheads="1"/>
          </p:cNvSpPr>
          <p:nvPr/>
        </p:nvSpPr>
        <p:spPr bwMode="auto">
          <a:xfrm>
            <a:off x="7032739" y="1131888"/>
            <a:ext cx="10175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b="1"/>
              <a:t>COMPUTING</a:t>
            </a:r>
          </a:p>
        </p:txBody>
      </p:sp>
      <p:sp>
        <p:nvSpPr>
          <p:cNvPr id="50214" name="TextBox 314">
            <a:extLst>
              <a:ext uri="{FF2B5EF4-FFF2-40B4-BE49-F238E27FC236}">
                <a16:creationId xmlns:a16="http://schemas.microsoft.com/office/drawing/2014/main" id="{EE78F60C-2631-0D4F-8649-58A37F0A845B}"/>
              </a:ext>
            </a:extLst>
          </p:cNvPr>
          <p:cNvSpPr txBox="1">
            <a:spLocks noChangeArrowheads="1"/>
          </p:cNvSpPr>
          <p:nvPr/>
        </p:nvSpPr>
        <p:spPr bwMode="auto">
          <a:xfrm>
            <a:off x="2526620" y="6323803"/>
            <a:ext cx="139065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b="1" i="1" dirty="0"/>
              <a:t>SECTOR MEETINGS</a:t>
            </a:r>
          </a:p>
        </p:txBody>
      </p:sp>
      <p:sp>
        <p:nvSpPr>
          <p:cNvPr id="50215" name="TextBox 272">
            <a:extLst>
              <a:ext uri="{FF2B5EF4-FFF2-40B4-BE49-F238E27FC236}">
                <a16:creationId xmlns:a16="http://schemas.microsoft.com/office/drawing/2014/main" id="{5F977B87-E182-5D47-8F9A-7E7664D763C3}"/>
              </a:ext>
            </a:extLst>
          </p:cNvPr>
          <p:cNvSpPr txBox="1">
            <a:spLocks noChangeArrowheads="1"/>
          </p:cNvSpPr>
          <p:nvPr/>
        </p:nvSpPr>
        <p:spPr bwMode="auto">
          <a:xfrm>
            <a:off x="4665775" y="6416676"/>
            <a:ext cx="8953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b="1"/>
              <a:t>Admissible</a:t>
            </a:r>
          </a:p>
        </p:txBody>
      </p:sp>
      <p:sp>
        <p:nvSpPr>
          <p:cNvPr id="117" name="Oval 34">
            <a:extLst>
              <a:ext uri="{FF2B5EF4-FFF2-40B4-BE49-F238E27FC236}">
                <a16:creationId xmlns:a16="http://schemas.microsoft.com/office/drawing/2014/main" id="{2FDC2F08-3D19-974C-8D95-C8E34449C533}"/>
              </a:ext>
            </a:extLst>
          </p:cNvPr>
          <p:cNvSpPr>
            <a:spLocks noChangeArrowheads="1"/>
          </p:cNvSpPr>
          <p:nvPr/>
        </p:nvSpPr>
        <p:spPr bwMode="auto">
          <a:xfrm>
            <a:off x="6010389" y="2578100"/>
            <a:ext cx="295275" cy="306388"/>
          </a:xfrm>
          <a:prstGeom prst="ellipse">
            <a:avLst/>
          </a:prstGeom>
          <a:solidFill>
            <a:schemeClr val="accent1">
              <a:lumMod val="90000"/>
            </a:schemeClr>
          </a:solidFill>
          <a:ln w="9525">
            <a:solidFill>
              <a:schemeClr val="tx1"/>
            </a:solidFill>
            <a:round/>
            <a:headEnd/>
            <a:tailEnd/>
          </a:ln>
        </p:spPr>
        <p:txBody>
          <a:bodyPr/>
          <a:lstStyle>
            <a:lvl1pPr>
              <a:spcBef>
                <a:spcPct val="20000"/>
              </a:spcBef>
              <a:buChar char="•"/>
              <a:defRPr sz="2000">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sz="20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x-none" altLang="x-none" sz="1000"/>
          </a:p>
        </p:txBody>
      </p:sp>
      <p:cxnSp>
        <p:nvCxnSpPr>
          <p:cNvPr id="50217" name="Straight Arrow Connector 144">
            <a:extLst>
              <a:ext uri="{FF2B5EF4-FFF2-40B4-BE49-F238E27FC236}">
                <a16:creationId xmlns:a16="http://schemas.microsoft.com/office/drawing/2014/main" id="{12F846D8-F302-1640-8EF6-D7F4226D476C}"/>
              </a:ext>
            </a:extLst>
          </p:cNvPr>
          <p:cNvCxnSpPr>
            <a:cxnSpLocks noChangeShapeType="1"/>
          </p:cNvCxnSpPr>
          <p:nvPr/>
        </p:nvCxnSpPr>
        <p:spPr bwMode="auto">
          <a:xfrm>
            <a:off x="5508738" y="1063626"/>
            <a:ext cx="2425700" cy="31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18" name="Straight Arrow Connector 29749">
            <a:extLst>
              <a:ext uri="{FF2B5EF4-FFF2-40B4-BE49-F238E27FC236}">
                <a16:creationId xmlns:a16="http://schemas.microsoft.com/office/drawing/2014/main" id="{99C61214-E96B-4A42-AC31-AFA087EB7B20}"/>
              </a:ext>
            </a:extLst>
          </p:cNvPr>
          <p:cNvCxnSpPr>
            <a:cxnSpLocks noChangeShapeType="1"/>
            <a:stCxn id="50190" idx="3"/>
            <a:endCxn id="50189" idx="1"/>
          </p:cNvCxnSpPr>
          <p:nvPr/>
        </p:nvCxnSpPr>
        <p:spPr bwMode="auto">
          <a:xfrm flipV="1">
            <a:off x="4435589" y="1204914"/>
            <a:ext cx="250825" cy="238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50" name="Oval 34">
            <a:extLst>
              <a:ext uri="{FF2B5EF4-FFF2-40B4-BE49-F238E27FC236}">
                <a16:creationId xmlns:a16="http://schemas.microsoft.com/office/drawing/2014/main" id="{97FB1AAA-AB0E-2242-9DB8-03755BA80AD6}"/>
              </a:ext>
            </a:extLst>
          </p:cNvPr>
          <p:cNvSpPr>
            <a:spLocks noChangeArrowheads="1"/>
          </p:cNvSpPr>
          <p:nvPr/>
        </p:nvSpPr>
        <p:spPr bwMode="auto">
          <a:xfrm>
            <a:off x="6007213" y="4081464"/>
            <a:ext cx="303212" cy="306387"/>
          </a:xfrm>
          <a:prstGeom prst="ellipse">
            <a:avLst/>
          </a:prstGeom>
          <a:solidFill>
            <a:schemeClr val="accent1">
              <a:lumMod val="90000"/>
            </a:schemeClr>
          </a:solidFill>
          <a:ln w="9525">
            <a:solidFill>
              <a:schemeClr val="tx1"/>
            </a:solidFill>
            <a:round/>
            <a:headEnd/>
            <a:tailEnd/>
          </a:ln>
        </p:spPr>
        <p:txBody>
          <a:bodyPr/>
          <a:lstStyle>
            <a:lvl1pPr>
              <a:spcBef>
                <a:spcPct val="20000"/>
              </a:spcBef>
              <a:buChar char="•"/>
              <a:defRPr sz="2000">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sz="20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x-none" altLang="x-none" sz="1000"/>
          </a:p>
        </p:txBody>
      </p:sp>
      <p:cxnSp>
        <p:nvCxnSpPr>
          <p:cNvPr id="50220" name="Straight Arrow Connector 29751">
            <a:extLst>
              <a:ext uri="{FF2B5EF4-FFF2-40B4-BE49-F238E27FC236}">
                <a16:creationId xmlns:a16="http://schemas.microsoft.com/office/drawing/2014/main" id="{F9B9FC75-056A-974E-89D5-865E539F7AEE}"/>
              </a:ext>
            </a:extLst>
          </p:cNvPr>
          <p:cNvCxnSpPr>
            <a:cxnSpLocks noChangeShapeType="1"/>
            <a:stCxn id="50191" idx="2"/>
            <a:endCxn id="150" idx="0"/>
          </p:cNvCxnSpPr>
          <p:nvPr/>
        </p:nvCxnSpPr>
        <p:spPr bwMode="auto">
          <a:xfrm>
            <a:off x="6158025" y="3935414"/>
            <a:ext cx="794" cy="14605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21" name="Straight Arrow Connector 29751">
            <a:extLst>
              <a:ext uri="{FF2B5EF4-FFF2-40B4-BE49-F238E27FC236}">
                <a16:creationId xmlns:a16="http://schemas.microsoft.com/office/drawing/2014/main" id="{1B25B6A7-ADCE-6D46-A1EA-04D22A677465}"/>
              </a:ext>
            </a:extLst>
          </p:cNvPr>
          <p:cNvCxnSpPr>
            <a:cxnSpLocks noChangeShapeType="1"/>
            <a:stCxn id="150" idx="4"/>
            <a:endCxn id="50222" idx="0"/>
          </p:cNvCxnSpPr>
          <p:nvPr/>
        </p:nvCxnSpPr>
        <p:spPr bwMode="auto">
          <a:xfrm>
            <a:off x="6158819" y="4387851"/>
            <a:ext cx="9525" cy="12223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22" name="Decision 95">
            <a:extLst>
              <a:ext uri="{FF2B5EF4-FFF2-40B4-BE49-F238E27FC236}">
                <a16:creationId xmlns:a16="http://schemas.microsoft.com/office/drawing/2014/main" id="{6D0A4293-6876-E34E-B271-35F43FDEBDDC}"/>
              </a:ext>
            </a:extLst>
          </p:cNvPr>
          <p:cNvSpPr>
            <a:spLocks noChangeArrowheads="1"/>
          </p:cNvSpPr>
          <p:nvPr/>
        </p:nvSpPr>
        <p:spPr bwMode="auto">
          <a:xfrm>
            <a:off x="5548425" y="4510088"/>
            <a:ext cx="1239838" cy="741362"/>
          </a:xfrm>
          <a:prstGeom prst="flowChartDecision">
            <a:avLst/>
          </a:prstGeom>
          <a:solidFill>
            <a:schemeClr val="accent1"/>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a:t>3 (4) reviews</a:t>
            </a:r>
          </a:p>
        </p:txBody>
      </p:sp>
      <p:cxnSp>
        <p:nvCxnSpPr>
          <p:cNvPr id="50223" name="Straight Arrow Connector 69">
            <a:extLst>
              <a:ext uri="{FF2B5EF4-FFF2-40B4-BE49-F238E27FC236}">
                <a16:creationId xmlns:a16="http://schemas.microsoft.com/office/drawing/2014/main" id="{9B49E96E-55EA-3949-BC15-C650893D5BE3}"/>
              </a:ext>
            </a:extLst>
          </p:cNvPr>
          <p:cNvCxnSpPr>
            <a:cxnSpLocks noChangeShapeType="1"/>
            <a:stCxn id="50196" idx="2"/>
            <a:endCxn id="50206" idx="0"/>
          </p:cNvCxnSpPr>
          <p:nvPr/>
        </p:nvCxnSpPr>
        <p:spPr bwMode="auto">
          <a:xfrm>
            <a:off x="6161202" y="6126164"/>
            <a:ext cx="1586" cy="2825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24" name="TextBox 98">
            <a:extLst>
              <a:ext uri="{FF2B5EF4-FFF2-40B4-BE49-F238E27FC236}">
                <a16:creationId xmlns:a16="http://schemas.microsoft.com/office/drawing/2014/main" id="{08AE8462-CBC6-EE4D-976A-5AC14835C376}"/>
              </a:ext>
            </a:extLst>
          </p:cNvPr>
          <p:cNvSpPr txBox="1">
            <a:spLocks noChangeArrowheads="1"/>
          </p:cNvSpPr>
          <p:nvPr/>
        </p:nvSpPr>
        <p:spPr bwMode="auto">
          <a:xfrm>
            <a:off x="6821601" y="4551363"/>
            <a:ext cx="3921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t>no</a:t>
            </a:r>
          </a:p>
        </p:txBody>
      </p:sp>
      <p:sp>
        <p:nvSpPr>
          <p:cNvPr id="50225" name="TextBox 98">
            <a:extLst>
              <a:ext uri="{FF2B5EF4-FFF2-40B4-BE49-F238E27FC236}">
                <a16:creationId xmlns:a16="http://schemas.microsoft.com/office/drawing/2014/main" id="{412D93AA-5085-4940-8639-E7998DFBDB16}"/>
              </a:ext>
            </a:extLst>
          </p:cNvPr>
          <p:cNvSpPr txBox="1">
            <a:spLocks noChangeArrowheads="1"/>
          </p:cNvSpPr>
          <p:nvPr/>
        </p:nvSpPr>
        <p:spPr bwMode="auto">
          <a:xfrm>
            <a:off x="5056301" y="5464176"/>
            <a:ext cx="39211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t>no</a:t>
            </a:r>
          </a:p>
        </p:txBody>
      </p:sp>
      <p:sp>
        <p:nvSpPr>
          <p:cNvPr id="50226" name="TextBox 98">
            <a:extLst>
              <a:ext uri="{FF2B5EF4-FFF2-40B4-BE49-F238E27FC236}">
                <a16:creationId xmlns:a16="http://schemas.microsoft.com/office/drawing/2014/main" id="{4B8ACE33-4405-9143-AAE2-13E6D10E1F5B}"/>
              </a:ext>
            </a:extLst>
          </p:cNvPr>
          <p:cNvSpPr txBox="1">
            <a:spLocks noChangeArrowheads="1"/>
          </p:cNvSpPr>
          <p:nvPr/>
        </p:nvSpPr>
        <p:spPr bwMode="auto">
          <a:xfrm>
            <a:off x="8756764" y="3749675"/>
            <a:ext cx="955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i="1"/>
              <a:t>send to other sector</a:t>
            </a:r>
          </a:p>
        </p:txBody>
      </p:sp>
      <p:sp>
        <p:nvSpPr>
          <p:cNvPr id="50227" name="TextBox 143">
            <a:extLst>
              <a:ext uri="{FF2B5EF4-FFF2-40B4-BE49-F238E27FC236}">
                <a16:creationId xmlns:a16="http://schemas.microsoft.com/office/drawing/2014/main" id="{6F12DB31-4FAC-C64B-B75F-3F12C4458D51}"/>
              </a:ext>
            </a:extLst>
          </p:cNvPr>
          <p:cNvSpPr txBox="1">
            <a:spLocks noChangeArrowheads="1"/>
          </p:cNvSpPr>
          <p:nvPr/>
        </p:nvSpPr>
        <p:spPr bwMode="auto">
          <a:xfrm>
            <a:off x="8421800" y="903288"/>
            <a:ext cx="1504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i="1"/>
              <a:t>[process runs parallel in sectors]</a:t>
            </a:r>
          </a:p>
        </p:txBody>
      </p:sp>
      <p:sp>
        <p:nvSpPr>
          <p:cNvPr id="50228" name="TextBox 98">
            <a:extLst>
              <a:ext uri="{FF2B5EF4-FFF2-40B4-BE49-F238E27FC236}">
                <a16:creationId xmlns:a16="http://schemas.microsoft.com/office/drawing/2014/main" id="{51296105-AE0F-994B-A866-5A2BEC4E9F4C}"/>
              </a:ext>
            </a:extLst>
          </p:cNvPr>
          <p:cNvSpPr txBox="1">
            <a:spLocks noChangeArrowheads="1"/>
          </p:cNvSpPr>
          <p:nvPr/>
        </p:nvSpPr>
        <p:spPr bwMode="auto">
          <a:xfrm>
            <a:off x="5103926" y="3944938"/>
            <a:ext cx="5746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t>pass</a:t>
            </a:r>
          </a:p>
        </p:txBody>
      </p:sp>
      <p:sp>
        <p:nvSpPr>
          <p:cNvPr id="50229" name="TextBox 98">
            <a:extLst>
              <a:ext uri="{FF2B5EF4-FFF2-40B4-BE49-F238E27FC236}">
                <a16:creationId xmlns:a16="http://schemas.microsoft.com/office/drawing/2014/main" id="{1DDAF760-D548-C445-A8FF-C7570DECAED1}"/>
              </a:ext>
            </a:extLst>
          </p:cNvPr>
          <p:cNvSpPr txBox="1">
            <a:spLocks noChangeArrowheads="1"/>
          </p:cNvSpPr>
          <p:nvPr/>
        </p:nvSpPr>
        <p:spPr bwMode="auto">
          <a:xfrm>
            <a:off x="3589451" y="3294063"/>
            <a:ext cx="576263"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00"/>
              <a:t>fail</a:t>
            </a:r>
          </a:p>
        </p:txBody>
      </p:sp>
      <p:cxnSp>
        <p:nvCxnSpPr>
          <p:cNvPr id="50230" name="Straight Arrow Connector 144">
            <a:extLst>
              <a:ext uri="{FF2B5EF4-FFF2-40B4-BE49-F238E27FC236}">
                <a16:creationId xmlns:a16="http://schemas.microsoft.com/office/drawing/2014/main" id="{20740BC2-ED86-1344-BA96-DCFB1F1C21EF}"/>
              </a:ext>
            </a:extLst>
          </p:cNvPr>
          <p:cNvCxnSpPr>
            <a:cxnSpLocks noChangeShapeType="1"/>
            <a:stCxn id="117" idx="4"/>
            <a:endCxn id="50191" idx="0"/>
          </p:cNvCxnSpPr>
          <p:nvPr/>
        </p:nvCxnSpPr>
        <p:spPr bwMode="auto">
          <a:xfrm flipH="1">
            <a:off x="6158025" y="2884488"/>
            <a:ext cx="2" cy="311151"/>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31" name="Straight Arrow Connector 144">
            <a:extLst>
              <a:ext uri="{FF2B5EF4-FFF2-40B4-BE49-F238E27FC236}">
                <a16:creationId xmlns:a16="http://schemas.microsoft.com/office/drawing/2014/main" id="{9BDF7053-1638-5B4F-87EA-076DF3F13C08}"/>
              </a:ext>
            </a:extLst>
          </p:cNvPr>
          <p:cNvCxnSpPr>
            <a:cxnSpLocks noChangeShapeType="1"/>
            <a:stCxn id="50189" idx="3"/>
          </p:cNvCxnSpPr>
          <p:nvPr/>
        </p:nvCxnSpPr>
        <p:spPr bwMode="auto">
          <a:xfrm>
            <a:off x="5508739" y="1204914"/>
            <a:ext cx="1518035"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32" name="TextBox 143">
            <a:extLst>
              <a:ext uri="{FF2B5EF4-FFF2-40B4-BE49-F238E27FC236}">
                <a16:creationId xmlns:a16="http://schemas.microsoft.com/office/drawing/2014/main" id="{F18B654A-FE0C-1C46-8207-04A0D7596574}"/>
              </a:ext>
            </a:extLst>
          </p:cNvPr>
          <p:cNvSpPr txBox="1">
            <a:spLocks noChangeArrowheads="1"/>
          </p:cNvSpPr>
          <p:nvPr/>
        </p:nvSpPr>
        <p:spPr bwMode="auto">
          <a:xfrm>
            <a:off x="4294300" y="2722563"/>
            <a:ext cx="1003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000" i="1"/>
              <a:t>[bypass TO at 3</a:t>
            </a:r>
            <a:r>
              <a:rPr lang="en-US" altLang="en-US" sz="1000" i="1" baseline="30000"/>
              <a:t>rd</a:t>
            </a:r>
            <a:r>
              <a:rPr lang="en-US" altLang="en-US" sz="1000" i="1"/>
              <a:t> review]</a:t>
            </a:r>
          </a:p>
        </p:txBody>
      </p:sp>
    </p:spTree>
    <p:extLst>
      <p:ext uri="{BB962C8B-B14F-4D97-AF65-F5344CB8AC3E}">
        <p14:creationId xmlns:p14="http://schemas.microsoft.com/office/powerpoint/2010/main" val="902640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Number Placeholder 5">
            <a:extLst>
              <a:ext uri="{FF2B5EF4-FFF2-40B4-BE49-F238E27FC236}">
                <a16:creationId xmlns:a16="http://schemas.microsoft.com/office/drawing/2014/main" id="{73FC0EA2-76E0-F840-A60C-070D5ABC7BFE}"/>
              </a:ext>
            </a:extLst>
          </p:cNvPr>
          <p:cNvSpPr>
            <a:spLocks noGrp="1"/>
          </p:cNvSpPr>
          <p:nvPr>
            <p:ph type="sldNum" sz="quarter" idx="12"/>
          </p:nvPr>
        </p:nvSpPr>
        <p:spPr>
          <a:xfrm>
            <a:off x="10164764" y="6530975"/>
            <a:ext cx="498475" cy="279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B67DCA9C-8D5F-F24F-A642-87DAA08B4D0A}" type="slidenum">
              <a:rPr lang="en-US" altLang="en-US" sz="1400"/>
              <a:pPr>
                <a:spcBef>
                  <a:spcPct val="0"/>
                </a:spcBef>
                <a:buFontTx/>
                <a:buNone/>
              </a:pPr>
              <a:t>3</a:t>
            </a:fld>
            <a:endParaRPr lang="en-US" altLang="en-US" sz="1400"/>
          </a:p>
        </p:txBody>
      </p:sp>
      <p:sp>
        <p:nvSpPr>
          <p:cNvPr id="50178" name="Rectangle 2">
            <a:extLst>
              <a:ext uri="{FF2B5EF4-FFF2-40B4-BE49-F238E27FC236}">
                <a16:creationId xmlns:a16="http://schemas.microsoft.com/office/drawing/2014/main" id="{DC2D07B9-F60E-7A40-847C-71BB57B2F7F5}"/>
              </a:ext>
            </a:extLst>
          </p:cNvPr>
          <p:cNvSpPr>
            <a:spLocks noChangeArrowheads="1"/>
          </p:cNvSpPr>
          <p:nvPr/>
        </p:nvSpPr>
        <p:spPr bwMode="auto">
          <a:xfrm>
            <a:off x="577597" y="19845"/>
            <a:ext cx="11327641"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110000"/>
              </a:lnSpc>
              <a:buFontTx/>
              <a:buNone/>
            </a:pPr>
            <a:r>
              <a:rPr lang="en-US" altLang="en-US" sz="3200" b="1" dirty="0">
                <a:latin typeface="Arial Black" panose="020B0604020202020204" pitchFamily="34" charset="0"/>
                <a:ea typeface="Arial Black" panose="020B0604020202020204" pitchFamily="34" charset="0"/>
                <a:cs typeface="Arial Black" panose="020B0604020202020204" pitchFamily="34" charset="0"/>
              </a:rPr>
              <a:t>ADMISSION PROCESS: Round 0</a:t>
            </a:r>
          </a:p>
        </p:txBody>
      </p:sp>
      <p:sp>
        <p:nvSpPr>
          <p:cNvPr id="50214" name="TextBox 314">
            <a:extLst>
              <a:ext uri="{FF2B5EF4-FFF2-40B4-BE49-F238E27FC236}">
                <a16:creationId xmlns:a16="http://schemas.microsoft.com/office/drawing/2014/main" id="{EE78F60C-2631-0D4F-8649-58A37F0A845B}"/>
              </a:ext>
            </a:extLst>
          </p:cNvPr>
          <p:cNvSpPr txBox="1">
            <a:spLocks noChangeArrowheads="1"/>
          </p:cNvSpPr>
          <p:nvPr/>
        </p:nvSpPr>
        <p:spPr bwMode="auto">
          <a:xfrm>
            <a:off x="-440422" y="6158187"/>
            <a:ext cx="27137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400" b="1" i="1" dirty="0"/>
              <a:t>SECTOR MEETINGS FEBRUARY 6-10</a:t>
            </a:r>
          </a:p>
        </p:txBody>
      </p:sp>
      <p:sp>
        <p:nvSpPr>
          <p:cNvPr id="127" name="Rectangle 126">
            <a:extLst>
              <a:ext uri="{FF2B5EF4-FFF2-40B4-BE49-F238E27FC236}">
                <a16:creationId xmlns:a16="http://schemas.microsoft.com/office/drawing/2014/main" id="{7CA9D7D8-0601-0540-B808-65C88A28A423}"/>
              </a:ext>
            </a:extLst>
          </p:cNvPr>
          <p:cNvSpPr/>
          <p:nvPr/>
        </p:nvSpPr>
        <p:spPr>
          <a:xfrm>
            <a:off x="1460426" y="1068607"/>
            <a:ext cx="4948616" cy="2200402"/>
          </a:xfrm>
          <a:prstGeom prst="rect">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50179" name="Straight Arrow Connector 4">
            <a:extLst>
              <a:ext uri="{FF2B5EF4-FFF2-40B4-BE49-F238E27FC236}">
                <a16:creationId xmlns:a16="http://schemas.microsoft.com/office/drawing/2014/main" id="{C1B32BD1-72D7-7E49-8B88-8AED2BA5DCC6}"/>
              </a:ext>
            </a:extLst>
          </p:cNvPr>
          <p:cNvCxnSpPr>
            <a:cxnSpLocks noChangeShapeType="1"/>
            <a:stCxn id="50188" idx="6"/>
            <a:endCxn id="50195" idx="1"/>
          </p:cNvCxnSpPr>
          <p:nvPr/>
        </p:nvCxnSpPr>
        <p:spPr bwMode="auto">
          <a:xfrm>
            <a:off x="1400181" y="1492661"/>
            <a:ext cx="19985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0" name="TextBox 6">
            <a:extLst>
              <a:ext uri="{FF2B5EF4-FFF2-40B4-BE49-F238E27FC236}">
                <a16:creationId xmlns:a16="http://schemas.microsoft.com/office/drawing/2014/main" id="{0DEFFE70-EA1F-AD45-A850-8ADA4DAD9AE5}"/>
              </a:ext>
            </a:extLst>
          </p:cNvPr>
          <p:cNvSpPr txBox="1">
            <a:spLocks noChangeArrowheads="1"/>
          </p:cNvSpPr>
          <p:nvPr/>
        </p:nvSpPr>
        <p:spPr bwMode="auto">
          <a:xfrm>
            <a:off x="847238" y="861911"/>
            <a:ext cx="130333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b="1" dirty="0"/>
              <a:t>Applicants</a:t>
            </a:r>
          </a:p>
        </p:txBody>
      </p:sp>
      <p:sp>
        <p:nvSpPr>
          <p:cNvPr id="50181" name="TextBox 12">
            <a:extLst>
              <a:ext uri="{FF2B5EF4-FFF2-40B4-BE49-F238E27FC236}">
                <a16:creationId xmlns:a16="http://schemas.microsoft.com/office/drawing/2014/main" id="{E368E612-A017-8A46-A725-4FFD3C2C7410}"/>
              </a:ext>
            </a:extLst>
          </p:cNvPr>
          <p:cNvSpPr txBox="1">
            <a:spLocks noChangeArrowheads="1"/>
          </p:cNvSpPr>
          <p:nvPr/>
        </p:nvSpPr>
        <p:spPr bwMode="auto">
          <a:xfrm>
            <a:off x="788992" y="1771266"/>
            <a:ext cx="89693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b="1" dirty="0"/>
              <a:t>Reject</a:t>
            </a:r>
          </a:p>
        </p:txBody>
      </p:sp>
      <p:cxnSp>
        <p:nvCxnSpPr>
          <p:cNvPr id="50183" name="Elbow Connector 13">
            <a:extLst>
              <a:ext uri="{FF2B5EF4-FFF2-40B4-BE49-F238E27FC236}">
                <a16:creationId xmlns:a16="http://schemas.microsoft.com/office/drawing/2014/main" id="{E8DA8E9B-2FEE-874B-8BF4-94C4F6C1E21B}"/>
              </a:ext>
            </a:extLst>
          </p:cNvPr>
          <p:cNvCxnSpPr>
            <a:cxnSpLocks noChangeShapeType="1"/>
            <a:stCxn id="50195" idx="2"/>
          </p:cNvCxnSpPr>
          <p:nvPr/>
        </p:nvCxnSpPr>
        <p:spPr bwMode="auto">
          <a:xfrm rot="5400000">
            <a:off x="1557011" y="1592212"/>
            <a:ext cx="427289" cy="737773"/>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186" name="Elbow Connector 30">
            <a:extLst>
              <a:ext uri="{FF2B5EF4-FFF2-40B4-BE49-F238E27FC236}">
                <a16:creationId xmlns:a16="http://schemas.microsoft.com/office/drawing/2014/main" id="{FE313996-6C87-4547-AD45-40C63848AF87}"/>
              </a:ext>
            </a:extLst>
          </p:cNvPr>
          <p:cNvCxnSpPr>
            <a:cxnSpLocks noChangeShapeType="1"/>
            <a:stCxn id="50196" idx="1"/>
            <a:endCxn id="50193" idx="4"/>
          </p:cNvCxnSpPr>
          <p:nvPr/>
        </p:nvCxnSpPr>
        <p:spPr bwMode="auto">
          <a:xfrm rot="10800000">
            <a:off x="1253337" y="2355467"/>
            <a:ext cx="2114913" cy="2601221"/>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8" name="Oval 34">
            <a:extLst>
              <a:ext uri="{FF2B5EF4-FFF2-40B4-BE49-F238E27FC236}">
                <a16:creationId xmlns:a16="http://schemas.microsoft.com/office/drawing/2014/main" id="{70527819-01CE-A844-B426-578AEEEB35AD}"/>
              </a:ext>
            </a:extLst>
          </p:cNvPr>
          <p:cNvSpPr>
            <a:spLocks noChangeArrowheads="1"/>
          </p:cNvSpPr>
          <p:nvPr/>
        </p:nvSpPr>
        <p:spPr bwMode="auto">
          <a:xfrm>
            <a:off x="1104906" y="1339467"/>
            <a:ext cx="295275" cy="306387"/>
          </a:xfrm>
          <a:prstGeom prst="ellipse">
            <a:avLst/>
          </a:prstGeom>
          <a:solidFill>
            <a:srgbClr val="0070C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50190" name="Rectangle 52">
            <a:extLst>
              <a:ext uri="{FF2B5EF4-FFF2-40B4-BE49-F238E27FC236}">
                <a16:creationId xmlns:a16="http://schemas.microsoft.com/office/drawing/2014/main" id="{17CAB37C-6230-8840-8B63-8C1A6E33272F}"/>
              </a:ext>
            </a:extLst>
          </p:cNvPr>
          <p:cNvSpPr>
            <a:spLocks noChangeArrowheads="1"/>
          </p:cNvSpPr>
          <p:nvPr/>
        </p:nvSpPr>
        <p:spPr bwMode="auto">
          <a:xfrm>
            <a:off x="3865485" y="3654278"/>
            <a:ext cx="1157170" cy="696912"/>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dirty="0"/>
              <a:t>assign 1 faculty</a:t>
            </a:r>
          </a:p>
          <a:p>
            <a:pPr algn="ctr">
              <a:spcBef>
                <a:spcPct val="0"/>
              </a:spcBef>
              <a:buFontTx/>
              <a:buNone/>
            </a:pPr>
            <a:r>
              <a:rPr lang="en-US" altLang="en-US" sz="1100" dirty="0"/>
              <a:t>in related field(s) of study </a:t>
            </a:r>
            <a:r>
              <a:rPr lang="en-US" altLang="en-US" sz="1100" b="1" dirty="0"/>
              <a:t>(SH/GACC)</a:t>
            </a:r>
          </a:p>
        </p:txBody>
      </p:sp>
      <p:sp>
        <p:nvSpPr>
          <p:cNvPr id="50192" name="Rectangle 70">
            <a:extLst>
              <a:ext uri="{FF2B5EF4-FFF2-40B4-BE49-F238E27FC236}">
                <a16:creationId xmlns:a16="http://schemas.microsoft.com/office/drawing/2014/main" id="{BCB6DF6D-7473-9049-84B3-1A10D7AB2FB8}"/>
              </a:ext>
            </a:extLst>
          </p:cNvPr>
          <p:cNvSpPr>
            <a:spLocks noChangeArrowheads="1"/>
          </p:cNvSpPr>
          <p:nvPr/>
        </p:nvSpPr>
        <p:spPr bwMode="auto">
          <a:xfrm>
            <a:off x="5176677" y="1123411"/>
            <a:ext cx="1150938" cy="733425"/>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dirty="0"/>
              <a:t>assign +1 faculty</a:t>
            </a:r>
          </a:p>
          <a:p>
            <a:pPr algn="ctr">
              <a:spcBef>
                <a:spcPct val="0"/>
              </a:spcBef>
              <a:buFontTx/>
              <a:buNone/>
            </a:pPr>
            <a:r>
              <a:rPr lang="en-US" altLang="en-US" sz="1100" dirty="0"/>
              <a:t>in related Field of Study</a:t>
            </a:r>
          </a:p>
        </p:txBody>
      </p:sp>
      <p:sp>
        <p:nvSpPr>
          <p:cNvPr id="50193" name="Oval 73">
            <a:extLst>
              <a:ext uri="{FF2B5EF4-FFF2-40B4-BE49-F238E27FC236}">
                <a16:creationId xmlns:a16="http://schemas.microsoft.com/office/drawing/2014/main" id="{1EFFD5F0-6572-4845-A61C-9740A75A4258}"/>
              </a:ext>
            </a:extLst>
          </p:cNvPr>
          <p:cNvSpPr>
            <a:spLocks noChangeArrowheads="1"/>
          </p:cNvSpPr>
          <p:nvPr/>
        </p:nvSpPr>
        <p:spPr bwMode="auto">
          <a:xfrm>
            <a:off x="1104905" y="2049078"/>
            <a:ext cx="296862" cy="306388"/>
          </a:xfrm>
          <a:prstGeom prst="ellipse">
            <a:avLst/>
          </a:prstGeom>
          <a:solidFill>
            <a:srgbClr val="FF000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50194" name="Decision 74">
            <a:extLst>
              <a:ext uri="{FF2B5EF4-FFF2-40B4-BE49-F238E27FC236}">
                <a16:creationId xmlns:a16="http://schemas.microsoft.com/office/drawing/2014/main" id="{31F66187-AC85-3842-B284-43318C2AE510}"/>
              </a:ext>
            </a:extLst>
          </p:cNvPr>
          <p:cNvSpPr>
            <a:spLocks noChangeArrowheads="1"/>
          </p:cNvSpPr>
          <p:nvPr/>
        </p:nvSpPr>
        <p:spPr bwMode="auto">
          <a:xfrm>
            <a:off x="3296130" y="1210521"/>
            <a:ext cx="1035050" cy="563562"/>
          </a:xfrm>
          <a:prstGeom prst="flowChartDecision">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URM or F</a:t>
            </a:r>
          </a:p>
        </p:txBody>
      </p:sp>
      <p:sp>
        <p:nvSpPr>
          <p:cNvPr id="50195" name="Rectangle 79">
            <a:extLst>
              <a:ext uri="{FF2B5EF4-FFF2-40B4-BE49-F238E27FC236}">
                <a16:creationId xmlns:a16="http://schemas.microsoft.com/office/drawing/2014/main" id="{DBAD93B0-C8D2-C34F-94C0-A3E3D2C48EAF}"/>
              </a:ext>
            </a:extLst>
          </p:cNvPr>
          <p:cNvSpPr>
            <a:spLocks noChangeArrowheads="1"/>
          </p:cNvSpPr>
          <p:nvPr/>
        </p:nvSpPr>
        <p:spPr bwMode="auto">
          <a:xfrm>
            <a:off x="1600031" y="1237867"/>
            <a:ext cx="1079020" cy="509587"/>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1</a:t>
            </a:r>
            <a:r>
              <a:rPr lang="en-US" altLang="en-US" sz="1100" baseline="30000" dirty="0"/>
              <a:t>st</a:t>
            </a:r>
            <a:r>
              <a:rPr lang="en-US" altLang="en-US" sz="1100" dirty="0"/>
              <a:t> Triage </a:t>
            </a:r>
            <a:r>
              <a:rPr lang="en-US" altLang="en-US" sz="1100" b="1" dirty="0"/>
              <a:t>(GPS/GACC</a:t>
            </a:r>
            <a:r>
              <a:rPr lang="en-US" altLang="en-US" sz="1100" dirty="0"/>
              <a:t>)</a:t>
            </a:r>
          </a:p>
        </p:txBody>
      </p:sp>
      <p:sp>
        <p:nvSpPr>
          <p:cNvPr id="50196" name="Decision 95">
            <a:extLst>
              <a:ext uri="{FF2B5EF4-FFF2-40B4-BE49-F238E27FC236}">
                <a16:creationId xmlns:a16="http://schemas.microsoft.com/office/drawing/2014/main" id="{514EDA5B-F736-1F42-A30D-1D4A4DDA526C}"/>
              </a:ext>
            </a:extLst>
          </p:cNvPr>
          <p:cNvSpPr>
            <a:spLocks noChangeArrowheads="1"/>
          </p:cNvSpPr>
          <p:nvPr/>
        </p:nvSpPr>
        <p:spPr bwMode="auto">
          <a:xfrm>
            <a:off x="3368249" y="4498382"/>
            <a:ext cx="2146642" cy="916610"/>
          </a:xfrm>
          <a:prstGeom prst="flowChartDecision">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avg score &gt; 2.5</a:t>
            </a:r>
          </a:p>
          <a:p>
            <a:pPr algn="ctr" eaLnBrk="1" hangingPunct="1">
              <a:spcBef>
                <a:spcPct val="0"/>
              </a:spcBef>
              <a:buFontTx/>
              <a:buNone/>
            </a:pPr>
            <a:r>
              <a:rPr lang="en-US" altLang="en-US" sz="1100" b="1" dirty="0"/>
              <a:t>(GACC/GPC)</a:t>
            </a:r>
          </a:p>
        </p:txBody>
      </p:sp>
      <p:sp>
        <p:nvSpPr>
          <p:cNvPr id="50198" name="TextBox 98">
            <a:extLst>
              <a:ext uri="{FF2B5EF4-FFF2-40B4-BE49-F238E27FC236}">
                <a16:creationId xmlns:a16="http://schemas.microsoft.com/office/drawing/2014/main" id="{D88FEA46-0915-B844-A85E-BEF1C9562EFF}"/>
              </a:ext>
            </a:extLst>
          </p:cNvPr>
          <p:cNvSpPr txBox="1">
            <a:spLocks noChangeArrowheads="1"/>
          </p:cNvSpPr>
          <p:nvPr/>
        </p:nvSpPr>
        <p:spPr bwMode="auto">
          <a:xfrm>
            <a:off x="5537861" y="4672146"/>
            <a:ext cx="46424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yes</a:t>
            </a:r>
          </a:p>
        </p:txBody>
      </p:sp>
      <p:cxnSp>
        <p:nvCxnSpPr>
          <p:cNvPr id="50199" name="Elbow Connector 100">
            <a:extLst>
              <a:ext uri="{FF2B5EF4-FFF2-40B4-BE49-F238E27FC236}">
                <a16:creationId xmlns:a16="http://schemas.microsoft.com/office/drawing/2014/main" id="{5335BB86-267D-5449-966D-969A963A8844}"/>
              </a:ext>
            </a:extLst>
          </p:cNvPr>
          <p:cNvCxnSpPr>
            <a:cxnSpLocks noChangeShapeType="1"/>
            <a:stCxn id="98" idx="1"/>
            <a:endCxn id="50193" idx="4"/>
          </p:cNvCxnSpPr>
          <p:nvPr/>
        </p:nvCxnSpPr>
        <p:spPr bwMode="auto">
          <a:xfrm rot="10800000">
            <a:off x="1253336" y="2355466"/>
            <a:ext cx="3933116" cy="576826"/>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3" name="Straight Arrow Connector 69">
            <a:extLst>
              <a:ext uri="{FF2B5EF4-FFF2-40B4-BE49-F238E27FC236}">
                <a16:creationId xmlns:a16="http://schemas.microsoft.com/office/drawing/2014/main" id="{9932ACF6-1DD6-C842-8626-2FB6DB3F5686}"/>
              </a:ext>
            </a:extLst>
          </p:cNvPr>
          <p:cNvCxnSpPr>
            <a:cxnSpLocks noChangeShapeType="1"/>
            <a:stCxn id="50190" idx="2"/>
            <a:endCxn id="50196" idx="0"/>
          </p:cNvCxnSpPr>
          <p:nvPr/>
        </p:nvCxnSpPr>
        <p:spPr bwMode="auto">
          <a:xfrm flipH="1">
            <a:off x="4441570" y="4351190"/>
            <a:ext cx="2500" cy="147192"/>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04" name="Rectangle 163">
            <a:extLst>
              <a:ext uri="{FF2B5EF4-FFF2-40B4-BE49-F238E27FC236}">
                <a16:creationId xmlns:a16="http://schemas.microsoft.com/office/drawing/2014/main" id="{C70D4BDB-B425-EA45-BF58-6E8D70795CD3}"/>
              </a:ext>
            </a:extLst>
          </p:cNvPr>
          <p:cNvSpPr>
            <a:spLocks noChangeArrowheads="1"/>
          </p:cNvSpPr>
          <p:nvPr/>
        </p:nvSpPr>
        <p:spPr bwMode="auto">
          <a:xfrm>
            <a:off x="3226735" y="1953629"/>
            <a:ext cx="1168815" cy="569656"/>
          </a:xfrm>
          <a:prstGeom prst="rect">
            <a:avLst/>
          </a:prstGeom>
          <a:solidFill>
            <a:srgbClr val="FFC00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D&amp;I Review</a:t>
            </a:r>
            <a:br>
              <a:rPr lang="en-US" altLang="en-US" sz="1100" dirty="0"/>
            </a:br>
            <a:r>
              <a:rPr lang="en-US" altLang="en-US" sz="1100" b="1" dirty="0"/>
              <a:t>(D&amp;I)</a:t>
            </a:r>
          </a:p>
        </p:txBody>
      </p:sp>
      <p:sp>
        <p:nvSpPr>
          <p:cNvPr id="50206" name="Oval 239">
            <a:extLst>
              <a:ext uri="{FF2B5EF4-FFF2-40B4-BE49-F238E27FC236}">
                <a16:creationId xmlns:a16="http://schemas.microsoft.com/office/drawing/2014/main" id="{2E90F018-4642-524F-A16D-6879434AB45F}"/>
              </a:ext>
            </a:extLst>
          </p:cNvPr>
          <p:cNvSpPr>
            <a:spLocks noChangeArrowheads="1"/>
          </p:cNvSpPr>
          <p:nvPr/>
        </p:nvSpPr>
        <p:spPr bwMode="auto">
          <a:xfrm>
            <a:off x="2016623" y="6213963"/>
            <a:ext cx="285750" cy="301625"/>
          </a:xfrm>
          <a:prstGeom prst="ellipse">
            <a:avLst/>
          </a:prstGeom>
          <a:solidFill>
            <a:srgbClr val="00B05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117" name="Oval 34">
            <a:extLst>
              <a:ext uri="{FF2B5EF4-FFF2-40B4-BE49-F238E27FC236}">
                <a16:creationId xmlns:a16="http://schemas.microsoft.com/office/drawing/2014/main" id="{2FDC2F08-3D19-974C-8D95-C8E34449C533}"/>
              </a:ext>
            </a:extLst>
          </p:cNvPr>
          <p:cNvSpPr>
            <a:spLocks noChangeArrowheads="1"/>
          </p:cNvSpPr>
          <p:nvPr/>
        </p:nvSpPr>
        <p:spPr bwMode="auto">
          <a:xfrm>
            <a:off x="5599513" y="2046283"/>
            <a:ext cx="295275" cy="306388"/>
          </a:xfrm>
          <a:prstGeom prst="ellipse">
            <a:avLst/>
          </a:prstGeom>
          <a:solidFill>
            <a:schemeClr val="accent1">
              <a:lumMod val="90000"/>
            </a:schemeClr>
          </a:solidFill>
          <a:ln w="9525">
            <a:solidFill>
              <a:schemeClr val="tx1"/>
            </a:solidFill>
            <a:round/>
            <a:headEnd/>
            <a:tailEnd/>
          </a:ln>
        </p:spPr>
        <p:txBody>
          <a:bodyPr/>
          <a:lstStyle>
            <a:lvl1pPr>
              <a:spcBef>
                <a:spcPct val="20000"/>
              </a:spcBef>
              <a:buChar char="•"/>
              <a:defRPr sz="2000">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sz="20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x-none" altLang="x-none" sz="1000"/>
          </a:p>
        </p:txBody>
      </p:sp>
      <p:cxnSp>
        <p:nvCxnSpPr>
          <p:cNvPr id="50223" name="Straight Arrow Connector 69">
            <a:extLst>
              <a:ext uri="{FF2B5EF4-FFF2-40B4-BE49-F238E27FC236}">
                <a16:creationId xmlns:a16="http://schemas.microsoft.com/office/drawing/2014/main" id="{9B49E96E-55EA-3949-BC15-C650893D5BE3}"/>
              </a:ext>
            </a:extLst>
          </p:cNvPr>
          <p:cNvCxnSpPr>
            <a:cxnSpLocks noChangeShapeType="1"/>
            <a:stCxn id="173" idx="1"/>
            <a:endCxn id="184" idx="3"/>
          </p:cNvCxnSpPr>
          <p:nvPr/>
        </p:nvCxnSpPr>
        <p:spPr bwMode="auto">
          <a:xfrm flipH="1">
            <a:off x="4303337" y="6361767"/>
            <a:ext cx="829805" cy="301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25" name="TextBox 98">
            <a:extLst>
              <a:ext uri="{FF2B5EF4-FFF2-40B4-BE49-F238E27FC236}">
                <a16:creationId xmlns:a16="http://schemas.microsoft.com/office/drawing/2014/main" id="{412D93AA-5085-4940-8639-E7998DFBDB16}"/>
              </a:ext>
            </a:extLst>
          </p:cNvPr>
          <p:cNvSpPr txBox="1">
            <a:spLocks noChangeArrowheads="1"/>
          </p:cNvSpPr>
          <p:nvPr/>
        </p:nvSpPr>
        <p:spPr bwMode="auto">
          <a:xfrm>
            <a:off x="2969984" y="4716496"/>
            <a:ext cx="392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no</a:t>
            </a:r>
          </a:p>
        </p:txBody>
      </p:sp>
      <p:sp>
        <p:nvSpPr>
          <p:cNvPr id="50228" name="TextBox 98">
            <a:extLst>
              <a:ext uri="{FF2B5EF4-FFF2-40B4-BE49-F238E27FC236}">
                <a16:creationId xmlns:a16="http://schemas.microsoft.com/office/drawing/2014/main" id="{51296105-AE0F-994B-A866-5A2BEC4E9F4C}"/>
              </a:ext>
            </a:extLst>
          </p:cNvPr>
          <p:cNvSpPr txBox="1">
            <a:spLocks noChangeArrowheads="1"/>
          </p:cNvSpPr>
          <p:nvPr/>
        </p:nvSpPr>
        <p:spPr bwMode="auto">
          <a:xfrm>
            <a:off x="4962158" y="3191082"/>
            <a:ext cx="57467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pass</a:t>
            </a:r>
          </a:p>
        </p:txBody>
      </p:sp>
      <p:sp>
        <p:nvSpPr>
          <p:cNvPr id="50229" name="TextBox 98">
            <a:extLst>
              <a:ext uri="{FF2B5EF4-FFF2-40B4-BE49-F238E27FC236}">
                <a16:creationId xmlns:a16="http://schemas.microsoft.com/office/drawing/2014/main" id="{1DDAF760-D548-C445-A8FF-C7570DECAED1}"/>
              </a:ext>
            </a:extLst>
          </p:cNvPr>
          <p:cNvSpPr txBox="1">
            <a:spLocks noChangeArrowheads="1"/>
          </p:cNvSpPr>
          <p:nvPr/>
        </p:nvSpPr>
        <p:spPr bwMode="auto">
          <a:xfrm>
            <a:off x="4674027" y="2661969"/>
            <a:ext cx="5762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fail</a:t>
            </a:r>
          </a:p>
        </p:txBody>
      </p:sp>
      <p:cxnSp>
        <p:nvCxnSpPr>
          <p:cNvPr id="9" name="Straight Arrow Connector 8">
            <a:extLst>
              <a:ext uri="{FF2B5EF4-FFF2-40B4-BE49-F238E27FC236}">
                <a16:creationId xmlns:a16="http://schemas.microsoft.com/office/drawing/2014/main" id="{B8443ADA-2F33-AF47-83A5-47347FBD90CF}"/>
              </a:ext>
            </a:extLst>
          </p:cNvPr>
          <p:cNvCxnSpPr>
            <a:cxnSpLocks/>
            <a:stCxn id="50195" idx="3"/>
            <a:endCxn id="50194" idx="1"/>
          </p:cNvCxnSpPr>
          <p:nvPr/>
        </p:nvCxnSpPr>
        <p:spPr>
          <a:xfrm flipV="1">
            <a:off x="2679051" y="1492302"/>
            <a:ext cx="617079" cy="35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F9355CEC-07E9-2047-8799-FBC2345084F7}"/>
              </a:ext>
            </a:extLst>
          </p:cNvPr>
          <p:cNvCxnSpPr>
            <a:cxnSpLocks/>
            <a:stCxn id="50194" idx="3"/>
            <a:endCxn id="50192" idx="1"/>
          </p:cNvCxnSpPr>
          <p:nvPr/>
        </p:nvCxnSpPr>
        <p:spPr>
          <a:xfrm flipV="1">
            <a:off x="4331180" y="1490124"/>
            <a:ext cx="845497" cy="21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69D564E-A5F8-F249-959C-20AE55B86CE7}"/>
              </a:ext>
            </a:extLst>
          </p:cNvPr>
          <p:cNvSpPr txBox="1"/>
          <p:nvPr/>
        </p:nvSpPr>
        <p:spPr>
          <a:xfrm>
            <a:off x="4296079" y="1192660"/>
            <a:ext cx="373820" cy="307777"/>
          </a:xfrm>
          <a:prstGeom prst="rect">
            <a:avLst/>
          </a:prstGeom>
          <a:noFill/>
        </p:spPr>
        <p:txBody>
          <a:bodyPr wrap="none" rtlCol="0">
            <a:spAutoFit/>
          </a:bodyPr>
          <a:lstStyle/>
          <a:p>
            <a:r>
              <a:rPr lang="en-US" sz="1400" dirty="0"/>
              <a:t>no</a:t>
            </a:r>
          </a:p>
        </p:txBody>
      </p:sp>
      <p:sp>
        <p:nvSpPr>
          <p:cNvPr id="70" name="TextBox 69">
            <a:extLst>
              <a:ext uri="{FF2B5EF4-FFF2-40B4-BE49-F238E27FC236}">
                <a16:creationId xmlns:a16="http://schemas.microsoft.com/office/drawing/2014/main" id="{59B78422-62A3-3643-B2BD-AB988EF83DA5}"/>
              </a:ext>
            </a:extLst>
          </p:cNvPr>
          <p:cNvSpPr txBox="1"/>
          <p:nvPr/>
        </p:nvSpPr>
        <p:spPr>
          <a:xfrm>
            <a:off x="3236250" y="1637400"/>
            <a:ext cx="424540" cy="307777"/>
          </a:xfrm>
          <a:prstGeom prst="rect">
            <a:avLst/>
          </a:prstGeom>
          <a:noFill/>
        </p:spPr>
        <p:txBody>
          <a:bodyPr wrap="none" rtlCol="0">
            <a:spAutoFit/>
          </a:bodyPr>
          <a:lstStyle/>
          <a:p>
            <a:r>
              <a:rPr lang="en-US" sz="1400" dirty="0"/>
              <a:t>yes</a:t>
            </a:r>
          </a:p>
        </p:txBody>
      </p:sp>
      <p:cxnSp>
        <p:nvCxnSpPr>
          <p:cNvPr id="75" name="Straight Arrow Connector 74">
            <a:extLst>
              <a:ext uri="{FF2B5EF4-FFF2-40B4-BE49-F238E27FC236}">
                <a16:creationId xmlns:a16="http://schemas.microsoft.com/office/drawing/2014/main" id="{2F42E0B2-8F2D-834C-A5E3-32CF94390E53}"/>
              </a:ext>
            </a:extLst>
          </p:cNvPr>
          <p:cNvCxnSpPr>
            <a:cxnSpLocks/>
            <a:stCxn id="50194" idx="2"/>
            <a:endCxn id="50204" idx="0"/>
          </p:cNvCxnSpPr>
          <p:nvPr/>
        </p:nvCxnSpPr>
        <p:spPr>
          <a:xfrm flipH="1">
            <a:off x="3811143" y="1774083"/>
            <a:ext cx="2512" cy="1795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8" name="Rectangle 40">
            <a:extLst>
              <a:ext uri="{FF2B5EF4-FFF2-40B4-BE49-F238E27FC236}">
                <a16:creationId xmlns:a16="http://schemas.microsoft.com/office/drawing/2014/main" id="{EAEB67AF-1539-9041-BE4D-BEA9D2837BC6}"/>
              </a:ext>
            </a:extLst>
          </p:cNvPr>
          <p:cNvSpPr>
            <a:spLocks noChangeArrowheads="1"/>
          </p:cNvSpPr>
          <p:nvPr/>
        </p:nvSpPr>
        <p:spPr bwMode="auto">
          <a:xfrm>
            <a:off x="5186452" y="2666995"/>
            <a:ext cx="1154916" cy="530593"/>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2</a:t>
            </a:r>
            <a:r>
              <a:rPr lang="en-US" altLang="en-US" sz="1100" baseline="30000" dirty="0"/>
              <a:t>nd</a:t>
            </a:r>
            <a:r>
              <a:rPr lang="en-US" altLang="en-US" sz="1100" dirty="0"/>
              <a:t> Triage</a:t>
            </a:r>
          </a:p>
          <a:p>
            <a:pPr algn="ctr" eaLnBrk="1" hangingPunct="1">
              <a:spcBef>
                <a:spcPct val="0"/>
              </a:spcBef>
              <a:buFontTx/>
              <a:buNone/>
            </a:pPr>
            <a:r>
              <a:rPr lang="en-US" altLang="en-US" sz="1100" b="1" dirty="0"/>
              <a:t>(GACC/GPC)</a:t>
            </a:r>
          </a:p>
        </p:txBody>
      </p:sp>
      <p:cxnSp>
        <p:nvCxnSpPr>
          <p:cNvPr id="99" name="Straight Arrow Connector 98">
            <a:extLst>
              <a:ext uri="{FF2B5EF4-FFF2-40B4-BE49-F238E27FC236}">
                <a16:creationId xmlns:a16="http://schemas.microsoft.com/office/drawing/2014/main" id="{54300C58-A55B-6C40-96DF-95D90149DDB9}"/>
              </a:ext>
            </a:extLst>
          </p:cNvPr>
          <p:cNvCxnSpPr>
            <a:cxnSpLocks/>
            <a:stCxn id="117" idx="4"/>
            <a:endCxn id="98" idx="0"/>
          </p:cNvCxnSpPr>
          <p:nvPr/>
        </p:nvCxnSpPr>
        <p:spPr>
          <a:xfrm>
            <a:off x="5747151" y="2352671"/>
            <a:ext cx="16759" cy="3143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1" name="Rectangle 27">
            <a:extLst>
              <a:ext uri="{FF2B5EF4-FFF2-40B4-BE49-F238E27FC236}">
                <a16:creationId xmlns:a16="http://schemas.microsoft.com/office/drawing/2014/main" id="{EDD08318-60BF-7749-B241-A2B1CB2EB0DA}"/>
              </a:ext>
            </a:extLst>
          </p:cNvPr>
          <p:cNvSpPr>
            <a:spLocks noChangeArrowheads="1"/>
          </p:cNvSpPr>
          <p:nvPr/>
        </p:nvSpPr>
        <p:spPr bwMode="auto">
          <a:xfrm>
            <a:off x="1644949" y="2647439"/>
            <a:ext cx="930097" cy="509587"/>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additional check</a:t>
            </a:r>
          </a:p>
        </p:txBody>
      </p:sp>
      <p:sp>
        <p:nvSpPr>
          <p:cNvPr id="173" name="Rectangle 52">
            <a:extLst>
              <a:ext uri="{FF2B5EF4-FFF2-40B4-BE49-F238E27FC236}">
                <a16:creationId xmlns:a16="http://schemas.microsoft.com/office/drawing/2014/main" id="{BD85B448-A515-4C44-B984-E4E232B08D52}"/>
              </a:ext>
            </a:extLst>
          </p:cNvPr>
          <p:cNvSpPr>
            <a:spLocks noChangeArrowheads="1"/>
          </p:cNvSpPr>
          <p:nvPr/>
        </p:nvSpPr>
        <p:spPr bwMode="auto">
          <a:xfrm>
            <a:off x="5133142" y="6013311"/>
            <a:ext cx="1157170" cy="696912"/>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dirty="0"/>
              <a:t>assign +2 faculty</a:t>
            </a:r>
          </a:p>
          <a:p>
            <a:pPr algn="ctr">
              <a:spcBef>
                <a:spcPct val="0"/>
              </a:spcBef>
              <a:buFontTx/>
              <a:buNone/>
            </a:pPr>
            <a:r>
              <a:rPr lang="en-US" altLang="en-US" sz="1100" dirty="0"/>
              <a:t>in related field of study </a:t>
            </a:r>
            <a:r>
              <a:rPr lang="en-US" altLang="en-US" sz="1100" b="1" dirty="0"/>
              <a:t>(SH)</a:t>
            </a:r>
          </a:p>
        </p:txBody>
      </p:sp>
      <p:sp>
        <p:nvSpPr>
          <p:cNvPr id="184" name="Decision 95">
            <a:extLst>
              <a:ext uri="{FF2B5EF4-FFF2-40B4-BE49-F238E27FC236}">
                <a16:creationId xmlns:a16="http://schemas.microsoft.com/office/drawing/2014/main" id="{AC572E1B-EE60-9745-A439-386A5E1CF9BD}"/>
              </a:ext>
            </a:extLst>
          </p:cNvPr>
          <p:cNvSpPr>
            <a:spLocks noChangeArrowheads="1"/>
          </p:cNvSpPr>
          <p:nvPr/>
        </p:nvSpPr>
        <p:spPr bwMode="auto">
          <a:xfrm>
            <a:off x="2933705" y="5994095"/>
            <a:ext cx="1369632" cy="741363"/>
          </a:xfrm>
          <a:prstGeom prst="flowChartDecision">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4 (5) reviews</a:t>
            </a:r>
          </a:p>
        </p:txBody>
      </p:sp>
      <p:cxnSp>
        <p:nvCxnSpPr>
          <p:cNvPr id="189" name="Straight Arrow Connector 69">
            <a:extLst>
              <a:ext uri="{FF2B5EF4-FFF2-40B4-BE49-F238E27FC236}">
                <a16:creationId xmlns:a16="http://schemas.microsoft.com/office/drawing/2014/main" id="{ED821E7F-C1ED-D442-AA04-3D5FD93D8E2E}"/>
              </a:ext>
            </a:extLst>
          </p:cNvPr>
          <p:cNvCxnSpPr>
            <a:cxnSpLocks noChangeShapeType="1"/>
            <a:stCxn id="184" idx="1"/>
          </p:cNvCxnSpPr>
          <p:nvPr/>
        </p:nvCxnSpPr>
        <p:spPr bwMode="auto">
          <a:xfrm flipH="1">
            <a:off x="2318243" y="6364777"/>
            <a:ext cx="615462"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95" name="TextBox 12">
            <a:extLst>
              <a:ext uri="{FF2B5EF4-FFF2-40B4-BE49-F238E27FC236}">
                <a16:creationId xmlns:a16="http://schemas.microsoft.com/office/drawing/2014/main" id="{A2307803-457E-8A48-BE29-731ECFE85B19}"/>
              </a:ext>
            </a:extLst>
          </p:cNvPr>
          <p:cNvSpPr txBox="1">
            <a:spLocks noChangeArrowheads="1"/>
          </p:cNvSpPr>
          <p:nvPr/>
        </p:nvSpPr>
        <p:spPr bwMode="auto">
          <a:xfrm>
            <a:off x="1644949" y="5904591"/>
            <a:ext cx="106965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b="1" dirty="0"/>
              <a:t>Admissible</a:t>
            </a:r>
          </a:p>
        </p:txBody>
      </p:sp>
      <p:cxnSp>
        <p:nvCxnSpPr>
          <p:cNvPr id="152" name="Elbow Connector 151">
            <a:extLst>
              <a:ext uri="{FF2B5EF4-FFF2-40B4-BE49-F238E27FC236}">
                <a16:creationId xmlns:a16="http://schemas.microsoft.com/office/drawing/2014/main" id="{1B78BC92-4067-5B4D-8867-2E22298EC620}"/>
              </a:ext>
            </a:extLst>
          </p:cNvPr>
          <p:cNvCxnSpPr>
            <a:cxnSpLocks/>
            <a:stCxn id="50196" idx="3"/>
            <a:endCxn id="173" idx="0"/>
          </p:cNvCxnSpPr>
          <p:nvPr/>
        </p:nvCxnSpPr>
        <p:spPr>
          <a:xfrm>
            <a:off x="5514891" y="4956687"/>
            <a:ext cx="196836" cy="105662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55" name="TextBox 154">
            <a:extLst>
              <a:ext uri="{FF2B5EF4-FFF2-40B4-BE49-F238E27FC236}">
                <a16:creationId xmlns:a16="http://schemas.microsoft.com/office/drawing/2014/main" id="{9D892CC2-8047-354D-8A95-28BA1752A9FF}"/>
              </a:ext>
            </a:extLst>
          </p:cNvPr>
          <p:cNvSpPr txBox="1"/>
          <p:nvPr/>
        </p:nvSpPr>
        <p:spPr>
          <a:xfrm>
            <a:off x="3244664" y="2553888"/>
            <a:ext cx="1086516" cy="369332"/>
          </a:xfrm>
          <a:prstGeom prst="rect">
            <a:avLst/>
          </a:prstGeom>
          <a:noFill/>
        </p:spPr>
        <p:txBody>
          <a:bodyPr wrap="none" rtlCol="0">
            <a:spAutoFit/>
          </a:bodyPr>
          <a:lstStyle/>
          <a:p>
            <a:r>
              <a:rPr lang="en-US" b="1" dirty="0"/>
              <a:t>ROUND 0</a:t>
            </a:r>
          </a:p>
        </p:txBody>
      </p:sp>
      <p:cxnSp>
        <p:nvCxnSpPr>
          <p:cNvPr id="169" name="Straight Connector 168">
            <a:extLst>
              <a:ext uri="{FF2B5EF4-FFF2-40B4-BE49-F238E27FC236}">
                <a16:creationId xmlns:a16="http://schemas.microsoft.com/office/drawing/2014/main" id="{D7994D30-AA8A-4E49-8AC6-AD859632FE98}"/>
              </a:ext>
            </a:extLst>
          </p:cNvPr>
          <p:cNvCxnSpPr/>
          <p:nvPr/>
        </p:nvCxnSpPr>
        <p:spPr>
          <a:xfrm>
            <a:off x="494232" y="5727648"/>
            <a:ext cx="8952614" cy="0"/>
          </a:xfrm>
          <a:prstGeom prst="line">
            <a:avLst/>
          </a:prstGeom>
          <a:ln w="34925">
            <a:prstDash val="dash"/>
          </a:ln>
        </p:spPr>
        <p:style>
          <a:lnRef idx="1">
            <a:schemeClr val="accent1"/>
          </a:lnRef>
          <a:fillRef idx="0">
            <a:schemeClr val="accent1"/>
          </a:fillRef>
          <a:effectRef idx="0">
            <a:schemeClr val="accent1"/>
          </a:effectRef>
          <a:fontRef idx="minor">
            <a:schemeClr val="tx1"/>
          </a:fontRef>
        </p:style>
      </p:cxnSp>
      <p:cxnSp>
        <p:nvCxnSpPr>
          <p:cNvPr id="174" name="Straight Arrow Connector 173">
            <a:extLst>
              <a:ext uri="{FF2B5EF4-FFF2-40B4-BE49-F238E27FC236}">
                <a16:creationId xmlns:a16="http://schemas.microsoft.com/office/drawing/2014/main" id="{A4431A85-B6F6-9D42-BEB6-CC5F0AF15076}"/>
              </a:ext>
            </a:extLst>
          </p:cNvPr>
          <p:cNvCxnSpPr/>
          <p:nvPr/>
        </p:nvCxnSpPr>
        <p:spPr>
          <a:xfrm flipV="1">
            <a:off x="8202837" y="5259815"/>
            <a:ext cx="0" cy="46783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5" name="TextBox 174">
            <a:extLst>
              <a:ext uri="{FF2B5EF4-FFF2-40B4-BE49-F238E27FC236}">
                <a16:creationId xmlns:a16="http://schemas.microsoft.com/office/drawing/2014/main" id="{1C136698-2B8A-5444-89CE-699FAD4AFCD1}"/>
              </a:ext>
            </a:extLst>
          </p:cNvPr>
          <p:cNvSpPr txBox="1"/>
          <p:nvPr/>
        </p:nvSpPr>
        <p:spPr>
          <a:xfrm>
            <a:off x="7888567" y="4927778"/>
            <a:ext cx="585353" cy="369332"/>
          </a:xfrm>
          <a:prstGeom prst="rect">
            <a:avLst/>
          </a:prstGeom>
          <a:noFill/>
        </p:spPr>
        <p:txBody>
          <a:bodyPr wrap="none" rtlCol="0">
            <a:spAutoFit/>
          </a:bodyPr>
          <a:lstStyle/>
          <a:p>
            <a:r>
              <a:rPr lang="en-US" dirty="0"/>
              <a:t>GAC</a:t>
            </a:r>
          </a:p>
        </p:txBody>
      </p:sp>
      <p:cxnSp>
        <p:nvCxnSpPr>
          <p:cNvPr id="245" name="Straight Arrow Connector 244">
            <a:extLst>
              <a:ext uri="{FF2B5EF4-FFF2-40B4-BE49-F238E27FC236}">
                <a16:creationId xmlns:a16="http://schemas.microsoft.com/office/drawing/2014/main" id="{B2A46173-521B-0441-AEDA-B5A3B88631F9}"/>
              </a:ext>
            </a:extLst>
          </p:cNvPr>
          <p:cNvCxnSpPr>
            <a:cxnSpLocks/>
          </p:cNvCxnSpPr>
          <p:nvPr/>
        </p:nvCxnSpPr>
        <p:spPr>
          <a:xfrm>
            <a:off x="8312707" y="5742459"/>
            <a:ext cx="0" cy="5397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48" name="TextBox 247">
            <a:extLst>
              <a:ext uri="{FF2B5EF4-FFF2-40B4-BE49-F238E27FC236}">
                <a16:creationId xmlns:a16="http://schemas.microsoft.com/office/drawing/2014/main" id="{36A5F93F-A909-574C-8161-EAF22B1BE40B}"/>
              </a:ext>
            </a:extLst>
          </p:cNvPr>
          <p:cNvSpPr txBox="1"/>
          <p:nvPr/>
        </p:nvSpPr>
        <p:spPr>
          <a:xfrm>
            <a:off x="7824494" y="6251030"/>
            <a:ext cx="1010341" cy="369332"/>
          </a:xfrm>
          <a:prstGeom prst="rect">
            <a:avLst/>
          </a:prstGeom>
          <a:noFill/>
        </p:spPr>
        <p:txBody>
          <a:bodyPr wrap="none" rtlCol="0">
            <a:spAutoFit/>
          </a:bodyPr>
          <a:lstStyle/>
          <a:p>
            <a:r>
              <a:rPr lang="en-US" dirty="0"/>
              <a:t>SECTORS</a:t>
            </a:r>
          </a:p>
        </p:txBody>
      </p:sp>
      <p:sp>
        <p:nvSpPr>
          <p:cNvPr id="16" name="TextBox 15">
            <a:extLst>
              <a:ext uri="{FF2B5EF4-FFF2-40B4-BE49-F238E27FC236}">
                <a16:creationId xmlns:a16="http://schemas.microsoft.com/office/drawing/2014/main" id="{CFC11FC0-2B16-104E-BF34-B04AF22430D6}"/>
              </a:ext>
            </a:extLst>
          </p:cNvPr>
          <p:cNvSpPr txBox="1"/>
          <p:nvPr/>
        </p:nvSpPr>
        <p:spPr>
          <a:xfrm>
            <a:off x="1859623" y="764529"/>
            <a:ext cx="442750" cy="369332"/>
          </a:xfrm>
          <a:prstGeom prst="rect">
            <a:avLst/>
          </a:prstGeom>
          <a:noFill/>
        </p:spPr>
        <p:txBody>
          <a:bodyPr wrap="none" rtlCol="0">
            <a:spAutoFit/>
          </a:bodyPr>
          <a:lstStyle/>
          <a:p>
            <a:r>
              <a:rPr lang="en-US" dirty="0">
                <a:solidFill>
                  <a:srgbClr val="FF0000"/>
                </a:solidFill>
              </a:rPr>
              <a:t>(1)</a:t>
            </a:r>
          </a:p>
        </p:txBody>
      </p:sp>
      <p:sp>
        <p:nvSpPr>
          <p:cNvPr id="68" name="TextBox 67">
            <a:extLst>
              <a:ext uri="{FF2B5EF4-FFF2-40B4-BE49-F238E27FC236}">
                <a16:creationId xmlns:a16="http://schemas.microsoft.com/office/drawing/2014/main" id="{38205757-760F-1245-854A-6609ABE8BBA1}"/>
              </a:ext>
            </a:extLst>
          </p:cNvPr>
          <p:cNvSpPr txBox="1"/>
          <p:nvPr/>
        </p:nvSpPr>
        <p:spPr>
          <a:xfrm>
            <a:off x="3607410" y="773755"/>
            <a:ext cx="442750" cy="369332"/>
          </a:xfrm>
          <a:prstGeom prst="rect">
            <a:avLst/>
          </a:prstGeom>
          <a:noFill/>
        </p:spPr>
        <p:txBody>
          <a:bodyPr wrap="none" rtlCol="0">
            <a:spAutoFit/>
          </a:bodyPr>
          <a:lstStyle/>
          <a:p>
            <a:r>
              <a:rPr lang="en-US" dirty="0">
                <a:solidFill>
                  <a:srgbClr val="FF0000"/>
                </a:solidFill>
              </a:rPr>
              <a:t>(2)</a:t>
            </a:r>
          </a:p>
        </p:txBody>
      </p:sp>
      <p:sp>
        <p:nvSpPr>
          <p:cNvPr id="69" name="TextBox 68">
            <a:extLst>
              <a:ext uri="{FF2B5EF4-FFF2-40B4-BE49-F238E27FC236}">
                <a16:creationId xmlns:a16="http://schemas.microsoft.com/office/drawing/2014/main" id="{7B2E6606-89A2-5B4C-8218-79EC94EA2C50}"/>
              </a:ext>
            </a:extLst>
          </p:cNvPr>
          <p:cNvSpPr txBox="1"/>
          <p:nvPr/>
        </p:nvSpPr>
        <p:spPr>
          <a:xfrm>
            <a:off x="5523541" y="790695"/>
            <a:ext cx="442750" cy="369332"/>
          </a:xfrm>
          <a:prstGeom prst="rect">
            <a:avLst/>
          </a:prstGeom>
          <a:noFill/>
        </p:spPr>
        <p:txBody>
          <a:bodyPr wrap="none" rtlCol="0">
            <a:spAutoFit/>
          </a:bodyPr>
          <a:lstStyle/>
          <a:p>
            <a:r>
              <a:rPr lang="en-US" dirty="0">
                <a:solidFill>
                  <a:srgbClr val="FF0000"/>
                </a:solidFill>
              </a:rPr>
              <a:t>(3)</a:t>
            </a:r>
          </a:p>
        </p:txBody>
      </p:sp>
      <p:cxnSp>
        <p:nvCxnSpPr>
          <p:cNvPr id="78" name="Straight Arrow Connector 77">
            <a:extLst>
              <a:ext uri="{FF2B5EF4-FFF2-40B4-BE49-F238E27FC236}">
                <a16:creationId xmlns:a16="http://schemas.microsoft.com/office/drawing/2014/main" id="{2EAFE8BA-98C0-C94D-825D-EF989827C0F3}"/>
              </a:ext>
            </a:extLst>
          </p:cNvPr>
          <p:cNvCxnSpPr>
            <a:cxnSpLocks/>
            <a:endCxn id="117" idx="2"/>
          </p:cNvCxnSpPr>
          <p:nvPr/>
        </p:nvCxnSpPr>
        <p:spPr>
          <a:xfrm flipV="1">
            <a:off x="4395550" y="2199477"/>
            <a:ext cx="1203963" cy="51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3FA79D2A-E288-B148-B442-C6334896C719}"/>
              </a:ext>
            </a:extLst>
          </p:cNvPr>
          <p:cNvCxnSpPr>
            <a:cxnSpLocks/>
            <a:endCxn id="117" idx="0"/>
          </p:cNvCxnSpPr>
          <p:nvPr/>
        </p:nvCxnSpPr>
        <p:spPr>
          <a:xfrm>
            <a:off x="5744916" y="1829290"/>
            <a:ext cx="2235" cy="21699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FEC48FF2-6AAB-AC43-81BD-D8108C946573}"/>
              </a:ext>
            </a:extLst>
          </p:cNvPr>
          <p:cNvSpPr txBox="1"/>
          <p:nvPr/>
        </p:nvSpPr>
        <p:spPr>
          <a:xfrm>
            <a:off x="5955402" y="2313043"/>
            <a:ext cx="442750" cy="369332"/>
          </a:xfrm>
          <a:prstGeom prst="rect">
            <a:avLst/>
          </a:prstGeom>
          <a:noFill/>
        </p:spPr>
        <p:txBody>
          <a:bodyPr wrap="none" rtlCol="0">
            <a:spAutoFit/>
          </a:bodyPr>
          <a:lstStyle/>
          <a:p>
            <a:r>
              <a:rPr lang="en-US" dirty="0">
                <a:solidFill>
                  <a:srgbClr val="FF0000"/>
                </a:solidFill>
              </a:rPr>
              <a:t>(4)</a:t>
            </a:r>
          </a:p>
        </p:txBody>
      </p:sp>
      <p:cxnSp>
        <p:nvCxnSpPr>
          <p:cNvPr id="61" name="Elbow Connector 60">
            <a:extLst>
              <a:ext uri="{FF2B5EF4-FFF2-40B4-BE49-F238E27FC236}">
                <a16:creationId xmlns:a16="http://schemas.microsoft.com/office/drawing/2014/main" id="{B9BA39A1-E831-4243-9243-004517F74482}"/>
              </a:ext>
            </a:extLst>
          </p:cNvPr>
          <p:cNvCxnSpPr>
            <a:cxnSpLocks/>
            <a:stCxn id="98" idx="2"/>
            <a:endCxn id="50190" idx="0"/>
          </p:cNvCxnSpPr>
          <p:nvPr/>
        </p:nvCxnSpPr>
        <p:spPr>
          <a:xfrm rot="5400000">
            <a:off x="4875645" y="2766013"/>
            <a:ext cx="456690" cy="131984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C76A9598-0D4D-5A46-9445-2632BA96CC68}"/>
              </a:ext>
            </a:extLst>
          </p:cNvPr>
          <p:cNvSpPr txBox="1"/>
          <p:nvPr/>
        </p:nvSpPr>
        <p:spPr>
          <a:xfrm>
            <a:off x="5008947" y="3810691"/>
            <a:ext cx="442750" cy="369332"/>
          </a:xfrm>
          <a:prstGeom prst="rect">
            <a:avLst/>
          </a:prstGeom>
          <a:noFill/>
        </p:spPr>
        <p:txBody>
          <a:bodyPr wrap="none" rtlCol="0">
            <a:spAutoFit/>
          </a:bodyPr>
          <a:lstStyle/>
          <a:p>
            <a:r>
              <a:rPr lang="en-US" dirty="0">
                <a:solidFill>
                  <a:srgbClr val="FF0000"/>
                </a:solidFill>
              </a:rPr>
              <a:t>(5)</a:t>
            </a:r>
          </a:p>
        </p:txBody>
      </p:sp>
      <p:sp>
        <p:nvSpPr>
          <p:cNvPr id="130" name="TextBox 129">
            <a:extLst>
              <a:ext uri="{FF2B5EF4-FFF2-40B4-BE49-F238E27FC236}">
                <a16:creationId xmlns:a16="http://schemas.microsoft.com/office/drawing/2014/main" id="{316B08E8-1B4B-8E49-876F-D799754C510A}"/>
              </a:ext>
            </a:extLst>
          </p:cNvPr>
          <p:cNvSpPr txBox="1"/>
          <p:nvPr/>
        </p:nvSpPr>
        <p:spPr>
          <a:xfrm>
            <a:off x="5005031" y="4425895"/>
            <a:ext cx="442750" cy="369332"/>
          </a:xfrm>
          <a:prstGeom prst="rect">
            <a:avLst/>
          </a:prstGeom>
          <a:noFill/>
        </p:spPr>
        <p:txBody>
          <a:bodyPr wrap="none" rtlCol="0">
            <a:spAutoFit/>
          </a:bodyPr>
          <a:lstStyle/>
          <a:p>
            <a:r>
              <a:rPr lang="en-US" dirty="0">
                <a:solidFill>
                  <a:srgbClr val="FF0000"/>
                </a:solidFill>
              </a:rPr>
              <a:t>(6)</a:t>
            </a:r>
          </a:p>
        </p:txBody>
      </p:sp>
      <p:sp>
        <p:nvSpPr>
          <p:cNvPr id="132" name="Rectangle 27">
            <a:extLst>
              <a:ext uri="{FF2B5EF4-FFF2-40B4-BE49-F238E27FC236}">
                <a16:creationId xmlns:a16="http://schemas.microsoft.com/office/drawing/2014/main" id="{F81FFF85-0B0B-814F-8C2A-38DB86501A41}"/>
              </a:ext>
            </a:extLst>
          </p:cNvPr>
          <p:cNvSpPr>
            <a:spLocks noChangeArrowheads="1"/>
          </p:cNvSpPr>
          <p:nvPr/>
        </p:nvSpPr>
        <p:spPr bwMode="auto">
          <a:xfrm>
            <a:off x="1755304" y="4695963"/>
            <a:ext cx="930097" cy="509587"/>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additional check</a:t>
            </a:r>
          </a:p>
        </p:txBody>
      </p:sp>
      <p:sp>
        <p:nvSpPr>
          <p:cNvPr id="134" name="TextBox 133">
            <a:extLst>
              <a:ext uri="{FF2B5EF4-FFF2-40B4-BE49-F238E27FC236}">
                <a16:creationId xmlns:a16="http://schemas.microsoft.com/office/drawing/2014/main" id="{72176926-C598-A147-B45B-40BA76B11D4B}"/>
              </a:ext>
            </a:extLst>
          </p:cNvPr>
          <p:cNvSpPr txBox="1"/>
          <p:nvPr/>
        </p:nvSpPr>
        <p:spPr>
          <a:xfrm>
            <a:off x="6302629" y="5912875"/>
            <a:ext cx="442750" cy="369332"/>
          </a:xfrm>
          <a:prstGeom prst="rect">
            <a:avLst/>
          </a:prstGeom>
          <a:noFill/>
        </p:spPr>
        <p:txBody>
          <a:bodyPr wrap="none" rtlCol="0">
            <a:spAutoFit/>
          </a:bodyPr>
          <a:lstStyle/>
          <a:p>
            <a:r>
              <a:rPr lang="en-US" dirty="0">
                <a:solidFill>
                  <a:srgbClr val="FF0000"/>
                </a:solidFill>
              </a:rPr>
              <a:t>(7)</a:t>
            </a:r>
          </a:p>
        </p:txBody>
      </p:sp>
      <p:sp>
        <p:nvSpPr>
          <p:cNvPr id="6" name="TextBox 5">
            <a:extLst>
              <a:ext uri="{FF2B5EF4-FFF2-40B4-BE49-F238E27FC236}">
                <a16:creationId xmlns:a16="http://schemas.microsoft.com/office/drawing/2014/main" id="{AFDF6BFC-78E8-AD2F-E19B-526D94BBAE74}"/>
              </a:ext>
            </a:extLst>
          </p:cNvPr>
          <p:cNvSpPr txBox="1"/>
          <p:nvPr/>
        </p:nvSpPr>
        <p:spPr>
          <a:xfrm>
            <a:off x="6878818" y="801273"/>
            <a:ext cx="5242487" cy="4031873"/>
          </a:xfrm>
          <a:prstGeom prst="rect">
            <a:avLst/>
          </a:prstGeom>
          <a:noFill/>
        </p:spPr>
        <p:txBody>
          <a:bodyPr wrap="square" rtlCol="0">
            <a:spAutoFit/>
          </a:bodyPr>
          <a:lstStyle/>
          <a:p>
            <a:pPr marL="342900" indent="-342900">
              <a:buFont typeface="+mj-lt"/>
              <a:buAutoNum type="arabicPeriod"/>
            </a:pPr>
            <a:r>
              <a:rPr lang="en-US" sz="1600" dirty="0"/>
              <a:t>(GPS/GACC): select completed applications that are ready for review (e.g. letters, transcripts etc.).</a:t>
            </a:r>
          </a:p>
          <a:p>
            <a:pPr marL="800100" lvl="1" indent="-342900">
              <a:buFont typeface="Arial" panose="020B0604020202020204" pitchFamily="34" charset="0"/>
              <a:buChar char="•"/>
            </a:pPr>
            <a:r>
              <a:rPr lang="en-US" sz="1600" dirty="0"/>
              <a:t>Assign primary sector (</a:t>
            </a:r>
            <a:r>
              <a:rPr lang="en-US" sz="1600" b="1" dirty="0"/>
              <a:t>A/C/S</a:t>
            </a:r>
            <a:r>
              <a:rPr lang="en-US" sz="1600" dirty="0"/>
              <a:t>)</a:t>
            </a:r>
            <a:endParaRPr lang="en-US" sz="1600" b="1" dirty="0"/>
          </a:p>
          <a:p>
            <a:pPr marL="800100" lvl="1" indent="-342900">
              <a:buFont typeface="Arial" panose="020B0604020202020204" pitchFamily="34" charset="0"/>
              <a:buChar char="•"/>
            </a:pPr>
            <a:r>
              <a:rPr lang="en-US" sz="1600" dirty="0"/>
              <a:t>Add </a:t>
            </a:r>
            <a:r>
              <a:rPr lang="en-US" sz="1600" b="1" dirty="0"/>
              <a:t>Round 0</a:t>
            </a:r>
            <a:r>
              <a:rPr lang="en-US" sz="1600" dirty="0"/>
              <a:t> tag</a:t>
            </a:r>
          </a:p>
          <a:p>
            <a:pPr lvl="1"/>
            <a:r>
              <a:rPr lang="en-US" sz="1600" b="1" dirty="0"/>
              <a:t>     </a:t>
            </a:r>
            <a:endParaRPr lang="en-US" sz="1600" dirty="0"/>
          </a:p>
          <a:p>
            <a:pPr marL="342900" indent="-342900">
              <a:buFont typeface="+mj-lt"/>
              <a:buAutoNum type="arabicPeriod"/>
            </a:pPr>
            <a:r>
              <a:rPr lang="en-US" sz="1600" dirty="0"/>
              <a:t> (GPS/GACC): if URM/F/FG assign D&amp;I primary sector reviewer – review focus is diversity and inclusion</a:t>
            </a:r>
          </a:p>
          <a:p>
            <a:pPr marL="342900" indent="-342900">
              <a:buFont typeface="+mj-lt"/>
              <a:buAutoNum type="arabicPeriod"/>
            </a:pPr>
            <a:endParaRPr lang="en-US" sz="1600" dirty="0"/>
          </a:p>
          <a:p>
            <a:pPr marL="342900" indent="-342900">
              <a:buFont typeface="+mj-lt"/>
              <a:buAutoNum type="arabicPeriod"/>
            </a:pPr>
            <a:r>
              <a:rPr lang="en-US" sz="1600" dirty="0"/>
              <a:t>(GPS/GAAC): assign GAC reviewer based on field of interest</a:t>
            </a:r>
          </a:p>
          <a:p>
            <a:pPr marL="342900" indent="-342900">
              <a:buFont typeface="+mj-lt"/>
              <a:buAutoNum type="arabicPeriod"/>
            </a:pPr>
            <a:endParaRPr lang="en-US" sz="1600" dirty="0"/>
          </a:p>
          <a:p>
            <a:pPr marL="342900" indent="-342900">
              <a:buFont typeface="+mj-lt"/>
              <a:buAutoNum type="arabicPeriod"/>
            </a:pPr>
            <a:r>
              <a:rPr lang="en-US" sz="1600" dirty="0"/>
              <a:t>(GAAC/GPC): Triage. Guideline:</a:t>
            </a:r>
          </a:p>
          <a:p>
            <a:pPr marL="742950" lvl="1" indent="-285750">
              <a:buFont typeface="Arial" panose="020B0604020202020204" pitchFamily="34" charset="0"/>
              <a:buChar char="•"/>
            </a:pPr>
            <a:r>
              <a:rPr lang="en-US" sz="1600" dirty="0"/>
              <a:t>score &lt;=2 reject and write short review (add </a:t>
            </a:r>
            <a:r>
              <a:rPr lang="en-US" sz="1600" b="1" dirty="0"/>
              <a:t>Probable Reject</a:t>
            </a:r>
            <a:r>
              <a:rPr lang="en-US" sz="1600" dirty="0"/>
              <a:t> tag) </a:t>
            </a:r>
          </a:p>
          <a:p>
            <a:pPr marL="742950" lvl="1" indent="-285750">
              <a:buFont typeface="Arial" panose="020B0604020202020204" pitchFamily="34" charset="0"/>
              <a:buChar char="•"/>
            </a:pPr>
            <a:r>
              <a:rPr lang="en-US" sz="1600" dirty="0"/>
              <a:t>Score &gt;2 pass (replace Round 0 by </a:t>
            </a:r>
            <a:r>
              <a:rPr lang="en-US" sz="1600" b="1" dirty="0"/>
              <a:t>Round 1</a:t>
            </a:r>
            <a:r>
              <a:rPr lang="en-US" sz="1600" dirty="0"/>
              <a:t> tag)</a:t>
            </a:r>
          </a:p>
          <a:p>
            <a:pPr marL="342900" indent="-342900">
              <a:buFont typeface="+mj-lt"/>
              <a:buAutoNum type="arabicPeriod"/>
            </a:pPr>
            <a:endParaRPr lang="en-US" sz="1600" dirty="0"/>
          </a:p>
        </p:txBody>
      </p:sp>
      <p:sp>
        <p:nvSpPr>
          <p:cNvPr id="8" name="TextBox 7">
            <a:extLst>
              <a:ext uri="{FF2B5EF4-FFF2-40B4-BE49-F238E27FC236}">
                <a16:creationId xmlns:a16="http://schemas.microsoft.com/office/drawing/2014/main" id="{BD0F4F03-BFFA-3BF0-D3FE-D7C0F945BE76}"/>
              </a:ext>
            </a:extLst>
          </p:cNvPr>
          <p:cNvSpPr txBox="1"/>
          <p:nvPr/>
        </p:nvSpPr>
        <p:spPr>
          <a:xfrm>
            <a:off x="9275395" y="5867960"/>
            <a:ext cx="6316716" cy="707886"/>
          </a:xfrm>
          <a:prstGeom prst="rect">
            <a:avLst/>
          </a:prstGeom>
          <a:noFill/>
        </p:spPr>
        <p:txBody>
          <a:bodyPr wrap="square">
            <a:spAutoFit/>
          </a:bodyPr>
          <a:lstStyle/>
          <a:p>
            <a:r>
              <a:rPr lang="en-US" sz="1000" b="1" dirty="0"/>
              <a:t>GPS: Graduate Program Staff (Shuster)</a:t>
            </a:r>
          </a:p>
          <a:p>
            <a:r>
              <a:rPr lang="en-US" sz="1000" b="1" dirty="0"/>
              <a:t>GACC: GAC Chair (</a:t>
            </a:r>
            <a:r>
              <a:rPr lang="en-US" sz="1000" b="1" dirty="0" err="1"/>
              <a:t>Peraire</a:t>
            </a:r>
            <a:r>
              <a:rPr lang="en-US" sz="1000" b="1" dirty="0"/>
              <a:t>) </a:t>
            </a:r>
          </a:p>
          <a:p>
            <a:r>
              <a:rPr lang="en-US" sz="1000" b="1" dirty="0"/>
              <a:t>GPC: GC Chair (How)</a:t>
            </a:r>
          </a:p>
          <a:p>
            <a:r>
              <a:rPr lang="en-US" sz="1000" b="1" dirty="0"/>
              <a:t>SH: Sector Heads (</a:t>
            </a:r>
            <a:r>
              <a:rPr lang="en-US" sz="1000" b="1" dirty="0" err="1"/>
              <a:t>deWeck</a:t>
            </a:r>
            <a:r>
              <a:rPr lang="en-US" sz="1000" b="1" dirty="0"/>
              <a:t>, </a:t>
            </a:r>
            <a:r>
              <a:rPr lang="en-US" sz="1000" b="1" dirty="0" err="1"/>
              <a:t>Darmofal</a:t>
            </a:r>
            <a:r>
              <a:rPr lang="en-US" sz="1000" b="1" dirty="0"/>
              <a:t>, </a:t>
            </a:r>
            <a:r>
              <a:rPr lang="en-US" sz="1000" b="1" dirty="0" err="1"/>
              <a:t>Spakovszky</a:t>
            </a:r>
            <a:r>
              <a:rPr lang="en-US" sz="1000" b="1" dirty="0"/>
              <a:t>)</a:t>
            </a:r>
          </a:p>
        </p:txBody>
      </p:sp>
      <p:sp>
        <p:nvSpPr>
          <p:cNvPr id="11" name="TextBox 10">
            <a:extLst>
              <a:ext uri="{FF2B5EF4-FFF2-40B4-BE49-F238E27FC236}">
                <a16:creationId xmlns:a16="http://schemas.microsoft.com/office/drawing/2014/main" id="{F0260716-9213-FE8A-1659-C3FC8F983C98}"/>
              </a:ext>
            </a:extLst>
          </p:cNvPr>
          <p:cNvSpPr txBox="1"/>
          <p:nvPr/>
        </p:nvSpPr>
        <p:spPr>
          <a:xfrm>
            <a:off x="8853455" y="5069644"/>
            <a:ext cx="8019392" cy="369332"/>
          </a:xfrm>
          <a:prstGeom prst="rect">
            <a:avLst/>
          </a:prstGeom>
          <a:noFill/>
        </p:spPr>
        <p:txBody>
          <a:bodyPr wrap="square">
            <a:spAutoFit/>
          </a:bodyPr>
          <a:lstStyle/>
          <a:p>
            <a:r>
              <a:rPr lang="en-US" b="1" i="1" dirty="0">
                <a:solidFill>
                  <a:srgbClr val="FF0000"/>
                </a:solidFill>
              </a:rPr>
              <a:t>ROUND 0 completed by Jan. 3</a:t>
            </a:r>
          </a:p>
        </p:txBody>
      </p:sp>
    </p:spTree>
    <p:extLst>
      <p:ext uri="{BB962C8B-B14F-4D97-AF65-F5344CB8AC3E}">
        <p14:creationId xmlns:p14="http://schemas.microsoft.com/office/powerpoint/2010/main" val="300633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Number Placeholder 5">
            <a:extLst>
              <a:ext uri="{FF2B5EF4-FFF2-40B4-BE49-F238E27FC236}">
                <a16:creationId xmlns:a16="http://schemas.microsoft.com/office/drawing/2014/main" id="{73FC0EA2-76E0-F840-A60C-070D5ABC7BFE}"/>
              </a:ext>
            </a:extLst>
          </p:cNvPr>
          <p:cNvSpPr>
            <a:spLocks noGrp="1"/>
          </p:cNvSpPr>
          <p:nvPr>
            <p:ph type="sldNum" sz="quarter" idx="12"/>
          </p:nvPr>
        </p:nvSpPr>
        <p:spPr>
          <a:xfrm>
            <a:off x="10164764" y="6530975"/>
            <a:ext cx="498475" cy="279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B67DCA9C-8D5F-F24F-A642-87DAA08B4D0A}" type="slidenum">
              <a:rPr lang="en-US" altLang="en-US" sz="1400"/>
              <a:pPr>
                <a:spcBef>
                  <a:spcPct val="0"/>
                </a:spcBef>
                <a:buFontTx/>
                <a:buNone/>
              </a:pPr>
              <a:t>4</a:t>
            </a:fld>
            <a:endParaRPr lang="en-US" altLang="en-US" sz="1400"/>
          </a:p>
        </p:txBody>
      </p:sp>
      <p:sp>
        <p:nvSpPr>
          <p:cNvPr id="50178" name="Rectangle 2">
            <a:extLst>
              <a:ext uri="{FF2B5EF4-FFF2-40B4-BE49-F238E27FC236}">
                <a16:creationId xmlns:a16="http://schemas.microsoft.com/office/drawing/2014/main" id="{DC2D07B9-F60E-7A40-847C-71BB57B2F7F5}"/>
              </a:ext>
            </a:extLst>
          </p:cNvPr>
          <p:cNvSpPr>
            <a:spLocks noChangeArrowheads="1"/>
          </p:cNvSpPr>
          <p:nvPr/>
        </p:nvSpPr>
        <p:spPr bwMode="auto">
          <a:xfrm>
            <a:off x="577597" y="19845"/>
            <a:ext cx="11327641"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110000"/>
              </a:lnSpc>
              <a:buFontTx/>
              <a:buNone/>
            </a:pPr>
            <a:r>
              <a:rPr lang="en-US" altLang="en-US" sz="3200" b="1" dirty="0">
                <a:latin typeface="Arial Black" panose="020B0604020202020204" pitchFamily="34" charset="0"/>
                <a:ea typeface="Arial Black" panose="020B0604020202020204" pitchFamily="34" charset="0"/>
                <a:cs typeface="Arial Black" panose="020B0604020202020204" pitchFamily="34" charset="0"/>
              </a:rPr>
              <a:t>ADMISSION PROCESS: Round 1</a:t>
            </a:r>
          </a:p>
        </p:txBody>
      </p:sp>
      <p:sp>
        <p:nvSpPr>
          <p:cNvPr id="50214" name="TextBox 314">
            <a:extLst>
              <a:ext uri="{FF2B5EF4-FFF2-40B4-BE49-F238E27FC236}">
                <a16:creationId xmlns:a16="http://schemas.microsoft.com/office/drawing/2014/main" id="{EE78F60C-2631-0D4F-8649-58A37F0A845B}"/>
              </a:ext>
            </a:extLst>
          </p:cNvPr>
          <p:cNvSpPr txBox="1">
            <a:spLocks noChangeArrowheads="1"/>
          </p:cNvSpPr>
          <p:nvPr/>
        </p:nvSpPr>
        <p:spPr bwMode="auto">
          <a:xfrm>
            <a:off x="-440422" y="6158187"/>
            <a:ext cx="27137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400" b="1" i="1" dirty="0"/>
              <a:t>SECTOR MEETINGS FEBRUARY 6-10</a:t>
            </a:r>
          </a:p>
        </p:txBody>
      </p:sp>
      <p:cxnSp>
        <p:nvCxnSpPr>
          <p:cNvPr id="50179" name="Straight Arrow Connector 4">
            <a:extLst>
              <a:ext uri="{FF2B5EF4-FFF2-40B4-BE49-F238E27FC236}">
                <a16:creationId xmlns:a16="http://schemas.microsoft.com/office/drawing/2014/main" id="{C1B32BD1-72D7-7E49-8B88-8AED2BA5DCC6}"/>
              </a:ext>
            </a:extLst>
          </p:cNvPr>
          <p:cNvCxnSpPr>
            <a:cxnSpLocks noChangeShapeType="1"/>
            <a:stCxn id="50188" idx="6"/>
            <a:endCxn id="50195" idx="1"/>
          </p:cNvCxnSpPr>
          <p:nvPr/>
        </p:nvCxnSpPr>
        <p:spPr bwMode="auto">
          <a:xfrm>
            <a:off x="1400181" y="1492661"/>
            <a:ext cx="19985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0" name="TextBox 6">
            <a:extLst>
              <a:ext uri="{FF2B5EF4-FFF2-40B4-BE49-F238E27FC236}">
                <a16:creationId xmlns:a16="http://schemas.microsoft.com/office/drawing/2014/main" id="{0DEFFE70-EA1F-AD45-A850-8ADA4DAD9AE5}"/>
              </a:ext>
            </a:extLst>
          </p:cNvPr>
          <p:cNvSpPr txBox="1">
            <a:spLocks noChangeArrowheads="1"/>
          </p:cNvSpPr>
          <p:nvPr/>
        </p:nvSpPr>
        <p:spPr bwMode="auto">
          <a:xfrm>
            <a:off x="847238" y="861911"/>
            <a:ext cx="130333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b="1" dirty="0"/>
              <a:t>Applicants</a:t>
            </a:r>
          </a:p>
        </p:txBody>
      </p:sp>
      <p:sp>
        <p:nvSpPr>
          <p:cNvPr id="50181" name="TextBox 12">
            <a:extLst>
              <a:ext uri="{FF2B5EF4-FFF2-40B4-BE49-F238E27FC236}">
                <a16:creationId xmlns:a16="http://schemas.microsoft.com/office/drawing/2014/main" id="{E368E612-A017-8A46-A725-4FFD3C2C7410}"/>
              </a:ext>
            </a:extLst>
          </p:cNvPr>
          <p:cNvSpPr txBox="1">
            <a:spLocks noChangeArrowheads="1"/>
          </p:cNvSpPr>
          <p:nvPr/>
        </p:nvSpPr>
        <p:spPr bwMode="auto">
          <a:xfrm>
            <a:off x="788992" y="1771266"/>
            <a:ext cx="89693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b="1" dirty="0"/>
              <a:t>Reject</a:t>
            </a:r>
          </a:p>
        </p:txBody>
      </p:sp>
      <p:cxnSp>
        <p:nvCxnSpPr>
          <p:cNvPr id="50183" name="Elbow Connector 13">
            <a:extLst>
              <a:ext uri="{FF2B5EF4-FFF2-40B4-BE49-F238E27FC236}">
                <a16:creationId xmlns:a16="http://schemas.microsoft.com/office/drawing/2014/main" id="{E8DA8E9B-2FEE-874B-8BF4-94C4F6C1E21B}"/>
              </a:ext>
            </a:extLst>
          </p:cNvPr>
          <p:cNvCxnSpPr>
            <a:cxnSpLocks noChangeShapeType="1"/>
            <a:stCxn id="50195" idx="2"/>
          </p:cNvCxnSpPr>
          <p:nvPr/>
        </p:nvCxnSpPr>
        <p:spPr bwMode="auto">
          <a:xfrm rot="5400000">
            <a:off x="1557011" y="1592212"/>
            <a:ext cx="427289" cy="737773"/>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186" name="Elbow Connector 30">
            <a:extLst>
              <a:ext uri="{FF2B5EF4-FFF2-40B4-BE49-F238E27FC236}">
                <a16:creationId xmlns:a16="http://schemas.microsoft.com/office/drawing/2014/main" id="{FE313996-6C87-4547-AD45-40C63848AF87}"/>
              </a:ext>
            </a:extLst>
          </p:cNvPr>
          <p:cNvCxnSpPr>
            <a:cxnSpLocks noChangeShapeType="1"/>
            <a:stCxn id="50196" idx="1"/>
            <a:endCxn id="50193" idx="4"/>
          </p:cNvCxnSpPr>
          <p:nvPr/>
        </p:nvCxnSpPr>
        <p:spPr bwMode="auto">
          <a:xfrm rot="10800000">
            <a:off x="1253337" y="2355467"/>
            <a:ext cx="2114913" cy="2601221"/>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8" name="Oval 34">
            <a:extLst>
              <a:ext uri="{FF2B5EF4-FFF2-40B4-BE49-F238E27FC236}">
                <a16:creationId xmlns:a16="http://schemas.microsoft.com/office/drawing/2014/main" id="{70527819-01CE-A844-B426-578AEEEB35AD}"/>
              </a:ext>
            </a:extLst>
          </p:cNvPr>
          <p:cNvSpPr>
            <a:spLocks noChangeArrowheads="1"/>
          </p:cNvSpPr>
          <p:nvPr/>
        </p:nvSpPr>
        <p:spPr bwMode="auto">
          <a:xfrm>
            <a:off x="1104906" y="1339467"/>
            <a:ext cx="295275" cy="306387"/>
          </a:xfrm>
          <a:prstGeom prst="ellipse">
            <a:avLst/>
          </a:prstGeom>
          <a:solidFill>
            <a:srgbClr val="0070C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50190" name="Rectangle 52">
            <a:extLst>
              <a:ext uri="{FF2B5EF4-FFF2-40B4-BE49-F238E27FC236}">
                <a16:creationId xmlns:a16="http://schemas.microsoft.com/office/drawing/2014/main" id="{17CAB37C-6230-8840-8B63-8C1A6E33272F}"/>
              </a:ext>
            </a:extLst>
          </p:cNvPr>
          <p:cNvSpPr>
            <a:spLocks noChangeArrowheads="1"/>
          </p:cNvSpPr>
          <p:nvPr/>
        </p:nvSpPr>
        <p:spPr bwMode="auto">
          <a:xfrm>
            <a:off x="3824657" y="3617870"/>
            <a:ext cx="1233825" cy="745521"/>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dirty="0"/>
              <a:t>assign +1 faculty</a:t>
            </a:r>
          </a:p>
          <a:p>
            <a:pPr algn="ctr">
              <a:spcBef>
                <a:spcPct val="0"/>
              </a:spcBef>
              <a:buFontTx/>
              <a:buNone/>
            </a:pPr>
            <a:r>
              <a:rPr lang="en-US" altLang="en-US" sz="1100" dirty="0"/>
              <a:t>in related field(s) of study </a:t>
            </a:r>
            <a:r>
              <a:rPr lang="en-US" altLang="en-US" sz="1100" b="1" dirty="0"/>
              <a:t>(SH/GACC)</a:t>
            </a:r>
          </a:p>
        </p:txBody>
      </p:sp>
      <p:sp>
        <p:nvSpPr>
          <p:cNvPr id="50192" name="Rectangle 70">
            <a:extLst>
              <a:ext uri="{FF2B5EF4-FFF2-40B4-BE49-F238E27FC236}">
                <a16:creationId xmlns:a16="http://schemas.microsoft.com/office/drawing/2014/main" id="{BCB6DF6D-7473-9049-84B3-1A10D7AB2FB8}"/>
              </a:ext>
            </a:extLst>
          </p:cNvPr>
          <p:cNvSpPr>
            <a:spLocks noChangeArrowheads="1"/>
          </p:cNvSpPr>
          <p:nvPr/>
        </p:nvSpPr>
        <p:spPr bwMode="auto">
          <a:xfrm>
            <a:off x="5176677" y="1123411"/>
            <a:ext cx="1150938" cy="733425"/>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dirty="0"/>
              <a:t>assign 1 faculty</a:t>
            </a:r>
          </a:p>
          <a:p>
            <a:pPr algn="ctr">
              <a:spcBef>
                <a:spcPct val="0"/>
              </a:spcBef>
              <a:buFontTx/>
              <a:buNone/>
            </a:pPr>
            <a:r>
              <a:rPr lang="en-US" altLang="en-US" sz="1100" dirty="0"/>
              <a:t>in related Field of Study</a:t>
            </a:r>
          </a:p>
        </p:txBody>
      </p:sp>
      <p:sp>
        <p:nvSpPr>
          <p:cNvPr id="50193" name="Oval 73">
            <a:extLst>
              <a:ext uri="{FF2B5EF4-FFF2-40B4-BE49-F238E27FC236}">
                <a16:creationId xmlns:a16="http://schemas.microsoft.com/office/drawing/2014/main" id="{1EFFD5F0-6572-4845-A61C-9740A75A4258}"/>
              </a:ext>
            </a:extLst>
          </p:cNvPr>
          <p:cNvSpPr>
            <a:spLocks noChangeArrowheads="1"/>
          </p:cNvSpPr>
          <p:nvPr/>
        </p:nvSpPr>
        <p:spPr bwMode="auto">
          <a:xfrm>
            <a:off x="1104905" y="2049078"/>
            <a:ext cx="296862" cy="306388"/>
          </a:xfrm>
          <a:prstGeom prst="ellipse">
            <a:avLst/>
          </a:prstGeom>
          <a:solidFill>
            <a:srgbClr val="FF000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50194" name="Decision 74">
            <a:extLst>
              <a:ext uri="{FF2B5EF4-FFF2-40B4-BE49-F238E27FC236}">
                <a16:creationId xmlns:a16="http://schemas.microsoft.com/office/drawing/2014/main" id="{31F66187-AC85-3842-B284-43318C2AE510}"/>
              </a:ext>
            </a:extLst>
          </p:cNvPr>
          <p:cNvSpPr>
            <a:spLocks noChangeArrowheads="1"/>
          </p:cNvSpPr>
          <p:nvPr/>
        </p:nvSpPr>
        <p:spPr bwMode="auto">
          <a:xfrm>
            <a:off x="3296130" y="1210521"/>
            <a:ext cx="1035050" cy="563562"/>
          </a:xfrm>
          <a:prstGeom prst="flowChartDecision">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URM or F</a:t>
            </a:r>
          </a:p>
        </p:txBody>
      </p:sp>
      <p:sp>
        <p:nvSpPr>
          <p:cNvPr id="50195" name="Rectangle 79">
            <a:extLst>
              <a:ext uri="{FF2B5EF4-FFF2-40B4-BE49-F238E27FC236}">
                <a16:creationId xmlns:a16="http://schemas.microsoft.com/office/drawing/2014/main" id="{DBAD93B0-C8D2-C34F-94C0-A3E3D2C48EAF}"/>
              </a:ext>
            </a:extLst>
          </p:cNvPr>
          <p:cNvSpPr>
            <a:spLocks noChangeArrowheads="1"/>
          </p:cNvSpPr>
          <p:nvPr/>
        </p:nvSpPr>
        <p:spPr bwMode="auto">
          <a:xfrm>
            <a:off x="1600031" y="1237867"/>
            <a:ext cx="1079020" cy="509587"/>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1</a:t>
            </a:r>
            <a:r>
              <a:rPr lang="en-US" altLang="en-US" sz="1100" baseline="30000" dirty="0"/>
              <a:t>st</a:t>
            </a:r>
            <a:r>
              <a:rPr lang="en-US" altLang="en-US" sz="1100" dirty="0"/>
              <a:t> Triage </a:t>
            </a:r>
            <a:r>
              <a:rPr lang="en-US" altLang="en-US" sz="1100" b="1" dirty="0"/>
              <a:t>(GPS/GACC</a:t>
            </a:r>
            <a:r>
              <a:rPr lang="en-US" altLang="en-US" sz="1100" dirty="0"/>
              <a:t>)</a:t>
            </a:r>
          </a:p>
        </p:txBody>
      </p:sp>
      <p:sp>
        <p:nvSpPr>
          <p:cNvPr id="50196" name="Decision 95">
            <a:extLst>
              <a:ext uri="{FF2B5EF4-FFF2-40B4-BE49-F238E27FC236}">
                <a16:creationId xmlns:a16="http://schemas.microsoft.com/office/drawing/2014/main" id="{514EDA5B-F736-1F42-A30D-1D4A4DDA526C}"/>
              </a:ext>
            </a:extLst>
          </p:cNvPr>
          <p:cNvSpPr>
            <a:spLocks noChangeArrowheads="1"/>
          </p:cNvSpPr>
          <p:nvPr/>
        </p:nvSpPr>
        <p:spPr bwMode="auto">
          <a:xfrm>
            <a:off x="3368249" y="4498382"/>
            <a:ext cx="2146642" cy="916610"/>
          </a:xfrm>
          <a:prstGeom prst="flowChartDecision">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avg score &gt; 2.5</a:t>
            </a:r>
          </a:p>
          <a:p>
            <a:pPr algn="ctr" eaLnBrk="1" hangingPunct="1">
              <a:spcBef>
                <a:spcPct val="0"/>
              </a:spcBef>
              <a:buFontTx/>
              <a:buNone/>
            </a:pPr>
            <a:r>
              <a:rPr lang="en-US" altLang="en-US" sz="1100" b="1" dirty="0"/>
              <a:t>(GACC/GPC)</a:t>
            </a:r>
          </a:p>
        </p:txBody>
      </p:sp>
      <p:sp>
        <p:nvSpPr>
          <p:cNvPr id="50198" name="TextBox 98">
            <a:extLst>
              <a:ext uri="{FF2B5EF4-FFF2-40B4-BE49-F238E27FC236}">
                <a16:creationId xmlns:a16="http://schemas.microsoft.com/office/drawing/2014/main" id="{D88FEA46-0915-B844-A85E-BEF1C9562EFF}"/>
              </a:ext>
            </a:extLst>
          </p:cNvPr>
          <p:cNvSpPr txBox="1">
            <a:spLocks noChangeArrowheads="1"/>
          </p:cNvSpPr>
          <p:nvPr/>
        </p:nvSpPr>
        <p:spPr bwMode="auto">
          <a:xfrm>
            <a:off x="5537861" y="4672146"/>
            <a:ext cx="46424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yes</a:t>
            </a:r>
          </a:p>
        </p:txBody>
      </p:sp>
      <p:cxnSp>
        <p:nvCxnSpPr>
          <p:cNvPr id="50199" name="Elbow Connector 100">
            <a:extLst>
              <a:ext uri="{FF2B5EF4-FFF2-40B4-BE49-F238E27FC236}">
                <a16:creationId xmlns:a16="http://schemas.microsoft.com/office/drawing/2014/main" id="{5335BB86-267D-5449-966D-969A963A8844}"/>
              </a:ext>
            </a:extLst>
          </p:cNvPr>
          <p:cNvCxnSpPr>
            <a:cxnSpLocks noChangeShapeType="1"/>
            <a:stCxn id="98" idx="1"/>
            <a:endCxn id="50193" idx="4"/>
          </p:cNvCxnSpPr>
          <p:nvPr/>
        </p:nvCxnSpPr>
        <p:spPr bwMode="auto">
          <a:xfrm rot="10800000">
            <a:off x="1253336" y="2355466"/>
            <a:ext cx="3933116" cy="576826"/>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3" name="Straight Arrow Connector 69">
            <a:extLst>
              <a:ext uri="{FF2B5EF4-FFF2-40B4-BE49-F238E27FC236}">
                <a16:creationId xmlns:a16="http://schemas.microsoft.com/office/drawing/2014/main" id="{9932ACF6-1DD6-C842-8626-2FB6DB3F5686}"/>
              </a:ext>
            </a:extLst>
          </p:cNvPr>
          <p:cNvCxnSpPr>
            <a:cxnSpLocks noChangeShapeType="1"/>
            <a:stCxn id="50190" idx="2"/>
            <a:endCxn id="50196" idx="0"/>
          </p:cNvCxnSpPr>
          <p:nvPr/>
        </p:nvCxnSpPr>
        <p:spPr bwMode="auto">
          <a:xfrm>
            <a:off x="4441570" y="4363391"/>
            <a:ext cx="0" cy="134991"/>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04" name="Rectangle 163">
            <a:extLst>
              <a:ext uri="{FF2B5EF4-FFF2-40B4-BE49-F238E27FC236}">
                <a16:creationId xmlns:a16="http://schemas.microsoft.com/office/drawing/2014/main" id="{C70D4BDB-B425-EA45-BF58-6E8D70795CD3}"/>
              </a:ext>
            </a:extLst>
          </p:cNvPr>
          <p:cNvSpPr>
            <a:spLocks noChangeArrowheads="1"/>
          </p:cNvSpPr>
          <p:nvPr/>
        </p:nvSpPr>
        <p:spPr bwMode="auto">
          <a:xfrm>
            <a:off x="3226735" y="1953629"/>
            <a:ext cx="1168815" cy="569656"/>
          </a:xfrm>
          <a:prstGeom prst="rect">
            <a:avLst/>
          </a:prstGeom>
          <a:solidFill>
            <a:srgbClr val="FFC00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D&amp;I Review</a:t>
            </a:r>
            <a:br>
              <a:rPr lang="en-US" altLang="en-US" sz="1100" dirty="0"/>
            </a:br>
            <a:r>
              <a:rPr lang="en-US" altLang="en-US" sz="1100" b="1" dirty="0"/>
              <a:t>(D&amp;I)</a:t>
            </a:r>
          </a:p>
        </p:txBody>
      </p:sp>
      <p:sp>
        <p:nvSpPr>
          <p:cNvPr id="50206" name="Oval 239">
            <a:extLst>
              <a:ext uri="{FF2B5EF4-FFF2-40B4-BE49-F238E27FC236}">
                <a16:creationId xmlns:a16="http://schemas.microsoft.com/office/drawing/2014/main" id="{2E90F018-4642-524F-A16D-6879434AB45F}"/>
              </a:ext>
            </a:extLst>
          </p:cNvPr>
          <p:cNvSpPr>
            <a:spLocks noChangeArrowheads="1"/>
          </p:cNvSpPr>
          <p:nvPr/>
        </p:nvSpPr>
        <p:spPr bwMode="auto">
          <a:xfrm>
            <a:off x="2016623" y="6213963"/>
            <a:ext cx="285750" cy="301625"/>
          </a:xfrm>
          <a:prstGeom prst="ellipse">
            <a:avLst/>
          </a:prstGeom>
          <a:solidFill>
            <a:srgbClr val="00B05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117" name="Oval 34">
            <a:extLst>
              <a:ext uri="{FF2B5EF4-FFF2-40B4-BE49-F238E27FC236}">
                <a16:creationId xmlns:a16="http://schemas.microsoft.com/office/drawing/2014/main" id="{2FDC2F08-3D19-974C-8D95-C8E34449C533}"/>
              </a:ext>
            </a:extLst>
          </p:cNvPr>
          <p:cNvSpPr>
            <a:spLocks noChangeArrowheads="1"/>
          </p:cNvSpPr>
          <p:nvPr/>
        </p:nvSpPr>
        <p:spPr bwMode="auto">
          <a:xfrm>
            <a:off x="5599513" y="2046283"/>
            <a:ext cx="295275" cy="306388"/>
          </a:xfrm>
          <a:prstGeom prst="ellipse">
            <a:avLst/>
          </a:prstGeom>
          <a:solidFill>
            <a:schemeClr val="accent1">
              <a:lumMod val="90000"/>
            </a:schemeClr>
          </a:solidFill>
          <a:ln w="9525">
            <a:solidFill>
              <a:schemeClr val="tx1"/>
            </a:solidFill>
            <a:round/>
            <a:headEnd/>
            <a:tailEnd/>
          </a:ln>
        </p:spPr>
        <p:txBody>
          <a:bodyPr/>
          <a:lstStyle>
            <a:lvl1pPr>
              <a:spcBef>
                <a:spcPct val="20000"/>
              </a:spcBef>
              <a:buChar char="•"/>
              <a:defRPr sz="2000">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sz="20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x-none" altLang="x-none" sz="1000"/>
          </a:p>
        </p:txBody>
      </p:sp>
      <p:cxnSp>
        <p:nvCxnSpPr>
          <p:cNvPr id="50223" name="Straight Arrow Connector 69">
            <a:extLst>
              <a:ext uri="{FF2B5EF4-FFF2-40B4-BE49-F238E27FC236}">
                <a16:creationId xmlns:a16="http://schemas.microsoft.com/office/drawing/2014/main" id="{9B49E96E-55EA-3949-BC15-C650893D5BE3}"/>
              </a:ext>
            </a:extLst>
          </p:cNvPr>
          <p:cNvCxnSpPr>
            <a:cxnSpLocks noChangeShapeType="1"/>
            <a:stCxn id="173" idx="1"/>
            <a:endCxn id="184" idx="3"/>
          </p:cNvCxnSpPr>
          <p:nvPr/>
        </p:nvCxnSpPr>
        <p:spPr bwMode="auto">
          <a:xfrm flipH="1">
            <a:off x="4303337" y="6361767"/>
            <a:ext cx="829805" cy="301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25" name="TextBox 98">
            <a:extLst>
              <a:ext uri="{FF2B5EF4-FFF2-40B4-BE49-F238E27FC236}">
                <a16:creationId xmlns:a16="http://schemas.microsoft.com/office/drawing/2014/main" id="{412D93AA-5085-4940-8639-E7998DFBDB16}"/>
              </a:ext>
            </a:extLst>
          </p:cNvPr>
          <p:cNvSpPr txBox="1">
            <a:spLocks noChangeArrowheads="1"/>
          </p:cNvSpPr>
          <p:nvPr/>
        </p:nvSpPr>
        <p:spPr bwMode="auto">
          <a:xfrm>
            <a:off x="2969984" y="4716496"/>
            <a:ext cx="392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no</a:t>
            </a:r>
          </a:p>
        </p:txBody>
      </p:sp>
      <p:sp>
        <p:nvSpPr>
          <p:cNvPr id="50228" name="TextBox 98">
            <a:extLst>
              <a:ext uri="{FF2B5EF4-FFF2-40B4-BE49-F238E27FC236}">
                <a16:creationId xmlns:a16="http://schemas.microsoft.com/office/drawing/2014/main" id="{51296105-AE0F-994B-A866-5A2BEC4E9F4C}"/>
              </a:ext>
            </a:extLst>
          </p:cNvPr>
          <p:cNvSpPr txBox="1">
            <a:spLocks noChangeArrowheads="1"/>
          </p:cNvSpPr>
          <p:nvPr/>
        </p:nvSpPr>
        <p:spPr bwMode="auto">
          <a:xfrm>
            <a:off x="4962158" y="3191082"/>
            <a:ext cx="57467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pass</a:t>
            </a:r>
          </a:p>
        </p:txBody>
      </p:sp>
      <p:sp>
        <p:nvSpPr>
          <p:cNvPr id="50229" name="TextBox 98">
            <a:extLst>
              <a:ext uri="{FF2B5EF4-FFF2-40B4-BE49-F238E27FC236}">
                <a16:creationId xmlns:a16="http://schemas.microsoft.com/office/drawing/2014/main" id="{1DDAF760-D548-C445-A8FF-C7570DECAED1}"/>
              </a:ext>
            </a:extLst>
          </p:cNvPr>
          <p:cNvSpPr txBox="1">
            <a:spLocks noChangeArrowheads="1"/>
          </p:cNvSpPr>
          <p:nvPr/>
        </p:nvSpPr>
        <p:spPr bwMode="auto">
          <a:xfrm>
            <a:off x="4674027" y="2661969"/>
            <a:ext cx="5762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fail</a:t>
            </a:r>
          </a:p>
        </p:txBody>
      </p:sp>
      <p:cxnSp>
        <p:nvCxnSpPr>
          <p:cNvPr id="9" name="Straight Arrow Connector 8">
            <a:extLst>
              <a:ext uri="{FF2B5EF4-FFF2-40B4-BE49-F238E27FC236}">
                <a16:creationId xmlns:a16="http://schemas.microsoft.com/office/drawing/2014/main" id="{B8443ADA-2F33-AF47-83A5-47347FBD90CF}"/>
              </a:ext>
            </a:extLst>
          </p:cNvPr>
          <p:cNvCxnSpPr>
            <a:cxnSpLocks/>
            <a:stCxn id="50195" idx="3"/>
            <a:endCxn id="50194" idx="1"/>
          </p:cNvCxnSpPr>
          <p:nvPr/>
        </p:nvCxnSpPr>
        <p:spPr>
          <a:xfrm flipV="1">
            <a:off x="2679051" y="1492302"/>
            <a:ext cx="617079" cy="35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F9355CEC-07E9-2047-8799-FBC2345084F7}"/>
              </a:ext>
            </a:extLst>
          </p:cNvPr>
          <p:cNvCxnSpPr>
            <a:cxnSpLocks/>
            <a:stCxn id="50194" idx="3"/>
            <a:endCxn id="50192" idx="1"/>
          </p:cNvCxnSpPr>
          <p:nvPr/>
        </p:nvCxnSpPr>
        <p:spPr>
          <a:xfrm flipV="1">
            <a:off x="4331180" y="1490124"/>
            <a:ext cx="845497" cy="21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69D564E-A5F8-F249-959C-20AE55B86CE7}"/>
              </a:ext>
            </a:extLst>
          </p:cNvPr>
          <p:cNvSpPr txBox="1"/>
          <p:nvPr/>
        </p:nvSpPr>
        <p:spPr>
          <a:xfrm>
            <a:off x="4296079" y="1192660"/>
            <a:ext cx="373820" cy="307777"/>
          </a:xfrm>
          <a:prstGeom prst="rect">
            <a:avLst/>
          </a:prstGeom>
          <a:noFill/>
        </p:spPr>
        <p:txBody>
          <a:bodyPr wrap="none" rtlCol="0">
            <a:spAutoFit/>
          </a:bodyPr>
          <a:lstStyle/>
          <a:p>
            <a:r>
              <a:rPr lang="en-US" sz="1400" dirty="0"/>
              <a:t>no</a:t>
            </a:r>
          </a:p>
        </p:txBody>
      </p:sp>
      <p:sp>
        <p:nvSpPr>
          <p:cNvPr id="70" name="TextBox 69">
            <a:extLst>
              <a:ext uri="{FF2B5EF4-FFF2-40B4-BE49-F238E27FC236}">
                <a16:creationId xmlns:a16="http://schemas.microsoft.com/office/drawing/2014/main" id="{59B78422-62A3-3643-B2BD-AB988EF83DA5}"/>
              </a:ext>
            </a:extLst>
          </p:cNvPr>
          <p:cNvSpPr txBox="1"/>
          <p:nvPr/>
        </p:nvSpPr>
        <p:spPr>
          <a:xfrm>
            <a:off x="3236250" y="1637400"/>
            <a:ext cx="424540" cy="307777"/>
          </a:xfrm>
          <a:prstGeom prst="rect">
            <a:avLst/>
          </a:prstGeom>
          <a:noFill/>
        </p:spPr>
        <p:txBody>
          <a:bodyPr wrap="none" rtlCol="0">
            <a:spAutoFit/>
          </a:bodyPr>
          <a:lstStyle/>
          <a:p>
            <a:r>
              <a:rPr lang="en-US" sz="1400" dirty="0"/>
              <a:t>yes</a:t>
            </a:r>
          </a:p>
        </p:txBody>
      </p:sp>
      <p:cxnSp>
        <p:nvCxnSpPr>
          <p:cNvPr id="75" name="Straight Arrow Connector 74">
            <a:extLst>
              <a:ext uri="{FF2B5EF4-FFF2-40B4-BE49-F238E27FC236}">
                <a16:creationId xmlns:a16="http://schemas.microsoft.com/office/drawing/2014/main" id="{2F42E0B2-8F2D-834C-A5E3-32CF94390E53}"/>
              </a:ext>
            </a:extLst>
          </p:cNvPr>
          <p:cNvCxnSpPr>
            <a:cxnSpLocks/>
            <a:stCxn id="50194" idx="2"/>
            <a:endCxn id="50204" idx="0"/>
          </p:cNvCxnSpPr>
          <p:nvPr/>
        </p:nvCxnSpPr>
        <p:spPr>
          <a:xfrm flipH="1">
            <a:off x="3811143" y="1774083"/>
            <a:ext cx="2512" cy="1795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8" name="Rectangle 40">
            <a:extLst>
              <a:ext uri="{FF2B5EF4-FFF2-40B4-BE49-F238E27FC236}">
                <a16:creationId xmlns:a16="http://schemas.microsoft.com/office/drawing/2014/main" id="{EAEB67AF-1539-9041-BE4D-BEA9D2837BC6}"/>
              </a:ext>
            </a:extLst>
          </p:cNvPr>
          <p:cNvSpPr>
            <a:spLocks noChangeArrowheads="1"/>
          </p:cNvSpPr>
          <p:nvPr/>
        </p:nvSpPr>
        <p:spPr bwMode="auto">
          <a:xfrm>
            <a:off x="5186452" y="2666995"/>
            <a:ext cx="1154916" cy="530593"/>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2</a:t>
            </a:r>
            <a:r>
              <a:rPr lang="en-US" altLang="en-US" sz="1100" baseline="30000" dirty="0"/>
              <a:t>nd</a:t>
            </a:r>
            <a:r>
              <a:rPr lang="en-US" altLang="en-US" sz="1100" dirty="0"/>
              <a:t> Triage</a:t>
            </a:r>
          </a:p>
          <a:p>
            <a:pPr algn="ctr" eaLnBrk="1" hangingPunct="1">
              <a:spcBef>
                <a:spcPct val="0"/>
              </a:spcBef>
              <a:buFontTx/>
              <a:buNone/>
            </a:pPr>
            <a:r>
              <a:rPr lang="en-US" altLang="en-US" sz="1100" b="1" dirty="0"/>
              <a:t>(GACC/GPC)</a:t>
            </a:r>
          </a:p>
        </p:txBody>
      </p:sp>
      <p:cxnSp>
        <p:nvCxnSpPr>
          <p:cNvPr id="99" name="Straight Arrow Connector 98">
            <a:extLst>
              <a:ext uri="{FF2B5EF4-FFF2-40B4-BE49-F238E27FC236}">
                <a16:creationId xmlns:a16="http://schemas.microsoft.com/office/drawing/2014/main" id="{54300C58-A55B-6C40-96DF-95D90149DDB9}"/>
              </a:ext>
            </a:extLst>
          </p:cNvPr>
          <p:cNvCxnSpPr>
            <a:cxnSpLocks/>
            <a:stCxn id="117" idx="4"/>
            <a:endCxn id="98" idx="0"/>
          </p:cNvCxnSpPr>
          <p:nvPr/>
        </p:nvCxnSpPr>
        <p:spPr>
          <a:xfrm>
            <a:off x="5747151" y="2352671"/>
            <a:ext cx="16759" cy="3143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1" name="Rectangle 27">
            <a:extLst>
              <a:ext uri="{FF2B5EF4-FFF2-40B4-BE49-F238E27FC236}">
                <a16:creationId xmlns:a16="http://schemas.microsoft.com/office/drawing/2014/main" id="{EDD08318-60BF-7749-B241-A2B1CB2EB0DA}"/>
              </a:ext>
            </a:extLst>
          </p:cNvPr>
          <p:cNvSpPr>
            <a:spLocks noChangeArrowheads="1"/>
          </p:cNvSpPr>
          <p:nvPr/>
        </p:nvSpPr>
        <p:spPr bwMode="auto">
          <a:xfrm>
            <a:off x="1644949" y="2647439"/>
            <a:ext cx="930097" cy="509587"/>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additional check</a:t>
            </a:r>
          </a:p>
        </p:txBody>
      </p:sp>
      <p:sp>
        <p:nvSpPr>
          <p:cNvPr id="173" name="Rectangle 52">
            <a:extLst>
              <a:ext uri="{FF2B5EF4-FFF2-40B4-BE49-F238E27FC236}">
                <a16:creationId xmlns:a16="http://schemas.microsoft.com/office/drawing/2014/main" id="{BD85B448-A515-4C44-B984-E4E232B08D52}"/>
              </a:ext>
            </a:extLst>
          </p:cNvPr>
          <p:cNvSpPr>
            <a:spLocks noChangeArrowheads="1"/>
          </p:cNvSpPr>
          <p:nvPr/>
        </p:nvSpPr>
        <p:spPr bwMode="auto">
          <a:xfrm>
            <a:off x="5133142" y="6013311"/>
            <a:ext cx="1157170" cy="696912"/>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dirty="0"/>
              <a:t>assign +2 faculty</a:t>
            </a:r>
          </a:p>
          <a:p>
            <a:pPr algn="ctr">
              <a:spcBef>
                <a:spcPct val="0"/>
              </a:spcBef>
              <a:buFontTx/>
              <a:buNone/>
            </a:pPr>
            <a:r>
              <a:rPr lang="en-US" altLang="en-US" sz="1100" dirty="0"/>
              <a:t>in related field of study </a:t>
            </a:r>
            <a:r>
              <a:rPr lang="en-US" altLang="en-US" sz="1100" b="1" dirty="0"/>
              <a:t>(SH)</a:t>
            </a:r>
          </a:p>
        </p:txBody>
      </p:sp>
      <p:sp>
        <p:nvSpPr>
          <p:cNvPr id="184" name="Decision 95">
            <a:extLst>
              <a:ext uri="{FF2B5EF4-FFF2-40B4-BE49-F238E27FC236}">
                <a16:creationId xmlns:a16="http://schemas.microsoft.com/office/drawing/2014/main" id="{AC572E1B-EE60-9745-A439-386A5E1CF9BD}"/>
              </a:ext>
            </a:extLst>
          </p:cNvPr>
          <p:cNvSpPr>
            <a:spLocks noChangeArrowheads="1"/>
          </p:cNvSpPr>
          <p:nvPr/>
        </p:nvSpPr>
        <p:spPr bwMode="auto">
          <a:xfrm>
            <a:off x="2933705" y="5994095"/>
            <a:ext cx="1369632" cy="741363"/>
          </a:xfrm>
          <a:prstGeom prst="flowChartDecision">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4 (5) reviews</a:t>
            </a:r>
          </a:p>
        </p:txBody>
      </p:sp>
      <p:cxnSp>
        <p:nvCxnSpPr>
          <p:cNvPr id="189" name="Straight Arrow Connector 69">
            <a:extLst>
              <a:ext uri="{FF2B5EF4-FFF2-40B4-BE49-F238E27FC236}">
                <a16:creationId xmlns:a16="http://schemas.microsoft.com/office/drawing/2014/main" id="{ED821E7F-C1ED-D442-AA04-3D5FD93D8E2E}"/>
              </a:ext>
            </a:extLst>
          </p:cNvPr>
          <p:cNvCxnSpPr>
            <a:cxnSpLocks noChangeShapeType="1"/>
            <a:stCxn id="184" idx="1"/>
          </p:cNvCxnSpPr>
          <p:nvPr/>
        </p:nvCxnSpPr>
        <p:spPr bwMode="auto">
          <a:xfrm flipH="1">
            <a:off x="2318243" y="6364777"/>
            <a:ext cx="615462"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95" name="TextBox 12">
            <a:extLst>
              <a:ext uri="{FF2B5EF4-FFF2-40B4-BE49-F238E27FC236}">
                <a16:creationId xmlns:a16="http://schemas.microsoft.com/office/drawing/2014/main" id="{A2307803-457E-8A48-BE29-731ECFE85B19}"/>
              </a:ext>
            </a:extLst>
          </p:cNvPr>
          <p:cNvSpPr txBox="1">
            <a:spLocks noChangeArrowheads="1"/>
          </p:cNvSpPr>
          <p:nvPr/>
        </p:nvSpPr>
        <p:spPr bwMode="auto">
          <a:xfrm>
            <a:off x="1644949" y="5904591"/>
            <a:ext cx="106965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b="1" dirty="0"/>
              <a:t>Admissible</a:t>
            </a:r>
          </a:p>
        </p:txBody>
      </p:sp>
      <p:cxnSp>
        <p:nvCxnSpPr>
          <p:cNvPr id="152" name="Elbow Connector 151">
            <a:extLst>
              <a:ext uri="{FF2B5EF4-FFF2-40B4-BE49-F238E27FC236}">
                <a16:creationId xmlns:a16="http://schemas.microsoft.com/office/drawing/2014/main" id="{1B78BC92-4067-5B4D-8867-2E22298EC620}"/>
              </a:ext>
            </a:extLst>
          </p:cNvPr>
          <p:cNvCxnSpPr>
            <a:cxnSpLocks/>
            <a:stCxn id="50196" idx="3"/>
            <a:endCxn id="173" idx="0"/>
          </p:cNvCxnSpPr>
          <p:nvPr/>
        </p:nvCxnSpPr>
        <p:spPr>
          <a:xfrm>
            <a:off x="5514891" y="4956687"/>
            <a:ext cx="196836" cy="105662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D7994D30-AA8A-4E49-8AC6-AD859632FE98}"/>
              </a:ext>
            </a:extLst>
          </p:cNvPr>
          <p:cNvCxnSpPr/>
          <p:nvPr/>
        </p:nvCxnSpPr>
        <p:spPr>
          <a:xfrm>
            <a:off x="494232" y="5727648"/>
            <a:ext cx="8952614" cy="0"/>
          </a:xfrm>
          <a:prstGeom prst="line">
            <a:avLst/>
          </a:prstGeom>
          <a:ln w="34925">
            <a:prstDash val="dash"/>
          </a:ln>
        </p:spPr>
        <p:style>
          <a:lnRef idx="1">
            <a:schemeClr val="accent1"/>
          </a:lnRef>
          <a:fillRef idx="0">
            <a:schemeClr val="accent1"/>
          </a:fillRef>
          <a:effectRef idx="0">
            <a:schemeClr val="accent1"/>
          </a:effectRef>
          <a:fontRef idx="minor">
            <a:schemeClr val="tx1"/>
          </a:fontRef>
        </p:style>
      </p:cxnSp>
      <p:cxnSp>
        <p:nvCxnSpPr>
          <p:cNvPr id="174" name="Straight Arrow Connector 173">
            <a:extLst>
              <a:ext uri="{FF2B5EF4-FFF2-40B4-BE49-F238E27FC236}">
                <a16:creationId xmlns:a16="http://schemas.microsoft.com/office/drawing/2014/main" id="{A4431A85-B6F6-9D42-BEB6-CC5F0AF15076}"/>
              </a:ext>
            </a:extLst>
          </p:cNvPr>
          <p:cNvCxnSpPr/>
          <p:nvPr/>
        </p:nvCxnSpPr>
        <p:spPr>
          <a:xfrm flipV="1">
            <a:off x="8202837" y="5259815"/>
            <a:ext cx="0" cy="46783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5" name="TextBox 174">
            <a:extLst>
              <a:ext uri="{FF2B5EF4-FFF2-40B4-BE49-F238E27FC236}">
                <a16:creationId xmlns:a16="http://schemas.microsoft.com/office/drawing/2014/main" id="{1C136698-2B8A-5444-89CE-699FAD4AFCD1}"/>
              </a:ext>
            </a:extLst>
          </p:cNvPr>
          <p:cNvSpPr txBox="1"/>
          <p:nvPr/>
        </p:nvSpPr>
        <p:spPr>
          <a:xfrm>
            <a:off x="7888567" y="4927778"/>
            <a:ext cx="585353" cy="369332"/>
          </a:xfrm>
          <a:prstGeom prst="rect">
            <a:avLst/>
          </a:prstGeom>
          <a:noFill/>
        </p:spPr>
        <p:txBody>
          <a:bodyPr wrap="none" rtlCol="0">
            <a:spAutoFit/>
          </a:bodyPr>
          <a:lstStyle/>
          <a:p>
            <a:r>
              <a:rPr lang="en-US" dirty="0"/>
              <a:t>GAC</a:t>
            </a:r>
          </a:p>
        </p:txBody>
      </p:sp>
      <p:cxnSp>
        <p:nvCxnSpPr>
          <p:cNvPr id="245" name="Straight Arrow Connector 244">
            <a:extLst>
              <a:ext uri="{FF2B5EF4-FFF2-40B4-BE49-F238E27FC236}">
                <a16:creationId xmlns:a16="http://schemas.microsoft.com/office/drawing/2014/main" id="{B2A46173-521B-0441-AEDA-B5A3B88631F9}"/>
              </a:ext>
            </a:extLst>
          </p:cNvPr>
          <p:cNvCxnSpPr>
            <a:cxnSpLocks/>
          </p:cNvCxnSpPr>
          <p:nvPr/>
        </p:nvCxnSpPr>
        <p:spPr>
          <a:xfrm>
            <a:off x="8312707" y="5742459"/>
            <a:ext cx="0" cy="5397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48" name="TextBox 247">
            <a:extLst>
              <a:ext uri="{FF2B5EF4-FFF2-40B4-BE49-F238E27FC236}">
                <a16:creationId xmlns:a16="http://schemas.microsoft.com/office/drawing/2014/main" id="{36A5F93F-A909-574C-8161-EAF22B1BE40B}"/>
              </a:ext>
            </a:extLst>
          </p:cNvPr>
          <p:cNvSpPr txBox="1"/>
          <p:nvPr/>
        </p:nvSpPr>
        <p:spPr>
          <a:xfrm>
            <a:off x="7824494" y="6251030"/>
            <a:ext cx="1010341" cy="369332"/>
          </a:xfrm>
          <a:prstGeom prst="rect">
            <a:avLst/>
          </a:prstGeom>
          <a:noFill/>
        </p:spPr>
        <p:txBody>
          <a:bodyPr wrap="none" rtlCol="0">
            <a:spAutoFit/>
          </a:bodyPr>
          <a:lstStyle/>
          <a:p>
            <a:r>
              <a:rPr lang="en-US" dirty="0"/>
              <a:t>SECTORS</a:t>
            </a:r>
          </a:p>
        </p:txBody>
      </p:sp>
      <p:sp>
        <p:nvSpPr>
          <p:cNvPr id="16" name="TextBox 15">
            <a:extLst>
              <a:ext uri="{FF2B5EF4-FFF2-40B4-BE49-F238E27FC236}">
                <a16:creationId xmlns:a16="http://schemas.microsoft.com/office/drawing/2014/main" id="{CFC11FC0-2B16-104E-BF34-B04AF22430D6}"/>
              </a:ext>
            </a:extLst>
          </p:cNvPr>
          <p:cNvSpPr txBox="1"/>
          <p:nvPr/>
        </p:nvSpPr>
        <p:spPr>
          <a:xfrm>
            <a:off x="1859623" y="764529"/>
            <a:ext cx="442750" cy="369332"/>
          </a:xfrm>
          <a:prstGeom prst="rect">
            <a:avLst/>
          </a:prstGeom>
          <a:noFill/>
        </p:spPr>
        <p:txBody>
          <a:bodyPr wrap="none" rtlCol="0">
            <a:spAutoFit/>
          </a:bodyPr>
          <a:lstStyle/>
          <a:p>
            <a:r>
              <a:rPr lang="en-US" dirty="0">
                <a:solidFill>
                  <a:srgbClr val="FF0000"/>
                </a:solidFill>
              </a:rPr>
              <a:t>(1)</a:t>
            </a:r>
          </a:p>
        </p:txBody>
      </p:sp>
      <p:sp>
        <p:nvSpPr>
          <p:cNvPr id="68" name="TextBox 67">
            <a:extLst>
              <a:ext uri="{FF2B5EF4-FFF2-40B4-BE49-F238E27FC236}">
                <a16:creationId xmlns:a16="http://schemas.microsoft.com/office/drawing/2014/main" id="{38205757-760F-1245-854A-6609ABE8BBA1}"/>
              </a:ext>
            </a:extLst>
          </p:cNvPr>
          <p:cNvSpPr txBox="1"/>
          <p:nvPr/>
        </p:nvSpPr>
        <p:spPr>
          <a:xfrm>
            <a:off x="3607410" y="773755"/>
            <a:ext cx="442750" cy="369332"/>
          </a:xfrm>
          <a:prstGeom prst="rect">
            <a:avLst/>
          </a:prstGeom>
          <a:noFill/>
        </p:spPr>
        <p:txBody>
          <a:bodyPr wrap="none" rtlCol="0">
            <a:spAutoFit/>
          </a:bodyPr>
          <a:lstStyle/>
          <a:p>
            <a:r>
              <a:rPr lang="en-US" dirty="0">
                <a:solidFill>
                  <a:srgbClr val="FF0000"/>
                </a:solidFill>
              </a:rPr>
              <a:t>(2)</a:t>
            </a:r>
          </a:p>
        </p:txBody>
      </p:sp>
      <p:sp>
        <p:nvSpPr>
          <p:cNvPr id="69" name="TextBox 68">
            <a:extLst>
              <a:ext uri="{FF2B5EF4-FFF2-40B4-BE49-F238E27FC236}">
                <a16:creationId xmlns:a16="http://schemas.microsoft.com/office/drawing/2014/main" id="{7B2E6606-89A2-5B4C-8218-79EC94EA2C50}"/>
              </a:ext>
            </a:extLst>
          </p:cNvPr>
          <p:cNvSpPr txBox="1"/>
          <p:nvPr/>
        </p:nvSpPr>
        <p:spPr>
          <a:xfrm>
            <a:off x="5523541" y="790695"/>
            <a:ext cx="442750" cy="369332"/>
          </a:xfrm>
          <a:prstGeom prst="rect">
            <a:avLst/>
          </a:prstGeom>
          <a:noFill/>
        </p:spPr>
        <p:txBody>
          <a:bodyPr wrap="none" rtlCol="0">
            <a:spAutoFit/>
          </a:bodyPr>
          <a:lstStyle/>
          <a:p>
            <a:r>
              <a:rPr lang="en-US" dirty="0">
                <a:solidFill>
                  <a:srgbClr val="FF0000"/>
                </a:solidFill>
              </a:rPr>
              <a:t>(3)</a:t>
            </a:r>
          </a:p>
        </p:txBody>
      </p:sp>
      <p:cxnSp>
        <p:nvCxnSpPr>
          <p:cNvPr id="78" name="Straight Arrow Connector 77">
            <a:extLst>
              <a:ext uri="{FF2B5EF4-FFF2-40B4-BE49-F238E27FC236}">
                <a16:creationId xmlns:a16="http://schemas.microsoft.com/office/drawing/2014/main" id="{2EAFE8BA-98C0-C94D-825D-EF989827C0F3}"/>
              </a:ext>
            </a:extLst>
          </p:cNvPr>
          <p:cNvCxnSpPr>
            <a:cxnSpLocks/>
            <a:endCxn id="117" idx="2"/>
          </p:cNvCxnSpPr>
          <p:nvPr/>
        </p:nvCxnSpPr>
        <p:spPr>
          <a:xfrm flipV="1">
            <a:off x="4395550" y="2199477"/>
            <a:ext cx="1203963" cy="51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3FA79D2A-E288-B148-B442-C6334896C719}"/>
              </a:ext>
            </a:extLst>
          </p:cNvPr>
          <p:cNvCxnSpPr>
            <a:cxnSpLocks/>
            <a:endCxn id="117" idx="0"/>
          </p:cNvCxnSpPr>
          <p:nvPr/>
        </p:nvCxnSpPr>
        <p:spPr>
          <a:xfrm>
            <a:off x="5744916" y="1829290"/>
            <a:ext cx="2235" cy="21699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FEC48FF2-6AAB-AC43-81BD-D8108C946573}"/>
              </a:ext>
            </a:extLst>
          </p:cNvPr>
          <p:cNvSpPr txBox="1"/>
          <p:nvPr/>
        </p:nvSpPr>
        <p:spPr>
          <a:xfrm>
            <a:off x="5955402" y="2313043"/>
            <a:ext cx="442750" cy="369332"/>
          </a:xfrm>
          <a:prstGeom prst="rect">
            <a:avLst/>
          </a:prstGeom>
          <a:noFill/>
        </p:spPr>
        <p:txBody>
          <a:bodyPr wrap="none" rtlCol="0">
            <a:spAutoFit/>
          </a:bodyPr>
          <a:lstStyle/>
          <a:p>
            <a:r>
              <a:rPr lang="en-US" dirty="0">
                <a:solidFill>
                  <a:srgbClr val="FF0000"/>
                </a:solidFill>
              </a:rPr>
              <a:t>(4)</a:t>
            </a:r>
          </a:p>
        </p:txBody>
      </p:sp>
      <p:cxnSp>
        <p:nvCxnSpPr>
          <p:cNvPr id="61" name="Elbow Connector 60">
            <a:extLst>
              <a:ext uri="{FF2B5EF4-FFF2-40B4-BE49-F238E27FC236}">
                <a16:creationId xmlns:a16="http://schemas.microsoft.com/office/drawing/2014/main" id="{B9BA39A1-E831-4243-9243-004517F74482}"/>
              </a:ext>
            </a:extLst>
          </p:cNvPr>
          <p:cNvCxnSpPr>
            <a:cxnSpLocks/>
            <a:stCxn id="98" idx="2"/>
            <a:endCxn id="50190" idx="0"/>
          </p:cNvCxnSpPr>
          <p:nvPr/>
        </p:nvCxnSpPr>
        <p:spPr>
          <a:xfrm rot="5400000">
            <a:off x="4892599" y="2746559"/>
            <a:ext cx="420282" cy="132234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C76A9598-0D4D-5A46-9445-2632BA96CC68}"/>
              </a:ext>
            </a:extLst>
          </p:cNvPr>
          <p:cNvSpPr txBox="1"/>
          <p:nvPr/>
        </p:nvSpPr>
        <p:spPr>
          <a:xfrm>
            <a:off x="5008947" y="3810691"/>
            <a:ext cx="442750" cy="369332"/>
          </a:xfrm>
          <a:prstGeom prst="rect">
            <a:avLst/>
          </a:prstGeom>
          <a:noFill/>
        </p:spPr>
        <p:txBody>
          <a:bodyPr wrap="none" rtlCol="0">
            <a:spAutoFit/>
          </a:bodyPr>
          <a:lstStyle/>
          <a:p>
            <a:r>
              <a:rPr lang="en-US" dirty="0">
                <a:solidFill>
                  <a:srgbClr val="FF0000"/>
                </a:solidFill>
              </a:rPr>
              <a:t>(5)</a:t>
            </a:r>
          </a:p>
        </p:txBody>
      </p:sp>
      <p:sp>
        <p:nvSpPr>
          <p:cNvPr id="130" name="TextBox 129">
            <a:extLst>
              <a:ext uri="{FF2B5EF4-FFF2-40B4-BE49-F238E27FC236}">
                <a16:creationId xmlns:a16="http://schemas.microsoft.com/office/drawing/2014/main" id="{316B08E8-1B4B-8E49-876F-D799754C510A}"/>
              </a:ext>
            </a:extLst>
          </p:cNvPr>
          <p:cNvSpPr txBox="1"/>
          <p:nvPr/>
        </p:nvSpPr>
        <p:spPr>
          <a:xfrm>
            <a:off x="5005031" y="4425895"/>
            <a:ext cx="442750" cy="369332"/>
          </a:xfrm>
          <a:prstGeom prst="rect">
            <a:avLst/>
          </a:prstGeom>
          <a:noFill/>
        </p:spPr>
        <p:txBody>
          <a:bodyPr wrap="none" rtlCol="0">
            <a:spAutoFit/>
          </a:bodyPr>
          <a:lstStyle/>
          <a:p>
            <a:r>
              <a:rPr lang="en-US" dirty="0">
                <a:solidFill>
                  <a:srgbClr val="FF0000"/>
                </a:solidFill>
              </a:rPr>
              <a:t>(6)</a:t>
            </a:r>
          </a:p>
        </p:txBody>
      </p:sp>
      <p:sp>
        <p:nvSpPr>
          <p:cNvPr id="132" name="Rectangle 27">
            <a:extLst>
              <a:ext uri="{FF2B5EF4-FFF2-40B4-BE49-F238E27FC236}">
                <a16:creationId xmlns:a16="http://schemas.microsoft.com/office/drawing/2014/main" id="{F81FFF85-0B0B-814F-8C2A-38DB86501A41}"/>
              </a:ext>
            </a:extLst>
          </p:cNvPr>
          <p:cNvSpPr>
            <a:spLocks noChangeArrowheads="1"/>
          </p:cNvSpPr>
          <p:nvPr/>
        </p:nvSpPr>
        <p:spPr bwMode="auto">
          <a:xfrm>
            <a:off x="1755304" y="4695963"/>
            <a:ext cx="930097" cy="509587"/>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additional check</a:t>
            </a:r>
          </a:p>
        </p:txBody>
      </p:sp>
      <p:sp>
        <p:nvSpPr>
          <p:cNvPr id="134" name="TextBox 133">
            <a:extLst>
              <a:ext uri="{FF2B5EF4-FFF2-40B4-BE49-F238E27FC236}">
                <a16:creationId xmlns:a16="http://schemas.microsoft.com/office/drawing/2014/main" id="{72176926-C598-A147-B45B-40BA76B11D4B}"/>
              </a:ext>
            </a:extLst>
          </p:cNvPr>
          <p:cNvSpPr txBox="1"/>
          <p:nvPr/>
        </p:nvSpPr>
        <p:spPr>
          <a:xfrm>
            <a:off x="6302629" y="5912875"/>
            <a:ext cx="442750" cy="369332"/>
          </a:xfrm>
          <a:prstGeom prst="rect">
            <a:avLst/>
          </a:prstGeom>
          <a:noFill/>
        </p:spPr>
        <p:txBody>
          <a:bodyPr wrap="none" rtlCol="0">
            <a:spAutoFit/>
          </a:bodyPr>
          <a:lstStyle/>
          <a:p>
            <a:r>
              <a:rPr lang="en-US" dirty="0">
                <a:solidFill>
                  <a:srgbClr val="FF0000"/>
                </a:solidFill>
              </a:rPr>
              <a:t>(7)</a:t>
            </a:r>
          </a:p>
        </p:txBody>
      </p:sp>
      <p:sp>
        <p:nvSpPr>
          <p:cNvPr id="8" name="TextBox 7">
            <a:extLst>
              <a:ext uri="{FF2B5EF4-FFF2-40B4-BE49-F238E27FC236}">
                <a16:creationId xmlns:a16="http://schemas.microsoft.com/office/drawing/2014/main" id="{BD0F4F03-BFFA-3BF0-D3FE-D7C0F945BE76}"/>
              </a:ext>
            </a:extLst>
          </p:cNvPr>
          <p:cNvSpPr txBox="1"/>
          <p:nvPr/>
        </p:nvSpPr>
        <p:spPr>
          <a:xfrm>
            <a:off x="9275395" y="5867960"/>
            <a:ext cx="6316716" cy="707886"/>
          </a:xfrm>
          <a:prstGeom prst="rect">
            <a:avLst/>
          </a:prstGeom>
          <a:noFill/>
        </p:spPr>
        <p:txBody>
          <a:bodyPr wrap="square">
            <a:spAutoFit/>
          </a:bodyPr>
          <a:lstStyle/>
          <a:p>
            <a:r>
              <a:rPr lang="en-US" sz="1000" b="1" dirty="0"/>
              <a:t>GPS: Graduate Program Staff (</a:t>
            </a:r>
            <a:r>
              <a:rPr lang="en-US" sz="1000" b="1" dirty="0" err="1"/>
              <a:t>Crisley</a:t>
            </a:r>
            <a:r>
              <a:rPr lang="en-US" sz="1000" b="1" dirty="0"/>
              <a:t>, Shuster))</a:t>
            </a:r>
          </a:p>
          <a:p>
            <a:r>
              <a:rPr lang="en-US" sz="1000" b="1" dirty="0"/>
              <a:t>GACC: GAC Chair (</a:t>
            </a:r>
            <a:r>
              <a:rPr lang="en-US" sz="1000" b="1" dirty="0" err="1"/>
              <a:t>Peraire</a:t>
            </a:r>
            <a:r>
              <a:rPr lang="en-US" sz="1000" b="1" dirty="0"/>
              <a:t>) </a:t>
            </a:r>
          </a:p>
          <a:p>
            <a:r>
              <a:rPr lang="en-US" sz="1000" b="1" dirty="0"/>
              <a:t>GPC: GC Chair (How)</a:t>
            </a:r>
          </a:p>
          <a:p>
            <a:r>
              <a:rPr lang="en-US" sz="1000" b="1" dirty="0"/>
              <a:t>SH: Sector Heads (</a:t>
            </a:r>
            <a:r>
              <a:rPr lang="en-US" sz="1000" b="1" dirty="0" err="1"/>
              <a:t>deWeck</a:t>
            </a:r>
            <a:r>
              <a:rPr lang="en-US" sz="1000" b="1" dirty="0"/>
              <a:t>, </a:t>
            </a:r>
            <a:r>
              <a:rPr lang="en-US" sz="1000" b="1" dirty="0" err="1"/>
              <a:t>Darmofal</a:t>
            </a:r>
            <a:r>
              <a:rPr lang="en-US" sz="1000" b="1" dirty="0"/>
              <a:t>, </a:t>
            </a:r>
            <a:r>
              <a:rPr lang="en-US" sz="1000" b="1" dirty="0" err="1"/>
              <a:t>Spakovszky</a:t>
            </a:r>
            <a:r>
              <a:rPr lang="en-US" sz="1000" b="1" dirty="0"/>
              <a:t>)</a:t>
            </a:r>
          </a:p>
        </p:txBody>
      </p:sp>
      <p:sp>
        <p:nvSpPr>
          <p:cNvPr id="2" name="Rectangle 1">
            <a:extLst>
              <a:ext uri="{FF2B5EF4-FFF2-40B4-BE49-F238E27FC236}">
                <a16:creationId xmlns:a16="http://schemas.microsoft.com/office/drawing/2014/main" id="{253B5B2F-AD0D-75EE-605A-CBAFBB8B3D46}"/>
              </a:ext>
            </a:extLst>
          </p:cNvPr>
          <p:cNvSpPr/>
          <p:nvPr/>
        </p:nvSpPr>
        <p:spPr>
          <a:xfrm>
            <a:off x="1354014" y="3462412"/>
            <a:ext cx="4948615" cy="2177537"/>
          </a:xfrm>
          <a:prstGeom prst="rect">
            <a:avLst/>
          </a:prstGeom>
          <a:solidFill>
            <a:schemeClr val="accent6">
              <a:alpha val="20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690A410A-3641-EB67-F7A1-E8DEE7E931B8}"/>
              </a:ext>
            </a:extLst>
          </p:cNvPr>
          <p:cNvSpPr txBox="1"/>
          <p:nvPr/>
        </p:nvSpPr>
        <p:spPr>
          <a:xfrm>
            <a:off x="2633065" y="3605669"/>
            <a:ext cx="1086516" cy="369332"/>
          </a:xfrm>
          <a:prstGeom prst="rect">
            <a:avLst/>
          </a:prstGeom>
          <a:noFill/>
        </p:spPr>
        <p:txBody>
          <a:bodyPr wrap="none" rtlCol="0">
            <a:spAutoFit/>
          </a:bodyPr>
          <a:lstStyle/>
          <a:p>
            <a:r>
              <a:rPr lang="en-US" b="1" dirty="0"/>
              <a:t>ROUND 1</a:t>
            </a:r>
          </a:p>
        </p:txBody>
      </p:sp>
      <p:sp>
        <p:nvSpPr>
          <p:cNvPr id="4" name="TextBox 3">
            <a:extLst>
              <a:ext uri="{FF2B5EF4-FFF2-40B4-BE49-F238E27FC236}">
                <a16:creationId xmlns:a16="http://schemas.microsoft.com/office/drawing/2014/main" id="{98ABD9F5-8679-6C03-3823-A2C6835C57B2}"/>
              </a:ext>
            </a:extLst>
          </p:cNvPr>
          <p:cNvSpPr txBox="1"/>
          <p:nvPr/>
        </p:nvSpPr>
        <p:spPr>
          <a:xfrm>
            <a:off x="6882094" y="1085358"/>
            <a:ext cx="5309906" cy="2339102"/>
          </a:xfrm>
          <a:prstGeom prst="rect">
            <a:avLst/>
          </a:prstGeom>
          <a:noFill/>
        </p:spPr>
        <p:txBody>
          <a:bodyPr wrap="square" rtlCol="0">
            <a:spAutoFit/>
          </a:bodyPr>
          <a:lstStyle/>
          <a:p>
            <a:pPr marL="342900" indent="-342900">
              <a:buFont typeface="+mj-lt"/>
              <a:buAutoNum type="arabicPeriod" startAt="5"/>
            </a:pPr>
            <a:r>
              <a:rPr lang="en-US" sz="1600" dirty="0"/>
              <a:t>(SH/GACC): assign 1 round 1 reviewer within sector or outside based on the field of interest. </a:t>
            </a:r>
            <a:endParaRPr lang="en-US" sz="1600" b="1" dirty="0"/>
          </a:p>
          <a:p>
            <a:pPr marL="342900" indent="-342900">
              <a:buFont typeface="+mj-lt"/>
              <a:buAutoNum type="arabicPeriod" startAt="5"/>
            </a:pPr>
            <a:endParaRPr lang="en-US" sz="1600" dirty="0"/>
          </a:p>
          <a:p>
            <a:pPr marL="342900" indent="-342900">
              <a:buFont typeface="+mj-lt"/>
              <a:buAutoNum type="arabicPeriod" startAt="5"/>
            </a:pPr>
            <a:r>
              <a:rPr lang="en-US" sz="1600" dirty="0"/>
              <a:t>(GPS/GACC): monitor scores and if low scores appear evaluate viability:</a:t>
            </a:r>
          </a:p>
          <a:p>
            <a:pPr marL="800100" lvl="1" indent="-342900">
              <a:buFont typeface="Arial" panose="020B0604020202020204" pitchFamily="34" charset="0"/>
              <a:buChar char="•"/>
            </a:pPr>
            <a:r>
              <a:rPr lang="en-US" sz="1600" dirty="0"/>
              <a:t>if not viable add a </a:t>
            </a:r>
            <a:r>
              <a:rPr lang="en-US" sz="1600" b="1" dirty="0"/>
              <a:t>Probable Reject</a:t>
            </a:r>
            <a:r>
              <a:rPr lang="en-US" sz="1600" dirty="0"/>
              <a:t> tag and de-assign non-completed reviews)</a:t>
            </a:r>
          </a:p>
          <a:p>
            <a:pPr marL="800100" lvl="1" indent="-342900">
              <a:buFont typeface="Arial" panose="020B0604020202020204" pitchFamily="34" charset="0"/>
              <a:buChar char="•"/>
            </a:pPr>
            <a:r>
              <a:rPr lang="en-US" sz="1600" dirty="0"/>
              <a:t>If viable, add an </a:t>
            </a:r>
            <a:r>
              <a:rPr lang="en-US" sz="1600" b="1" dirty="0"/>
              <a:t>Admissible</a:t>
            </a:r>
            <a:r>
              <a:rPr lang="en-US" sz="1600" dirty="0"/>
              <a:t> tag </a:t>
            </a:r>
          </a:p>
          <a:p>
            <a:endParaRPr lang="en-US" dirty="0"/>
          </a:p>
        </p:txBody>
      </p:sp>
      <p:sp>
        <p:nvSpPr>
          <p:cNvPr id="5" name="TextBox 4">
            <a:extLst>
              <a:ext uri="{FF2B5EF4-FFF2-40B4-BE49-F238E27FC236}">
                <a16:creationId xmlns:a16="http://schemas.microsoft.com/office/drawing/2014/main" id="{22B60E67-438B-7895-D515-0A6982C49C24}"/>
              </a:ext>
            </a:extLst>
          </p:cNvPr>
          <p:cNvSpPr txBox="1"/>
          <p:nvPr/>
        </p:nvSpPr>
        <p:spPr>
          <a:xfrm>
            <a:off x="8853455" y="5069644"/>
            <a:ext cx="8019392" cy="369332"/>
          </a:xfrm>
          <a:prstGeom prst="rect">
            <a:avLst/>
          </a:prstGeom>
          <a:noFill/>
        </p:spPr>
        <p:txBody>
          <a:bodyPr wrap="square">
            <a:spAutoFit/>
          </a:bodyPr>
          <a:lstStyle/>
          <a:p>
            <a:r>
              <a:rPr lang="en-US" b="1" i="1" dirty="0">
                <a:solidFill>
                  <a:srgbClr val="FF0000"/>
                </a:solidFill>
              </a:rPr>
              <a:t>ROUND 1 completed by Jan. 13</a:t>
            </a:r>
          </a:p>
        </p:txBody>
      </p:sp>
    </p:spTree>
    <p:extLst>
      <p:ext uri="{BB962C8B-B14F-4D97-AF65-F5344CB8AC3E}">
        <p14:creationId xmlns:p14="http://schemas.microsoft.com/office/powerpoint/2010/main" val="821153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53B5B2F-AD0D-75EE-605A-CBAFBB8B3D46}"/>
              </a:ext>
            </a:extLst>
          </p:cNvPr>
          <p:cNvSpPr/>
          <p:nvPr/>
        </p:nvSpPr>
        <p:spPr>
          <a:xfrm>
            <a:off x="2736777" y="5806398"/>
            <a:ext cx="4071380" cy="1033544"/>
          </a:xfrm>
          <a:prstGeom prst="rect">
            <a:avLst/>
          </a:prstGeom>
          <a:solidFill>
            <a:srgbClr val="C00000">
              <a:alpha val="20000"/>
            </a:srgb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177" name="Slide Number Placeholder 5">
            <a:extLst>
              <a:ext uri="{FF2B5EF4-FFF2-40B4-BE49-F238E27FC236}">
                <a16:creationId xmlns:a16="http://schemas.microsoft.com/office/drawing/2014/main" id="{73FC0EA2-76E0-F840-A60C-070D5ABC7BFE}"/>
              </a:ext>
            </a:extLst>
          </p:cNvPr>
          <p:cNvSpPr>
            <a:spLocks noGrp="1"/>
          </p:cNvSpPr>
          <p:nvPr>
            <p:ph type="sldNum" sz="quarter" idx="12"/>
          </p:nvPr>
        </p:nvSpPr>
        <p:spPr>
          <a:xfrm>
            <a:off x="10164764" y="6530975"/>
            <a:ext cx="498475" cy="279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B67DCA9C-8D5F-F24F-A642-87DAA08B4D0A}" type="slidenum">
              <a:rPr lang="en-US" altLang="en-US" sz="1400"/>
              <a:pPr>
                <a:spcBef>
                  <a:spcPct val="0"/>
                </a:spcBef>
                <a:buFontTx/>
                <a:buNone/>
              </a:pPr>
              <a:t>5</a:t>
            </a:fld>
            <a:endParaRPr lang="en-US" altLang="en-US" sz="1400"/>
          </a:p>
        </p:txBody>
      </p:sp>
      <p:sp>
        <p:nvSpPr>
          <p:cNvPr id="50178" name="Rectangle 2">
            <a:extLst>
              <a:ext uri="{FF2B5EF4-FFF2-40B4-BE49-F238E27FC236}">
                <a16:creationId xmlns:a16="http://schemas.microsoft.com/office/drawing/2014/main" id="{DC2D07B9-F60E-7A40-847C-71BB57B2F7F5}"/>
              </a:ext>
            </a:extLst>
          </p:cNvPr>
          <p:cNvSpPr>
            <a:spLocks noChangeArrowheads="1"/>
          </p:cNvSpPr>
          <p:nvPr/>
        </p:nvSpPr>
        <p:spPr bwMode="auto">
          <a:xfrm>
            <a:off x="577597" y="19845"/>
            <a:ext cx="11327641"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110000"/>
              </a:lnSpc>
              <a:buFontTx/>
              <a:buNone/>
            </a:pPr>
            <a:r>
              <a:rPr lang="en-US" altLang="en-US" sz="3200" b="1" dirty="0">
                <a:latin typeface="Arial Black" panose="020B0604020202020204" pitchFamily="34" charset="0"/>
                <a:ea typeface="Arial Black" panose="020B0604020202020204" pitchFamily="34" charset="0"/>
                <a:cs typeface="Arial Black" panose="020B0604020202020204" pitchFamily="34" charset="0"/>
              </a:rPr>
              <a:t>ADMISSION PROCESS: Round 2</a:t>
            </a:r>
          </a:p>
        </p:txBody>
      </p:sp>
      <p:sp>
        <p:nvSpPr>
          <p:cNvPr id="50214" name="TextBox 314">
            <a:extLst>
              <a:ext uri="{FF2B5EF4-FFF2-40B4-BE49-F238E27FC236}">
                <a16:creationId xmlns:a16="http://schemas.microsoft.com/office/drawing/2014/main" id="{EE78F60C-2631-0D4F-8649-58A37F0A845B}"/>
              </a:ext>
            </a:extLst>
          </p:cNvPr>
          <p:cNvSpPr txBox="1">
            <a:spLocks noChangeArrowheads="1"/>
          </p:cNvSpPr>
          <p:nvPr/>
        </p:nvSpPr>
        <p:spPr bwMode="auto">
          <a:xfrm>
            <a:off x="-440422" y="6158187"/>
            <a:ext cx="27137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400" b="1" i="1" dirty="0"/>
              <a:t>SECTOR MEETINGS FEBRUARY 6-10</a:t>
            </a:r>
          </a:p>
        </p:txBody>
      </p:sp>
      <p:cxnSp>
        <p:nvCxnSpPr>
          <p:cNvPr id="50179" name="Straight Arrow Connector 4">
            <a:extLst>
              <a:ext uri="{FF2B5EF4-FFF2-40B4-BE49-F238E27FC236}">
                <a16:creationId xmlns:a16="http://schemas.microsoft.com/office/drawing/2014/main" id="{C1B32BD1-72D7-7E49-8B88-8AED2BA5DCC6}"/>
              </a:ext>
            </a:extLst>
          </p:cNvPr>
          <p:cNvCxnSpPr>
            <a:cxnSpLocks noChangeShapeType="1"/>
            <a:stCxn id="50188" idx="6"/>
            <a:endCxn id="50195" idx="1"/>
          </p:cNvCxnSpPr>
          <p:nvPr/>
        </p:nvCxnSpPr>
        <p:spPr bwMode="auto">
          <a:xfrm>
            <a:off x="1400181" y="1492661"/>
            <a:ext cx="19985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0" name="TextBox 6">
            <a:extLst>
              <a:ext uri="{FF2B5EF4-FFF2-40B4-BE49-F238E27FC236}">
                <a16:creationId xmlns:a16="http://schemas.microsoft.com/office/drawing/2014/main" id="{0DEFFE70-EA1F-AD45-A850-8ADA4DAD9AE5}"/>
              </a:ext>
            </a:extLst>
          </p:cNvPr>
          <p:cNvSpPr txBox="1">
            <a:spLocks noChangeArrowheads="1"/>
          </p:cNvSpPr>
          <p:nvPr/>
        </p:nvSpPr>
        <p:spPr bwMode="auto">
          <a:xfrm>
            <a:off x="847238" y="861911"/>
            <a:ext cx="130333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b="1" dirty="0"/>
              <a:t>Applicants</a:t>
            </a:r>
          </a:p>
        </p:txBody>
      </p:sp>
      <p:sp>
        <p:nvSpPr>
          <p:cNvPr id="50181" name="TextBox 12">
            <a:extLst>
              <a:ext uri="{FF2B5EF4-FFF2-40B4-BE49-F238E27FC236}">
                <a16:creationId xmlns:a16="http://schemas.microsoft.com/office/drawing/2014/main" id="{E368E612-A017-8A46-A725-4FFD3C2C7410}"/>
              </a:ext>
            </a:extLst>
          </p:cNvPr>
          <p:cNvSpPr txBox="1">
            <a:spLocks noChangeArrowheads="1"/>
          </p:cNvSpPr>
          <p:nvPr/>
        </p:nvSpPr>
        <p:spPr bwMode="auto">
          <a:xfrm>
            <a:off x="788992" y="1771266"/>
            <a:ext cx="89693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b="1" dirty="0"/>
              <a:t>Reject</a:t>
            </a:r>
          </a:p>
        </p:txBody>
      </p:sp>
      <p:cxnSp>
        <p:nvCxnSpPr>
          <p:cNvPr id="50183" name="Elbow Connector 13">
            <a:extLst>
              <a:ext uri="{FF2B5EF4-FFF2-40B4-BE49-F238E27FC236}">
                <a16:creationId xmlns:a16="http://schemas.microsoft.com/office/drawing/2014/main" id="{E8DA8E9B-2FEE-874B-8BF4-94C4F6C1E21B}"/>
              </a:ext>
            </a:extLst>
          </p:cNvPr>
          <p:cNvCxnSpPr>
            <a:cxnSpLocks noChangeShapeType="1"/>
            <a:stCxn id="50195" idx="2"/>
          </p:cNvCxnSpPr>
          <p:nvPr/>
        </p:nvCxnSpPr>
        <p:spPr bwMode="auto">
          <a:xfrm rot="5400000">
            <a:off x="1557011" y="1592212"/>
            <a:ext cx="427289" cy="737773"/>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186" name="Elbow Connector 30">
            <a:extLst>
              <a:ext uri="{FF2B5EF4-FFF2-40B4-BE49-F238E27FC236}">
                <a16:creationId xmlns:a16="http://schemas.microsoft.com/office/drawing/2014/main" id="{FE313996-6C87-4547-AD45-40C63848AF87}"/>
              </a:ext>
            </a:extLst>
          </p:cNvPr>
          <p:cNvCxnSpPr>
            <a:cxnSpLocks noChangeShapeType="1"/>
            <a:stCxn id="50196" idx="1"/>
            <a:endCxn id="50193" idx="4"/>
          </p:cNvCxnSpPr>
          <p:nvPr/>
        </p:nvCxnSpPr>
        <p:spPr bwMode="auto">
          <a:xfrm rot="10800000">
            <a:off x="1253337" y="2355467"/>
            <a:ext cx="2114913" cy="2601221"/>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8" name="Oval 34">
            <a:extLst>
              <a:ext uri="{FF2B5EF4-FFF2-40B4-BE49-F238E27FC236}">
                <a16:creationId xmlns:a16="http://schemas.microsoft.com/office/drawing/2014/main" id="{70527819-01CE-A844-B426-578AEEEB35AD}"/>
              </a:ext>
            </a:extLst>
          </p:cNvPr>
          <p:cNvSpPr>
            <a:spLocks noChangeArrowheads="1"/>
          </p:cNvSpPr>
          <p:nvPr/>
        </p:nvSpPr>
        <p:spPr bwMode="auto">
          <a:xfrm>
            <a:off x="1104906" y="1339467"/>
            <a:ext cx="295275" cy="306387"/>
          </a:xfrm>
          <a:prstGeom prst="ellipse">
            <a:avLst/>
          </a:prstGeom>
          <a:solidFill>
            <a:srgbClr val="0070C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50190" name="Rectangle 52">
            <a:extLst>
              <a:ext uri="{FF2B5EF4-FFF2-40B4-BE49-F238E27FC236}">
                <a16:creationId xmlns:a16="http://schemas.microsoft.com/office/drawing/2014/main" id="{17CAB37C-6230-8840-8B63-8C1A6E33272F}"/>
              </a:ext>
            </a:extLst>
          </p:cNvPr>
          <p:cNvSpPr>
            <a:spLocks noChangeArrowheads="1"/>
          </p:cNvSpPr>
          <p:nvPr/>
        </p:nvSpPr>
        <p:spPr bwMode="auto">
          <a:xfrm>
            <a:off x="3865485" y="3654278"/>
            <a:ext cx="1157170" cy="696912"/>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dirty="0"/>
              <a:t>assign 1 faculty</a:t>
            </a:r>
          </a:p>
          <a:p>
            <a:pPr algn="ctr">
              <a:spcBef>
                <a:spcPct val="0"/>
              </a:spcBef>
              <a:buFontTx/>
              <a:buNone/>
            </a:pPr>
            <a:r>
              <a:rPr lang="en-US" altLang="en-US" sz="1100" dirty="0"/>
              <a:t>in related field(s) of study </a:t>
            </a:r>
            <a:r>
              <a:rPr lang="en-US" altLang="en-US" sz="1100" b="1" dirty="0"/>
              <a:t>(SH/GACC)</a:t>
            </a:r>
          </a:p>
        </p:txBody>
      </p:sp>
      <p:sp>
        <p:nvSpPr>
          <p:cNvPr id="50192" name="Rectangle 70">
            <a:extLst>
              <a:ext uri="{FF2B5EF4-FFF2-40B4-BE49-F238E27FC236}">
                <a16:creationId xmlns:a16="http://schemas.microsoft.com/office/drawing/2014/main" id="{BCB6DF6D-7473-9049-84B3-1A10D7AB2FB8}"/>
              </a:ext>
            </a:extLst>
          </p:cNvPr>
          <p:cNvSpPr>
            <a:spLocks noChangeArrowheads="1"/>
          </p:cNvSpPr>
          <p:nvPr/>
        </p:nvSpPr>
        <p:spPr bwMode="auto">
          <a:xfrm>
            <a:off x="5176677" y="1123411"/>
            <a:ext cx="1150938" cy="733425"/>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dirty="0"/>
              <a:t>assign +1 faculty</a:t>
            </a:r>
          </a:p>
          <a:p>
            <a:pPr algn="ctr">
              <a:spcBef>
                <a:spcPct val="0"/>
              </a:spcBef>
              <a:buFontTx/>
              <a:buNone/>
            </a:pPr>
            <a:r>
              <a:rPr lang="en-US" altLang="en-US" sz="1100" dirty="0"/>
              <a:t>in related Field of Study</a:t>
            </a:r>
          </a:p>
        </p:txBody>
      </p:sp>
      <p:sp>
        <p:nvSpPr>
          <p:cNvPr id="50193" name="Oval 73">
            <a:extLst>
              <a:ext uri="{FF2B5EF4-FFF2-40B4-BE49-F238E27FC236}">
                <a16:creationId xmlns:a16="http://schemas.microsoft.com/office/drawing/2014/main" id="{1EFFD5F0-6572-4845-A61C-9740A75A4258}"/>
              </a:ext>
            </a:extLst>
          </p:cNvPr>
          <p:cNvSpPr>
            <a:spLocks noChangeArrowheads="1"/>
          </p:cNvSpPr>
          <p:nvPr/>
        </p:nvSpPr>
        <p:spPr bwMode="auto">
          <a:xfrm>
            <a:off x="1104905" y="2049078"/>
            <a:ext cx="296862" cy="306388"/>
          </a:xfrm>
          <a:prstGeom prst="ellipse">
            <a:avLst/>
          </a:prstGeom>
          <a:solidFill>
            <a:srgbClr val="FF000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50194" name="Decision 74">
            <a:extLst>
              <a:ext uri="{FF2B5EF4-FFF2-40B4-BE49-F238E27FC236}">
                <a16:creationId xmlns:a16="http://schemas.microsoft.com/office/drawing/2014/main" id="{31F66187-AC85-3842-B284-43318C2AE510}"/>
              </a:ext>
            </a:extLst>
          </p:cNvPr>
          <p:cNvSpPr>
            <a:spLocks noChangeArrowheads="1"/>
          </p:cNvSpPr>
          <p:nvPr/>
        </p:nvSpPr>
        <p:spPr bwMode="auto">
          <a:xfrm>
            <a:off x="3296130" y="1210521"/>
            <a:ext cx="1035050" cy="563562"/>
          </a:xfrm>
          <a:prstGeom prst="flowChartDecision">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URM or F</a:t>
            </a:r>
          </a:p>
        </p:txBody>
      </p:sp>
      <p:sp>
        <p:nvSpPr>
          <p:cNvPr id="50195" name="Rectangle 79">
            <a:extLst>
              <a:ext uri="{FF2B5EF4-FFF2-40B4-BE49-F238E27FC236}">
                <a16:creationId xmlns:a16="http://schemas.microsoft.com/office/drawing/2014/main" id="{DBAD93B0-C8D2-C34F-94C0-A3E3D2C48EAF}"/>
              </a:ext>
            </a:extLst>
          </p:cNvPr>
          <p:cNvSpPr>
            <a:spLocks noChangeArrowheads="1"/>
          </p:cNvSpPr>
          <p:nvPr/>
        </p:nvSpPr>
        <p:spPr bwMode="auto">
          <a:xfrm>
            <a:off x="1600031" y="1237867"/>
            <a:ext cx="1079020" cy="509587"/>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1</a:t>
            </a:r>
            <a:r>
              <a:rPr lang="en-US" altLang="en-US" sz="1100" baseline="30000" dirty="0"/>
              <a:t>st</a:t>
            </a:r>
            <a:r>
              <a:rPr lang="en-US" altLang="en-US" sz="1100" dirty="0"/>
              <a:t> Triage </a:t>
            </a:r>
            <a:r>
              <a:rPr lang="en-US" altLang="en-US" sz="1100" b="1" dirty="0"/>
              <a:t>(GPS/GACC</a:t>
            </a:r>
            <a:r>
              <a:rPr lang="en-US" altLang="en-US" sz="1100" dirty="0"/>
              <a:t>)</a:t>
            </a:r>
          </a:p>
        </p:txBody>
      </p:sp>
      <p:sp>
        <p:nvSpPr>
          <p:cNvPr id="50196" name="Decision 95">
            <a:extLst>
              <a:ext uri="{FF2B5EF4-FFF2-40B4-BE49-F238E27FC236}">
                <a16:creationId xmlns:a16="http://schemas.microsoft.com/office/drawing/2014/main" id="{514EDA5B-F736-1F42-A30D-1D4A4DDA526C}"/>
              </a:ext>
            </a:extLst>
          </p:cNvPr>
          <p:cNvSpPr>
            <a:spLocks noChangeArrowheads="1"/>
          </p:cNvSpPr>
          <p:nvPr/>
        </p:nvSpPr>
        <p:spPr bwMode="auto">
          <a:xfrm>
            <a:off x="3368249" y="4498382"/>
            <a:ext cx="2146642" cy="916610"/>
          </a:xfrm>
          <a:prstGeom prst="flowChartDecision">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avg score &gt; 2.5</a:t>
            </a:r>
          </a:p>
          <a:p>
            <a:pPr algn="ctr" eaLnBrk="1" hangingPunct="1">
              <a:spcBef>
                <a:spcPct val="0"/>
              </a:spcBef>
              <a:buFontTx/>
              <a:buNone/>
            </a:pPr>
            <a:r>
              <a:rPr lang="en-US" altLang="en-US" sz="1100" b="1" dirty="0"/>
              <a:t>(GACC/GPC)</a:t>
            </a:r>
          </a:p>
        </p:txBody>
      </p:sp>
      <p:sp>
        <p:nvSpPr>
          <p:cNvPr id="50198" name="TextBox 98">
            <a:extLst>
              <a:ext uri="{FF2B5EF4-FFF2-40B4-BE49-F238E27FC236}">
                <a16:creationId xmlns:a16="http://schemas.microsoft.com/office/drawing/2014/main" id="{D88FEA46-0915-B844-A85E-BEF1C9562EFF}"/>
              </a:ext>
            </a:extLst>
          </p:cNvPr>
          <p:cNvSpPr txBox="1">
            <a:spLocks noChangeArrowheads="1"/>
          </p:cNvSpPr>
          <p:nvPr/>
        </p:nvSpPr>
        <p:spPr bwMode="auto">
          <a:xfrm>
            <a:off x="5537861" y="4672146"/>
            <a:ext cx="46424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yes</a:t>
            </a:r>
          </a:p>
        </p:txBody>
      </p:sp>
      <p:cxnSp>
        <p:nvCxnSpPr>
          <p:cNvPr id="50199" name="Elbow Connector 100">
            <a:extLst>
              <a:ext uri="{FF2B5EF4-FFF2-40B4-BE49-F238E27FC236}">
                <a16:creationId xmlns:a16="http://schemas.microsoft.com/office/drawing/2014/main" id="{5335BB86-267D-5449-966D-969A963A8844}"/>
              </a:ext>
            </a:extLst>
          </p:cNvPr>
          <p:cNvCxnSpPr>
            <a:cxnSpLocks noChangeShapeType="1"/>
            <a:stCxn id="98" idx="1"/>
            <a:endCxn id="50193" idx="4"/>
          </p:cNvCxnSpPr>
          <p:nvPr/>
        </p:nvCxnSpPr>
        <p:spPr bwMode="auto">
          <a:xfrm rot="10800000">
            <a:off x="1253336" y="2355466"/>
            <a:ext cx="3933116" cy="576826"/>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203" name="Straight Arrow Connector 69">
            <a:extLst>
              <a:ext uri="{FF2B5EF4-FFF2-40B4-BE49-F238E27FC236}">
                <a16:creationId xmlns:a16="http://schemas.microsoft.com/office/drawing/2014/main" id="{9932ACF6-1DD6-C842-8626-2FB6DB3F5686}"/>
              </a:ext>
            </a:extLst>
          </p:cNvPr>
          <p:cNvCxnSpPr>
            <a:cxnSpLocks noChangeShapeType="1"/>
            <a:stCxn id="50190" idx="2"/>
            <a:endCxn id="50196" idx="0"/>
          </p:cNvCxnSpPr>
          <p:nvPr/>
        </p:nvCxnSpPr>
        <p:spPr bwMode="auto">
          <a:xfrm flipH="1">
            <a:off x="4441570" y="4351190"/>
            <a:ext cx="2500" cy="147192"/>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04" name="Rectangle 163">
            <a:extLst>
              <a:ext uri="{FF2B5EF4-FFF2-40B4-BE49-F238E27FC236}">
                <a16:creationId xmlns:a16="http://schemas.microsoft.com/office/drawing/2014/main" id="{C70D4BDB-B425-EA45-BF58-6E8D70795CD3}"/>
              </a:ext>
            </a:extLst>
          </p:cNvPr>
          <p:cNvSpPr>
            <a:spLocks noChangeArrowheads="1"/>
          </p:cNvSpPr>
          <p:nvPr/>
        </p:nvSpPr>
        <p:spPr bwMode="auto">
          <a:xfrm>
            <a:off x="3226735" y="1953629"/>
            <a:ext cx="1168815" cy="569656"/>
          </a:xfrm>
          <a:prstGeom prst="rect">
            <a:avLst/>
          </a:prstGeom>
          <a:solidFill>
            <a:srgbClr val="FFC00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D&amp;I Review</a:t>
            </a:r>
            <a:br>
              <a:rPr lang="en-US" altLang="en-US" sz="1100" dirty="0"/>
            </a:br>
            <a:r>
              <a:rPr lang="en-US" altLang="en-US" sz="1100" b="1" dirty="0"/>
              <a:t>(D&amp;I)</a:t>
            </a:r>
          </a:p>
        </p:txBody>
      </p:sp>
      <p:sp>
        <p:nvSpPr>
          <p:cNvPr id="50206" name="Oval 239">
            <a:extLst>
              <a:ext uri="{FF2B5EF4-FFF2-40B4-BE49-F238E27FC236}">
                <a16:creationId xmlns:a16="http://schemas.microsoft.com/office/drawing/2014/main" id="{2E90F018-4642-524F-A16D-6879434AB45F}"/>
              </a:ext>
            </a:extLst>
          </p:cNvPr>
          <p:cNvSpPr>
            <a:spLocks noChangeArrowheads="1"/>
          </p:cNvSpPr>
          <p:nvPr/>
        </p:nvSpPr>
        <p:spPr bwMode="auto">
          <a:xfrm>
            <a:off x="2016623" y="6213963"/>
            <a:ext cx="285750" cy="301625"/>
          </a:xfrm>
          <a:prstGeom prst="ellipse">
            <a:avLst/>
          </a:prstGeom>
          <a:solidFill>
            <a:srgbClr val="00B050"/>
          </a:solidFill>
          <a:ln w="9525">
            <a:solidFill>
              <a:schemeClr val="tx1"/>
            </a:solidFill>
            <a:round/>
            <a:headEnd/>
            <a:tailEnd/>
          </a:ln>
        </p:spPr>
        <p:txBody>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000"/>
          </a:p>
        </p:txBody>
      </p:sp>
      <p:sp>
        <p:nvSpPr>
          <p:cNvPr id="117" name="Oval 34">
            <a:extLst>
              <a:ext uri="{FF2B5EF4-FFF2-40B4-BE49-F238E27FC236}">
                <a16:creationId xmlns:a16="http://schemas.microsoft.com/office/drawing/2014/main" id="{2FDC2F08-3D19-974C-8D95-C8E34449C533}"/>
              </a:ext>
            </a:extLst>
          </p:cNvPr>
          <p:cNvSpPr>
            <a:spLocks noChangeArrowheads="1"/>
          </p:cNvSpPr>
          <p:nvPr/>
        </p:nvSpPr>
        <p:spPr bwMode="auto">
          <a:xfrm>
            <a:off x="5599513" y="2046283"/>
            <a:ext cx="295275" cy="306388"/>
          </a:xfrm>
          <a:prstGeom prst="ellipse">
            <a:avLst/>
          </a:prstGeom>
          <a:solidFill>
            <a:schemeClr val="accent1">
              <a:lumMod val="90000"/>
            </a:schemeClr>
          </a:solidFill>
          <a:ln w="9525">
            <a:solidFill>
              <a:schemeClr val="tx1"/>
            </a:solidFill>
            <a:round/>
            <a:headEnd/>
            <a:tailEnd/>
          </a:ln>
        </p:spPr>
        <p:txBody>
          <a:bodyPr/>
          <a:lstStyle>
            <a:lvl1pPr>
              <a:spcBef>
                <a:spcPct val="20000"/>
              </a:spcBef>
              <a:buChar char="•"/>
              <a:defRPr sz="2000">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sz="20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x-none" altLang="x-none" sz="1000"/>
          </a:p>
        </p:txBody>
      </p:sp>
      <p:cxnSp>
        <p:nvCxnSpPr>
          <p:cNvPr id="50223" name="Straight Arrow Connector 69">
            <a:extLst>
              <a:ext uri="{FF2B5EF4-FFF2-40B4-BE49-F238E27FC236}">
                <a16:creationId xmlns:a16="http://schemas.microsoft.com/office/drawing/2014/main" id="{9B49E96E-55EA-3949-BC15-C650893D5BE3}"/>
              </a:ext>
            </a:extLst>
          </p:cNvPr>
          <p:cNvCxnSpPr>
            <a:cxnSpLocks noChangeShapeType="1"/>
            <a:stCxn id="173" idx="1"/>
            <a:endCxn id="184" idx="3"/>
          </p:cNvCxnSpPr>
          <p:nvPr/>
        </p:nvCxnSpPr>
        <p:spPr bwMode="auto">
          <a:xfrm flipH="1">
            <a:off x="4303337" y="6361767"/>
            <a:ext cx="829805" cy="301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225" name="TextBox 98">
            <a:extLst>
              <a:ext uri="{FF2B5EF4-FFF2-40B4-BE49-F238E27FC236}">
                <a16:creationId xmlns:a16="http://schemas.microsoft.com/office/drawing/2014/main" id="{412D93AA-5085-4940-8639-E7998DFBDB16}"/>
              </a:ext>
            </a:extLst>
          </p:cNvPr>
          <p:cNvSpPr txBox="1">
            <a:spLocks noChangeArrowheads="1"/>
          </p:cNvSpPr>
          <p:nvPr/>
        </p:nvSpPr>
        <p:spPr bwMode="auto">
          <a:xfrm>
            <a:off x="2969984" y="4716496"/>
            <a:ext cx="392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no</a:t>
            </a:r>
          </a:p>
        </p:txBody>
      </p:sp>
      <p:sp>
        <p:nvSpPr>
          <p:cNvPr id="50228" name="TextBox 98">
            <a:extLst>
              <a:ext uri="{FF2B5EF4-FFF2-40B4-BE49-F238E27FC236}">
                <a16:creationId xmlns:a16="http://schemas.microsoft.com/office/drawing/2014/main" id="{51296105-AE0F-994B-A866-5A2BEC4E9F4C}"/>
              </a:ext>
            </a:extLst>
          </p:cNvPr>
          <p:cNvSpPr txBox="1">
            <a:spLocks noChangeArrowheads="1"/>
          </p:cNvSpPr>
          <p:nvPr/>
        </p:nvSpPr>
        <p:spPr bwMode="auto">
          <a:xfrm>
            <a:off x="4962158" y="3191082"/>
            <a:ext cx="57467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pass</a:t>
            </a:r>
          </a:p>
        </p:txBody>
      </p:sp>
      <p:sp>
        <p:nvSpPr>
          <p:cNvPr id="50229" name="TextBox 98">
            <a:extLst>
              <a:ext uri="{FF2B5EF4-FFF2-40B4-BE49-F238E27FC236}">
                <a16:creationId xmlns:a16="http://schemas.microsoft.com/office/drawing/2014/main" id="{1DDAF760-D548-C445-A8FF-C7570DECAED1}"/>
              </a:ext>
            </a:extLst>
          </p:cNvPr>
          <p:cNvSpPr txBox="1">
            <a:spLocks noChangeArrowheads="1"/>
          </p:cNvSpPr>
          <p:nvPr/>
        </p:nvSpPr>
        <p:spPr bwMode="auto">
          <a:xfrm>
            <a:off x="4674027" y="2661969"/>
            <a:ext cx="5762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100" dirty="0"/>
              <a:t>fail</a:t>
            </a:r>
          </a:p>
        </p:txBody>
      </p:sp>
      <p:cxnSp>
        <p:nvCxnSpPr>
          <p:cNvPr id="9" name="Straight Arrow Connector 8">
            <a:extLst>
              <a:ext uri="{FF2B5EF4-FFF2-40B4-BE49-F238E27FC236}">
                <a16:creationId xmlns:a16="http://schemas.microsoft.com/office/drawing/2014/main" id="{B8443ADA-2F33-AF47-83A5-47347FBD90CF}"/>
              </a:ext>
            </a:extLst>
          </p:cNvPr>
          <p:cNvCxnSpPr>
            <a:cxnSpLocks/>
            <a:stCxn id="50195" idx="3"/>
            <a:endCxn id="50194" idx="1"/>
          </p:cNvCxnSpPr>
          <p:nvPr/>
        </p:nvCxnSpPr>
        <p:spPr>
          <a:xfrm flipV="1">
            <a:off x="2679051" y="1492302"/>
            <a:ext cx="617079" cy="35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F9355CEC-07E9-2047-8799-FBC2345084F7}"/>
              </a:ext>
            </a:extLst>
          </p:cNvPr>
          <p:cNvCxnSpPr>
            <a:cxnSpLocks/>
            <a:stCxn id="50194" idx="3"/>
            <a:endCxn id="50192" idx="1"/>
          </p:cNvCxnSpPr>
          <p:nvPr/>
        </p:nvCxnSpPr>
        <p:spPr>
          <a:xfrm flipV="1">
            <a:off x="4331180" y="1490124"/>
            <a:ext cx="845497" cy="21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69D564E-A5F8-F249-959C-20AE55B86CE7}"/>
              </a:ext>
            </a:extLst>
          </p:cNvPr>
          <p:cNvSpPr txBox="1"/>
          <p:nvPr/>
        </p:nvSpPr>
        <p:spPr>
          <a:xfrm>
            <a:off x="4296079" y="1192660"/>
            <a:ext cx="373820" cy="307777"/>
          </a:xfrm>
          <a:prstGeom prst="rect">
            <a:avLst/>
          </a:prstGeom>
          <a:noFill/>
        </p:spPr>
        <p:txBody>
          <a:bodyPr wrap="none" rtlCol="0">
            <a:spAutoFit/>
          </a:bodyPr>
          <a:lstStyle/>
          <a:p>
            <a:r>
              <a:rPr lang="en-US" sz="1400" dirty="0"/>
              <a:t>no</a:t>
            </a:r>
          </a:p>
        </p:txBody>
      </p:sp>
      <p:sp>
        <p:nvSpPr>
          <p:cNvPr id="70" name="TextBox 69">
            <a:extLst>
              <a:ext uri="{FF2B5EF4-FFF2-40B4-BE49-F238E27FC236}">
                <a16:creationId xmlns:a16="http://schemas.microsoft.com/office/drawing/2014/main" id="{59B78422-62A3-3643-B2BD-AB988EF83DA5}"/>
              </a:ext>
            </a:extLst>
          </p:cNvPr>
          <p:cNvSpPr txBox="1"/>
          <p:nvPr/>
        </p:nvSpPr>
        <p:spPr>
          <a:xfrm>
            <a:off x="3236250" y="1637400"/>
            <a:ext cx="424540" cy="307777"/>
          </a:xfrm>
          <a:prstGeom prst="rect">
            <a:avLst/>
          </a:prstGeom>
          <a:noFill/>
        </p:spPr>
        <p:txBody>
          <a:bodyPr wrap="none" rtlCol="0">
            <a:spAutoFit/>
          </a:bodyPr>
          <a:lstStyle/>
          <a:p>
            <a:r>
              <a:rPr lang="en-US" sz="1400" dirty="0"/>
              <a:t>yes</a:t>
            </a:r>
          </a:p>
        </p:txBody>
      </p:sp>
      <p:cxnSp>
        <p:nvCxnSpPr>
          <p:cNvPr id="75" name="Straight Arrow Connector 74">
            <a:extLst>
              <a:ext uri="{FF2B5EF4-FFF2-40B4-BE49-F238E27FC236}">
                <a16:creationId xmlns:a16="http://schemas.microsoft.com/office/drawing/2014/main" id="{2F42E0B2-8F2D-834C-A5E3-32CF94390E53}"/>
              </a:ext>
            </a:extLst>
          </p:cNvPr>
          <p:cNvCxnSpPr>
            <a:cxnSpLocks/>
            <a:stCxn id="50194" idx="2"/>
            <a:endCxn id="50204" idx="0"/>
          </p:cNvCxnSpPr>
          <p:nvPr/>
        </p:nvCxnSpPr>
        <p:spPr>
          <a:xfrm flipH="1">
            <a:off x="3811143" y="1774083"/>
            <a:ext cx="2512" cy="1795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8" name="Rectangle 40">
            <a:extLst>
              <a:ext uri="{FF2B5EF4-FFF2-40B4-BE49-F238E27FC236}">
                <a16:creationId xmlns:a16="http://schemas.microsoft.com/office/drawing/2014/main" id="{EAEB67AF-1539-9041-BE4D-BEA9D2837BC6}"/>
              </a:ext>
            </a:extLst>
          </p:cNvPr>
          <p:cNvSpPr>
            <a:spLocks noChangeArrowheads="1"/>
          </p:cNvSpPr>
          <p:nvPr/>
        </p:nvSpPr>
        <p:spPr bwMode="auto">
          <a:xfrm>
            <a:off x="5186452" y="2666995"/>
            <a:ext cx="1154916" cy="530593"/>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2</a:t>
            </a:r>
            <a:r>
              <a:rPr lang="en-US" altLang="en-US" sz="1100" baseline="30000" dirty="0"/>
              <a:t>nd</a:t>
            </a:r>
            <a:r>
              <a:rPr lang="en-US" altLang="en-US" sz="1100" dirty="0"/>
              <a:t> Triage</a:t>
            </a:r>
          </a:p>
          <a:p>
            <a:pPr algn="ctr" eaLnBrk="1" hangingPunct="1">
              <a:spcBef>
                <a:spcPct val="0"/>
              </a:spcBef>
              <a:buFontTx/>
              <a:buNone/>
            </a:pPr>
            <a:r>
              <a:rPr lang="en-US" altLang="en-US" sz="1100" b="1" dirty="0"/>
              <a:t>(GACC/GPC)</a:t>
            </a:r>
          </a:p>
        </p:txBody>
      </p:sp>
      <p:cxnSp>
        <p:nvCxnSpPr>
          <p:cNvPr id="99" name="Straight Arrow Connector 98">
            <a:extLst>
              <a:ext uri="{FF2B5EF4-FFF2-40B4-BE49-F238E27FC236}">
                <a16:creationId xmlns:a16="http://schemas.microsoft.com/office/drawing/2014/main" id="{54300C58-A55B-6C40-96DF-95D90149DDB9}"/>
              </a:ext>
            </a:extLst>
          </p:cNvPr>
          <p:cNvCxnSpPr>
            <a:cxnSpLocks/>
            <a:stCxn id="117" idx="4"/>
            <a:endCxn id="98" idx="0"/>
          </p:cNvCxnSpPr>
          <p:nvPr/>
        </p:nvCxnSpPr>
        <p:spPr>
          <a:xfrm>
            <a:off x="5747151" y="2352671"/>
            <a:ext cx="16759" cy="3143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1" name="Rectangle 27">
            <a:extLst>
              <a:ext uri="{FF2B5EF4-FFF2-40B4-BE49-F238E27FC236}">
                <a16:creationId xmlns:a16="http://schemas.microsoft.com/office/drawing/2014/main" id="{EDD08318-60BF-7749-B241-A2B1CB2EB0DA}"/>
              </a:ext>
            </a:extLst>
          </p:cNvPr>
          <p:cNvSpPr>
            <a:spLocks noChangeArrowheads="1"/>
          </p:cNvSpPr>
          <p:nvPr/>
        </p:nvSpPr>
        <p:spPr bwMode="auto">
          <a:xfrm>
            <a:off x="2039887" y="3301104"/>
            <a:ext cx="930097" cy="509587"/>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additional check</a:t>
            </a:r>
          </a:p>
        </p:txBody>
      </p:sp>
      <p:sp>
        <p:nvSpPr>
          <p:cNvPr id="173" name="Rectangle 52">
            <a:extLst>
              <a:ext uri="{FF2B5EF4-FFF2-40B4-BE49-F238E27FC236}">
                <a16:creationId xmlns:a16="http://schemas.microsoft.com/office/drawing/2014/main" id="{BD85B448-A515-4C44-B984-E4E232B08D52}"/>
              </a:ext>
            </a:extLst>
          </p:cNvPr>
          <p:cNvSpPr>
            <a:spLocks noChangeArrowheads="1"/>
          </p:cNvSpPr>
          <p:nvPr/>
        </p:nvSpPr>
        <p:spPr bwMode="auto">
          <a:xfrm>
            <a:off x="5133142" y="6013311"/>
            <a:ext cx="1157170" cy="696912"/>
          </a:xfrm>
          <a:prstGeom prst="rect">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dirty="0"/>
              <a:t>assign +1/2 faculty</a:t>
            </a:r>
          </a:p>
          <a:p>
            <a:pPr algn="ctr">
              <a:spcBef>
                <a:spcPct val="0"/>
              </a:spcBef>
              <a:buFontTx/>
              <a:buNone/>
            </a:pPr>
            <a:r>
              <a:rPr lang="en-US" altLang="en-US" sz="1100" dirty="0"/>
              <a:t>in related field of study </a:t>
            </a:r>
            <a:r>
              <a:rPr lang="en-US" altLang="en-US" sz="1100" b="1" dirty="0"/>
              <a:t>(SH)</a:t>
            </a:r>
          </a:p>
        </p:txBody>
      </p:sp>
      <p:sp>
        <p:nvSpPr>
          <p:cNvPr id="184" name="Decision 95">
            <a:extLst>
              <a:ext uri="{FF2B5EF4-FFF2-40B4-BE49-F238E27FC236}">
                <a16:creationId xmlns:a16="http://schemas.microsoft.com/office/drawing/2014/main" id="{AC572E1B-EE60-9745-A439-386A5E1CF9BD}"/>
              </a:ext>
            </a:extLst>
          </p:cNvPr>
          <p:cNvSpPr>
            <a:spLocks noChangeArrowheads="1"/>
          </p:cNvSpPr>
          <p:nvPr/>
        </p:nvSpPr>
        <p:spPr bwMode="auto">
          <a:xfrm>
            <a:off x="2933705" y="5994095"/>
            <a:ext cx="1369632" cy="741363"/>
          </a:xfrm>
          <a:prstGeom prst="flowChartDecision">
            <a:avLst/>
          </a:prstGeom>
          <a:solidFill>
            <a:schemeClr val="accent1">
              <a:lumMod val="60000"/>
              <a:lumOff val="40000"/>
            </a:schemeClr>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100" dirty="0"/>
              <a:t>3 (4) reviews</a:t>
            </a:r>
          </a:p>
        </p:txBody>
      </p:sp>
      <p:cxnSp>
        <p:nvCxnSpPr>
          <p:cNvPr id="189" name="Straight Arrow Connector 69">
            <a:extLst>
              <a:ext uri="{FF2B5EF4-FFF2-40B4-BE49-F238E27FC236}">
                <a16:creationId xmlns:a16="http://schemas.microsoft.com/office/drawing/2014/main" id="{ED821E7F-C1ED-D442-AA04-3D5FD93D8E2E}"/>
              </a:ext>
            </a:extLst>
          </p:cNvPr>
          <p:cNvCxnSpPr>
            <a:cxnSpLocks noChangeShapeType="1"/>
            <a:stCxn id="184" idx="1"/>
          </p:cNvCxnSpPr>
          <p:nvPr/>
        </p:nvCxnSpPr>
        <p:spPr bwMode="auto">
          <a:xfrm flipH="1">
            <a:off x="2318243" y="6364777"/>
            <a:ext cx="615462"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95" name="TextBox 12">
            <a:extLst>
              <a:ext uri="{FF2B5EF4-FFF2-40B4-BE49-F238E27FC236}">
                <a16:creationId xmlns:a16="http://schemas.microsoft.com/office/drawing/2014/main" id="{A2307803-457E-8A48-BE29-731ECFE85B19}"/>
              </a:ext>
            </a:extLst>
          </p:cNvPr>
          <p:cNvSpPr txBox="1">
            <a:spLocks noChangeArrowheads="1"/>
          </p:cNvSpPr>
          <p:nvPr/>
        </p:nvSpPr>
        <p:spPr bwMode="auto">
          <a:xfrm>
            <a:off x="1644949" y="5904591"/>
            <a:ext cx="106965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en-US" sz="1100" b="1" dirty="0"/>
              <a:t>Admissible</a:t>
            </a:r>
          </a:p>
        </p:txBody>
      </p:sp>
      <p:cxnSp>
        <p:nvCxnSpPr>
          <p:cNvPr id="152" name="Elbow Connector 151">
            <a:extLst>
              <a:ext uri="{FF2B5EF4-FFF2-40B4-BE49-F238E27FC236}">
                <a16:creationId xmlns:a16="http://schemas.microsoft.com/office/drawing/2014/main" id="{1B78BC92-4067-5B4D-8867-2E22298EC620}"/>
              </a:ext>
            </a:extLst>
          </p:cNvPr>
          <p:cNvCxnSpPr>
            <a:cxnSpLocks/>
            <a:stCxn id="50196" idx="3"/>
            <a:endCxn id="173" idx="0"/>
          </p:cNvCxnSpPr>
          <p:nvPr/>
        </p:nvCxnSpPr>
        <p:spPr>
          <a:xfrm>
            <a:off x="5514891" y="4956687"/>
            <a:ext cx="196836" cy="105662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D7994D30-AA8A-4E49-8AC6-AD859632FE98}"/>
              </a:ext>
            </a:extLst>
          </p:cNvPr>
          <p:cNvCxnSpPr/>
          <p:nvPr/>
        </p:nvCxnSpPr>
        <p:spPr>
          <a:xfrm>
            <a:off x="494232" y="5727648"/>
            <a:ext cx="8952614" cy="0"/>
          </a:xfrm>
          <a:prstGeom prst="line">
            <a:avLst/>
          </a:prstGeom>
          <a:ln w="34925">
            <a:prstDash val="dash"/>
          </a:ln>
        </p:spPr>
        <p:style>
          <a:lnRef idx="1">
            <a:schemeClr val="accent1"/>
          </a:lnRef>
          <a:fillRef idx="0">
            <a:schemeClr val="accent1"/>
          </a:fillRef>
          <a:effectRef idx="0">
            <a:schemeClr val="accent1"/>
          </a:effectRef>
          <a:fontRef idx="minor">
            <a:schemeClr val="tx1"/>
          </a:fontRef>
        </p:style>
      </p:cxnSp>
      <p:cxnSp>
        <p:nvCxnSpPr>
          <p:cNvPr id="174" name="Straight Arrow Connector 173">
            <a:extLst>
              <a:ext uri="{FF2B5EF4-FFF2-40B4-BE49-F238E27FC236}">
                <a16:creationId xmlns:a16="http://schemas.microsoft.com/office/drawing/2014/main" id="{A4431A85-B6F6-9D42-BEB6-CC5F0AF15076}"/>
              </a:ext>
            </a:extLst>
          </p:cNvPr>
          <p:cNvCxnSpPr/>
          <p:nvPr/>
        </p:nvCxnSpPr>
        <p:spPr>
          <a:xfrm flipV="1">
            <a:off x="8202837" y="5259815"/>
            <a:ext cx="0" cy="46783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5" name="TextBox 174">
            <a:extLst>
              <a:ext uri="{FF2B5EF4-FFF2-40B4-BE49-F238E27FC236}">
                <a16:creationId xmlns:a16="http://schemas.microsoft.com/office/drawing/2014/main" id="{1C136698-2B8A-5444-89CE-699FAD4AFCD1}"/>
              </a:ext>
            </a:extLst>
          </p:cNvPr>
          <p:cNvSpPr txBox="1"/>
          <p:nvPr/>
        </p:nvSpPr>
        <p:spPr>
          <a:xfrm>
            <a:off x="7888567" y="4927778"/>
            <a:ext cx="585353" cy="369332"/>
          </a:xfrm>
          <a:prstGeom prst="rect">
            <a:avLst/>
          </a:prstGeom>
          <a:noFill/>
        </p:spPr>
        <p:txBody>
          <a:bodyPr wrap="none" rtlCol="0">
            <a:spAutoFit/>
          </a:bodyPr>
          <a:lstStyle/>
          <a:p>
            <a:r>
              <a:rPr lang="en-US" dirty="0"/>
              <a:t>GAC</a:t>
            </a:r>
          </a:p>
        </p:txBody>
      </p:sp>
      <p:cxnSp>
        <p:nvCxnSpPr>
          <p:cNvPr id="245" name="Straight Arrow Connector 244">
            <a:extLst>
              <a:ext uri="{FF2B5EF4-FFF2-40B4-BE49-F238E27FC236}">
                <a16:creationId xmlns:a16="http://schemas.microsoft.com/office/drawing/2014/main" id="{B2A46173-521B-0441-AEDA-B5A3B88631F9}"/>
              </a:ext>
            </a:extLst>
          </p:cNvPr>
          <p:cNvCxnSpPr>
            <a:cxnSpLocks/>
          </p:cNvCxnSpPr>
          <p:nvPr/>
        </p:nvCxnSpPr>
        <p:spPr>
          <a:xfrm>
            <a:off x="8312707" y="5742459"/>
            <a:ext cx="0" cy="5397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48" name="TextBox 247">
            <a:extLst>
              <a:ext uri="{FF2B5EF4-FFF2-40B4-BE49-F238E27FC236}">
                <a16:creationId xmlns:a16="http://schemas.microsoft.com/office/drawing/2014/main" id="{36A5F93F-A909-574C-8161-EAF22B1BE40B}"/>
              </a:ext>
            </a:extLst>
          </p:cNvPr>
          <p:cNvSpPr txBox="1"/>
          <p:nvPr/>
        </p:nvSpPr>
        <p:spPr>
          <a:xfrm>
            <a:off x="7824494" y="6251030"/>
            <a:ext cx="1010341" cy="369332"/>
          </a:xfrm>
          <a:prstGeom prst="rect">
            <a:avLst/>
          </a:prstGeom>
          <a:noFill/>
        </p:spPr>
        <p:txBody>
          <a:bodyPr wrap="none" rtlCol="0">
            <a:spAutoFit/>
          </a:bodyPr>
          <a:lstStyle/>
          <a:p>
            <a:r>
              <a:rPr lang="en-US" dirty="0"/>
              <a:t>SECTORS</a:t>
            </a:r>
          </a:p>
        </p:txBody>
      </p:sp>
      <p:sp>
        <p:nvSpPr>
          <p:cNvPr id="16" name="TextBox 15">
            <a:extLst>
              <a:ext uri="{FF2B5EF4-FFF2-40B4-BE49-F238E27FC236}">
                <a16:creationId xmlns:a16="http://schemas.microsoft.com/office/drawing/2014/main" id="{CFC11FC0-2B16-104E-BF34-B04AF22430D6}"/>
              </a:ext>
            </a:extLst>
          </p:cNvPr>
          <p:cNvSpPr txBox="1"/>
          <p:nvPr/>
        </p:nvSpPr>
        <p:spPr>
          <a:xfrm>
            <a:off x="1859623" y="764529"/>
            <a:ext cx="442750" cy="369332"/>
          </a:xfrm>
          <a:prstGeom prst="rect">
            <a:avLst/>
          </a:prstGeom>
          <a:noFill/>
        </p:spPr>
        <p:txBody>
          <a:bodyPr wrap="none" rtlCol="0">
            <a:spAutoFit/>
          </a:bodyPr>
          <a:lstStyle/>
          <a:p>
            <a:r>
              <a:rPr lang="en-US" dirty="0">
                <a:solidFill>
                  <a:srgbClr val="FF0000"/>
                </a:solidFill>
              </a:rPr>
              <a:t>(1)</a:t>
            </a:r>
          </a:p>
        </p:txBody>
      </p:sp>
      <p:sp>
        <p:nvSpPr>
          <p:cNvPr id="68" name="TextBox 67">
            <a:extLst>
              <a:ext uri="{FF2B5EF4-FFF2-40B4-BE49-F238E27FC236}">
                <a16:creationId xmlns:a16="http://schemas.microsoft.com/office/drawing/2014/main" id="{38205757-760F-1245-854A-6609ABE8BBA1}"/>
              </a:ext>
            </a:extLst>
          </p:cNvPr>
          <p:cNvSpPr txBox="1"/>
          <p:nvPr/>
        </p:nvSpPr>
        <p:spPr>
          <a:xfrm>
            <a:off x="3607410" y="773755"/>
            <a:ext cx="442750" cy="369332"/>
          </a:xfrm>
          <a:prstGeom prst="rect">
            <a:avLst/>
          </a:prstGeom>
          <a:noFill/>
        </p:spPr>
        <p:txBody>
          <a:bodyPr wrap="none" rtlCol="0">
            <a:spAutoFit/>
          </a:bodyPr>
          <a:lstStyle/>
          <a:p>
            <a:r>
              <a:rPr lang="en-US" dirty="0">
                <a:solidFill>
                  <a:srgbClr val="FF0000"/>
                </a:solidFill>
              </a:rPr>
              <a:t>(2)</a:t>
            </a:r>
          </a:p>
        </p:txBody>
      </p:sp>
      <p:sp>
        <p:nvSpPr>
          <p:cNvPr id="69" name="TextBox 68">
            <a:extLst>
              <a:ext uri="{FF2B5EF4-FFF2-40B4-BE49-F238E27FC236}">
                <a16:creationId xmlns:a16="http://schemas.microsoft.com/office/drawing/2014/main" id="{7B2E6606-89A2-5B4C-8218-79EC94EA2C50}"/>
              </a:ext>
            </a:extLst>
          </p:cNvPr>
          <p:cNvSpPr txBox="1"/>
          <p:nvPr/>
        </p:nvSpPr>
        <p:spPr>
          <a:xfrm>
            <a:off x="5523541" y="790695"/>
            <a:ext cx="442750" cy="369332"/>
          </a:xfrm>
          <a:prstGeom prst="rect">
            <a:avLst/>
          </a:prstGeom>
          <a:noFill/>
        </p:spPr>
        <p:txBody>
          <a:bodyPr wrap="none" rtlCol="0">
            <a:spAutoFit/>
          </a:bodyPr>
          <a:lstStyle/>
          <a:p>
            <a:r>
              <a:rPr lang="en-US" dirty="0">
                <a:solidFill>
                  <a:srgbClr val="FF0000"/>
                </a:solidFill>
              </a:rPr>
              <a:t>(3)</a:t>
            </a:r>
          </a:p>
        </p:txBody>
      </p:sp>
      <p:cxnSp>
        <p:nvCxnSpPr>
          <p:cNvPr id="78" name="Straight Arrow Connector 77">
            <a:extLst>
              <a:ext uri="{FF2B5EF4-FFF2-40B4-BE49-F238E27FC236}">
                <a16:creationId xmlns:a16="http://schemas.microsoft.com/office/drawing/2014/main" id="{2EAFE8BA-98C0-C94D-825D-EF989827C0F3}"/>
              </a:ext>
            </a:extLst>
          </p:cNvPr>
          <p:cNvCxnSpPr>
            <a:cxnSpLocks/>
            <a:endCxn id="117" idx="2"/>
          </p:cNvCxnSpPr>
          <p:nvPr/>
        </p:nvCxnSpPr>
        <p:spPr>
          <a:xfrm flipV="1">
            <a:off x="4395550" y="2199477"/>
            <a:ext cx="1203963" cy="51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3FA79D2A-E288-B148-B442-C6334896C719}"/>
              </a:ext>
            </a:extLst>
          </p:cNvPr>
          <p:cNvCxnSpPr>
            <a:cxnSpLocks/>
            <a:endCxn id="117" idx="0"/>
          </p:cNvCxnSpPr>
          <p:nvPr/>
        </p:nvCxnSpPr>
        <p:spPr>
          <a:xfrm>
            <a:off x="5744916" y="1829290"/>
            <a:ext cx="2235" cy="21699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FEC48FF2-6AAB-AC43-81BD-D8108C946573}"/>
              </a:ext>
            </a:extLst>
          </p:cNvPr>
          <p:cNvSpPr txBox="1"/>
          <p:nvPr/>
        </p:nvSpPr>
        <p:spPr>
          <a:xfrm>
            <a:off x="5955402" y="2313043"/>
            <a:ext cx="442750" cy="369332"/>
          </a:xfrm>
          <a:prstGeom prst="rect">
            <a:avLst/>
          </a:prstGeom>
          <a:noFill/>
        </p:spPr>
        <p:txBody>
          <a:bodyPr wrap="none" rtlCol="0">
            <a:spAutoFit/>
          </a:bodyPr>
          <a:lstStyle/>
          <a:p>
            <a:r>
              <a:rPr lang="en-US" dirty="0">
                <a:solidFill>
                  <a:srgbClr val="FF0000"/>
                </a:solidFill>
              </a:rPr>
              <a:t>(4)</a:t>
            </a:r>
          </a:p>
        </p:txBody>
      </p:sp>
      <p:cxnSp>
        <p:nvCxnSpPr>
          <p:cNvPr id="61" name="Elbow Connector 60">
            <a:extLst>
              <a:ext uri="{FF2B5EF4-FFF2-40B4-BE49-F238E27FC236}">
                <a16:creationId xmlns:a16="http://schemas.microsoft.com/office/drawing/2014/main" id="{B9BA39A1-E831-4243-9243-004517F74482}"/>
              </a:ext>
            </a:extLst>
          </p:cNvPr>
          <p:cNvCxnSpPr>
            <a:cxnSpLocks/>
            <a:stCxn id="98" idx="2"/>
            <a:endCxn id="50190" idx="0"/>
          </p:cNvCxnSpPr>
          <p:nvPr/>
        </p:nvCxnSpPr>
        <p:spPr>
          <a:xfrm rot="5400000">
            <a:off x="4875645" y="2766013"/>
            <a:ext cx="456690" cy="131984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C76A9598-0D4D-5A46-9445-2632BA96CC68}"/>
              </a:ext>
            </a:extLst>
          </p:cNvPr>
          <p:cNvSpPr txBox="1"/>
          <p:nvPr/>
        </p:nvSpPr>
        <p:spPr>
          <a:xfrm>
            <a:off x="5008947" y="3810691"/>
            <a:ext cx="442750" cy="369332"/>
          </a:xfrm>
          <a:prstGeom prst="rect">
            <a:avLst/>
          </a:prstGeom>
          <a:noFill/>
        </p:spPr>
        <p:txBody>
          <a:bodyPr wrap="none" rtlCol="0">
            <a:spAutoFit/>
          </a:bodyPr>
          <a:lstStyle/>
          <a:p>
            <a:r>
              <a:rPr lang="en-US" dirty="0">
                <a:solidFill>
                  <a:srgbClr val="FF0000"/>
                </a:solidFill>
              </a:rPr>
              <a:t>(5)</a:t>
            </a:r>
          </a:p>
        </p:txBody>
      </p:sp>
      <p:sp>
        <p:nvSpPr>
          <p:cNvPr id="130" name="TextBox 129">
            <a:extLst>
              <a:ext uri="{FF2B5EF4-FFF2-40B4-BE49-F238E27FC236}">
                <a16:creationId xmlns:a16="http://schemas.microsoft.com/office/drawing/2014/main" id="{316B08E8-1B4B-8E49-876F-D799754C510A}"/>
              </a:ext>
            </a:extLst>
          </p:cNvPr>
          <p:cNvSpPr txBox="1"/>
          <p:nvPr/>
        </p:nvSpPr>
        <p:spPr>
          <a:xfrm>
            <a:off x="5005031" y="4425895"/>
            <a:ext cx="442750" cy="369332"/>
          </a:xfrm>
          <a:prstGeom prst="rect">
            <a:avLst/>
          </a:prstGeom>
          <a:noFill/>
        </p:spPr>
        <p:txBody>
          <a:bodyPr wrap="none" rtlCol="0">
            <a:spAutoFit/>
          </a:bodyPr>
          <a:lstStyle/>
          <a:p>
            <a:r>
              <a:rPr lang="en-US" dirty="0">
                <a:solidFill>
                  <a:srgbClr val="FF0000"/>
                </a:solidFill>
              </a:rPr>
              <a:t>(6)</a:t>
            </a:r>
          </a:p>
        </p:txBody>
      </p:sp>
      <p:sp>
        <p:nvSpPr>
          <p:cNvPr id="132" name="Rectangle 27">
            <a:extLst>
              <a:ext uri="{FF2B5EF4-FFF2-40B4-BE49-F238E27FC236}">
                <a16:creationId xmlns:a16="http://schemas.microsoft.com/office/drawing/2014/main" id="{F81FFF85-0B0B-814F-8C2A-38DB86501A41}"/>
              </a:ext>
            </a:extLst>
          </p:cNvPr>
          <p:cNvSpPr>
            <a:spLocks noChangeArrowheads="1"/>
          </p:cNvSpPr>
          <p:nvPr/>
        </p:nvSpPr>
        <p:spPr bwMode="auto">
          <a:xfrm>
            <a:off x="1755304" y="4695963"/>
            <a:ext cx="930097" cy="509587"/>
          </a:xfrm>
          <a:prstGeom prst="rect">
            <a:avLst/>
          </a:prstGeom>
          <a:solidFill>
            <a:srgbClr val="00B0F0"/>
          </a:solidFill>
          <a:ln w="9525">
            <a:solidFill>
              <a:schemeClr val="tx1"/>
            </a:solidFill>
            <a:round/>
            <a:headEnd/>
            <a:tailEnd/>
          </a:ln>
        </p:spPr>
        <p:txBody>
          <a:bodyPr anchor="ct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000" dirty="0"/>
              <a:t>additional check</a:t>
            </a:r>
          </a:p>
        </p:txBody>
      </p:sp>
      <p:sp>
        <p:nvSpPr>
          <p:cNvPr id="134" name="TextBox 133">
            <a:extLst>
              <a:ext uri="{FF2B5EF4-FFF2-40B4-BE49-F238E27FC236}">
                <a16:creationId xmlns:a16="http://schemas.microsoft.com/office/drawing/2014/main" id="{72176926-C598-A147-B45B-40BA76B11D4B}"/>
              </a:ext>
            </a:extLst>
          </p:cNvPr>
          <p:cNvSpPr txBox="1"/>
          <p:nvPr/>
        </p:nvSpPr>
        <p:spPr>
          <a:xfrm>
            <a:off x="6302629" y="5912875"/>
            <a:ext cx="442750" cy="369332"/>
          </a:xfrm>
          <a:prstGeom prst="rect">
            <a:avLst/>
          </a:prstGeom>
          <a:noFill/>
        </p:spPr>
        <p:txBody>
          <a:bodyPr wrap="none" rtlCol="0">
            <a:spAutoFit/>
          </a:bodyPr>
          <a:lstStyle/>
          <a:p>
            <a:r>
              <a:rPr lang="en-US" dirty="0">
                <a:solidFill>
                  <a:srgbClr val="FF0000"/>
                </a:solidFill>
              </a:rPr>
              <a:t>(7)</a:t>
            </a:r>
          </a:p>
        </p:txBody>
      </p:sp>
      <p:sp>
        <p:nvSpPr>
          <p:cNvPr id="8" name="TextBox 7">
            <a:extLst>
              <a:ext uri="{FF2B5EF4-FFF2-40B4-BE49-F238E27FC236}">
                <a16:creationId xmlns:a16="http://schemas.microsoft.com/office/drawing/2014/main" id="{BD0F4F03-BFFA-3BF0-D3FE-D7C0F945BE76}"/>
              </a:ext>
            </a:extLst>
          </p:cNvPr>
          <p:cNvSpPr txBox="1"/>
          <p:nvPr/>
        </p:nvSpPr>
        <p:spPr>
          <a:xfrm>
            <a:off x="9275395" y="5867960"/>
            <a:ext cx="6316716" cy="707886"/>
          </a:xfrm>
          <a:prstGeom prst="rect">
            <a:avLst/>
          </a:prstGeom>
          <a:noFill/>
        </p:spPr>
        <p:txBody>
          <a:bodyPr wrap="square">
            <a:spAutoFit/>
          </a:bodyPr>
          <a:lstStyle/>
          <a:p>
            <a:r>
              <a:rPr lang="en-US" sz="1000" b="1" dirty="0"/>
              <a:t>GPS: Graduate Program Staff (</a:t>
            </a:r>
            <a:r>
              <a:rPr lang="en-US" sz="1000" b="1" dirty="0" err="1"/>
              <a:t>Crisley</a:t>
            </a:r>
            <a:r>
              <a:rPr lang="en-US" sz="1000" b="1" dirty="0"/>
              <a:t>, Shuster))</a:t>
            </a:r>
          </a:p>
          <a:p>
            <a:r>
              <a:rPr lang="en-US" sz="1000" b="1" dirty="0"/>
              <a:t>GACC: GAC Chair (</a:t>
            </a:r>
            <a:r>
              <a:rPr lang="en-US" sz="1000" b="1" dirty="0" err="1"/>
              <a:t>Peraire</a:t>
            </a:r>
            <a:r>
              <a:rPr lang="en-US" sz="1000" b="1" dirty="0"/>
              <a:t>) </a:t>
            </a:r>
          </a:p>
          <a:p>
            <a:r>
              <a:rPr lang="en-US" sz="1000" b="1" dirty="0"/>
              <a:t>GPC: GC Chair (How)</a:t>
            </a:r>
          </a:p>
          <a:p>
            <a:r>
              <a:rPr lang="en-US" sz="1000" b="1" dirty="0"/>
              <a:t>SH: Sector Heads (</a:t>
            </a:r>
            <a:r>
              <a:rPr lang="en-US" sz="1000" b="1" dirty="0" err="1"/>
              <a:t>deWeck</a:t>
            </a:r>
            <a:r>
              <a:rPr lang="en-US" sz="1000" b="1" dirty="0"/>
              <a:t>, </a:t>
            </a:r>
            <a:r>
              <a:rPr lang="en-US" sz="1000" b="1" dirty="0" err="1"/>
              <a:t>Darmofal</a:t>
            </a:r>
            <a:r>
              <a:rPr lang="en-US" sz="1000" b="1" dirty="0"/>
              <a:t>, </a:t>
            </a:r>
            <a:r>
              <a:rPr lang="en-US" sz="1000" b="1" dirty="0" err="1"/>
              <a:t>Spakovszky</a:t>
            </a:r>
            <a:r>
              <a:rPr lang="en-US" sz="1000" b="1" dirty="0"/>
              <a:t>)</a:t>
            </a:r>
          </a:p>
        </p:txBody>
      </p:sp>
      <p:sp>
        <p:nvSpPr>
          <p:cNvPr id="3" name="TextBox 2">
            <a:extLst>
              <a:ext uri="{FF2B5EF4-FFF2-40B4-BE49-F238E27FC236}">
                <a16:creationId xmlns:a16="http://schemas.microsoft.com/office/drawing/2014/main" id="{690A410A-3641-EB67-F7A1-E8DEE7E931B8}"/>
              </a:ext>
            </a:extLst>
          </p:cNvPr>
          <p:cNvSpPr txBox="1"/>
          <p:nvPr/>
        </p:nvSpPr>
        <p:spPr>
          <a:xfrm>
            <a:off x="2633065" y="3605669"/>
            <a:ext cx="1086516" cy="369332"/>
          </a:xfrm>
          <a:prstGeom prst="rect">
            <a:avLst/>
          </a:prstGeom>
          <a:noFill/>
        </p:spPr>
        <p:txBody>
          <a:bodyPr wrap="none" rtlCol="0">
            <a:spAutoFit/>
          </a:bodyPr>
          <a:lstStyle/>
          <a:p>
            <a:r>
              <a:rPr lang="en-US" b="1" dirty="0"/>
              <a:t>ROUND 1</a:t>
            </a:r>
          </a:p>
        </p:txBody>
      </p:sp>
      <p:sp>
        <p:nvSpPr>
          <p:cNvPr id="4" name="TextBox 3">
            <a:extLst>
              <a:ext uri="{FF2B5EF4-FFF2-40B4-BE49-F238E27FC236}">
                <a16:creationId xmlns:a16="http://schemas.microsoft.com/office/drawing/2014/main" id="{98ABD9F5-8679-6C03-3823-A2C6835C57B2}"/>
              </a:ext>
            </a:extLst>
          </p:cNvPr>
          <p:cNvSpPr txBox="1"/>
          <p:nvPr/>
        </p:nvSpPr>
        <p:spPr>
          <a:xfrm>
            <a:off x="6882094" y="1085358"/>
            <a:ext cx="5309906" cy="1323439"/>
          </a:xfrm>
          <a:prstGeom prst="rect">
            <a:avLst/>
          </a:prstGeom>
          <a:noFill/>
        </p:spPr>
        <p:txBody>
          <a:bodyPr wrap="square" rtlCol="0">
            <a:spAutoFit/>
          </a:bodyPr>
          <a:lstStyle/>
          <a:p>
            <a:pPr lvl="1"/>
            <a:endParaRPr lang="en-US" sz="1600" dirty="0"/>
          </a:p>
          <a:p>
            <a:pPr marL="342900" indent="-342900">
              <a:buFont typeface="+mj-lt"/>
              <a:buAutoNum type="arabicPeriod" startAt="7"/>
            </a:pPr>
            <a:r>
              <a:rPr lang="en-US" sz="1600" dirty="0"/>
              <a:t>(SH) seek additional reviews in preparation for sector meetings – folders become available for all faculty to enter reviews.  All reviews are open to all faculty in the department.</a:t>
            </a:r>
            <a:endParaRPr lang="en-US" dirty="0"/>
          </a:p>
        </p:txBody>
      </p:sp>
      <p:sp>
        <p:nvSpPr>
          <p:cNvPr id="5" name="TextBox 4">
            <a:extLst>
              <a:ext uri="{FF2B5EF4-FFF2-40B4-BE49-F238E27FC236}">
                <a16:creationId xmlns:a16="http://schemas.microsoft.com/office/drawing/2014/main" id="{22B60E67-438B-7895-D515-0A6982C49C24}"/>
              </a:ext>
            </a:extLst>
          </p:cNvPr>
          <p:cNvSpPr txBox="1"/>
          <p:nvPr/>
        </p:nvSpPr>
        <p:spPr>
          <a:xfrm>
            <a:off x="8853455" y="5069644"/>
            <a:ext cx="8019392" cy="369332"/>
          </a:xfrm>
          <a:prstGeom prst="rect">
            <a:avLst/>
          </a:prstGeom>
          <a:noFill/>
        </p:spPr>
        <p:txBody>
          <a:bodyPr wrap="square">
            <a:spAutoFit/>
          </a:bodyPr>
          <a:lstStyle/>
          <a:p>
            <a:r>
              <a:rPr lang="en-US" b="1" i="1" dirty="0">
                <a:solidFill>
                  <a:srgbClr val="FF0000"/>
                </a:solidFill>
              </a:rPr>
              <a:t>ROUND 2 completed by Feb. 6</a:t>
            </a:r>
          </a:p>
        </p:txBody>
      </p:sp>
    </p:spTree>
    <p:extLst>
      <p:ext uri="{BB962C8B-B14F-4D97-AF65-F5344CB8AC3E}">
        <p14:creationId xmlns:p14="http://schemas.microsoft.com/office/powerpoint/2010/main" val="2129410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11E0D-A95D-74CC-3FF0-290126E57DA1}"/>
              </a:ext>
            </a:extLst>
          </p:cNvPr>
          <p:cNvSpPr>
            <a:spLocks noGrp="1"/>
          </p:cNvSpPr>
          <p:nvPr>
            <p:ph type="title"/>
          </p:nvPr>
        </p:nvSpPr>
        <p:spPr/>
        <p:txBody>
          <a:bodyPr/>
          <a:lstStyle/>
          <a:p>
            <a:r>
              <a:rPr lang="en-US" altLang="en-US" b="1" dirty="0">
                <a:latin typeface="Arial Black" panose="020B0604020202020204" pitchFamily="34" charset="0"/>
                <a:ea typeface="Arial Black" panose="020B0604020202020204" pitchFamily="34" charset="0"/>
                <a:cs typeface="Arial Black" panose="020B0604020202020204" pitchFamily="34" charset="0"/>
              </a:rPr>
              <a:t>TIMELINE &amp; STATUS</a:t>
            </a:r>
            <a:endParaRPr lang="en-US" dirty="0"/>
          </a:p>
        </p:txBody>
      </p:sp>
      <p:pic>
        <p:nvPicPr>
          <p:cNvPr id="7" name="Picture 6">
            <a:extLst>
              <a:ext uri="{FF2B5EF4-FFF2-40B4-BE49-F238E27FC236}">
                <a16:creationId xmlns:a16="http://schemas.microsoft.com/office/drawing/2014/main" id="{AF1DD3D5-8C00-5E3E-43AA-B51D03CF28A1}"/>
              </a:ext>
            </a:extLst>
          </p:cNvPr>
          <p:cNvPicPr>
            <a:picLocks noChangeAspect="1"/>
          </p:cNvPicPr>
          <p:nvPr/>
        </p:nvPicPr>
        <p:blipFill>
          <a:blip r:embed="rId3"/>
          <a:stretch>
            <a:fillRect/>
          </a:stretch>
        </p:blipFill>
        <p:spPr>
          <a:xfrm>
            <a:off x="231228" y="1602990"/>
            <a:ext cx="3761431" cy="2828802"/>
          </a:xfrm>
          <a:prstGeom prst="rect">
            <a:avLst/>
          </a:prstGeom>
        </p:spPr>
      </p:pic>
      <p:pic>
        <p:nvPicPr>
          <p:cNvPr id="9" name="Picture 8">
            <a:extLst>
              <a:ext uri="{FF2B5EF4-FFF2-40B4-BE49-F238E27FC236}">
                <a16:creationId xmlns:a16="http://schemas.microsoft.com/office/drawing/2014/main" id="{0290E2C7-A0C0-1DEE-67CA-0F2CD7C7F82D}"/>
              </a:ext>
            </a:extLst>
          </p:cNvPr>
          <p:cNvPicPr>
            <a:picLocks noChangeAspect="1"/>
          </p:cNvPicPr>
          <p:nvPr/>
        </p:nvPicPr>
        <p:blipFill>
          <a:blip r:embed="rId4"/>
          <a:stretch>
            <a:fillRect/>
          </a:stretch>
        </p:blipFill>
        <p:spPr>
          <a:xfrm>
            <a:off x="4226274" y="1610975"/>
            <a:ext cx="3750441" cy="2812831"/>
          </a:xfrm>
          <a:prstGeom prst="rect">
            <a:avLst/>
          </a:prstGeom>
        </p:spPr>
      </p:pic>
      <p:pic>
        <p:nvPicPr>
          <p:cNvPr id="11" name="Picture 10">
            <a:extLst>
              <a:ext uri="{FF2B5EF4-FFF2-40B4-BE49-F238E27FC236}">
                <a16:creationId xmlns:a16="http://schemas.microsoft.com/office/drawing/2014/main" id="{3D74219B-A1D5-1E41-46D9-2C3971CDE105}"/>
              </a:ext>
            </a:extLst>
          </p:cNvPr>
          <p:cNvPicPr>
            <a:picLocks noChangeAspect="1"/>
          </p:cNvPicPr>
          <p:nvPr/>
        </p:nvPicPr>
        <p:blipFill>
          <a:blip r:embed="rId5"/>
          <a:stretch>
            <a:fillRect/>
          </a:stretch>
        </p:blipFill>
        <p:spPr>
          <a:xfrm>
            <a:off x="8210331" y="1602990"/>
            <a:ext cx="3750441" cy="2812831"/>
          </a:xfrm>
          <a:prstGeom prst="rect">
            <a:avLst/>
          </a:prstGeom>
        </p:spPr>
      </p:pic>
      <p:sp>
        <p:nvSpPr>
          <p:cNvPr id="14" name="TextBox 13">
            <a:extLst>
              <a:ext uri="{FF2B5EF4-FFF2-40B4-BE49-F238E27FC236}">
                <a16:creationId xmlns:a16="http://schemas.microsoft.com/office/drawing/2014/main" id="{41167D83-68AA-0545-BAB0-BA9422F62A50}"/>
              </a:ext>
            </a:extLst>
          </p:cNvPr>
          <p:cNvSpPr txBox="1"/>
          <p:nvPr/>
        </p:nvSpPr>
        <p:spPr>
          <a:xfrm>
            <a:off x="9931502" y="2588548"/>
            <a:ext cx="308098" cy="369332"/>
          </a:xfrm>
          <a:prstGeom prst="rect">
            <a:avLst/>
          </a:prstGeom>
          <a:noFill/>
        </p:spPr>
        <p:txBody>
          <a:bodyPr wrap="none" rtlCol="0">
            <a:spAutoFit/>
          </a:bodyPr>
          <a:lstStyle/>
          <a:p>
            <a:r>
              <a:rPr lang="en-US" b="1" dirty="0">
                <a:solidFill>
                  <a:schemeClr val="accent1"/>
                </a:solidFill>
              </a:rPr>
              <a:t>C</a:t>
            </a:r>
          </a:p>
        </p:txBody>
      </p:sp>
      <p:sp>
        <p:nvSpPr>
          <p:cNvPr id="15" name="TextBox 14">
            <a:extLst>
              <a:ext uri="{FF2B5EF4-FFF2-40B4-BE49-F238E27FC236}">
                <a16:creationId xmlns:a16="http://schemas.microsoft.com/office/drawing/2014/main" id="{E5801B8E-34E9-31F8-7E75-2D1265D45364}"/>
              </a:ext>
            </a:extLst>
          </p:cNvPr>
          <p:cNvSpPr txBox="1"/>
          <p:nvPr/>
        </p:nvSpPr>
        <p:spPr>
          <a:xfrm>
            <a:off x="10468246" y="2588548"/>
            <a:ext cx="324128" cy="369332"/>
          </a:xfrm>
          <a:prstGeom prst="rect">
            <a:avLst/>
          </a:prstGeom>
          <a:noFill/>
        </p:spPr>
        <p:txBody>
          <a:bodyPr wrap="none" rtlCol="0">
            <a:spAutoFit/>
          </a:bodyPr>
          <a:lstStyle/>
          <a:p>
            <a:r>
              <a:rPr lang="en-US" b="1" dirty="0">
                <a:solidFill>
                  <a:schemeClr val="accent1"/>
                </a:solidFill>
              </a:rPr>
              <a:t>A</a:t>
            </a:r>
          </a:p>
        </p:txBody>
      </p:sp>
      <p:sp>
        <p:nvSpPr>
          <p:cNvPr id="16" name="TextBox 15">
            <a:extLst>
              <a:ext uri="{FF2B5EF4-FFF2-40B4-BE49-F238E27FC236}">
                <a16:creationId xmlns:a16="http://schemas.microsoft.com/office/drawing/2014/main" id="{83C913AC-3C9F-59F7-0755-2F3A9EE08043}"/>
              </a:ext>
            </a:extLst>
          </p:cNvPr>
          <p:cNvSpPr txBox="1"/>
          <p:nvPr/>
        </p:nvSpPr>
        <p:spPr>
          <a:xfrm>
            <a:off x="10985775" y="2588548"/>
            <a:ext cx="293670" cy="369332"/>
          </a:xfrm>
          <a:prstGeom prst="rect">
            <a:avLst/>
          </a:prstGeom>
          <a:noFill/>
        </p:spPr>
        <p:txBody>
          <a:bodyPr wrap="none" rtlCol="0">
            <a:spAutoFit/>
          </a:bodyPr>
          <a:lstStyle/>
          <a:p>
            <a:r>
              <a:rPr lang="en-US" b="1" dirty="0">
                <a:solidFill>
                  <a:schemeClr val="accent1"/>
                </a:solidFill>
              </a:rPr>
              <a:t>S</a:t>
            </a:r>
          </a:p>
        </p:txBody>
      </p:sp>
      <p:sp>
        <p:nvSpPr>
          <p:cNvPr id="17" name="TextBox 16">
            <a:extLst>
              <a:ext uri="{FF2B5EF4-FFF2-40B4-BE49-F238E27FC236}">
                <a16:creationId xmlns:a16="http://schemas.microsoft.com/office/drawing/2014/main" id="{FAD2292F-0AD0-E2B6-135D-13189805A414}"/>
              </a:ext>
            </a:extLst>
          </p:cNvPr>
          <p:cNvSpPr txBox="1"/>
          <p:nvPr/>
        </p:nvSpPr>
        <p:spPr>
          <a:xfrm>
            <a:off x="9774408" y="2834770"/>
            <a:ext cx="622286" cy="246221"/>
          </a:xfrm>
          <a:prstGeom prst="rect">
            <a:avLst/>
          </a:prstGeom>
          <a:noFill/>
        </p:spPr>
        <p:txBody>
          <a:bodyPr wrap="none" rtlCol="0">
            <a:spAutoFit/>
          </a:bodyPr>
          <a:lstStyle/>
          <a:p>
            <a:r>
              <a:rPr lang="en-US" sz="1000" dirty="0">
                <a:solidFill>
                  <a:schemeClr val="accent1"/>
                </a:solidFill>
              </a:rPr>
              <a:t>Meeting</a:t>
            </a:r>
          </a:p>
        </p:txBody>
      </p:sp>
      <p:sp>
        <p:nvSpPr>
          <p:cNvPr id="18" name="TextBox 17">
            <a:extLst>
              <a:ext uri="{FF2B5EF4-FFF2-40B4-BE49-F238E27FC236}">
                <a16:creationId xmlns:a16="http://schemas.microsoft.com/office/drawing/2014/main" id="{4CDA4ED7-665C-7B50-DD22-15B4EAE20BCC}"/>
              </a:ext>
            </a:extLst>
          </p:cNvPr>
          <p:cNvSpPr txBox="1"/>
          <p:nvPr/>
        </p:nvSpPr>
        <p:spPr>
          <a:xfrm>
            <a:off x="10301595" y="2834769"/>
            <a:ext cx="622286" cy="246221"/>
          </a:xfrm>
          <a:prstGeom prst="rect">
            <a:avLst/>
          </a:prstGeom>
          <a:noFill/>
        </p:spPr>
        <p:txBody>
          <a:bodyPr wrap="none" rtlCol="0">
            <a:spAutoFit/>
          </a:bodyPr>
          <a:lstStyle/>
          <a:p>
            <a:r>
              <a:rPr lang="en-US" sz="1000" dirty="0">
                <a:solidFill>
                  <a:schemeClr val="accent1"/>
                </a:solidFill>
              </a:rPr>
              <a:t>Meeting</a:t>
            </a:r>
          </a:p>
        </p:txBody>
      </p:sp>
      <p:sp>
        <p:nvSpPr>
          <p:cNvPr id="19" name="TextBox 18">
            <a:extLst>
              <a:ext uri="{FF2B5EF4-FFF2-40B4-BE49-F238E27FC236}">
                <a16:creationId xmlns:a16="http://schemas.microsoft.com/office/drawing/2014/main" id="{2F09FA9B-E62D-A26E-8D1C-C79866F07500}"/>
              </a:ext>
            </a:extLst>
          </p:cNvPr>
          <p:cNvSpPr txBox="1"/>
          <p:nvPr/>
        </p:nvSpPr>
        <p:spPr>
          <a:xfrm>
            <a:off x="10828782" y="2834768"/>
            <a:ext cx="622286" cy="246221"/>
          </a:xfrm>
          <a:prstGeom prst="rect">
            <a:avLst/>
          </a:prstGeom>
          <a:noFill/>
        </p:spPr>
        <p:txBody>
          <a:bodyPr wrap="none" rtlCol="0">
            <a:spAutoFit/>
          </a:bodyPr>
          <a:lstStyle/>
          <a:p>
            <a:r>
              <a:rPr lang="en-US" sz="1000" dirty="0">
                <a:solidFill>
                  <a:schemeClr val="accent1"/>
                </a:solidFill>
              </a:rPr>
              <a:t>Meeting</a:t>
            </a:r>
          </a:p>
        </p:txBody>
      </p:sp>
      <p:cxnSp>
        <p:nvCxnSpPr>
          <p:cNvPr id="21" name="Straight Arrow Connector 20">
            <a:extLst>
              <a:ext uri="{FF2B5EF4-FFF2-40B4-BE49-F238E27FC236}">
                <a16:creationId xmlns:a16="http://schemas.microsoft.com/office/drawing/2014/main" id="{2ACEF430-72DA-9822-BB28-19B21F0A2550}"/>
              </a:ext>
            </a:extLst>
          </p:cNvPr>
          <p:cNvCxnSpPr>
            <a:cxnSpLocks/>
          </p:cNvCxnSpPr>
          <p:nvPr/>
        </p:nvCxnSpPr>
        <p:spPr>
          <a:xfrm>
            <a:off x="5588000" y="3288650"/>
            <a:ext cx="2206172"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0B727D0-5CDC-5A3F-E27D-5A58ECFBF2BF}"/>
              </a:ext>
            </a:extLst>
          </p:cNvPr>
          <p:cNvCxnSpPr>
            <a:cxnSpLocks/>
          </p:cNvCxnSpPr>
          <p:nvPr/>
        </p:nvCxnSpPr>
        <p:spPr>
          <a:xfrm>
            <a:off x="4484914" y="3753107"/>
            <a:ext cx="3309258"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3B057773-B63C-73EF-3B63-45533994DB17}"/>
              </a:ext>
            </a:extLst>
          </p:cNvPr>
          <p:cNvCxnSpPr>
            <a:cxnSpLocks/>
          </p:cNvCxnSpPr>
          <p:nvPr/>
        </p:nvCxnSpPr>
        <p:spPr>
          <a:xfrm>
            <a:off x="4484914" y="4181278"/>
            <a:ext cx="1103086"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1593EC13-AA04-AF19-CC6B-63F3549F6FB5}"/>
              </a:ext>
            </a:extLst>
          </p:cNvPr>
          <p:cNvCxnSpPr>
            <a:cxnSpLocks/>
          </p:cNvCxnSpPr>
          <p:nvPr/>
        </p:nvCxnSpPr>
        <p:spPr>
          <a:xfrm>
            <a:off x="10061195" y="2388764"/>
            <a:ext cx="1637319"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3A2B4553-0FB2-3F83-DA5A-4E13D69D4556}"/>
              </a:ext>
            </a:extLst>
          </p:cNvPr>
          <p:cNvCxnSpPr>
            <a:cxnSpLocks/>
          </p:cNvCxnSpPr>
          <p:nvPr/>
        </p:nvCxnSpPr>
        <p:spPr>
          <a:xfrm>
            <a:off x="8423876" y="2849282"/>
            <a:ext cx="596753"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AA272F10-2D49-9058-7A7B-7930CDD1B558}"/>
              </a:ext>
            </a:extLst>
          </p:cNvPr>
          <p:cNvCxnSpPr>
            <a:cxnSpLocks/>
          </p:cNvCxnSpPr>
          <p:nvPr/>
        </p:nvCxnSpPr>
        <p:spPr>
          <a:xfrm>
            <a:off x="2588955" y="3288650"/>
            <a:ext cx="1148474"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775D4325-C8B5-3E21-FCBC-0E53C3EB4355}"/>
              </a:ext>
            </a:extLst>
          </p:cNvPr>
          <p:cNvCxnSpPr>
            <a:cxnSpLocks/>
          </p:cNvCxnSpPr>
          <p:nvPr/>
        </p:nvCxnSpPr>
        <p:spPr>
          <a:xfrm>
            <a:off x="477126" y="3753107"/>
            <a:ext cx="3260303"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A247D687-C389-8619-4448-8F71603C0FDA}"/>
              </a:ext>
            </a:extLst>
          </p:cNvPr>
          <p:cNvCxnSpPr>
            <a:cxnSpLocks/>
          </p:cNvCxnSpPr>
          <p:nvPr/>
        </p:nvCxnSpPr>
        <p:spPr>
          <a:xfrm>
            <a:off x="477126" y="4239336"/>
            <a:ext cx="3260303"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A0E42823-FE6B-A2F3-0C00-00332513585F}"/>
              </a:ext>
            </a:extLst>
          </p:cNvPr>
          <p:cNvCxnSpPr>
            <a:cxnSpLocks/>
          </p:cNvCxnSpPr>
          <p:nvPr/>
        </p:nvCxnSpPr>
        <p:spPr>
          <a:xfrm>
            <a:off x="4484914" y="2374249"/>
            <a:ext cx="1148474"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59406E19-B8F2-19A6-AE1B-55BD031E3071}"/>
              </a:ext>
            </a:extLst>
          </p:cNvPr>
          <p:cNvCxnSpPr>
            <a:cxnSpLocks/>
          </p:cNvCxnSpPr>
          <p:nvPr/>
        </p:nvCxnSpPr>
        <p:spPr>
          <a:xfrm>
            <a:off x="5633388" y="2374249"/>
            <a:ext cx="2088212" cy="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3F173210-9A1C-21E7-0037-0C0C97A87CE5}"/>
              </a:ext>
            </a:extLst>
          </p:cNvPr>
          <p:cNvCxnSpPr>
            <a:cxnSpLocks/>
          </p:cNvCxnSpPr>
          <p:nvPr/>
        </p:nvCxnSpPr>
        <p:spPr>
          <a:xfrm flipV="1">
            <a:off x="4484914" y="2834768"/>
            <a:ext cx="3236686" cy="1451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BC958C9A-BB1D-0356-CA41-20D6D1C72D11}"/>
              </a:ext>
            </a:extLst>
          </p:cNvPr>
          <p:cNvCxnSpPr>
            <a:cxnSpLocks/>
          </p:cNvCxnSpPr>
          <p:nvPr/>
        </p:nvCxnSpPr>
        <p:spPr>
          <a:xfrm>
            <a:off x="4484914" y="3288649"/>
            <a:ext cx="1103086" cy="1"/>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47" name="Oval 46">
            <a:extLst>
              <a:ext uri="{FF2B5EF4-FFF2-40B4-BE49-F238E27FC236}">
                <a16:creationId xmlns:a16="http://schemas.microsoft.com/office/drawing/2014/main" id="{B34BA840-E808-2BCB-11FF-2EF98F135750}"/>
              </a:ext>
            </a:extLst>
          </p:cNvPr>
          <p:cNvSpPr/>
          <p:nvPr/>
        </p:nvSpPr>
        <p:spPr>
          <a:xfrm>
            <a:off x="5405457" y="3146081"/>
            <a:ext cx="294968" cy="285135"/>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B2907B9B-7075-C1DA-941E-BA91099874A9}"/>
              </a:ext>
            </a:extLst>
          </p:cNvPr>
          <p:cNvSpPr txBox="1"/>
          <p:nvPr/>
        </p:nvSpPr>
        <p:spPr>
          <a:xfrm>
            <a:off x="838200" y="5021002"/>
            <a:ext cx="2382896" cy="369332"/>
          </a:xfrm>
          <a:prstGeom prst="rect">
            <a:avLst/>
          </a:prstGeom>
          <a:noFill/>
        </p:spPr>
        <p:txBody>
          <a:bodyPr wrap="none" rtlCol="0">
            <a:spAutoFit/>
          </a:bodyPr>
          <a:lstStyle/>
          <a:p>
            <a:r>
              <a:rPr lang="en-US" dirty="0"/>
              <a:t>1082: total applications</a:t>
            </a:r>
          </a:p>
        </p:txBody>
      </p:sp>
      <p:sp>
        <p:nvSpPr>
          <p:cNvPr id="50" name="TextBox 49">
            <a:extLst>
              <a:ext uri="{FF2B5EF4-FFF2-40B4-BE49-F238E27FC236}">
                <a16:creationId xmlns:a16="http://schemas.microsoft.com/office/drawing/2014/main" id="{D17FD278-6A57-8720-5620-2FEE3873D0B8}"/>
              </a:ext>
            </a:extLst>
          </p:cNvPr>
          <p:cNvSpPr txBox="1"/>
          <p:nvPr/>
        </p:nvSpPr>
        <p:spPr>
          <a:xfrm>
            <a:off x="5293084" y="5029178"/>
            <a:ext cx="2124556" cy="1200329"/>
          </a:xfrm>
          <a:prstGeom prst="rect">
            <a:avLst/>
          </a:prstGeom>
          <a:noFill/>
        </p:spPr>
        <p:txBody>
          <a:bodyPr wrap="none" rtlCol="0">
            <a:spAutoFit/>
          </a:bodyPr>
          <a:lstStyle/>
          <a:p>
            <a:r>
              <a:rPr lang="en-US" dirty="0"/>
              <a:t>275: Probable Reject</a:t>
            </a:r>
          </a:p>
          <a:p>
            <a:r>
              <a:rPr lang="en-US" dirty="0"/>
              <a:t>229: round_0</a:t>
            </a:r>
          </a:p>
          <a:p>
            <a:r>
              <a:rPr lang="en-US" dirty="0"/>
              <a:t>192: round_1</a:t>
            </a:r>
          </a:p>
          <a:p>
            <a:r>
              <a:rPr lang="en-US" dirty="0"/>
              <a:t>339: round_2</a:t>
            </a:r>
          </a:p>
        </p:txBody>
      </p:sp>
      <p:sp>
        <p:nvSpPr>
          <p:cNvPr id="52" name="TextBox 51">
            <a:extLst>
              <a:ext uri="{FF2B5EF4-FFF2-40B4-BE49-F238E27FC236}">
                <a16:creationId xmlns:a16="http://schemas.microsoft.com/office/drawing/2014/main" id="{3827B5AD-10F5-FFF9-2BD8-030186CD9253}"/>
              </a:ext>
            </a:extLst>
          </p:cNvPr>
          <p:cNvSpPr txBox="1"/>
          <p:nvPr/>
        </p:nvSpPr>
        <p:spPr>
          <a:xfrm>
            <a:off x="4484914" y="5023325"/>
            <a:ext cx="808170" cy="646331"/>
          </a:xfrm>
          <a:prstGeom prst="rect">
            <a:avLst/>
          </a:prstGeom>
          <a:noFill/>
        </p:spPr>
        <p:txBody>
          <a:bodyPr wrap="none" rtlCol="0">
            <a:spAutoFit/>
          </a:bodyPr>
          <a:lstStyle/>
          <a:p>
            <a:r>
              <a:rPr lang="en-US" b="1" dirty="0"/>
              <a:t>Today:</a:t>
            </a:r>
          </a:p>
          <a:p>
            <a:endParaRPr lang="en-US" dirty="0"/>
          </a:p>
        </p:txBody>
      </p:sp>
    </p:spTree>
    <p:extLst>
      <p:ext uri="{BB962C8B-B14F-4D97-AF65-F5344CB8AC3E}">
        <p14:creationId xmlns:p14="http://schemas.microsoft.com/office/powerpoint/2010/main" val="947458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11E0D-A95D-74CC-3FF0-290126E57DA1}"/>
              </a:ext>
            </a:extLst>
          </p:cNvPr>
          <p:cNvSpPr>
            <a:spLocks noGrp="1"/>
          </p:cNvSpPr>
          <p:nvPr>
            <p:ph type="title"/>
          </p:nvPr>
        </p:nvSpPr>
        <p:spPr/>
        <p:txBody>
          <a:bodyPr/>
          <a:lstStyle/>
          <a:p>
            <a:r>
              <a:rPr lang="en-US" altLang="en-US" b="1" dirty="0">
                <a:latin typeface="Arial Black" panose="020B0604020202020204" pitchFamily="34" charset="0"/>
                <a:ea typeface="Arial Black" panose="020B0604020202020204" pitchFamily="34" charset="0"/>
                <a:cs typeface="Arial Black" panose="020B0604020202020204" pitchFamily="34" charset="0"/>
              </a:rPr>
              <a:t>TO DO</a:t>
            </a:r>
            <a:endParaRPr lang="en-US" dirty="0"/>
          </a:p>
        </p:txBody>
      </p:sp>
      <p:sp>
        <p:nvSpPr>
          <p:cNvPr id="3" name="TextBox 2">
            <a:extLst>
              <a:ext uri="{FF2B5EF4-FFF2-40B4-BE49-F238E27FC236}">
                <a16:creationId xmlns:a16="http://schemas.microsoft.com/office/drawing/2014/main" id="{081F46C9-1F11-DF3F-2F5C-51B12EF0E85E}"/>
              </a:ext>
            </a:extLst>
          </p:cNvPr>
          <p:cNvSpPr txBox="1"/>
          <p:nvPr/>
        </p:nvSpPr>
        <p:spPr>
          <a:xfrm>
            <a:off x="925286" y="1704976"/>
            <a:ext cx="1522340" cy="369332"/>
          </a:xfrm>
          <a:prstGeom prst="rect">
            <a:avLst/>
          </a:prstGeom>
          <a:noFill/>
        </p:spPr>
        <p:txBody>
          <a:bodyPr wrap="none" rtlCol="0">
            <a:spAutoFit/>
          </a:bodyPr>
          <a:lstStyle/>
          <a:p>
            <a:r>
              <a:rPr lang="en-US" b="1" dirty="0"/>
              <a:t>Round 0 (229)</a:t>
            </a:r>
          </a:p>
        </p:txBody>
      </p:sp>
      <p:sp>
        <p:nvSpPr>
          <p:cNvPr id="5" name="TextBox 4">
            <a:extLst>
              <a:ext uri="{FF2B5EF4-FFF2-40B4-BE49-F238E27FC236}">
                <a16:creationId xmlns:a16="http://schemas.microsoft.com/office/drawing/2014/main" id="{0737C0A3-9928-FD94-F134-F7198E07A5F0}"/>
              </a:ext>
            </a:extLst>
          </p:cNvPr>
          <p:cNvSpPr txBox="1"/>
          <p:nvPr/>
        </p:nvSpPr>
        <p:spPr>
          <a:xfrm>
            <a:off x="925287" y="2242457"/>
            <a:ext cx="3247570" cy="212686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dirty="0"/>
              <a:t>Complete GAC missing reviews &lt; 40</a:t>
            </a:r>
          </a:p>
          <a:p>
            <a:pPr marL="285750" indent="-285750">
              <a:lnSpc>
                <a:spcPct val="150000"/>
              </a:lnSpc>
              <a:buFont typeface="Arial" panose="020B0604020202020204" pitchFamily="34" charset="0"/>
              <a:buChar char="•"/>
            </a:pPr>
            <a:r>
              <a:rPr lang="en-US" u="sng" dirty="0"/>
              <a:t>Perform a check on ~200 applications that received 1 or 2 from first reader</a:t>
            </a:r>
          </a:p>
        </p:txBody>
      </p:sp>
      <p:sp>
        <p:nvSpPr>
          <p:cNvPr id="6" name="TextBox 5">
            <a:extLst>
              <a:ext uri="{FF2B5EF4-FFF2-40B4-BE49-F238E27FC236}">
                <a16:creationId xmlns:a16="http://schemas.microsoft.com/office/drawing/2014/main" id="{5C5564AF-886E-56A3-FC8F-FF79AA57A8BD}"/>
              </a:ext>
            </a:extLst>
          </p:cNvPr>
          <p:cNvSpPr txBox="1"/>
          <p:nvPr/>
        </p:nvSpPr>
        <p:spPr>
          <a:xfrm>
            <a:off x="4546665" y="1713242"/>
            <a:ext cx="1522340" cy="369332"/>
          </a:xfrm>
          <a:prstGeom prst="rect">
            <a:avLst/>
          </a:prstGeom>
          <a:noFill/>
        </p:spPr>
        <p:txBody>
          <a:bodyPr wrap="none" rtlCol="0">
            <a:spAutoFit/>
          </a:bodyPr>
          <a:lstStyle/>
          <a:p>
            <a:r>
              <a:rPr lang="en-US" b="1" dirty="0"/>
              <a:t>Round 1 (192)</a:t>
            </a:r>
          </a:p>
        </p:txBody>
      </p:sp>
      <p:sp>
        <p:nvSpPr>
          <p:cNvPr id="8" name="TextBox 7">
            <a:extLst>
              <a:ext uri="{FF2B5EF4-FFF2-40B4-BE49-F238E27FC236}">
                <a16:creationId xmlns:a16="http://schemas.microsoft.com/office/drawing/2014/main" id="{50D3DB92-4E93-1924-A877-F14796EA5388}"/>
              </a:ext>
            </a:extLst>
          </p:cNvPr>
          <p:cNvSpPr txBox="1"/>
          <p:nvPr/>
        </p:nvSpPr>
        <p:spPr>
          <a:xfrm>
            <a:off x="4546665" y="2228671"/>
            <a:ext cx="3182192" cy="171136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dirty="0"/>
              <a:t>Complete GAC missing reviews</a:t>
            </a:r>
          </a:p>
          <a:p>
            <a:pPr marL="285750" indent="-285750">
              <a:lnSpc>
                <a:spcPct val="150000"/>
              </a:lnSpc>
              <a:buFont typeface="Arial" panose="020B0604020202020204" pitchFamily="34" charset="0"/>
              <a:buChar char="•"/>
            </a:pPr>
            <a:r>
              <a:rPr lang="en-US" dirty="0"/>
              <a:t>Monitor completed reviews and advance/reject </a:t>
            </a:r>
          </a:p>
        </p:txBody>
      </p:sp>
      <p:sp>
        <p:nvSpPr>
          <p:cNvPr id="10" name="TextBox 9">
            <a:extLst>
              <a:ext uri="{FF2B5EF4-FFF2-40B4-BE49-F238E27FC236}">
                <a16:creationId xmlns:a16="http://schemas.microsoft.com/office/drawing/2014/main" id="{A8E6F33C-AB35-1A8D-C5A4-C0A345728B6C}"/>
              </a:ext>
            </a:extLst>
          </p:cNvPr>
          <p:cNvSpPr txBox="1"/>
          <p:nvPr/>
        </p:nvSpPr>
        <p:spPr>
          <a:xfrm>
            <a:off x="8414723" y="1737798"/>
            <a:ext cx="1522340" cy="369332"/>
          </a:xfrm>
          <a:prstGeom prst="rect">
            <a:avLst/>
          </a:prstGeom>
          <a:noFill/>
        </p:spPr>
        <p:txBody>
          <a:bodyPr wrap="none" rtlCol="0">
            <a:spAutoFit/>
          </a:bodyPr>
          <a:lstStyle/>
          <a:p>
            <a:r>
              <a:rPr lang="en-US" b="1" dirty="0"/>
              <a:t>Round 2 (339)</a:t>
            </a:r>
          </a:p>
        </p:txBody>
      </p:sp>
      <p:sp>
        <p:nvSpPr>
          <p:cNvPr id="12" name="TextBox 11">
            <a:extLst>
              <a:ext uri="{FF2B5EF4-FFF2-40B4-BE49-F238E27FC236}">
                <a16:creationId xmlns:a16="http://schemas.microsoft.com/office/drawing/2014/main" id="{1DE86632-534F-02BC-6DF7-5A780FDC364D}"/>
              </a:ext>
            </a:extLst>
          </p:cNvPr>
          <p:cNvSpPr txBox="1"/>
          <p:nvPr/>
        </p:nvSpPr>
        <p:spPr>
          <a:xfrm>
            <a:off x="8313122" y="2242457"/>
            <a:ext cx="3182192" cy="2126864"/>
          </a:xfrm>
          <a:prstGeom prst="rect">
            <a:avLst/>
          </a:prstGeom>
          <a:noFill/>
          <a:ln w="28575">
            <a:noFill/>
          </a:ln>
        </p:spPr>
        <p:txBody>
          <a:bodyPr wrap="square" rtlCol="0">
            <a:spAutoFit/>
          </a:bodyPr>
          <a:lstStyle/>
          <a:p>
            <a:pPr marL="285750" indent="-285750">
              <a:lnSpc>
                <a:spcPct val="150000"/>
              </a:lnSpc>
              <a:buFont typeface="Arial" panose="020B0604020202020204" pitchFamily="34" charset="0"/>
              <a:buChar char="•"/>
            </a:pPr>
            <a:r>
              <a:rPr lang="en-US" u="sng" dirty="0"/>
              <a:t>Verify sector</a:t>
            </a:r>
          </a:p>
          <a:p>
            <a:pPr marL="285750" indent="-285750">
              <a:lnSpc>
                <a:spcPct val="150000"/>
              </a:lnSpc>
              <a:buFont typeface="Arial" panose="020B0604020202020204" pitchFamily="34" charset="0"/>
              <a:buChar char="•"/>
            </a:pPr>
            <a:r>
              <a:rPr lang="en-US" u="sng" dirty="0"/>
              <a:t>Assign folders to AA faculty</a:t>
            </a:r>
          </a:p>
          <a:p>
            <a:pPr marL="285750" indent="-285750">
              <a:lnSpc>
                <a:spcPct val="150000"/>
              </a:lnSpc>
              <a:buFont typeface="Arial" panose="020B0604020202020204" pitchFamily="34" charset="0"/>
              <a:buChar char="•"/>
            </a:pPr>
            <a:r>
              <a:rPr lang="en-US" dirty="0"/>
              <a:t>Follow up and monitor completed reviews and advance/reject </a:t>
            </a:r>
          </a:p>
        </p:txBody>
      </p:sp>
    </p:spTree>
    <p:extLst>
      <p:ext uri="{BB962C8B-B14F-4D97-AF65-F5344CB8AC3E}">
        <p14:creationId xmlns:p14="http://schemas.microsoft.com/office/powerpoint/2010/main" val="2746711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B61DA-3B04-6406-CED5-9A45A82F0AA8}"/>
              </a:ext>
            </a:extLst>
          </p:cNvPr>
          <p:cNvSpPr>
            <a:spLocks noGrp="1"/>
          </p:cNvSpPr>
          <p:nvPr>
            <p:ph type="title"/>
          </p:nvPr>
        </p:nvSpPr>
        <p:spPr/>
        <p:txBody>
          <a:bodyPr/>
          <a:lstStyle/>
          <a:p>
            <a:r>
              <a:rPr lang="en-US" altLang="en-US" b="1" dirty="0">
                <a:latin typeface="Arial Black" panose="020B0604020202020204" pitchFamily="34" charset="0"/>
                <a:ea typeface="Arial Black" panose="020B0604020202020204" pitchFamily="34" charset="0"/>
                <a:cs typeface="Arial Black" panose="020B0604020202020204" pitchFamily="34" charset="0"/>
              </a:rPr>
              <a:t>ROUND 0</a:t>
            </a:r>
            <a:endParaRPr lang="en-US" dirty="0"/>
          </a:p>
        </p:txBody>
      </p:sp>
      <p:sp>
        <p:nvSpPr>
          <p:cNvPr id="3" name="Content Placeholder 2">
            <a:extLst>
              <a:ext uri="{FF2B5EF4-FFF2-40B4-BE49-F238E27FC236}">
                <a16:creationId xmlns:a16="http://schemas.microsoft.com/office/drawing/2014/main" id="{4278BA03-0372-239E-9E77-0A78A3BC6171}"/>
              </a:ext>
            </a:extLst>
          </p:cNvPr>
          <p:cNvSpPr>
            <a:spLocks noGrp="1"/>
          </p:cNvSpPr>
          <p:nvPr>
            <p:ph idx="1"/>
          </p:nvPr>
        </p:nvSpPr>
        <p:spPr/>
        <p:txBody>
          <a:bodyPr/>
          <a:lstStyle/>
          <a:p>
            <a:pPr>
              <a:buFontTx/>
              <a:buChar char="-"/>
            </a:pPr>
            <a:r>
              <a:rPr lang="en-US" dirty="0"/>
              <a:t>Identify complete applications: 3 letters, transcripts (and English Test)</a:t>
            </a:r>
          </a:p>
          <a:p>
            <a:pPr>
              <a:buFontTx/>
              <a:buChar char="-"/>
            </a:pPr>
            <a:r>
              <a:rPr lang="en-US" dirty="0"/>
              <a:t>Assign primary sector (A,C, or S)</a:t>
            </a:r>
          </a:p>
          <a:p>
            <a:pPr>
              <a:buFontTx/>
              <a:buChar char="-"/>
            </a:pPr>
            <a:r>
              <a:rPr lang="en-US" dirty="0"/>
              <a:t>Perform screening review by 1 GAC member</a:t>
            </a:r>
          </a:p>
          <a:p>
            <a:pPr>
              <a:buFontTx/>
              <a:buChar char="-"/>
            </a:pPr>
            <a:r>
              <a:rPr lang="en-US" dirty="0"/>
              <a:t>If W/URM/FG additional review by sector DEI GAC member</a:t>
            </a:r>
          </a:p>
          <a:p>
            <a:pPr>
              <a:buFontTx/>
              <a:buChar char="-"/>
            </a:pPr>
            <a:r>
              <a:rPr lang="en-US" dirty="0"/>
              <a:t>If average score &gt; 2.5  </a:t>
            </a:r>
          </a:p>
        </p:txBody>
      </p:sp>
    </p:spTree>
    <p:extLst>
      <p:ext uri="{BB962C8B-B14F-4D97-AF65-F5344CB8AC3E}">
        <p14:creationId xmlns:p14="http://schemas.microsoft.com/office/powerpoint/2010/main" val="2973476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351E4-BEC0-3944-B559-B226B1725401}"/>
              </a:ext>
            </a:extLst>
          </p:cNvPr>
          <p:cNvSpPr>
            <a:spLocks noGrp="1"/>
          </p:cNvSpPr>
          <p:nvPr>
            <p:ph type="title"/>
          </p:nvPr>
        </p:nvSpPr>
        <p:spPr/>
        <p:txBody>
          <a:bodyPr/>
          <a:lstStyle/>
          <a:p>
            <a:pPr algn="ctr"/>
            <a:r>
              <a:rPr lang="en-US" altLang="en-US" b="1" dirty="0">
                <a:latin typeface="Arial Black" panose="020B0604020202020204" pitchFamily="34" charset="0"/>
                <a:ea typeface="Arial Black" panose="020B0604020202020204" pitchFamily="34" charset="0"/>
                <a:cs typeface="Arial Black" panose="020B0604020202020204" pitchFamily="34" charset="0"/>
              </a:rPr>
              <a:t>2022-2023 GAC Membership</a:t>
            </a:r>
            <a:br>
              <a:rPr lang="en-US" altLang="en-US" b="1" dirty="0">
                <a:latin typeface="Arial Black" panose="020B0604020202020204" pitchFamily="34" charset="0"/>
                <a:ea typeface="Arial Black" panose="020B0604020202020204" pitchFamily="34" charset="0"/>
                <a:cs typeface="Arial Black" panose="020B0604020202020204" pitchFamily="34" charset="0"/>
              </a:rPr>
            </a:br>
            <a:endParaRPr lang="en-US" dirty="0"/>
          </a:p>
        </p:txBody>
      </p:sp>
      <p:sp>
        <p:nvSpPr>
          <p:cNvPr id="3" name="Content Placeholder 2">
            <a:extLst>
              <a:ext uri="{FF2B5EF4-FFF2-40B4-BE49-F238E27FC236}">
                <a16:creationId xmlns:a16="http://schemas.microsoft.com/office/drawing/2014/main" id="{03203FE0-8540-4C4C-ACEE-71C43B53FD31}"/>
              </a:ext>
            </a:extLst>
          </p:cNvPr>
          <p:cNvSpPr>
            <a:spLocks noGrp="1"/>
          </p:cNvSpPr>
          <p:nvPr>
            <p:ph idx="1"/>
          </p:nvPr>
        </p:nvSpPr>
        <p:spPr>
          <a:xfrm>
            <a:off x="438806" y="1358794"/>
            <a:ext cx="10515600" cy="4835308"/>
          </a:xfrm>
        </p:spPr>
        <p:txBody>
          <a:bodyPr>
            <a:normAutofit fontScale="92500" lnSpcReduction="10000"/>
          </a:bodyPr>
          <a:lstStyle/>
          <a:p>
            <a:r>
              <a:rPr lang="en-US" sz="2600" b="1" dirty="0"/>
              <a:t>Katya </a:t>
            </a:r>
            <a:r>
              <a:rPr lang="en-US" sz="2600" b="1" dirty="0" err="1"/>
              <a:t>Arquilla</a:t>
            </a:r>
            <a:r>
              <a:rPr lang="en-US" sz="2600" b="1" dirty="0"/>
              <a:t>, S</a:t>
            </a:r>
          </a:p>
          <a:p>
            <a:r>
              <a:rPr lang="en-US" sz="2600" b="1" dirty="0"/>
              <a:t>Steven Barrett, A</a:t>
            </a:r>
          </a:p>
          <a:p>
            <a:r>
              <a:rPr lang="en-US" sz="2600" b="1" dirty="0"/>
              <a:t>Kerri </a:t>
            </a:r>
            <a:r>
              <a:rPr lang="en-US" sz="2600" b="1" dirty="0" err="1"/>
              <a:t>Cahoy</a:t>
            </a:r>
            <a:r>
              <a:rPr lang="en-US" sz="2600" b="1" dirty="0"/>
              <a:t>, S, (DE&amp;I Space)</a:t>
            </a:r>
          </a:p>
          <a:p>
            <a:r>
              <a:rPr lang="en-US" sz="2600" b="1" dirty="0"/>
              <a:t>Zack Cordero, S</a:t>
            </a:r>
          </a:p>
          <a:p>
            <a:r>
              <a:rPr lang="en-US" sz="2600" b="1" dirty="0"/>
              <a:t>Faith </a:t>
            </a:r>
            <a:r>
              <a:rPr lang="en-US" sz="2600" b="1" dirty="0" err="1"/>
              <a:t>Crisley</a:t>
            </a:r>
            <a:r>
              <a:rPr lang="en-US" sz="2600" b="1" dirty="0"/>
              <a:t>, (GPA)</a:t>
            </a:r>
          </a:p>
          <a:p>
            <a:r>
              <a:rPr lang="en-US" sz="2600" b="1" dirty="0"/>
              <a:t>David </a:t>
            </a:r>
            <a:r>
              <a:rPr lang="en-US" sz="2600" b="1" dirty="0" err="1"/>
              <a:t>Darmofal</a:t>
            </a:r>
            <a:r>
              <a:rPr lang="en-US" sz="2600" b="1" dirty="0"/>
              <a:t>, C, (SH Computing)</a:t>
            </a:r>
          </a:p>
          <a:p>
            <a:r>
              <a:rPr lang="en-US" sz="2600" b="1" dirty="0"/>
              <a:t>Oli de </a:t>
            </a:r>
            <a:r>
              <a:rPr lang="en-US" sz="2600" b="1" dirty="0" err="1"/>
              <a:t>Weck</a:t>
            </a:r>
            <a:r>
              <a:rPr lang="en-US" sz="2600" b="1" dirty="0"/>
              <a:t>, S, (SH Systems, after 1/16/23)</a:t>
            </a:r>
          </a:p>
          <a:p>
            <a:r>
              <a:rPr lang="en-US" sz="2600" b="1" dirty="0" err="1"/>
              <a:t>Chuchu</a:t>
            </a:r>
            <a:r>
              <a:rPr lang="en-US" sz="2600" b="1" dirty="0"/>
              <a:t> Fan, C</a:t>
            </a:r>
          </a:p>
          <a:p>
            <a:r>
              <a:rPr lang="en-US" sz="2600" b="1" dirty="0"/>
              <a:t>Carmen Guerra, A</a:t>
            </a:r>
          </a:p>
          <a:p>
            <a:r>
              <a:rPr lang="en-US" sz="2600" b="1" dirty="0"/>
              <a:t>Ed </a:t>
            </a:r>
            <a:r>
              <a:rPr lang="en-US" sz="2600" b="1" dirty="0" err="1"/>
              <a:t>Greitzer</a:t>
            </a:r>
            <a:r>
              <a:rPr lang="en-US" sz="2600" b="1" dirty="0"/>
              <a:t>, A</a:t>
            </a:r>
          </a:p>
          <a:p>
            <a:r>
              <a:rPr lang="en-US" sz="2600" b="1" dirty="0"/>
              <a:t>Wesley Harris, A, (DE&amp;I Air)</a:t>
            </a:r>
          </a:p>
          <a:p>
            <a:endParaRPr lang="en-US" sz="2400" b="1" dirty="0"/>
          </a:p>
          <a:p>
            <a:pPr lvl="1"/>
            <a:endParaRPr lang="en-US" dirty="0"/>
          </a:p>
          <a:p>
            <a:pPr lvl="1"/>
            <a:endParaRPr lang="en-US" dirty="0"/>
          </a:p>
        </p:txBody>
      </p:sp>
      <p:sp>
        <p:nvSpPr>
          <p:cNvPr id="4" name="Content Placeholder 2">
            <a:extLst>
              <a:ext uri="{FF2B5EF4-FFF2-40B4-BE49-F238E27FC236}">
                <a16:creationId xmlns:a16="http://schemas.microsoft.com/office/drawing/2014/main" id="{136CD9F0-17A5-4D4F-BB32-F21471153007}"/>
              </a:ext>
            </a:extLst>
          </p:cNvPr>
          <p:cNvSpPr txBox="1">
            <a:spLocks/>
          </p:cNvSpPr>
          <p:nvPr/>
        </p:nvSpPr>
        <p:spPr>
          <a:xfrm>
            <a:off x="6695089" y="1361754"/>
            <a:ext cx="10515600" cy="4849597"/>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b="1" dirty="0"/>
              <a:t>Daniel Hastings, S</a:t>
            </a:r>
          </a:p>
          <a:p>
            <a:r>
              <a:rPr lang="en-US" sz="2600" b="1" dirty="0"/>
              <a:t>Jon How, C, (GPC)</a:t>
            </a:r>
          </a:p>
          <a:p>
            <a:r>
              <a:rPr lang="en-US" sz="2600" b="1" dirty="0"/>
              <a:t>Nancy Leveson, S</a:t>
            </a:r>
          </a:p>
          <a:p>
            <a:r>
              <a:rPr lang="en-US" sz="2600" b="1" dirty="0"/>
              <a:t>Richard Linares, S</a:t>
            </a:r>
          </a:p>
          <a:p>
            <a:r>
              <a:rPr lang="en-US" sz="2600" b="1" dirty="0" err="1"/>
              <a:t>Eytan</a:t>
            </a:r>
            <a:r>
              <a:rPr lang="en-US" sz="2600" b="1" dirty="0"/>
              <a:t> </a:t>
            </a:r>
            <a:r>
              <a:rPr lang="en-US" sz="2600" b="1" dirty="0" err="1"/>
              <a:t>Modiano</a:t>
            </a:r>
            <a:r>
              <a:rPr lang="en-US" sz="2600" b="1" dirty="0"/>
              <a:t>, C, (DE&amp;I Computing)</a:t>
            </a:r>
          </a:p>
          <a:p>
            <a:r>
              <a:rPr lang="en-US" sz="2600" b="1" dirty="0"/>
              <a:t>Jaime </a:t>
            </a:r>
            <a:r>
              <a:rPr lang="en-US" sz="2600" b="1" dirty="0" err="1"/>
              <a:t>Peraire</a:t>
            </a:r>
            <a:r>
              <a:rPr lang="en-US" sz="2600" b="1" dirty="0"/>
              <a:t>, C, Chair (GACC)</a:t>
            </a:r>
          </a:p>
          <a:p>
            <a:r>
              <a:rPr lang="en-US" sz="2600" b="1" dirty="0"/>
              <a:t>Lonnie Petersen, S</a:t>
            </a:r>
          </a:p>
          <a:p>
            <a:r>
              <a:rPr lang="en-US" sz="2600" b="1" dirty="0"/>
              <a:t>Beata Shuster, (GPA)</a:t>
            </a:r>
          </a:p>
          <a:p>
            <a:r>
              <a:rPr lang="en-US" sz="2600" b="1" dirty="0" err="1"/>
              <a:t>Zoltán</a:t>
            </a:r>
            <a:r>
              <a:rPr lang="en-US" sz="2600" b="1" dirty="0"/>
              <a:t> </a:t>
            </a:r>
            <a:r>
              <a:rPr lang="en-US" sz="2600" b="1" dirty="0" err="1"/>
              <a:t>Spakovszky</a:t>
            </a:r>
            <a:r>
              <a:rPr lang="en-US" sz="2600" b="1" dirty="0"/>
              <a:t>, A, (SH Air)</a:t>
            </a:r>
          </a:p>
          <a:p>
            <a:r>
              <a:rPr lang="en-US" sz="2600" b="1" dirty="0" err="1"/>
              <a:t>Qiqi</a:t>
            </a:r>
            <a:r>
              <a:rPr lang="en-US" sz="2600" b="1" dirty="0"/>
              <a:t> Wang, C</a:t>
            </a:r>
          </a:p>
          <a:p>
            <a:r>
              <a:rPr lang="en-US" sz="2600" b="1" dirty="0"/>
              <a:t>Moe Win, C</a:t>
            </a:r>
          </a:p>
          <a:p>
            <a:pPr marL="0" indent="0">
              <a:buNone/>
            </a:pPr>
            <a:endParaRPr lang="en-US" sz="2400" dirty="0"/>
          </a:p>
          <a:p>
            <a:pPr lvl="1"/>
            <a:endParaRPr lang="en-US" dirty="0"/>
          </a:p>
          <a:p>
            <a:pPr lvl="1"/>
            <a:endParaRPr lang="en-US" dirty="0"/>
          </a:p>
        </p:txBody>
      </p:sp>
    </p:spTree>
    <p:extLst>
      <p:ext uri="{BB962C8B-B14F-4D97-AF65-F5344CB8AC3E}">
        <p14:creationId xmlns:p14="http://schemas.microsoft.com/office/powerpoint/2010/main" val="12114534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5009</TotalTime>
  <Words>2904</Words>
  <Application>Microsoft Office PowerPoint</Application>
  <PresentationFormat>Widescreen</PresentationFormat>
  <Paragraphs>606</Paragraphs>
  <Slides>29</Slides>
  <Notes>19</Notes>
  <HiddenSlides>22</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29</vt:i4>
      </vt:variant>
    </vt:vector>
  </HeadingPairs>
  <TitlesOfParts>
    <vt:vector size="36" baseType="lpstr">
      <vt:lpstr>Arial</vt:lpstr>
      <vt:lpstr>Arial Black</vt:lpstr>
      <vt:lpstr>Calibri</vt:lpstr>
      <vt:lpstr>Calibri Light</vt:lpstr>
      <vt:lpstr>Roboto</vt:lpstr>
      <vt:lpstr>Office Theme</vt:lpstr>
      <vt:lpstr>1_Office Theme</vt:lpstr>
      <vt:lpstr>GAC Review Meeting</vt:lpstr>
      <vt:lpstr>OUTLINE </vt:lpstr>
      <vt:lpstr>PowerPoint Presentation</vt:lpstr>
      <vt:lpstr>PowerPoint Presentation</vt:lpstr>
      <vt:lpstr>PowerPoint Presentation</vt:lpstr>
      <vt:lpstr>TIMELINE &amp; STATUS</vt:lpstr>
      <vt:lpstr>TO DO</vt:lpstr>
      <vt:lpstr>ROUND 0</vt:lpstr>
      <vt:lpstr>2022-2023 GAC Membership </vt:lpstr>
      <vt:lpstr>PowerPoint Presentation</vt:lpstr>
      <vt:lpstr>Can we make the process more efficient?</vt:lpstr>
      <vt:lpstr>Proposed changes</vt:lpstr>
      <vt:lpstr>PowerPoint Presentation</vt:lpstr>
      <vt:lpstr>Review Form </vt:lpstr>
      <vt:lpstr>PowerPoint Presentation</vt:lpstr>
      <vt:lpstr>TAKE AWAY POINTS</vt:lpstr>
      <vt:lpstr>RESOURCES</vt:lpstr>
      <vt:lpstr>Questions? </vt:lpstr>
      <vt:lpstr> </vt:lpstr>
      <vt:lpstr>PowerPoint Presentation</vt:lpstr>
      <vt:lpstr>ADMISSION PROCESS </vt:lpstr>
      <vt:lpstr>PowerPoint Presentation</vt:lpstr>
      <vt:lpstr>PowerPoint Presentation</vt:lpstr>
      <vt:lpstr>PowerPoint Presentation</vt:lpstr>
      <vt:lpstr>Can we make the process more efficient?</vt:lpstr>
      <vt:lpstr>GPAs of MIT undergraduates who were admitted to our grad program in 2022</vt:lpstr>
      <vt:lpstr>ADMISSION PROCESS </vt:lpstr>
      <vt:lpstr>Applicants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GAC – where we’re at…</dc:title>
  <dc:creator>Microsoft Office User</dc:creator>
  <cp:lastModifiedBy>Beata Shuster</cp:lastModifiedBy>
  <cp:revision>72</cp:revision>
  <cp:lastPrinted>2022-12-15T21:24:58Z</cp:lastPrinted>
  <dcterms:created xsi:type="dcterms:W3CDTF">2021-01-14T18:38:06Z</dcterms:created>
  <dcterms:modified xsi:type="dcterms:W3CDTF">2023-02-22T19:15:55Z</dcterms:modified>
</cp:coreProperties>
</file>