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3"/>
  </p:notesMasterIdLst>
  <p:sldIdLst>
    <p:sldId id="257" r:id="rId2"/>
    <p:sldId id="258" r:id="rId3"/>
    <p:sldId id="507" r:id="rId4"/>
    <p:sldId id="497" r:id="rId5"/>
    <p:sldId id="482" r:id="rId6"/>
    <p:sldId id="508" r:id="rId7"/>
    <p:sldId id="509" r:id="rId8"/>
    <p:sldId id="475" r:id="rId9"/>
    <p:sldId id="505" r:id="rId10"/>
    <p:sldId id="488" r:id="rId11"/>
    <p:sldId id="506" r:id="rId12"/>
    <p:sldId id="500" r:id="rId13"/>
    <p:sldId id="498" r:id="rId14"/>
    <p:sldId id="496" r:id="rId15"/>
    <p:sldId id="504" r:id="rId16"/>
    <p:sldId id="494" r:id="rId17"/>
    <p:sldId id="491" r:id="rId18"/>
    <p:sldId id="492" r:id="rId19"/>
    <p:sldId id="271" r:id="rId20"/>
    <p:sldId id="495" r:id="rId21"/>
    <p:sldId id="493" r:id="rId2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9475"/>
    <p:restoredTop sz="65482"/>
  </p:normalViewPr>
  <p:slideViewPr>
    <p:cSldViewPr snapToGrid="0" snapToObjects="1">
      <p:cViewPr varScale="1">
        <p:scale>
          <a:sx n="141" d="100"/>
          <a:sy n="141" d="100"/>
        </p:scale>
        <p:origin x="3720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E741B1-CC4C-3F43-9E5C-787D5D894F5C}" type="datetimeFigureOut">
              <a:rPr lang="en-US" smtClean="0"/>
              <a:t>11/8/21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8BB9B58-E9FF-6D4C-8D9C-F976BB5DD8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014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7">
            <a:extLst>
              <a:ext uri="{FF2B5EF4-FFF2-40B4-BE49-F238E27FC236}">
                <a16:creationId xmlns:a16="http://schemas.microsoft.com/office/drawing/2014/main" id="{2CBDA269-D936-5243-8685-3071EED6F7FD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DFE38122-803B-DF4D-AA30-05E479B1DD5B}" type="slidenum">
              <a:rPr lang="en-US" altLang="en-US" smtClean="0"/>
              <a:pPr>
                <a:spcBef>
                  <a:spcPct val="0"/>
                </a:spcBef>
              </a:pPr>
              <a:t>4</a:t>
            </a:fld>
            <a:endParaRPr lang="en-US" altLang="en-US"/>
          </a:p>
        </p:txBody>
      </p:sp>
      <p:sp>
        <p:nvSpPr>
          <p:cNvPr id="57346" name="Rectangle 2">
            <a:extLst>
              <a:ext uri="{FF2B5EF4-FFF2-40B4-BE49-F238E27FC236}">
                <a16:creationId xmlns:a16="http://schemas.microsoft.com/office/drawing/2014/main" id="{77B3A612-D48B-AF4B-A669-184B755E0983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7347" name="Rectangle 3">
            <a:extLst>
              <a:ext uri="{FF2B5EF4-FFF2-40B4-BE49-F238E27FC236}">
                <a16:creationId xmlns:a16="http://schemas.microsoft.com/office/drawing/2014/main" id="{A72603DD-E35F-9043-B069-A925A7EB2708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err="1">
                <a:solidFill>
                  <a:srgbClr val="FF0000"/>
                </a:solidFill>
              </a:rPr>
              <a:t>folder:all</a:t>
            </a:r>
            <a:endParaRPr lang="en-US" dirty="0">
              <a:solidFill>
                <a:srgbClr val="FF0000"/>
              </a:solidFill>
            </a:endParaRPr>
          </a:p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reviewer:&gt;0</a:t>
            </a:r>
          </a:p>
          <a:p>
            <a:pPr eaLnBrk="1" hangingPunct="1"/>
            <a:r>
              <a:rPr lang="en-US" altLang="en-US" dirty="0" err="1">
                <a:latin typeface="Arial" panose="020B0604020202020204" pitchFamily="34" charset="0"/>
              </a:rPr>
              <a:t>Tag:admissible</a:t>
            </a:r>
            <a:endParaRPr lang="en-US" altLang="en-US" dirty="0">
              <a:latin typeface="Arial" panose="020B0604020202020204" pitchFamily="34" charset="0"/>
            </a:endParaRPr>
          </a:p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Rating:&gt;3</a:t>
            </a:r>
          </a:p>
          <a:p>
            <a:pPr eaLnBrk="1" hangingPunct="1"/>
            <a:r>
              <a:rPr lang="en-US" altLang="en-US" dirty="0" err="1">
                <a:latin typeface="Arial" panose="020B0604020202020204" pitchFamily="34" charset="0"/>
              </a:rPr>
              <a:t>Tag:mit_admit</a:t>
            </a:r>
            <a:endParaRPr lang="en-US" altLang="en-US" dirty="0"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800952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B9B58-E9FF-6D4C-8D9C-F976BB5DD8C2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82606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B9B58-E9FF-6D4C-8D9C-F976BB5DD8C2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125902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7">
            <a:extLst>
              <a:ext uri="{FF2B5EF4-FFF2-40B4-BE49-F238E27FC236}">
                <a16:creationId xmlns:a16="http://schemas.microsoft.com/office/drawing/2014/main" id="{58F6B5E1-609E-9F4F-B58D-2CD93C45E2C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CB9DF76F-1825-F445-978D-5844D708F25D}" type="slidenum">
              <a:rPr lang="en-US" altLang="en-US" smtClean="0"/>
              <a:pPr>
                <a:spcBef>
                  <a:spcPct val="0"/>
                </a:spcBef>
              </a:pPr>
              <a:t>5</a:t>
            </a:fld>
            <a:endParaRPr lang="en-US" altLang="en-US"/>
          </a:p>
        </p:txBody>
      </p:sp>
      <p:sp>
        <p:nvSpPr>
          <p:cNvPr id="51202" name="Rectangle 2">
            <a:extLst>
              <a:ext uri="{FF2B5EF4-FFF2-40B4-BE49-F238E27FC236}">
                <a16:creationId xmlns:a16="http://schemas.microsoft.com/office/drawing/2014/main" id="{FC1B10BE-FA30-454C-9BDA-65A3CEDEC186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03" name="Rectangle 3">
            <a:extLst>
              <a:ext uri="{FF2B5EF4-FFF2-40B4-BE49-F238E27FC236}">
                <a16:creationId xmlns:a16="http://schemas.microsoft.com/office/drawing/2014/main" id="{906A6EC6-8CD7-6D4B-807A-D6CE997CDDFC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		</a:t>
            </a:r>
          </a:p>
          <a:p>
            <a:pPr eaLnBrk="1" hangingPunct="1"/>
            <a:r>
              <a:rPr lang="en-US" altLang="en-US" dirty="0">
                <a:latin typeface="Arial" panose="020B0604020202020204" pitchFamily="34" charset="0"/>
              </a:rPr>
              <a:t>		</a:t>
            </a:r>
          </a:p>
        </p:txBody>
      </p:sp>
    </p:spTree>
    <p:extLst>
      <p:ext uri="{BB962C8B-B14F-4D97-AF65-F5344CB8AC3E}">
        <p14:creationId xmlns:p14="http://schemas.microsoft.com/office/powerpoint/2010/main" val="26470853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7">
            <a:extLst>
              <a:ext uri="{FF2B5EF4-FFF2-40B4-BE49-F238E27FC236}">
                <a16:creationId xmlns:a16="http://schemas.microsoft.com/office/drawing/2014/main" id="{12771C05-93BD-6746-87DA-4A7F6776963C}"/>
              </a:ext>
            </a:extLst>
          </p:cNvPr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966788">
              <a:spcBef>
                <a:spcPct val="30000"/>
              </a:spcBef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966788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</a:pPr>
            <a:fld id="{8C976E3A-A838-AF46-ACEC-5BCB0C0F4DDD}" type="slidenum">
              <a:rPr lang="en-US" altLang="en-US">
                <a:solidFill>
                  <a:srgbClr val="000000"/>
                </a:solidFill>
              </a:rPr>
              <a:pPr>
                <a:spcBef>
                  <a:spcPct val="0"/>
                </a:spcBef>
              </a:pPr>
              <a:t>8</a:t>
            </a:fld>
            <a:endParaRPr lang="en-US" altLang="en-US">
              <a:solidFill>
                <a:srgbClr val="000000"/>
              </a:solidFill>
            </a:endParaRPr>
          </a:p>
        </p:txBody>
      </p:sp>
      <p:sp>
        <p:nvSpPr>
          <p:cNvPr id="63490" name="Rectangle 2">
            <a:extLst>
              <a:ext uri="{FF2B5EF4-FFF2-40B4-BE49-F238E27FC236}">
                <a16:creationId xmlns:a16="http://schemas.microsoft.com/office/drawing/2014/main" id="{75624DC2-9959-9448-9E21-47BF52263887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685800" y="1143000"/>
            <a:ext cx="5486400" cy="3086100"/>
          </a:xfrm>
          <a:ln/>
        </p:spPr>
      </p:sp>
      <p:sp>
        <p:nvSpPr>
          <p:cNvPr id="63491" name="Rectangle 3">
            <a:extLst>
              <a:ext uri="{FF2B5EF4-FFF2-40B4-BE49-F238E27FC236}">
                <a16:creationId xmlns:a16="http://schemas.microsoft.com/office/drawing/2014/main" id="{F0614EFB-0463-2C4A-A1D2-A925E536037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/>
            <a:endParaRPr lang="en-US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B9B58-E9FF-6D4C-8D9C-F976BB5DD8C2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103420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B9B58-E9FF-6D4C-8D9C-F976BB5DD8C2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323638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B9B58-E9FF-6D4C-8D9C-F976BB5DD8C2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988237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36% increase in number of </a:t>
            </a:r>
            <a:r>
              <a:rPr lang="en-US" dirty="0" err="1"/>
              <a:t>applciants</a:t>
            </a:r>
            <a:r>
              <a:rPr lang="en-US" dirty="0"/>
              <a:t>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B9B58-E9FF-6D4C-8D9C-F976BB5DD8C2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67384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B9B58-E9FF-6D4C-8D9C-F976BB5DD8C2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05320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8BB9B58-E9FF-6D4C-8D9C-F976BB5DD8C2}" type="slidenum">
              <a:rPr lang="en-US" smtClean="0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367002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CD129B-67F3-664D-BCFF-A14DCE085E9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BA42487-AE28-A248-A90E-6B347FF5F56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D9932D5-1B4E-C44B-B02A-941396DC2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3CA1-D803-DB4B-9AE0-0423D47174B3}" type="datetimeFigureOut">
              <a:rPr lang="en-US" smtClean="0"/>
              <a:t>11/8/21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A33492-1720-2C4A-AE52-10FC702DD1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F9A441-5BD9-1E4A-AD1B-CBCF321D45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BB004-B56F-AE49-ADEB-7FFD1E00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2621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2DCE53-A170-2246-A4A5-B47956650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A416CD0-23BC-B84A-A50D-B1E4E0FA95D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6FDBBAC-6135-9C44-8D4D-4F366EBCE3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3CA1-D803-DB4B-9AE0-0423D47174B3}" type="datetimeFigureOut">
              <a:rPr lang="en-US" smtClean="0"/>
              <a:t>11/8/21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D7B4EF-0B9E-0144-9D85-4E8ADF071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032AD0-95E8-2E47-B971-3A7287284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BB004-B56F-AE49-ADEB-7FFD1E00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90404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1E9AB98-5E90-D94F-8DAE-9D2406D78A1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BD89CF-D12D-8745-9A3B-3C1F557710B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1C043-2A27-9743-AAD5-8DEDF4F2B3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3CA1-D803-DB4B-9AE0-0423D47174B3}" type="datetimeFigureOut">
              <a:rPr lang="en-US" smtClean="0"/>
              <a:t>11/8/21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E2238A4-0226-0940-93CE-E19CC73F9B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F8042C-D92B-D64D-BCDD-A61D8A4B80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BB004-B56F-AE49-ADEB-7FFD1E00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92104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C2602-1F62-5648-BAF5-3E7046A678C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3ADB65-AAA9-244E-93C0-6DB12E0E486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4DA1835-09A9-4C41-A073-FA9372BAB8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3CA1-D803-DB4B-9AE0-0423D47174B3}" type="datetimeFigureOut">
              <a:rPr lang="en-US" smtClean="0"/>
              <a:t>11/8/21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8108211-BA62-7A44-A1AB-59F1C038C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29DCE6C-2E5C-F245-863D-7431DAA29DE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BB004-B56F-AE49-ADEB-7FFD1E00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88478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0AD317-8227-C444-A31E-603089A7A0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C15C621-0DAD-E441-990F-6BFFE465A58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256D0E7-A293-8742-A9DF-63DC6B15B4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3CA1-D803-DB4B-9AE0-0423D47174B3}" type="datetimeFigureOut">
              <a:rPr lang="en-US" smtClean="0"/>
              <a:t>11/8/21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10028C-28BB-0A4D-BF48-B60D1585C6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39A440-BFB8-994B-BB4B-CCF7468CF98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BB004-B56F-AE49-ADEB-7FFD1E00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17430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978FF-24B1-8543-9315-BE432E6D63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72E5F9-652E-0F43-AD24-EEFD45FB2DA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D0AC874-395F-E842-9BD6-F217D8A7EC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07451E0-4CE5-AB45-A73F-B6FBF25D89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3CA1-D803-DB4B-9AE0-0423D47174B3}" type="datetimeFigureOut">
              <a:rPr lang="en-US" smtClean="0"/>
              <a:t>11/8/21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FA3370D-705B-DA4E-BFAB-54A3B14C7B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905FF5-A96C-D444-B362-90D41EEE4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BB004-B56F-AE49-ADEB-7FFD1E00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8056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459F16F-4743-1F47-9729-CE6BD83F74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3B75621-5D83-3E48-8A55-DE33995B24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0DAB70-BE24-5A41-8E8C-38DEFB253C2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F4D510-6409-644E-B599-004A91690D9E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311B3E78-FA1E-6B4C-B2CE-9621A3F329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FC5E20B-B924-234B-9F99-3153E97609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3CA1-D803-DB4B-9AE0-0423D47174B3}" type="datetimeFigureOut">
              <a:rPr lang="en-US" smtClean="0"/>
              <a:t>11/8/21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A37F8A6-50A3-5644-8723-B12E2C0A7A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4029BB6-17AF-6440-AAA7-0837B81F7D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BB004-B56F-AE49-ADEB-7FFD1E00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31470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CEA2226-A1AA-7642-9FAA-02FACF5682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5B48EAF-6043-F443-9B04-CB053D426A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3CA1-D803-DB4B-9AE0-0423D47174B3}" type="datetimeFigureOut">
              <a:rPr lang="en-US" smtClean="0"/>
              <a:t>11/8/21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6AF7954-B0EA-C14C-8715-074B49CE04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1F34282-12A3-1E4D-ABE1-617E730E2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BB004-B56F-AE49-ADEB-7FFD1E00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8766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24773A-24F6-C142-92AF-30210C34A8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3CA1-D803-DB4B-9AE0-0423D47174B3}" type="datetimeFigureOut">
              <a:rPr lang="en-US" smtClean="0"/>
              <a:t>11/8/21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673CA63-43F1-1F4B-B8D2-62663207F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107B18-DEBE-6D48-A1A2-1BBE84F4EC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BB004-B56F-AE49-ADEB-7FFD1E00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91945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D5D32A-9131-3A4F-A127-701AC5F112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6F2B715-E494-624B-B556-F37AD3DEFC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FAA465C-0BFA-9743-BBF8-AAA941CD536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1A2D9C1-F342-FE46-81D0-83DFB26BEA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3CA1-D803-DB4B-9AE0-0423D47174B3}" type="datetimeFigureOut">
              <a:rPr lang="en-US" smtClean="0"/>
              <a:t>11/8/21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F29AA43-75E4-AE4E-A831-3321AD8EFF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C72200C-36F1-EF41-AF34-FA84F5AC30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BB004-B56F-AE49-ADEB-7FFD1E00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90634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9B6494-6E37-8840-8CC3-21FCEF06C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0AC2036-B6B0-9644-93DF-2E95CA41DE7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7CD5AD5-3A73-5140-95D8-9245398C0B8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86539A6-3B12-A64A-9CA6-A302F67CA0C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5853CA1-D803-DB4B-9AE0-0423D47174B3}" type="datetimeFigureOut">
              <a:rPr lang="en-US" smtClean="0"/>
              <a:t>11/8/21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FAFFC2-3D73-FE4F-928B-A183552307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9FCA63C-BBE9-6440-810C-AF99FC0543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0BB004-B56F-AE49-ADEB-7FFD1E00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092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607DC19-228C-FD4B-ACF3-BB0BC6BB8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0339225-3072-904A-81E7-8EBB53717C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A9388A7-AB53-5943-A729-0DD871728C1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853CA1-D803-DB4B-9AE0-0423D47174B3}" type="datetimeFigureOut">
              <a:rPr lang="en-US" smtClean="0"/>
              <a:t>11/8/21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CCDBE7-0E0C-8541-A63A-98D7EBB2DB0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51D68-F828-7A44-BFF3-66E5864FDE3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0BB004-B56F-AE49-ADEB-7FFD1E00336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453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3D733-0ACC-8C44-9C0E-A3AD9B08BF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02150" y="980829"/>
            <a:ext cx="10515600" cy="1325563"/>
          </a:xfrm>
        </p:spPr>
        <p:txBody>
          <a:bodyPr>
            <a:normAutofit/>
          </a:bodyPr>
          <a:lstStyle/>
          <a:p>
            <a:r>
              <a:rPr lang="en-US" altLang="en-US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  <a:t>GRADUATE ADMISSIONS  </a:t>
            </a:r>
            <a:br>
              <a:rPr lang="en-US" altLang="en-US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</a:br>
            <a:r>
              <a:rPr lang="en-US" altLang="en-US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  <a:t>Kick off meeting</a:t>
            </a:r>
            <a:endParaRPr lang="en-US" dirty="0"/>
          </a:p>
        </p:txBody>
      </p:sp>
      <p:sp>
        <p:nvSpPr>
          <p:cNvPr id="4" name="Text Box 7">
            <a:extLst>
              <a:ext uri="{FF2B5EF4-FFF2-40B4-BE49-F238E27FC236}">
                <a16:creationId xmlns:a16="http://schemas.microsoft.com/office/drawing/2014/main" id="{9B72627B-AE94-E248-BC95-CDD3E6D513AC}"/>
              </a:ext>
            </a:extLst>
          </p:cNvPr>
          <p:cNvSpPr>
            <a:spLocks noGrp="1" noChangeArrowheads="1"/>
          </p:cNvSpPr>
          <p:nvPr>
            <p:ph idx="1"/>
          </p:nvPr>
        </p:nvSpPr>
        <p:spPr>
          <a:xfrm>
            <a:off x="620486" y="3111527"/>
            <a:ext cx="10515600" cy="4351338"/>
          </a:xfrm>
          <a:noFill/>
        </p:spPr>
        <p:txBody>
          <a:bodyPr/>
          <a:lstStyle/>
          <a:p>
            <a:pPr marL="0" indent="0" algn="ctr" eaLnBrk="1" hangingPunct="1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n-US" altLang="en-US" dirty="0"/>
              <a:t>B. </a:t>
            </a:r>
            <a:r>
              <a:rPr lang="en-US" altLang="en-US" dirty="0" err="1"/>
              <a:t>Marois</a:t>
            </a:r>
            <a:r>
              <a:rPr lang="en-US" altLang="en-US" dirty="0"/>
              <a:t> and J. </a:t>
            </a:r>
            <a:r>
              <a:rPr lang="en-US" altLang="en-US" dirty="0" err="1"/>
              <a:t>Peraire</a:t>
            </a:r>
            <a:endParaRPr lang="en-US" altLang="en-US" dirty="0"/>
          </a:p>
          <a:p>
            <a:pPr marL="0" indent="0" algn="ctr" eaLnBrk="1" hangingPunct="1">
              <a:lnSpc>
                <a:spcPct val="110000"/>
              </a:lnSpc>
              <a:spcBef>
                <a:spcPts val="1200"/>
              </a:spcBef>
              <a:spcAft>
                <a:spcPts val="1200"/>
              </a:spcAft>
              <a:buFontTx/>
              <a:buNone/>
            </a:pPr>
            <a:r>
              <a:rPr lang="en-US" altLang="en-US" dirty="0"/>
              <a:t>November 8, 2021</a:t>
            </a:r>
          </a:p>
        </p:txBody>
      </p:sp>
    </p:spTree>
    <p:extLst>
      <p:ext uri="{BB962C8B-B14F-4D97-AF65-F5344CB8AC3E}">
        <p14:creationId xmlns:p14="http://schemas.microsoft.com/office/powerpoint/2010/main" val="67682483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4">
            <a:extLst>
              <a:ext uri="{FF2B5EF4-FFF2-40B4-BE49-F238E27FC236}">
                <a16:creationId xmlns:a16="http://schemas.microsoft.com/office/drawing/2014/main" id="{53C272D0-2B18-7F48-91C5-E122572A1E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17537767"/>
              </p:ext>
            </p:extLst>
          </p:nvPr>
        </p:nvGraphicFramePr>
        <p:xfrm>
          <a:off x="1034144" y="1246741"/>
          <a:ext cx="10156369" cy="539936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304372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782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36856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43101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1405683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1848915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</a:tblGrid>
              <a:tr h="54597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u="none" strike="noStrike" dirty="0">
                          <a:effectLst/>
                        </a:rPr>
                        <a:t>Letters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200" u="none" strike="noStrike" dirty="0">
                          <a:effectLst/>
                        </a:rPr>
                        <a:t>Address qualifications, ambition, accomplishments and independence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No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Vague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Good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Excellent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039">
                <a:tc rowSpan="3">
                  <a:txBody>
                    <a:bodyPr/>
                    <a:lstStyle/>
                    <a:p>
                      <a:pPr algn="l" fontAlgn="t"/>
                      <a:r>
                        <a:rPr lang="en-US" sz="1200" b="1" u="none" strike="noStrike" dirty="0">
                          <a:effectLst/>
                        </a:rPr>
                        <a:t>Statement of Objectives</a:t>
                      </a:r>
                    </a:p>
                    <a:p>
                      <a:pPr algn="l" fontAlgn="t"/>
                      <a:r>
                        <a:rPr lang="en-US" sz="1200" b="1" u="none" strike="noStrike" dirty="0">
                          <a:effectLst/>
                        </a:rPr>
                        <a:t> </a:t>
                      </a:r>
                    </a:p>
                    <a:p>
                      <a:pPr algn="l" fontAlgn="t"/>
                      <a:r>
                        <a:rPr lang="en-US" sz="1200" b="1" u="none" strike="noStrike" dirty="0">
                          <a:effectLst/>
                        </a:rPr>
                        <a:t> 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Content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Vague, Lacks depth, Meaning is unclear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Some objectives/Lacks specificity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Clear objectives but lacking depth/details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Clear objectives/ Concise in depth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65729">
                <a:tc vMerge="1">
                  <a:txBody>
                    <a:bodyPr/>
                    <a:lstStyle/>
                    <a:p>
                      <a:pPr algn="l" fontAlgn="t"/>
                      <a:r>
                        <a:rPr lang="en-US" sz="1200" b="1" u="none" strike="noStrike" dirty="0">
                          <a:effectLst/>
                        </a:rPr>
                        <a:t> 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Alignment with department's research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None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Minimal alignment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Good alignment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Strong/Strategic alignment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16563">
                <a:tc vMerge="1">
                  <a:txBody>
                    <a:bodyPr/>
                    <a:lstStyle/>
                    <a:p>
                      <a:pPr algn="l" fontAlgn="t"/>
                      <a:r>
                        <a:rPr lang="en-US" sz="1200" b="1" u="none" strike="noStrike" dirty="0">
                          <a:effectLst/>
                        </a:rPr>
                        <a:t> 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Clarity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Poorly written/ difficult to understand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Lack of precision and unclear statements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Easily read and understood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Well written and engaging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79349">
                <a:tc rowSpan="2">
                  <a:txBody>
                    <a:bodyPr/>
                    <a:lstStyle/>
                    <a:p>
                      <a:pPr algn="l" fontAlgn="t"/>
                      <a:r>
                        <a:rPr lang="en-US" sz="1200" b="1" u="none" strike="noStrike" dirty="0">
                          <a:effectLst/>
                        </a:rPr>
                        <a:t>Academic Preparation</a:t>
                      </a:r>
                    </a:p>
                    <a:p>
                      <a:pPr algn="l" fontAlgn="t"/>
                      <a:r>
                        <a:rPr lang="en-US" sz="1200" b="1" u="none" strike="noStrike" dirty="0">
                          <a:effectLst/>
                        </a:rPr>
                        <a:t> 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Curriculum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Not relevant or insufficient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Relevant with possibly some gaps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Adequate preparation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Exceptionally well prepared both in terms of quantity and quality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822037">
                <a:tc vMerge="1">
                  <a:txBody>
                    <a:bodyPr/>
                    <a:lstStyle/>
                    <a:p>
                      <a:pPr algn="l" fontAlgn="t"/>
                      <a:r>
                        <a:rPr lang="en-US" sz="1200" b="1" u="none" strike="noStrike" dirty="0">
                          <a:effectLst/>
                        </a:rPr>
                        <a:t> 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2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Transcripts considering school and grades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Insufficient for our graduate program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Concerns about successfully completing  graduate courses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Adequate grades and program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Stellar grades and program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108697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u="none" strike="noStrike">
                          <a:effectLst/>
                        </a:rPr>
                        <a:t>Experience</a:t>
                      </a:r>
                      <a:endParaRPr lang="en-US" sz="1200" b="1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Research/Professional/Internships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>
                          <a:effectLst/>
                        </a:rPr>
                        <a:t>None</a:t>
                      </a:r>
                      <a:endParaRPr lang="en-US" sz="12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Some experience but nothing exceptional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Comparable to one of our average/strong UG students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Demonstrated creativity, maturity and independence. Possibly with publications/leadership experience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726350"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b="1" u="none" strike="noStrike" dirty="0">
                          <a:effectLst/>
                        </a:rPr>
                        <a:t>Values</a:t>
                      </a:r>
                      <a:endParaRPr lang="en-US" sz="1200" b="1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Alignment with department's values: Community, Succeeding Together, Excellence and Ethics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No evidence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Some relevant activities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Involvement in some community building activities 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t"/>
                      <a:r>
                        <a:rPr lang="en-US" sz="1200" u="none" strike="noStrike" dirty="0">
                          <a:effectLst/>
                        </a:rPr>
                        <a:t>Demonstrated evidence of leadership/ strong community-building and outreach</a:t>
                      </a:r>
                      <a:endParaRPr lang="en-US" sz="1200" b="0" i="0" u="none" strike="noStrike" dirty="0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5182" marR="5182" marT="5184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</a:tbl>
          </a:graphicData>
        </a:graphic>
      </p:graphicFrame>
      <p:sp>
        <p:nvSpPr>
          <p:cNvPr id="15423" name="TextBox 5">
            <a:extLst>
              <a:ext uri="{FF2B5EF4-FFF2-40B4-BE49-F238E27FC236}">
                <a16:creationId xmlns:a16="http://schemas.microsoft.com/office/drawing/2014/main" id="{742A1DA5-121F-7748-B0A3-62D0011CAF3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6774" y="152421"/>
            <a:ext cx="726012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2400" b="1" dirty="0">
                <a:solidFill>
                  <a:srgbClr val="FF0000"/>
                </a:solidFill>
              </a:rPr>
              <a:t>(STRONGLY ENCOURAGED) </a:t>
            </a:r>
            <a:r>
              <a:rPr lang="en-US" altLang="en-US" sz="2400" b="1" dirty="0"/>
              <a:t>Scoring Guidelines</a:t>
            </a:r>
          </a:p>
        </p:txBody>
      </p:sp>
      <p:sp>
        <p:nvSpPr>
          <p:cNvPr id="15424" name="Right Arrow 1">
            <a:extLst>
              <a:ext uri="{FF2B5EF4-FFF2-40B4-BE49-F238E27FC236}">
                <a16:creationId xmlns:a16="http://schemas.microsoft.com/office/drawing/2014/main" id="{09A0F0EC-1BAC-8744-8F02-856F7DB3C12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2671" y="789264"/>
            <a:ext cx="2017713" cy="223837"/>
          </a:xfrm>
          <a:prstGeom prst="rightArrow">
            <a:avLst>
              <a:gd name="adj1" fmla="val 50000"/>
              <a:gd name="adj2" fmla="val 49703"/>
            </a:avLst>
          </a:prstGeom>
          <a:solidFill>
            <a:schemeClr val="accent1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endParaRPr lang="en-US" altLang="en-US"/>
          </a:p>
        </p:txBody>
      </p:sp>
      <p:sp>
        <p:nvSpPr>
          <p:cNvPr id="15425" name="TextBox 2">
            <a:extLst>
              <a:ext uri="{FF2B5EF4-FFF2-40B4-BE49-F238E27FC236}">
                <a16:creationId xmlns:a16="http://schemas.microsoft.com/office/drawing/2014/main" id="{E13997B6-FC29-5C4A-818D-63B2BC4A06D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43881" y="672966"/>
            <a:ext cx="1687512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u="sng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r>
              <a:rPr lang="en-US" altLang="en-US" u="none" dirty="0"/>
              <a:t>Better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34EB7CB-2067-3046-A214-ED7C889972ED}"/>
              </a:ext>
            </a:extLst>
          </p:cNvPr>
          <p:cNvSpPr txBox="1"/>
          <p:nvPr/>
        </p:nvSpPr>
        <p:spPr>
          <a:xfrm>
            <a:off x="9869576" y="162518"/>
            <a:ext cx="277509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Comments on different components of application are helpful to ensure uniformity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351E4-BEC0-3944-B559-B226B1725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83772" y="2095954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altLang="en-US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  <a:t>Questions?</a:t>
            </a:r>
            <a:br>
              <a:rPr lang="en-US" altLang="en-US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203FE0-8540-4C4C-ACEE-71C43B53F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781060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7BE0403-7D40-4849-B84C-870F8DAC59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68642159"/>
              </p:ext>
            </p:extLst>
          </p:nvPr>
        </p:nvGraphicFramePr>
        <p:xfrm>
          <a:off x="1194131" y="532050"/>
          <a:ext cx="10032623" cy="5053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99541">
                  <a:extLst>
                    <a:ext uri="{9D8B030D-6E8A-4147-A177-3AD203B41FA5}">
                      <a16:colId xmlns:a16="http://schemas.microsoft.com/office/drawing/2014/main" val="1810838149"/>
                    </a:ext>
                  </a:extLst>
                </a:gridCol>
                <a:gridCol w="2777694">
                  <a:extLst>
                    <a:ext uri="{9D8B030D-6E8A-4147-A177-3AD203B41FA5}">
                      <a16:colId xmlns:a16="http://schemas.microsoft.com/office/drawing/2014/main" val="3053701312"/>
                    </a:ext>
                  </a:extLst>
                </a:gridCol>
                <a:gridCol w="2777694">
                  <a:extLst>
                    <a:ext uri="{9D8B030D-6E8A-4147-A177-3AD203B41FA5}">
                      <a16:colId xmlns:a16="http://schemas.microsoft.com/office/drawing/2014/main" val="1691611341"/>
                    </a:ext>
                  </a:extLst>
                </a:gridCol>
                <a:gridCol w="2777694">
                  <a:extLst>
                    <a:ext uri="{9D8B030D-6E8A-4147-A177-3AD203B41FA5}">
                      <a16:colId xmlns:a16="http://schemas.microsoft.com/office/drawing/2014/main" val="3727711685"/>
                    </a:ext>
                  </a:extLst>
                </a:gridCol>
              </a:tblGrid>
              <a:tr h="1075170"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Applicants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Admitted</a:t>
                      </a:r>
                    </a:p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(Selectivity)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Accepted </a:t>
                      </a:r>
                    </a:p>
                    <a:p>
                      <a:pPr algn="ctr"/>
                      <a:r>
                        <a:rPr lang="en-US" sz="2400" b="0" dirty="0">
                          <a:solidFill>
                            <a:schemeClr val="tx1"/>
                          </a:solidFill>
                        </a:rPr>
                        <a:t>(Yield)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65297213"/>
                  </a:ext>
                </a:extLst>
              </a:tr>
              <a:tr h="99454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737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110 </a:t>
                      </a:r>
                    </a:p>
                    <a:p>
                      <a:pPr algn="ctr"/>
                      <a:r>
                        <a:rPr lang="en-US" sz="2400" b="0" dirty="0"/>
                        <a:t>(15%)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72</a:t>
                      </a:r>
                    </a:p>
                    <a:p>
                      <a:pPr algn="ctr"/>
                      <a:r>
                        <a:rPr lang="en-US" sz="2400" b="0" dirty="0"/>
                        <a:t>(65%)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4260946"/>
                  </a:ext>
                </a:extLst>
              </a:tr>
              <a:tr h="99454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740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93 </a:t>
                      </a:r>
                    </a:p>
                    <a:p>
                      <a:pPr algn="ctr"/>
                      <a:r>
                        <a:rPr lang="en-US" sz="2400" b="0" dirty="0"/>
                        <a:t>(13%)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57</a:t>
                      </a:r>
                    </a:p>
                    <a:p>
                      <a:pPr algn="ctr"/>
                      <a:r>
                        <a:rPr lang="en-US" sz="2400" b="0" dirty="0"/>
                        <a:t>(61%)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1842590"/>
                  </a:ext>
                </a:extLst>
              </a:tr>
              <a:tr h="99454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797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108 </a:t>
                      </a:r>
                    </a:p>
                    <a:p>
                      <a:pPr algn="ctr"/>
                      <a:r>
                        <a:rPr lang="en-US" sz="2400" b="0" dirty="0"/>
                        <a:t>(14%)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76</a:t>
                      </a:r>
                    </a:p>
                    <a:p>
                      <a:pPr algn="ctr"/>
                      <a:r>
                        <a:rPr lang="en-US" sz="2400" b="0" dirty="0"/>
                        <a:t>(70%)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8989699"/>
                  </a:ext>
                </a:extLst>
              </a:tr>
              <a:tr h="99454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1085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101* </a:t>
                      </a:r>
                    </a:p>
                    <a:p>
                      <a:pPr algn="ctr"/>
                      <a:r>
                        <a:rPr lang="en-US" sz="2400" b="0" dirty="0"/>
                        <a:t>(9%) 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68</a:t>
                      </a:r>
                    </a:p>
                    <a:p>
                      <a:pPr algn="ctr"/>
                      <a:r>
                        <a:rPr lang="en-US" sz="2400" b="0" dirty="0"/>
                        <a:t>(67%)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121786"/>
                  </a:ext>
                </a:extLst>
              </a:tr>
            </a:tbl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AF51A1F2-38A2-DE42-840E-0C2CA3DF6F85}"/>
              </a:ext>
            </a:extLst>
          </p:cNvPr>
          <p:cNvSpPr txBox="1"/>
          <p:nvPr/>
        </p:nvSpPr>
        <p:spPr>
          <a:xfrm>
            <a:off x="3599727" y="5903088"/>
            <a:ext cx="488396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Selectivity: relative to total applicants</a:t>
            </a:r>
          </a:p>
          <a:p>
            <a:r>
              <a:rPr lang="en-US" sz="2400" dirty="0"/>
              <a:t>Yield: relative to admitted</a:t>
            </a:r>
          </a:p>
        </p:txBody>
      </p:sp>
    </p:spTree>
    <p:extLst>
      <p:ext uri="{BB962C8B-B14F-4D97-AF65-F5344CB8AC3E}">
        <p14:creationId xmlns:p14="http://schemas.microsoft.com/office/powerpoint/2010/main" val="35724403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7BE0403-7D40-4849-B84C-870F8DAC59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96053869"/>
              </p:ext>
            </p:extLst>
          </p:nvPr>
        </p:nvGraphicFramePr>
        <p:xfrm>
          <a:off x="1240429" y="856141"/>
          <a:ext cx="10032620" cy="5053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53242">
                  <a:extLst>
                    <a:ext uri="{9D8B030D-6E8A-4147-A177-3AD203B41FA5}">
                      <a16:colId xmlns:a16="http://schemas.microsoft.com/office/drawing/2014/main" val="1810838149"/>
                    </a:ext>
                  </a:extLst>
                </a:gridCol>
                <a:gridCol w="1396563">
                  <a:extLst>
                    <a:ext uri="{9D8B030D-6E8A-4147-A177-3AD203B41FA5}">
                      <a16:colId xmlns:a16="http://schemas.microsoft.com/office/drawing/2014/main" val="3053701312"/>
                    </a:ext>
                  </a:extLst>
                </a:gridCol>
                <a:gridCol w="1396563">
                  <a:extLst>
                    <a:ext uri="{9D8B030D-6E8A-4147-A177-3AD203B41FA5}">
                      <a16:colId xmlns:a16="http://schemas.microsoft.com/office/drawing/2014/main" val="2334349620"/>
                    </a:ext>
                  </a:extLst>
                </a:gridCol>
                <a:gridCol w="1396563">
                  <a:extLst>
                    <a:ext uri="{9D8B030D-6E8A-4147-A177-3AD203B41FA5}">
                      <a16:colId xmlns:a16="http://schemas.microsoft.com/office/drawing/2014/main" val="1691611341"/>
                    </a:ext>
                  </a:extLst>
                </a:gridCol>
                <a:gridCol w="1396563">
                  <a:extLst>
                    <a:ext uri="{9D8B030D-6E8A-4147-A177-3AD203B41FA5}">
                      <a16:colId xmlns:a16="http://schemas.microsoft.com/office/drawing/2014/main" val="2325290344"/>
                    </a:ext>
                  </a:extLst>
                </a:gridCol>
                <a:gridCol w="1396563">
                  <a:extLst>
                    <a:ext uri="{9D8B030D-6E8A-4147-A177-3AD203B41FA5}">
                      <a16:colId xmlns:a16="http://schemas.microsoft.com/office/drawing/2014/main" val="3727711685"/>
                    </a:ext>
                  </a:extLst>
                </a:gridCol>
                <a:gridCol w="1396563">
                  <a:extLst>
                    <a:ext uri="{9D8B030D-6E8A-4147-A177-3AD203B41FA5}">
                      <a16:colId xmlns:a16="http://schemas.microsoft.com/office/drawing/2014/main" val="422022238"/>
                    </a:ext>
                  </a:extLst>
                </a:gridCol>
              </a:tblGrid>
              <a:tr h="537585">
                <a:tc rowSpan="2"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Applicants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Admitted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Accepted 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297213"/>
                  </a:ext>
                </a:extLst>
              </a:tr>
              <a:tr h="5375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FEMALE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FEMALE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FEMALE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68518560"/>
                  </a:ext>
                </a:extLst>
              </a:tr>
              <a:tr h="99454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737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150 </a:t>
                      </a:r>
                      <a:r>
                        <a:rPr lang="en-US" sz="2400" b="0" dirty="0"/>
                        <a:t>(20%)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110 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37</a:t>
                      </a:r>
                    </a:p>
                    <a:p>
                      <a:pPr algn="ctr"/>
                      <a:r>
                        <a:rPr lang="en-US" sz="2400" b="0" dirty="0"/>
                        <a:t>(34%)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72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23</a:t>
                      </a:r>
                    </a:p>
                    <a:p>
                      <a:pPr algn="ctr"/>
                      <a:r>
                        <a:rPr lang="en-US" sz="2400" b="0" dirty="0"/>
                        <a:t>(32%)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434260946"/>
                  </a:ext>
                </a:extLst>
              </a:tr>
              <a:tr h="99454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740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141 </a:t>
                      </a:r>
                      <a:r>
                        <a:rPr lang="en-US" sz="2400" b="0" dirty="0"/>
                        <a:t>(19%)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93 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30</a:t>
                      </a:r>
                    </a:p>
                    <a:p>
                      <a:pPr algn="ctr"/>
                      <a:r>
                        <a:rPr lang="en-US" sz="2400" b="0" dirty="0"/>
                        <a:t>(32%)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57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17</a:t>
                      </a:r>
                    </a:p>
                    <a:p>
                      <a:pPr algn="ctr"/>
                      <a:r>
                        <a:rPr lang="en-US" sz="2400" b="0" dirty="0"/>
                        <a:t>(30%)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3301842590"/>
                  </a:ext>
                </a:extLst>
              </a:tr>
              <a:tr h="99454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797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139</a:t>
                      </a:r>
                    </a:p>
                    <a:p>
                      <a:pPr algn="ctr"/>
                      <a:r>
                        <a:rPr lang="en-US" sz="2400" b="0" dirty="0"/>
                        <a:t>(17%)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108 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39</a:t>
                      </a:r>
                    </a:p>
                    <a:p>
                      <a:pPr algn="ctr"/>
                      <a:r>
                        <a:rPr lang="en-US" sz="2400" b="0" dirty="0"/>
                        <a:t>(36%)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76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27</a:t>
                      </a:r>
                    </a:p>
                    <a:p>
                      <a:pPr algn="ctr"/>
                      <a:r>
                        <a:rPr lang="en-US" sz="2400" b="0" dirty="0"/>
                        <a:t>(36%)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38989699"/>
                  </a:ext>
                </a:extLst>
              </a:tr>
              <a:tr h="99454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1085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192</a:t>
                      </a:r>
                    </a:p>
                    <a:p>
                      <a:pPr algn="ctr"/>
                      <a:r>
                        <a:rPr lang="en-US" sz="2400" b="0" dirty="0"/>
                        <a:t>(18%)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101 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34</a:t>
                      </a:r>
                      <a:endParaRPr lang="en-US" sz="2400" b="0" dirty="0"/>
                    </a:p>
                    <a:p>
                      <a:pPr algn="ctr"/>
                      <a:r>
                        <a:rPr lang="en-US" sz="2400" b="0" dirty="0"/>
                        <a:t>(35%)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68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24</a:t>
                      </a:r>
                    </a:p>
                    <a:p>
                      <a:pPr algn="ctr"/>
                      <a:r>
                        <a:rPr lang="en-US" sz="2400" b="0" dirty="0"/>
                        <a:t>(35%)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1217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6427651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7BE0403-7D40-4849-B84C-870F8DAC59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79847525"/>
              </p:ext>
            </p:extLst>
          </p:nvPr>
        </p:nvGraphicFramePr>
        <p:xfrm>
          <a:off x="1240429" y="856141"/>
          <a:ext cx="10032628" cy="5053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093">
                  <a:extLst>
                    <a:ext uri="{9D8B030D-6E8A-4147-A177-3AD203B41FA5}">
                      <a16:colId xmlns:a16="http://schemas.microsoft.com/office/drawing/2014/main" val="1810838149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3053701312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3617914390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2243440277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1691611341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3614542643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812104471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3727711685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3518355693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1094425184"/>
                    </a:ext>
                  </a:extLst>
                </a:gridCol>
              </a:tblGrid>
              <a:tr h="537585">
                <a:tc rowSpan="2"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Applicants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Admitted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Accepted 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297213"/>
                  </a:ext>
                </a:extLst>
              </a:tr>
              <a:tr h="5375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INT.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URM*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INT.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URM*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INT.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URM*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4068916"/>
                  </a:ext>
                </a:extLst>
              </a:tr>
              <a:tr h="99454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737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326</a:t>
                      </a:r>
                      <a:br>
                        <a:rPr lang="en-US" sz="2400" b="1" dirty="0"/>
                      </a:br>
                      <a:r>
                        <a:rPr lang="en-US" sz="2400" b="0" dirty="0"/>
                        <a:t>(44%)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52</a:t>
                      </a:r>
                    </a:p>
                    <a:p>
                      <a:pPr algn="ctr"/>
                      <a:r>
                        <a:rPr lang="en-US" sz="2400" b="0" dirty="0"/>
                        <a:t>(13%)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110 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28</a:t>
                      </a:r>
                    </a:p>
                    <a:p>
                      <a:pPr algn="ctr"/>
                      <a:r>
                        <a:rPr lang="en-US" sz="2400" b="0" dirty="0"/>
                        <a:t>(25%)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12</a:t>
                      </a:r>
                    </a:p>
                    <a:p>
                      <a:pPr algn="ctr"/>
                      <a:r>
                        <a:rPr lang="en-US" sz="2400" b="0" dirty="0"/>
                        <a:t>(17%)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72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17</a:t>
                      </a:r>
                    </a:p>
                    <a:p>
                      <a:pPr algn="ctr"/>
                      <a:r>
                        <a:rPr lang="en-US" sz="2400" b="0" dirty="0"/>
                        <a:t>(24%)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9</a:t>
                      </a:r>
                    </a:p>
                    <a:p>
                      <a:pPr algn="ctr"/>
                      <a:r>
                        <a:rPr lang="en-US" sz="2400" b="0" dirty="0"/>
                        <a:t>(16%)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260946"/>
                  </a:ext>
                </a:extLst>
              </a:tr>
              <a:tr h="99454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740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337</a:t>
                      </a:r>
                    </a:p>
                    <a:p>
                      <a:pPr algn="ctr"/>
                      <a:r>
                        <a:rPr lang="en-US" sz="2400" b="0" dirty="0"/>
                        <a:t>(46%)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56</a:t>
                      </a:r>
                    </a:p>
                    <a:p>
                      <a:pPr algn="ctr"/>
                      <a:r>
                        <a:rPr lang="en-US" sz="2400" b="0" dirty="0"/>
                        <a:t>(14%)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93 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23</a:t>
                      </a:r>
                    </a:p>
                    <a:p>
                      <a:pPr algn="ctr"/>
                      <a:r>
                        <a:rPr lang="en-US" sz="2400" b="0" dirty="0"/>
                        <a:t>(25%)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9</a:t>
                      </a:r>
                    </a:p>
                    <a:p>
                      <a:pPr algn="ctr"/>
                      <a:r>
                        <a:rPr lang="en-US" sz="2400" b="0" dirty="0"/>
                        <a:t>(13%)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57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15</a:t>
                      </a:r>
                    </a:p>
                    <a:p>
                      <a:pPr algn="ctr"/>
                      <a:r>
                        <a:rPr lang="en-US" sz="2400" b="0" dirty="0"/>
                        <a:t>(26%)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6</a:t>
                      </a:r>
                    </a:p>
                    <a:p>
                      <a:pPr algn="ctr"/>
                      <a:r>
                        <a:rPr lang="en-US" sz="2400" b="0" dirty="0"/>
                        <a:t>(14%)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842590"/>
                  </a:ext>
                </a:extLst>
              </a:tr>
              <a:tr h="99454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797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340</a:t>
                      </a:r>
                    </a:p>
                    <a:p>
                      <a:pPr algn="ctr"/>
                      <a:r>
                        <a:rPr lang="en-US" sz="2400" b="0" dirty="0"/>
                        <a:t>(43%)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77</a:t>
                      </a:r>
                    </a:p>
                    <a:p>
                      <a:pPr algn="ctr"/>
                      <a:r>
                        <a:rPr lang="en-US" sz="2400" b="0" dirty="0"/>
                        <a:t>(17%)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108 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26</a:t>
                      </a:r>
                    </a:p>
                    <a:p>
                      <a:pPr algn="ctr"/>
                      <a:r>
                        <a:rPr lang="en-US" sz="2400" b="0" dirty="0"/>
                        <a:t>(24%)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</a:t>
                      </a:r>
                    </a:p>
                    <a:p>
                      <a:pPr algn="ctr"/>
                      <a:r>
                        <a:rPr lang="en-US" sz="2400" b="0" dirty="0"/>
                        <a:t>(24%)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76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21</a:t>
                      </a:r>
                    </a:p>
                    <a:p>
                      <a:pPr algn="ctr"/>
                      <a:r>
                        <a:rPr lang="en-US" sz="2400" b="0" dirty="0"/>
                        <a:t>(28%)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12</a:t>
                      </a:r>
                    </a:p>
                    <a:p>
                      <a:pPr algn="ctr"/>
                      <a:r>
                        <a:rPr lang="en-US" sz="2400" b="0" dirty="0"/>
                        <a:t>(22%)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989699"/>
                  </a:ext>
                </a:extLst>
              </a:tr>
              <a:tr h="99454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1085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482</a:t>
                      </a:r>
                    </a:p>
                    <a:p>
                      <a:pPr algn="ctr"/>
                      <a:r>
                        <a:rPr lang="en-US" sz="2400" b="0" dirty="0"/>
                        <a:t>(44%)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87</a:t>
                      </a:r>
                    </a:p>
                    <a:p>
                      <a:pPr algn="ctr"/>
                      <a:r>
                        <a:rPr lang="en-US" sz="2400" b="0" dirty="0"/>
                        <a:t>(14%)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101 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18*</a:t>
                      </a:r>
                    </a:p>
                    <a:p>
                      <a:pPr algn="ctr"/>
                      <a:r>
                        <a:rPr lang="en-US" sz="2400" b="0" dirty="0"/>
                        <a:t>(19%)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16*</a:t>
                      </a:r>
                    </a:p>
                    <a:p>
                      <a:pPr algn="ctr"/>
                      <a:r>
                        <a:rPr lang="en-US" sz="2400" b="0" dirty="0"/>
                        <a:t>(21%)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68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14</a:t>
                      </a:r>
                    </a:p>
                    <a:p>
                      <a:pPr algn="ctr"/>
                      <a:r>
                        <a:rPr lang="en-US" sz="2400" b="0" dirty="0"/>
                        <a:t>(21%)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</a:t>
                      </a:r>
                    </a:p>
                    <a:p>
                      <a:pPr algn="ctr"/>
                      <a:r>
                        <a:rPr lang="en-US" sz="2400" b="0" dirty="0"/>
                        <a:t>(13%)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121786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BC7E63F2-7CCB-7D40-B5E1-A1028C65A5F5}"/>
              </a:ext>
            </a:extLst>
          </p:cNvPr>
          <p:cNvSpPr txBox="1"/>
          <p:nvPr/>
        </p:nvSpPr>
        <p:spPr>
          <a:xfrm>
            <a:off x="3298785" y="6192456"/>
            <a:ext cx="657263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/>
              <a:t>URM </a:t>
            </a:r>
            <a:r>
              <a:rPr lang="en-US" sz="2400" dirty="0" err="1"/>
              <a:t>precentages</a:t>
            </a:r>
            <a:r>
              <a:rPr lang="en-US" sz="2400" dirty="0"/>
              <a:t> are relative to domestic students</a:t>
            </a:r>
          </a:p>
        </p:txBody>
      </p:sp>
    </p:spTree>
    <p:extLst>
      <p:ext uri="{BB962C8B-B14F-4D97-AF65-F5344CB8AC3E}">
        <p14:creationId xmlns:p14="http://schemas.microsoft.com/office/powerpoint/2010/main" val="415203654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 3">
            <a:extLst>
              <a:ext uri="{FF2B5EF4-FFF2-40B4-BE49-F238E27FC236}">
                <a16:creationId xmlns:a16="http://schemas.microsoft.com/office/drawing/2014/main" id="{F7BE0403-7D40-4849-B84C-870F8DAC598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82137319"/>
              </p:ext>
            </p:extLst>
          </p:nvPr>
        </p:nvGraphicFramePr>
        <p:xfrm>
          <a:off x="1240429" y="856141"/>
          <a:ext cx="10032628" cy="50533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30093">
                  <a:extLst>
                    <a:ext uri="{9D8B030D-6E8A-4147-A177-3AD203B41FA5}">
                      <a16:colId xmlns:a16="http://schemas.microsoft.com/office/drawing/2014/main" val="1810838149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3053701312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3617914390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2243440277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1691611341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3614542643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812104471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3727711685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3518355693"/>
                    </a:ext>
                  </a:extLst>
                </a:gridCol>
                <a:gridCol w="933615">
                  <a:extLst>
                    <a:ext uri="{9D8B030D-6E8A-4147-A177-3AD203B41FA5}">
                      <a16:colId xmlns:a16="http://schemas.microsoft.com/office/drawing/2014/main" val="1094425184"/>
                    </a:ext>
                  </a:extLst>
                </a:gridCol>
              </a:tblGrid>
              <a:tr h="537585">
                <a:tc rowSpan="2">
                  <a:txBody>
                    <a:bodyPr/>
                    <a:lstStyle/>
                    <a:p>
                      <a:endParaRPr lang="en-US" sz="2400" dirty="0"/>
                    </a:p>
                  </a:txBody>
                  <a:tcPr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Applicants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Admitted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Accepted </a:t>
                      </a:r>
                    </a:p>
                  </a:txBody>
                  <a:tcPr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965297213"/>
                  </a:ext>
                </a:extLst>
              </a:tr>
              <a:tr h="537585"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INT.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URM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INT.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URM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000" dirty="0">
                          <a:solidFill>
                            <a:schemeClr val="tx1"/>
                          </a:solidFill>
                        </a:rPr>
                        <a:t>TOTAL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INT.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000" b="0" dirty="0">
                          <a:solidFill>
                            <a:schemeClr val="tx1"/>
                          </a:solidFill>
                        </a:rPr>
                        <a:t>URM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984068916"/>
                  </a:ext>
                </a:extLst>
              </a:tr>
              <a:tr h="99454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2018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737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326</a:t>
                      </a:r>
                      <a:br>
                        <a:rPr lang="en-US" sz="2400" b="1" dirty="0"/>
                      </a:br>
                      <a:r>
                        <a:rPr lang="en-US" sz="2400" b="0" dirty="0"/>
                        <a:t>(44%)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52</a:t>
                      </a:r>
                    </a:p>
                    <a:p>
                      <a:pPr algn="ctr"/>
                      <a:r>
                        <a:rPr lang="en-US" sz="2400" b="0" dirty="0"/>
                        <a:t>(7%)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110 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28</a:t>
                      </a:r>
                    </a:p>
                    <a:p>
                      <a:pPr algn="ctr"/>
                      <a:r>
                        <a:rPr lang="en-US" sz="2400" b="0" dirty="0"/>
                        <a:t>(25%)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12</a:t>
                      </a:r>
                    </a:p>
                    <a:p>
                      <a:pPr algn="ctr"/>
                      <a:r>
                        <a:rPr lang="en-US" sz="2400" b="0" dirty="0"/>
                        <a:t>(11%)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72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17</a:t>
                      </a:r>
                    </a:p>
                    <a:p>
                      <a:pPr algn="ctr"/>
                      <a:r>
                        <a:rPr lang="en-US" sz="2400" b="0" dirty="0"/>
                        <a:t>(24%)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9</a:t>
                      </a:r>
                    </a:p>
                    <a:p>
                      <a:pPr algn="ctr"/>
                      <a:r>
                        <a:rPr lang="en-US" sz="2400" b="0" dirty="0"/>
                        <a:t>(13%)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434260946"/>
                  </a:ext>
                </a:extLst>
              </a:tr>
              <a:tr h="99454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2019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740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337</a:t>
                      </a:r>
                    </a:p>
                    <a:p>
                      <a:pPr algn="ctr"/>
                      <a:r>
                        <a:rPr lang="en-US" sz="2400" b="0" dirty="0"/>
                        <a:t>(46%)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56</a:t>
                      </a:r>
                    </a:p>
                    <a:p>
                      <a:pPr algn="ctr"/>
                      <a:r>
                        <a:rPr lang="en-US" sz="2400" b="0" dirty="0"/>
                        <a:t>(8%)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93 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23</a:t>
                      </a:r>
                    </a:p>
                    <a:p>
                      <a:pPr algn="ctr"/>
                      <a:r>
                        <a:rPr lang="en-US" sz="2400" b="0" dirty="0"/>
                        <a:t>(25%)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9</a:t>
                      </a:r>
                    </a:p>
                    <a:p>
                      <a:pPr algn="ctr"/>
                      <a:r>
                        <a:rPr lang="en-US" sz="2400" b="0" dirty="0"/>
                        <a:t>(10%)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57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15</a:t>
                      </a:r>
                    </a:p>
                    <a:p>
                      <a:pPr algn="ctr"/>
                      <a:r>
                        <a:rPr lang="en-US" sz="2400" b="0" dirty="0"/>
                        <a:t>(26%)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6</a:t>
                      </a:r>
                    </a:p>
                    <a:p>
                      <a:pPr algn="ctr"/>
                      <a:r>
                        <a:rPr lang="en-US" sz="2400" b="0" dirty="0"/>
                        <a:t>(11%)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01842590"/>
                  </a:ext>
                </a:extLst>
              </a:tr>
              <a:tr h="99454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2020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797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340</a:t>
                      </a:r>
                    </a:p>
                    <a:p>
                      <a:pPr algn="ctr"/>
                      <a:r>
                        <a:rPr lang="en-US" sz="2400" b="0" dirty="0"/>
                        <a:t>(43%)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77</a:t>
                      </a:r>
                    </a:p>
                    <a:p>
                      <a:pPr algn="ctr"/>
                      <a:r>
                        <a:rPr lang="en-US" sz="2400" b="0" dirty="0"/>
                        <a:t>(10%)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108 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26</a:t>
                      </a:r>
                    </a:p>
                    <a:p>
                      <a:pPr algn="ctr"/>
                      <a:r>
                        <a:rPr lang="en-US" sz="2400" b="0" dirty="0"/>
                        <a:t>(24%)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</a:t>
                      </a:r>
                    </a:p>
                    <a:p>
                      <a:pPr algn="ctr"/>
                      <a:r>
                        <a:rPr lang="en-US" sz="2400" b="0" dirty="0"/>
                        <a:t>(19%)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76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21</a:t>
                      </a:r>
                    </a:p>
                    <a:p>
                      <a:pPr algn="ctr"/>
                      <a:r>
                        <a:rPr lang="en-US" sz="2400" b="0" dirty="0"/>
                        <a:t>(28%)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12</a:t>
                      </a:r>
                    </a:p>
                    <a:p>
                      <a:pPr algn="ctr"/>
                      <a:r>
                        <a:rPr lang="en-US" sz="2400" b="0" dirty="0"/>
                        <a:t>(16%)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38989699"/>
                  </a:ext>
                </a:extLst>
              </a:tr>
              <a:tr h="994542"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2021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1085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482</a:t>
                      </a:r>
                    </a:p>
                    <a:p>
                      <a:pPr algn="ctr"/>
                      <a:r>
                        <a:rPr lang="en-US" sz="2400" b="0" dirty="0"/>
                        <a:t>(44%)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87</a:t>
                      </a:r>
                    </a:p>
                    <a:p>
                      <a:pPr algn="ctr"/>
                      <a:r>
                        <a:rPr lang="en-US" sz="2400" b="0" dirty="0"/>
                        <a:t>(8%)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101 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18*</a:t>
                      </a:r>
                    </a:p>
                    <a:p>
                      <a:pPr algn="ctr"/>
                      <a:r>
                        <a:rPr lang="en-US" sz="2400" b="0" dirty="0"/>
                        <a:t>(19%)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16*</a:t>
                      </a:r>
                    </a:p>
                    <a:p>
                      <a:pPr algn="ctr"/>
                      <a:r>
                        <a:rPr lang="en-US" sz="2400" b="0" dirty="0"/>
                        <a:t>(17%)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68</a:t>
                      </a:r>
                    </a:p>
                  </a:txBody>
                  <a:tcPr anchor="ctr">
                    <a:lnL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14</a:t>
                      </a:r>
                    </a:p>
                    <a:p>
                      <a:pPr algn="ctr"/>
                      <a:r>
                        <a:rPr lang="en-US" sz="2400" b="0" dirty="0"/>
                        <a:t>(21%)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/>
                        <a:t>7</a:t>
                      </a:r>
                    </a:p>
                    <a:p>
                      <a:pPr algn="ctr"/>
                      <a:r>
                        <a:rPr lang="en-US" sz="2400" b="0" dirty="0"/>
                        <a:t>(10%)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712178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8486575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81417B00-7EC8-CC48-8DF6-F577F052F740}"/>
              </a:ext>
            </a:extLst>
          </p:cNvPr>
          <p:cNvSpPr txBox="1">
            <a:spLocks/>
          </p:cNvSpPr>
          <p:nvPr/>
        </p:nvSpPr>
        <p:spPr>
          <a:xfrm>
            <a:off x="0" y="926957"/>
            <a:ext cx="3310719" cy="42591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70000"/>
              </a:lnSpc>
            </a:pPr>
            <a:r>
              <a:rPr lang="en-US" sz="3200" b="1" dirty="0">
                <a:latin typeface="Arial Black" panose="020B0604020202020204" pitchFamily="34" charset="0"/>
                <a:cs typeface="Arial Black" panose="020B0604020202020204" pitchFamily="34" charset="0"/>
              </a:rPr>
              <a:t>2020 GRADUATE STUDENTS SURVEY</a:t>
            </a:r>
            <a:endParaRPr lang="en-US" sz="3200" dirty="0"/>
          </a:p>
        </p:txBody>
      </p:sp>
      <p:pic>
        <p:nvPicPr>
          <p:cNvPr id="5" name="slide5">
            <a:extLst>
              <a:ext uri="{FF2B5EF4-FFF2-40B4-BE49-F238E27FC236}">
                <a16:creationId xmlns:a16="http://schemas.microsoft.com/office/drawing/2014/main" id="{DAB25A0E-FF63-3445-B9F5-90C65325D77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84030" y="0"/>
            <a:ext cx="85725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269845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7">
            <a:extLst>
              <a:ext uri="{FF2B5EF4-FFF2-40B4-BE49-F238E27FC236}">
                <a16:creationId xmlns:a16="http://schemas.microsoft.com/office/drawing/2014/main" id="{E4802ADF-C1A9-1A4D-8F22-2E29B2FAFEC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36190" y="-685772"/>
            <a:ext cx="9355810" cy="7484648"/>
          </a:xfrm>
          <a:prstGeom prst="rect">
            <a:avLst/>
          </a:prstGeom>
        </p:spPr>
      </p:pic>
      <p:sp>
        <p:nvSpPr>
          <p:cNvPr id="5" name="Title 1">
            <a:extLst>
              <a:ext uri="{FF2B5EF4-FFF2-40B4-BE49-F238E27FC236}">
                <a16:creationId xmlns:a16="http://schemas.microsoft.com/office/drawing/2014/main" id="{73CB1D24-EACF-1B4B-B946-775463E0E870}"/>
              </a:ext>
            </a:extLst>
          </p:cNvPr>
          <p:cNvSpPr txBox="1">
            <a:spLocks/>
          </p:cNvSpPr>
          <p:nvPr/>
        </p:nvSpPr>
        <p:spPr>
          <a:xfrm>
            <a:off x="0" y="926957"/>
            <a:ext cx="3310719" cy="42591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70000"/>
              </a:lnSpc>
            </a:pPr>
            <a:r>
              <a:rPr lang="en-US" sz="3200" b="1" dirty="0">
                <a:latin typeface="Arial Black" panose="020B0604020202020204" pitchFamily="34" charset="0"/>
                <a:cs typeface="Arial Black" panose="020B0604020202020204" pitchFamily="34" charset="0"/>
              </a:rPr>
              <a:t>2020 GRADUATE STUDENTS SURVEY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7079338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slide10">
            <a:extLst>
              <a:ext uri="{FF2B5EF4-FFF2-40B4-BE49-F238E27FC236}">
                <a16:creationId xmlns:a16="http://schemas.microsoft.com/office/drawing/2014/main" id="{A75B3D20-2AE5-8143-9AC4-3E089EDE5D2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5125" y="-758212"/>
            <a:ext cx="9520265" cy="7616212"/>
          </a:xfrm>
          <a:prstGeom prst="rect">
            <a:avLst/>
          </a:prstGeom>
        </p:spPr>
      </p:pic>
      <p:sp>
        <p:nvSpPr>
          <p:cNvPr id="6" name="Title 1">
            <a:extLst>
              <a:ext uri="{FF2B5EF4-FFF2-40B4-BE49-F238E27FC236}">
                <a16:creationId xmlns:a16="http://schemas.microsoft.com/office/drawing/2014/main" id="{330C6593-D960-1B49-B640-3D155E620C9F}"/>
              </a:ext>
            </a:extLst>
          </p:cNvPr>
          <p:cNvSpPr txBox="1">
            <a:spLocks/>
          </p:cNvSpPr>
          <p:nvPr/>
        </p:nvSpPr>
        <p:spPr>
          <a:xfrm>
            <a:off x="0" y="1431925"/>
            <a:ext cx="3310719" cy="4259191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lnSpc>
                <a:spcPct val="170000"/>
              </a:lnSpc>
            </a:pPr>
            <a:r>
              <a:rPr lang="en-US" sz="3200" b="1" dirty="0">
                <a:latin typeface="Arial Black" panose="020B0604020202020204" pitchFamily="34" charset="0"/>
                <a:cs typeface="Arial Black" panose="020B0604020202020204" pitchFamily="34" charset="0"/>
              </a:rPr>
              <a:t>2020 GRADUATE STUDENTS SURVEY</a:t>
            </a:r>
            <a:endParaRPr lang="en-US" sz="32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380333C9-5556-6C40-90BF-A788C7B67115}"/>
              </a:ext>
            </a:extLst>
          </p:cNvPr>
          <p:cNvSpPr/>
          <p:nvPr/>
        </p:nvSpPr>
        <p:spPr>
          <a:xfrm>
            <a:off x="10332095" y="0"/>
            <a:ext cx="2727701" cy="720671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869074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5444941-494C-AD42-B7C1-A025A4EBD20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59307" y="215000"/>
            <a:ext cx="11667699" cy="1325563"/>
          </a:xfrm>
        </p:spPr>
        <p:txBody>
          <a:bodyPr>
            <a:normAutofit/>
          </a:bodyPr>
          <a:lstStyle/>
          <a:p>
            <a:r>
              <a:rPr lang="en-US" sz="3600" b="1" dirty="0">
                <a:latin typeface="Arial Black" panose="020B0604020202020204" pitchFamily="34" charset="0"/>
                <a:cs typeface="Arial Black" panose="020B0604020202020204" pitchFamily="34" charset="0"/>
              </a:rPr>
              <a:t>2020 GRADUATE STUDENTS SURVEY - 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48E1C5-2C17-7740-9314-C381CCB10E5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5356" y="1811383"/>
            <a:ext cx="10515600" cy="4351338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Stanford and Caltech are our top ranked competitors</a:t>
            </a:r>
          </a:p>
          <a:p>
            <a:r>
              <a:rPr lang="en-US" dirty="0"/>
              <a:t>Things that matter</a:t>
            </a:r>
          </a:p>
          <a:p>
            <a:pPr lvl="1"/>
            <a:r>
              <a:rPr lang="en-US" dirty="0"/>
              <a:t>Fit with professor or research group</a:t>
            </a:r>
          </a:p>
          <a:p>
            <a:pPr lvl="1"/>
            <a:r>
              <a:rPr lang="en-US" dirty="0"/>
              <a:t>Range of research opportunities</a:t>
            </a:r>
          </a:p>
          <a:p>
            <a:pPr lvl="1"/>
            <a:r>
              <a:rPr lang="en-US" dirty="0"/>
              <a:t>Specific research project</a:t>
            </a:r>
          </a:p>
          <a:p>
            <a:pPr lvl="1"/>
            <a:r>
              <a:rPr lang="en-US" dirty="0"/>
              <a:t>Financial support</a:t>
            </a:r>
          </a:p>
          <a:p>
            <a:pPr lvl="1"/>
            <a:r>
              <a:rPr lang="en-US" dirty="0"/>
              <a:t>Academic Reputation of the Department</a:t>
            </a:r>
          </a:p>
          <a:p>
            <a:pPr lvl="1"/>
            <a:r>
              <a:rPr lang="en-US" dirty="0"/>
              <a:t>Culture or community of the Department – gender difference (males prefer us more than females)</a:t>
            </a:r>
          </a:p>
          <a:p>
            <a:r>
              <a:rPr lang="en-US" dirty="0"/>
              <a:t>Key influencers in making a decision (positive or negative)</a:t>
            </a:r>
          </a:p>
          <a:p>
            <a:pPr lvl="1"/>
            <a:r>
              <a:rPr lang="en-US" dirty="0"/>
              <a:t>One on one meetings with faculty</a:t>
            </a:r>
          </a:p>
          <a:p>
            <a:pPr lvl="1"/>
            <a:r>
              <a:rPr lang="en-US" dirty="0"/>
              <a:t>Interactions with current graduate students  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606594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351E4-BEC0-3944-B559-B226B1725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  <a:t>OUTLINE</a:t>
            </a:r>
            <a:br>
              <a:rPr lang="en-US" altLang="en-US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203FE0-8540-4C4C-ACEE-71C43B53F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4351338"/>
          </a:xfrm>
        </p:spPr>
        <p:txBody>
          <a:bodyPr/>
          <a:lstStyle/>
          <a:p>
            <a:r>
              <a:rPr lang="en-US" dirty="0"/>
              <a:t>Review GAC Membership and Organization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/>
              <a:t>Review Timeline/Process</a:t>
            </a:r>
          </a:p>
          <a:p>
            <a:pPr marL="457200" lvl="1" indent="0">
              <a:buNone/>
            </a:pPr>
            <a:endParaRPr lang="en-US" dirty="0"/>
          </a:p>
          <a:p>
            <a:r>
              <a:rPr lang="en-US" dirty="0"/>
              <a:t>Questions?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489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882508-FB5B-644B-8D63-5125828141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084D86-0FF1-B041-B1F6-93F33E2235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2970673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120B685-B6EE-6C47-9E48-70C244E0B5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B2BAE8-ADCB-D745-B7CB-DF56A53C90E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61045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351E4-BEC0-3944-B559-B226B1725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  <a:t>2021-2022 GAC Membership</a:t>
            </a:r>
            <a:br>
              <a:rPr lang="en-US" altLang="en-US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</a:b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3203FE0-8540-4C4C-ACEE-71C43B53FD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36171" y="1704976"/>
            <a:ext cx="10515600" cy="4351338"/>
          </a:xfrm>
        </p:spPr>
        <p:txBody>
          <a:bodyPr>
            <a:normAutofit/>
          </a:bodyPr>
          <a:lstStyle/>
          <a:p>
            <a:r>
              <a:rPr lang="en-US" sz="2400" dirty="0"/>
              <a:t>Steven Barrett, ADH, Air</a:t>
            </a:r>
          </a:p>
          <a:p>
            <a:r>
              <a:rPr lang="en-US" sz="2400" dirty="0"/>
              <a:t>Luca </a:t>
            </a:r>
            <a:r>
              <a:rPr lang="en-US" sz="2400" dirty="0" err="1"/>
              <a:t>Carlone</a:t>
            </a:r>
            <a:r>
              <a:rPr lang="en-US" sz="2400" dirty="0"/>
              <a:t>, Computing</a:t>
            </a:r>
          </a:p>
          <a:p>
            <a:r>
              <a:rPr lang="en-US" sz="2400" dirty="0"/>
              <a:t>Zack Cordero, Space</a:t>
            </a:r>
          </a:p>
          <a:p>
            <a:r>
              <a:rPr lang="en-US" sz="2400" dirty="0"/>
              <a:t>Oli de </a:t>
            </a:r>
            <a:r>
              <a:rPr lang="en-US" sz="2400" dirty="0" err="1"/>
              <a:t>Weck</a:t>
            </a:r>
            <a:r>
              <a:rPr lang="en-US" sz="2400" dirty="0"/>
              <a:t>, Space</a:t>
            </a:r>
          </a:p>
          <a:p>
            <a:r>
              <a:rPr lang="en-US" sz="2400" dirty="0" err="1"/>
              <a:t>Chuchu</a:t>
            </a:r>
            <a:r>
              <a:rPr lang="en-US" sz="2400" dirty="0"/>
              <a:t> Fan, Computing</a:t>
            </a:r>
          </a:p>
          <a:p>
            <a:r>
              <a:rPr lang="en-US" sz="2400" dirty="0"/>
              <a:t>Ed </a:t>
            </a:r>
            <a:r>
              <a:rPr lang="en-US" sz="2400" dirty="0" err="1"/>
              <a:t>Greitzer</a:t>
            </a:r>
            <a:r>
              <a:rPr lang="en-US" sz="2400" dirty="0"/>
              <a:t>, Air</a:t>
            </a:r>
          </a:p>
          <a:p>
            <a:r>
              <a:rPr lang="en-US" sz="2400" dirty="0"/>
              <a:t>John </a:t>
            </a:r>
            <a:r>
              <a:rPr lang="en-US" sz="2400" dirty="0" err="1"/>
              <a:t>Hansman</a:t>
            </a:r>
            <a:r>
              <a:rPr lang="en-US" sz="2400" dirty="0"/>
              <a:t>, Air</a:t>
            </a:r>
          </a:p>
          <a:p>
            <a:r>
              <a:rPr lang="en-US" sz="2400" dirty="0"/>
              <a:t>Wesley Harris, Air, DI&amp;I</a:t>
            </a:r>
          </a:p>
          <a:p>
            <a:r>
              <a:rPr lang="en-US" sz="2400" dirty="0"/>
              <a:t>Daniel Hastings, Space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136CD9F0-17A5-4D4F-BB32-F21471153007}"/>
              </a:ext>
            </a:extLst>
          </p:cNvPr>
          <p:cNvSpPr txBox="1">
            <a:spLocks/>
          </p:cNvSpPr>
          <p:nvPr/>
        </p:nvSpPr>
        <p:spPr>
          <a:xfrm>
            <a:off x="6096000" y="1690688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400" dirty="0"/>
              <a:t>Jon How, Computing</a:t>
            </a:r>
          </a:p>
          <a:p>
            <a:r>
              <a:rPr lang="en-US" sz="2400" dirty="0"/>
              <a:t>Nancy Leveson, Space</a:t>
            </a:r>
          </a:p>
          <a:p>
            <a:r>
              <a:rPr lang="en-US" sz="2400" dirty="0"/>
              <a:t>Richard Linares, Space</a:t>
            </a:r>
          </a:p>
          <a:p>
            <a:r>
              <a:rPr lang="en-US" sz="2400" dirty="0"/>
              <a:t>Paulo Lozano, Space, DI&amp;I</a:t>
            </a:r>
          </a:p>
          <a:p>
            <a:r>
              <a:rPr lang="en-US" sz="2400" dirty="0"/>
              <a:t>Beth </a:t>
            </a:r>
            <a:r>
              <a:rPr lang="en-US" sz="2400" dirty="0" err="1"/>
              <a:t>Marois</a:t>
            </a:r>
            <a:r>
              <a:rPr lang="en-US" sz="2400" dirty="0"/>
              <a:t>, Graduate Administrator</a:t>
            </a:r>
          </a:p>
          <a:p>
            <a:r>
              <a:rPr lang="en-US" sz="2400" dirty="0" err="1"/>
              <a:t>Eytan</a:t>
            </a:r>
            <a:r>
              <a:rPr lang="en-US" sz="2400" dirty="0"/>
              <a:t> Modiano, Computing</a:t>
            </a:r>
          </a:p>
          <a:p>
            <a:r>
              <a:rPr lang="en-US" sz="2400" dirty="0"/>
              <a:t>Jaime </a:t>
            </a:r>
            <a:r>
              <a:rPr lang="en-US" sz="2400" dirty="0" err="1"/>
              <a:t>Peraire</a:t>
            </a:r>
            <a:r>
              <a:rPr lang="en-US" sz="2400" dirty="0"/>
              <a:t>, Chair, Computing</a:t>
            </a:r>
          </a:p>
          <a:p>
            <a:r>
              <a:rPr lang="en-US" sz="2400" dirty="0"/>
              <a:t>Nick Roy, Computing, DI&amp;I</a:t>
            </a:r>
          </a:p>
          <a:p>
            <a:r>
              <a:rPr lang="en-US" sz="2400" dirty="0"/>
              <a:t>Moe Win, Computing</a:t>
            </a:r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114534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Slide Number Placeholder 5">
            <a:extLst>
              <a:ext uri="{FF2B5EF4-FFF2-40B4-BE49-F238E27FC236}">
                <a16:creationId xmlns:a16="http://schemas.microsoft.com/office/drawing/2014/main" id="{43D2AAF1-8479-8844-BFA9-FDE498A956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A9C26B79-6D1E-1A40-BE0F-750B080F02E5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4</a:t>
            </a:fld>
            <a:endParaRPr lang="en-US" altLang="en-US" sz="1400"/>
          </a:p>
        </p:txBody>
      </p:sp>
      <p:sp>
        <p:nvSpPr>
          <p:cNvPr id="56322" name="Rectangle 2">
            <a:extLst>
              <a:ext uri="{FF2B5EF4-FFF2-40B4-BE49-F238E27FC236}">
                <a16:creationId xmlns:a16="http://schemas.microsoft.com/office/drawing/2014/main" id="{8B0AED00-ECD5-E343-9713-41EBBAD0DC37}"/>
              </a:ext>
            </a:extLst>
          </p:cNvPr>
          <p:cNvSpPr>
            <a:spLocks noChangeArrowheads="1"/>
          </p:cNvSpPr>
          <p:nvPr/>
        </p:nvSpPr>
        <p:spPr bwMode="auto">
          <a:xfrm>
            <a:off x="-697173" y="154877"/>
            <a:ext cx="12050973" cy="679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buFontTx/>
              <a:buNone/>
            </a:pPr>
            <a:r>
              <a:rPr lang="en-US" altLang="en-US" sz="4000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  <a:t>The Process/Timeline 2020-2021</a:t>
            </a:r>
          </a:p>
        </p:txBody>
      </p:sp>
      <p:sp>
        <p:nvSpPr>
          <p:cNvPr id="2" name="Oval 1">
            <a:extLst>
              <a:ext uri="{FF2B5EF4-FFF2-40B4-BE49-F238E27FC236}">
                <a16:creationId xmlns:a16="http://schemas.microsoft.com/office/drawing/2014/main" id="{DBA69F45-1849-B340-BA50-478D7E0A0E05}"/>
              </a:ext>
            </a:extLst>
          </p:cNvPr>
          <p:cNvSpPr/>
          <p:nvPr/>
        </p:nvSpPr>
        <p:spPr>
          <a:xfrm>
            <a:off x="419459" y="1042210"/>
            <a:ext cx="586853" cy="4899546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91FDB02-EBC4-2D49-BD12-BF5885DDF7A3}"/>
              </a:ext>
            </a:extLst>
          </p:cNvPr>
          <p:cNvSpPr/>
          <p:nvPr/>
        </p:nvSpPr>
        <p:spPr>
          <a:xfrm>
            <a:off x="1157886" y="1274269"/>
            <a:ext cx="586853" cy="4558352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  <a:p>
            <a:pPr algn="ctr"/>
            <a:endParaRPr lang="en-US" dirty="0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16D5EFDD-08AF-CE47-B504-01BF9B53F1E4}"/>
              </a:ext>
            </a:extLst>
          </p:cNvPr>
          <p:cNvSpPr/>
          <p:nvPr/>
        </p:nvSpPr>
        <p:spPr>
          <a:xfrm>
            <a:off x="3801537" y="2146864"/>
            <a:ext cx="586853" cy="3152633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2FD9FFF-2601-8942-8073-88BAF988D39C}"/>
              </a:ext>
            </a:extLst>
          </p:cNvPr>
          <p:cNvSpPr/>
          <p:nvPr/>
        </p:nvSpPr>
        <p:spPr>
          <a:xfrm>
            <a:off x="6532383" y="2461624"/>
            <a:ext cx="586853" cy="2183642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F0863FA-960D-3D4B-89AD-C34CC07EA0A1}"/>
              </a:ext>
            </a:extLst>
          </p:cNvPr>
          <p:cNvSpPr txBox="1"/>
          <p:nvPr/>
        </p:nvSpPr>
        <p:spPr>
          <a:xfrm>
            <a:off x="178236" y="5894685"/>
            <a:ext cx="163508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Initial</a:t>
            </a:r>
            <a:r>
              <a:rPr lang="en-US" dirty="0"/>
              <a:t> Pool</a:t>
            </a:r>
          </a:p>
          <a:p>
            <a:r>
              <a:rPr lang="en-US" dirty="0"/>
              <a:t>Deadline 12/15/2021</a:t>
            </a:r>
          </a:p>
          <a:p>
            <a:endParaRPr lang="en-US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0BEE0E4-69D6-DD4A-BF83-ABCDD2EF6403}"/>
              </a:ext>
            </a:extLst>
          </p:cNvPr>
          <p:cNvSpPr txBox="1"/>
          <p:nvPr/>
        </p:nvSpPr>
        <p:spPr>
          <a:xfrm>
            <a:off x="1352147" y="5880010"/>
            <a:ext cx="171514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Completed Applications</a:t>
            </a:r>
          </a:p>
          <a:p>
            <a:endParaRPr lang="en-US" sz="20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7CBEC8E-8C8F-CE41-8E01-1CE2BF7DABDD}"/>
              </a:ext>
            </a:extLst>
          </p:cNvPr>
          <p:cNvSpPr txBox="1"/>
          <p:nvPr/>
        </p:nvSpPr>
        <p:spPr>
          <a:xfrm>
            <a:off x="1768995" y="2961740"/>
            <a:ext cx="2257795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First 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2377 GAC reads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 reads/applicant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3 reads if URM or F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Completed 1/14/2021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379C2B8-EDCA-454C-B193-99B4877CD900}"/>
              </a:ext>
            </a:extLst>
          </p:cNvPr>
          <p:cNvSpPr txBox="1"/>
          <p:nvPr/>
        </p:nvSpPr>
        <p:spPr>
          <a:xfrm>
            <a:off x="4493469" y="3117130"/>
            <a:ext cx="2081035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Second Round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709 Additional reads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 additional reads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Completed 2/2/2021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54AEB4-253B-3B49-AE18-1AF2B2BF25FC}"/>
              </a:ext>
            </a:extLst>
          </p:cNvPr>
          <p:cNvSpPr txBox="1"/>
          <p:nvPr/>
        </p:nvSpPr>
        <p:spPr>
          <a:xfrm>
            <a:off x="7178600" y="3257749"/>
            <a:ext cx="227357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/>
              <a:t>Sector Meetings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400" dirty="0"/>
              <a:t>2/8-12 /2021</a:t>
            </a: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F1DA01F-1822-E64F-9482-0DAADE2461AA}"/>
              </a:ext>
            </a:extLst>
          </p:cNvPr>
          <p:cNvSpPr/>
          <p:nvPr/>
        </p:nvSpPr>
        <p:spPr>
          <a:xfrm>
            <a:off x="8762348" y="2789373"/>
            <a:ext cx="586853" cy="1569661"/>
          </a:xfrm>
          <a:prstGeom prst="ellipse">
            <a:avLst/>
          </a:prstGeom>
          <a:blipFill>
            <a:blip r:embed="rId3"/>
            <a:tile tx="0" ty="0" sx="100000" sy="100000" flip="none" algn="tl"/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C803B13-1FAE-1940-8C25-258FCED4B3A6}"/>
              </a:ext>
            </a:extLst>
          </p:cNvPr>
          <p:cNvSpPr txBox="1"/>
          <p:nvPr/>
        </p:nvSpPr>
        <p:spPr>
          <a:xfrm>
            <a:off x="8577541" y="4683599"/>
            <a:ext cx="161045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Admitted Students</a:t>
            </a:r>
          </a:p>
          <a:p>
            <a:endParaRPr lang="en-US" sz="2000" dirty="0"/>
          </a:p>
          <a:p>
            <a:r>
              <a:rPr lang="en-US" sz="2000" dirty="0"/>
              <a:t>35 Waitlisted</a:t>
            </a:r>
          </a:p>
          <a:p>
            <a:endParaRPr lang="en-US" sz="2000" dirty="0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203D270B-6C69-B74F-AE9C-50191665D881}"/>
              </a:ext>
            </a:extLst>
          </p:cNvPr>
          <p:cNvSpPr/>
          <p:nvPr/>
        </p:nvSpPr>
        <p:spPr>
          <a:xfrm>
            <a:off x="11327428" y="2983783"/>
            <a:ext cx="586853" cy="1057027"/>
          </a:xfrm>
          <a:prstGeom prst="ellipse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?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75B2874-FCD4-B548-B153-7873BA017682}"/>
              </a:ext>
            </a:extLst>
          </p:cNvPr>
          <p:cNvSpPr txBox="1"/>
          <p:nvPr/>
        </p:nvSpPr>
        <p:spPr>
          <a:xfrm>
            <a:off x="11034114" y="4326571"/>
            <a:ext cx="161045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Enrolled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6BA7FA45-1F4D-0648-85F0-5ADC8970C453}"/>
              </a:ext>
            </a:extLst>
          </p:cNvPr>
          <p:cNvSpPr txBox="1"/>
          <p:nvPr/>
        </p:nvSpPr>
        <p:spPr>
          <a:xfrm>
            <a:off x="9725945" y="3323071"/>
            <a:ext cx="1531031" cy="4001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sz="2000" b="1" dirty="0">
                <a:solidFill>
                  <a:srgbClr val="0070C0"/>
                </a:solidFill>
              </a:rPr>
              <a:t>Open House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4AF1EB8-EC23-7244-A747-3334AA752EFF}"/>
              </a:ext>
            </a:extLst>
          </p:cNvPr>
          <p:cNvCxnSpPr/>
          <p:nvPr/>
        </p:nvCxnSpPr>
        <p:spPr>
          <a:xfrm>
            <a:off x="1157886" y="1042210"/>
            <a:ext cx="9333574" cy="0"/>
          </a:xfrm>
          <a:prstGeom prst="straightConnector1">
            <a:avLst/>
          </a:prstGeom>
          <a:ln w="8890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E775CF4D-C883-BE41-BE9C-C82FC53940DE}"/>
              </a:ext>
            </a:extLst>
          </p:cNvPr>
          <p:cNvSpPr txBox="1"/>
          <p:nvPr/>
        </p:nvSpPr>
        <p:spPr>
          <a:xfrm>
            <a:off x="329455" y="3415049"/>
            <a:ext cx="704039" cy="40011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lang="en-US" sz="2000" b="1" dirty="0"/>
              <a:t>1085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C7241AD-1ED1-894B-A14A-461830C93543}"/>
              </a:ext>
            </a:extLst>
          </p:cNvPr>
          <p:cNvSpPr txBox="1"/>
          <p:nvPr/>
        </p:nvSpPr>
        <p:spPr>
          <a:xfrm>
            <a:off x="1109281" y="3267270"/>
            <a:ext cx="704039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1057</a:t>
            </a:r>
          </a:p>
          <a:p>
            <a:pPr algn="ctr"/>
            <a:r>
              <a:rPr lang="en-US" sz="2000" dirty="0"/>
              <a:t>98%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0220260A-90D6-4745-8310-2C9223D4FF65}"/>
              </a:ext>
            </a:extLst>
          </p:cNvPr>
          <p:cNvSpPr txBox="1"/>
          <p:nvPr/>
        </p:nvSpPr>
        <p:spPr>
          <a:xfrm>
            <a:off x="3783552" y="3261161"/>
            <a:ext cx="664201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441</a:t>
            </a:r>
          </a:p>
          <a:p>
            <a:pPr algn="ctr"/>
            <a:r>
              <a:rPr lang="en-US" sz="2000" dirty="0"/>
              <a:t>41%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5DE9FFB6-3803-0842-BEFD-85B32FD90BF1}"/>
              </a:ext>
            </a:extLst>
          </p:cNvPr>
          <p:cNvSpPr txBox="1"/>
          <p:nvPr/>
        </p:nvSpPr>
        <p:spPr>
          <a:xfrm>
            <a:off x="6512260" y="3261161"/>
            <a:ext cx="627096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/>
              <a:t>272</a:t>
            </a:r>
          </a:p>
          <a:p>
            <a:pPr algn="ctr"/>
            <a:r>
              <a:rPr lang="en-US" sz="2000" dirty="0"/>
              <a:t>25%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5CA2CA8-8C1A-0048-9307-025298B1849B}"/>
              </a:ext>
            </a:extLst>
          </p:cNvPr>
          <p:cNvSpPr txBox="1"/>
          <p:nvPr/>
        </p:nvSpPr>
        <p:spPr>
          <a:xfrm>
            <a:off x="8751740" y="3266906"/>
            <a:ext cx="631031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101</a:t>
            </a:r>
          </a:p>
          <a:p>
            <a:pPr algn="ctr"/>
            <a:r>
              <a:rPr lang="en-US" sz="2000" dirty="0"/>
              <a:t>9%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08D5B1-FFA0-1A45-BAAC-428CF7AC6167}"/>
              </a:ext>
            </a:extLst>
          </p:cNvPr>
          <p:cNvSpPr txBox="1"/>
          <p:nvPr/>
        </p:nvSpPr>
        <p:spPr>
          <a:xfrm>
            <a:off x="11261625" y="3225132"/>
            <a:ext cx="718457" cy="707886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/>
              <a:t>68</a:t>
            </a:r>
          </a:p>
          <a:p>
            <a:pPr algn="ctr"/>
            <a:r>
              <a:rPr lang="en-US" sz="2000" dirty="0"/>
              <a:t>6%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7D24CB6-96DE-2D41-B6A3-B849EAA3BCDE}"/>
              </a:ext>
            </a:extLst>
          </p:cNvPr>
          <p:cNvSpPr txBox="1"/>
          <p:nvPr/>
        </p:nvSpPr>
        <p:spPr>
          <a:xfrm>
            <a:off x="9926988" y="3649392"/>
            <a:ext cx="11833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3/12/2021</a:t>
            </a:r>
          </a:p>
        </p:txBody>
      </p:sp>
    </p:spTree>
    <p:extLst>
      <p:ext uri="{BB962C8B-B14F-4D97-AF65-F5344CB8AC3E}">
        <p14:creationId xmlns:p14="http://schemas.microsoft.com/office/powerpoint/2010/main" val="4791291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Slide Number Placeholder 5">
            <a:extLst>
              <a:ext uri="{FF2B5EF4-FFF2-40B4-BE49-F238E27FC236}">
                <a16:creationId xmlns:a16="http://schemas.microsoft.com/office/drawing/2014/main" id="{73FC0EA2-76E0-F840-A60C-070D5ABC7B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0164764" y="6530975"/>
            <a:ext cx="498475" cy="279400"/>
          </a:xfr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B67DCA9C-8D5F-F24F-A642-87DAA08B4D0A}" type="slidenum">
              <a:rPr lang="en-US" altLang="en-US" sz="1400"/>
              <a:pPr>
                <a:spcBef>
                  <a:spcPct val="0"/>
                </a:spcBef>
                <a:buFontTx/>
                <a:buNone/>
              </a:pPr>
              <a:t>5</a:t>
            </a:fld>
            <a:endParaRPr lang="en-US" altLang="en-US" sz="1400"/>
          </a:p>
        </p:txBody>
      </p:sp>
      <p:sp>
        <p:nvSpPr>
          <p:cNvPr id="50178" name="Rectangle 2">
            <a:extLst>
              <a:ext uri="{FF2B5EF4-FFF2-40B4-BE49-F238E27FC236}">
                <a16:creationId xmlns:a16="http://schemas.microsoft.com/office/drawing/2014/main" id="{DC2D07B9-F60E-7A40-847C-71BB57B2F7F5}"/>
              </a:ext>
            </a:extLst>
          </p:cNvPr>
          <p:cNvSpPr>
            <a:spLocks noChangeArrowheads="1"/>
          </p:cNvSpPr>
          <p:nvPr/>
        </p:nvSpPr>
        <p:spPr bwMode="auto">
          <a:xfrm>
            <a:off x="577597" y="19845"/>
            <a:ext cx="11327641" cy="519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buFontTx/>
              <a:buNone/>
            </a:pPr>
            <a:r>
              <a:rPr lang="en-US" altLang="en-US" sz="3200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  <a:t>ADMISSION PROCESS: First and Second Rounds</a:t>
            </a:r>
          </a:p>
        </p:txBody>
      </p:sp>
      <p:cxnSp>
        <p:nvCxnSpPr>
          <p:cNvPr id="50179" name="Straight Arrow Connector 4">
            <a:extLst>
              <a:ext uri="{FF2B5EF4-FFF2-40B4-BE49-F238E27FC236}">
                <a16:creationId xmlns:a16="http://schemas.microsoft.com/office/drawing/2014/main" id="{C1B32BD1-72D7-7E49-8B88-8AED2BA5DCC6}"/>
              </a:ext>
            </a:extLst>
          </p:cNvPr>
          <p:cNvCxnSpPr>
            <a:cxnSpLocks noChangeShapeType="1"/>
            <a:stCxn id="50188" idx="6"/>
            <a:endCxn id="50195" idx="1"/>
          </p:cNvCxnSpPr>
          <p:nvPr/>
        </p:nvCxnSpPr>
        <p:spPr bwMode="auto">
          <a:xfrm>
            <a:off x="1841614" y="1208883"/>
            <a:ext cx="398462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180" name="TextBox 6">
            <a:extLst>
              <a:ext uri="{FF2B5EF4-FFF2-40B4-BE49-F238E27FC236}">
                <a16:creationId xmlns:a16="http://schemas.microsoft.com/office/drawing/2014/main" id="{0DEFFE70-EA1F-AD45-A850-8ADA4DAD9AE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376475" y="661988"/>
            <a:ext cx="13033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 b="1"/>
              <a:t>Applicants</a:t>
            </a:r>
          </a:p>
        </p:txBody>
      </p:sp>
      <p:sp>
        <p:nvSpPr>
          <p:cNvPr id="50181" name="TextBox 12">
            <a:extLst>
              <a:ext uri="{FF2B5EF4-FFF2-40B4-BE49-F238E27FC236}">
                <a16:creationId xmlns:a16="http://schemas.microsoft.com/office/drawing/2014/main" id="{E368E612-A017-8A46-A725-4FFD3C2C741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230425" y="1487488"/>
            <a:ext cx="8969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b="1"/>
              <a:t>Rejects</a:t>
            </a:r>
          </a:p>
        </p:txBody>
      </p:sp>
      <p:cxnSp>
        <p:nvCxnSpPr>
          <p:cNvPr id="50182" name="Straight Arrow Connector 10">
            <a:extLst>
              <a:ext uri="{FF2B5EF4-FFF2-40B4-BE49-F238E27FC236}">
                <a16:creationId xmlns:a16="http://schemas.microsoft.com/office/drawing/2014/main" id="{47D5230D-050A-9E44-9ADA-04E9898D864D}"/>
              </a:ext>
            </a:extLst>
          </p:cNvPr>
          <p:cNvCxnSpPr>
            <a:cxnSpLocks noChangeShapeType="1"/>
            <a:stCxn id="50195" idx="3"/>
            <a:endCxn id="50190" idx="1"/>
          </p:cNvCxnSpPr>
          <p:nvPr/>
        </p:nvCxnSpPr>
        <p:spPr bwMode="auto">
          <a:xfrm flipV="1">
            <a:off x="3068751" y="1207294"/>
            <a:ext cx="233363" cy="158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3" name="Elbow Connector 13">
            <a:extLst>
              <a:ext uri="{FF2B5EF4-FFF2-40B4-BE49-F238E27FC236}">
                <a16:creationId xmlns:a16="http://schemas.microsoft.com/office/drawing/2014/main" id="{E8DA8E9B-2FEE-874B-8BF4-94C4F6C1E21B}"/>
              </a:ext>
            </a:extLst>
          </p:cNvPr>
          <p:cNvCxnSpPr>
            <a:cxnSpLocks noChangeShapeType="1"/>
            <a:stCxn id="50195" idx="2"/>
            <a:endCxn id="50193" idx="6"/>
          </p:cNvCxnSpPr>
          <p:nvPr/>
        </p:nvCxnSpPr>
        <p:spPr bwMode="auto">
          <a:xfrm rot="5400000">
            <a:off x="2021398" y="1285478"/>
            <a:ext cx="454818" cy="811214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184" name="Rectangle 27">
            <a:extLst>
              <a:ext uri="{FF2B5EF4-FFF2-40B4-BE49-F238E27FC236}">
                <a16:creationId xmlns:a16="http://schemas.microsoft.com/office/drawing/2014/main" id="{3E3B4631-4A97-2141-9A57-FA70832BC85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410188" y="3306764"/>
            <a:ext cx="646112" cy="509587"/>
          </a:xfrm>
          <a:prstGeom prst="rect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/>
              <a:t>TO 2</a:t>
            </a:r>
            <a:r>
              <a:rPr lang="en-US" altLang="en-US" sz="1000" baseline="30000"/>
              <a:t>nd</a:t>
            </a:r>
            <a:r>
              <a:rPr lang="en-US" altLang="en-US" sz="1000"/>
              <a:t> triage</a:t>
            </a:r>
          </a:p>
        </p:txBody>
      </p:sp>
      <p:cxnSp>
        <p:nvCxnSpPr>
          <p:cNvPr id="50185" name="Straight Connector 32">
            <a:extLst>
              <a:ext uri="{FF2B5EF4-FFF2-40B4-BE49-F238E27FC236}">
                <a16:creationId xmlns:a16="http://schemas.microsoft.com/office/drawing/2014/main" id="{966A33BC-FA09-7A4F-9D47-5F68A591903D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1673338" y="6245225"/>
            <a:ext cx="8253412" cy="0"/>
          </a:xfrm>
          <a:prstGeom prst="line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6" name="Elbow Connector 30">
            <a:extLst>
              <a:ext uri="{FF2B5EF4-FFF2-40B4-BE49-F238E27FC236}">
                <a16:creationId xmlns:a16="http://schemas.microsoft.com/office/drawing/2014/main" id="{FE313996-6C87-4547-AD45-40C63848AF87}"/>
              </a:ext>
            </a:extLst>
          </p:cNvPr>
          <p:cNvCxnSpPr>
            <a:cxnSpLocks noChangeShapeType="1"/>
            <a:stCxn id="50196" idx="1"/>
            <a:endCxn id="50193" idx="4"/>
          </p:cNvCxnSpPr>
          <p:nvPr/>
        </p:nvCxnSpPr>
        <p:spPr bwMode="auto">
          <a:xfrm rot="10800000">
            <a:off x="1694769" y="2071689"/>
            <a:ext cx="3896520" cy="3683795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187" name="Elbow Connector 33">
            <a:extLst>
              <a:ext uri="{FF2B5EF4-FFF2-40B4-BE49-F238E27FC236}">
                <a16:creationId xmlns:a16="http://schemas.microsoft.com/office/drawing/2014/main" id="{BA924E33-360E-8F46-9DFB-F0F40DC707BA}"/>
              </a:ext>
            </a:extLst>
          </p:cNvPr>
          <p:cNvCxnSpPr>
            <a:cxnSpLocks noChangeShapeType="1"/>
            <a:stCxn id="50184" idx="2"/>
            <a:endCxn id="150" idx="2"/>
          </p:cNvCxnSpPr>
          <p:nvPr/>
        </p:nvCxnSpPr>
        <p:spPr bwMode="auto">
          <a:xfrm rot="16200000" flipH="1">
            <a:off x="5161075" y="3388519"/>
            <a:ext cx="418307" cy="1273969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188" name="Oval 34">
            <a:extLst>
              <a:ext uri="{FF2B5EF4-FFF2-40B4-BE49-F238E27FC236}">
                <a16:creationId xmlns:a16="http://schemas.microsoft.com/office/drawing/2014/main" id="{70527819-01CE-A844-B426-578AEEEB35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6339" y="1055689"/>
            <a:ext cx="295275" cy="306387"/>
          </a:xfrm>
          <a:prstGeom prst="ellipse">
            <a:avLst/>
          </a:prstGeom>
          <a:solidFill>
            <a:srgbClr val="0070C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</p:txBody>
      </p:sp>
      <p:sp>
        <p:nvSpPr>
          <p:cNvPr id="50189" name="Rectangle 40">
            <a:extLst>
              <a:ext uri="{FF2B5EF4-FFF2-40B4-BE49-F238E27FC236}">
                <a16:creationId xmlns:a16="http://schemas.microsoft.com/office/drawing/2014/main" id="{51E442F3-DE1F-7042-8996-260A6BE9C1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686414" y="949326"/>
            <a:ext cx="822325" cy="51117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/>
              <a:t>send to sectors</a:t>
            </a:r>
          </a:p>
        </p:txBody>
      </p:sp>
      <p:sp>
        <p:nvSpPr>
          <p:cNvPr id="50190" name="Rectangle 52">
            <a:extLst>
              <a:ext uri="{FF2B5EF4-FFF2-40B4-BE49-F238E27FC236}">
                <a16:creationId xmlns:a16="http://schemas.microsoft.com/office/drawing/2014/main" id="{17CAB37C-6230-8840-8B63-8C1A6E33272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302114" y="858838"/>
            <a:ext cx="1133475" cy="696912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/>
              <a:t>assign 2 faculty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/>
              <a:t>in related field(s) of study</a:t>
            </a:r>
          </a:p>
        </p:txBody>
      </p:sp>
      <p:sp>
        <p:nvSpPr>
          <p:cNvPr id="50191" name="Decision 56">
            <a:extLst>
              <a:ext uri="{FF2B5EF4-FFF2-40B4-BE49-F238E27FC236}">
                <a16:creationId xmlns:a16="http://schemas.microsoft.com/office/drawing/2014/main" id="{08296E2F-28AE-424D-B5F4-CB966ED79DCF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24625" y="3195639"/>
            <a:ext cx="1066800" cy="739775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score 1</a:t>
            </a:r>
          </a:p>
        </p:txBody>
      </p:sp>
      <p:sp>
        <p:nvSpPr>
          <p:cNvPr id="50192" name="Rectangle 70">
            <a:extLst>
              <a:ext uri="{FF2B5EF4-FFF2-40B4-BE49-F238E27FC236}">
                <a16:creationId xmlns:a16="http://schemas.microsoft.com/office/drawing/2014/main" id="{BCB6DF6D-7473-9049-84B3-1A10D7AB2FB8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50200" y="3206751"/>
            <a:ext cx="1150938" cy="733425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/>
              <a:t>assign +1 faculty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/>
              <a:t>in related Field of Study</a:t>
            </a:r>
          </a:p>
        </p:txBody>
      </p:sp>
      <p:sp>
        <p:nvSpPr>
          <p:cNvPr id="50193" name="Oval 73">
            <a:extLst>
              <a:ext uri="{FF2B5EF4-FFF2-40B4-BE49-F238E27FC236}">
                <a16:creationId xmlns:a16="http://schemas.microsoft.com/office/drawing/2014/main" id="{1EFFD5F0-6572-4845-A61C-9740A75A4258}"/>
              </a:ext>
            </a:extLst>
          </p:cNvPr>
          <p:cNvSpPr>
            <a:spLocks noChangeArrowheads="1"/>
          </p:cNvSpPr>
          <p:nvPr/>
        </p:nvSpPr>
        <p:spPr bwMode="auto">
          <a:xfrm>
            <a:off x="1546338" y="1765300"/>
            <a:ext cx="296862" cy="306388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</p:txBody>
      </p:sp>
      <p:sp>
        <p:nvSpPr>
          <p:cNvPr id="50194" name="Decision 74">
            <a:extLst>
              <a:ext uri="{FF2B5EF4-FFF2-40B4-BE49-F238E27FC236}">
                <a16:creationId xmlns:a16="http://schemas.microsoft.com/office/drawing/2014/main" id="{31F66187-AC85-3842-B284-43318C2AE5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32563" y="1871663"/>
            <a:ext cx="1035050" cy="563562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/>
              <a:t>URM or F</a:t>
            </a:r>
          </a:p>
        </p:txBody>
      </p:sp>
      <p:sp>
        <p:nvSpPr>
          <p:cNvPr id="50195" name="Rectangle 79">
            <a:extLst>
              <a:ext uri="{FF2B5EF4-FFF2-40B4-BE49-F238E27FC236}">
                <a16:creationId xmlns:a16="http://schemas.microsoft.com/office/drawing/2014/main" id="{DBAD93B0-C8D2-C34F-94C0-A3E3D2C48E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2240076" y="954089"/>
            <a:ext cx="828675" cy="509587"/>
          </a:xfrm>
          <a:prstGeom prst="rect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1</a:t>
            </a:r>
            <a:r>
              <a:rPr lang="en-US" altLang="en-US" sz="1000" baseline="30000" dirty="0"/>
              <a:t>st</a:t>
            </a:r>
            <a:r>
              <a:rPr lang="en-US" altLang="en-US" sz="1000" dirty="0"/>
              <a:t> triage</a:t>
            </a:r>
          </a:p>
        </p:txBody>
      </p:sp>
      <p:sp>
        <p:nvSpPr>
          <p:cNvPr id="50196" name="Decision 95">
            <a:extLst>
              <a:ext uri="{FF2B5EF4-FFF2-40B4-BE49-F238E27FC236}">
                <a16:creationId xmlns:a16="http://schemas.microsoft.com/office/drawing/2014/main" id="{514EDA5B-F736-1F42-A30D-1D4A4DDA526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91289" y="5384801"/>
            <a:ext cx="1139825" cy="741363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 dirty="0"/>
              <a:t>avg score &gt; 3.0</a:t>
            </a:r>
          </a:p>
        </p:txBody>
      </p:sp>
      <p:sp>
        <p:nvSpPr>
          <p:cNvPr id="50197" name="TextBox 29723">
            <a:extLst>
              <a:ext uri="{FF2B5EF4-FFF2-40B4-BE49-F238E27FC236}">
                <a16:creationId xmlns:a16="http://schemas.microsoft.com/office/drawing/2014/main" id="{C6C55229-5B6D-6C4D-AFC0-8DC3EA2B53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05701" y="1879601"/>
            <a:ext cx="384175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yes</a:t>
            </a:r>
          </a:p>
        </p:txBody>
      </p:sp>
      <p:sp>
        <p:nvSpPr>
          <p:cNvPr id="50198" name="TextBox 98">
            <a:extLst>
              <a:ext uri="{FF2B5EF4-FFF2-40B4-BE49-F238E27FC236}">
                <a16:creationId xmlns:a16="http://schemas.microsoft.com/office/drawing/2014/main" id="{D88FEA46-0915-B844-A85E-BEF1C9562E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210288" y="3286126"/>
            <a:ext cx="392112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yes</a:t>
            </a:r>
          </a:p>
        </p:txBody>
      </p:sp>
      <p:cxnSp>
        <p:nvCxnSpPr>
          <p:cNvPr id="50199" name="Elbow Connector 100">
            <a:extLst>
              <a:ext uri="{FF2B5EF4-FFF2-40B4-BE49-F238E27FC236}">
                <a16:creationId xmlns:a16="http://schemas.microsoft.com/office/drawing/2014/main" id="{5335BB86-267D-5449-966D-969A963A8844}"/>
              </a:ext>
            </a:extLst>
          </p:cNvPr>
          <p:cNvCxnSpPr>
            <a:cxnSpLocks noChangeShapeType="1"/>
            <a:stCxn id="50184" idx="1"/>
            <a:endCxn id="50193" idx="5"/>
          </p:cNvCxnSpPr>
          <p:nvPr/>
        </p:nvCxnSpPr>
        <p:spPr bwMode="auto">
          <a:xfrm rot="10800000">
            <a:off x="1799726" y="2026820"/>
            <a:ext cx="2610462" cy="1534739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200" name="Straight Arrow Connector 29744">
            <a:extLst>
              <a:ext uri="{FF2B5EF4-FFF2-40B4-BE49-F238E27FC236}">
                <a16:creationId xmlns:a16="http://schemas.microsoft.com/office/drawing/2014/main" id="{714371AA-8154-6643-A78E-C45E9903AE5E}"/>
              </a:ext>
            </a:extLst>
          </p:cNvPr>
          <p:cNvCxnSpPr>
            <a:cxnSpLocks noChangeShapeType="1"/>
            <a:stCxn id="50194" idx="3"/>
            <a:endCxn id="50204" idx="1"/>
          </p:cNvCxnSpPr>
          <p:nvPr/>
        </p:nvCxnSpPr>
        <p:spPr bwMode="auto">
          <a:xfrm>
            <a:off x="6667613" y="2153444"/>
            <a:ext cx="431800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201" name="Straight Arrow Connector 29749">
            <a:extLst>
              <a:ext uri="{FF2B5EF4-FFF2-40B4-BE49-F238E27FC236}">
                <a16:creationId xmlns:a16="http://schemas.microsoft.com/office/drawing/2014/main" id="{D5CD1BBC-80A0-CB4E-86A3-69E331014D1D}"/>
              </a:ext>
            </a:extLst>
          </p:cNvPr>
          <p:cNvCxnSpPr>
            <a:cxnSpLocks noChangeShapeType="1"/>
            <a:stCxn id="50191" idx="1"/>
            <a:endCxn id="50184" idx="3"/>
          </p:cNvCxnSpPr>
          <p:nvPr/>
        </p:nvCxnSpPr>
        <p:spPr bwMode="auto">
          <a:xfrm flipH="1" flipV="1">
            <a:off x="5056300" y="3561558"/>
            <a:ext cx="568325" cy="3969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202" name="Straight Arrow Connector 29751">
            <a:extLst>
              <a:ext uri="{FF2B5EF4-FFF2-40B4-BE49-F238E27FC236}">
                <a16:creationId xmlns:a16="http://schemas.microsoft.com/office/drawing/2014/main" id="{9787C767-9BC6-2A4B-9629-59428D042E85}"/>
              </a:ext>
            </a:extLst>
          </p:cNvPr>
          <p:cNvCxnSpPr>
            <a:cxnSpLocks noChangeShapeType="1"/>
            <a:stCxn id="50192" idx="1"/>
            <a:endCxn id="50191" idx="3"/>
          </p:cNvCxnSpPr>
          <p:nvPr/>
        </p:nvCxnSpPr>
        <p:spPr bwMode="auto">
          <a:xfrm flipH="1" flipV="1">
            <a:off x="6691425" y="3565527"/>
            <a:ext cx="358775" cy="79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203" name="Straight Arrow Connector 69">
            <a:extLst>
              <a:ext uri="{FF2B5EF4-FFF2-40B4-BE49-F238E27FC236}">
                <a16:creationId xmlns:a16="http://schemas.microsoft.com/office/drawing/2014/main" id="{9932ACF6-1DD6-C842-8626-2FB6DB3F5686}"/>
              </a:ext>
            </a:extLst>
          </p:cNvPr>
          <p:cNvCxnSpPr>
            <a:cxnSpLocks noChangeShapeType="1"/>
            <a:stCxn id="50222" idx="2"/>
            <a:endCxn id="50196" idx="0"/>
          </p:cNvCxnSpPr>
          <p:nvPr/>
        </p:nvCxnSpPr>
        <p:spPr bwMode="auto">
          <a:xfrm flipH="1">
            <a:off x="6161202" y="5251450"/>
            <a:ext cx="7142" cy="13335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204" name="Rectangle 163">
            <a:extLst>
              <a:ext uri="{FF2B5EF4-FFF2-40B4-BE49-F238E27FC236}">
                <a16:creationId xmlns:a16="http://schemas.microsoft.com/office/drawing/2014/main" id="{C70D4BDB-B425-EA45-BF58-6E8D70795CD3}"/>
              </a:ext>
            </a:extLst>
          </p:cNvPr>
          <p:cNvSpPr>
            <a:spLocks noChangeArrowheads="1"/>
          </p:cNvSpPr>
          <p:nvPr/>
        </p:nvSpPr>
        <p:spPr bwMode="auto">
          <a:xfrm>
            <a:off x="7099413" y="1852613"/>
            <a:ext cx="666750" cy="601662"/>
          </a:xfrm>
          <a:prstGeom prst="rect">
            <a:avLst/>
          </a:prstGeom>
          <a:solidFill>
            <a:srgbClr val="FFC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/>
              <a:t>DIO review</a:t>
            </a:r>
          </a:p>
        </p:txBody>
      </p:sp>
      <p:cxnSp>
        <p:nvCxnSpPr>
          <p:cNvPr id="50205" name="Elbow Connector 178">
            <a:extLst>
              <a:ext uri="{FF2B5EF4-FFF2-40B4-BE49-F238E27FC236}">
                <a16:creationId xmlns:a16="http://schemas.microsoft.com/office/drawing/2014/main" id="{00278A17-2544-E740-A15B-C2C2C0C67E17}"/>
              </a:ext>
            </a:extLst>
          </p:cNvPr>
          <p:cNvCxnSpPr>
            <a:cxnSpLocks noChangeShapeType="1"/>
            <a:stCxn id="50204" idx="2"/>
            <a:endCxn id="117" idx="6"/>
          </p:cNvCxnSpPr>
          <p:nvPr/>
        </p:nvCxnSpPr>
        <p:spPr bwMode="auto">
          <a:xfrm rot="5400000">
            <a:off x="6730717" y="2029222"/>
            <a:ext cx="277019" cy="1127124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206" name="Oval 239">
            <a:extLst>
              <a:ext uri="{FF2B5EF4-FFF2-40B4-BE49-F238E27FC236}">
                <a16:creationId xmlns:a16="http://schemas.microsoft.com/office/drawing/2014/main" id="{2E90F018-4642-524F-A16D-6879434AB45F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9913" y="6408739"/>
            <a:ext cx="285750" cy="301625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endParaRPr lang="en-US" altLang="en-US" sz="1000"/>
          </a:p>
        </p:txBody>
      </p:sp>
      <p:cxnSp>
        <p:nvCxnSpPr>
          <p:cNvPr id="50207" name="Straight Arrow Connector 144">
            <a:extLst>
              <a:ext uri="{FF2B5EF4-FFF2-40B4-BE49-F238E27FC236}">
                <a16:creationId xmlns:a16="http://schemas.microsoft.com/office/drawing/2014/main" id="{052D28F0-CF91-4F40-B902-C51F12F36BE8}"/>
              </a:ext>
            </a:extLst>
          </p:cNvPr>
          <p:cNvCxnSpPr>
            <a:cxnSpLocks noChangeShapeType="1"/>
            <a:stCxn id="50194" idx="2"/>
            <a:endCxn id="117" idx="0"/>
          </p:cNvCxnSpPr>
          <p:nvPr/>
        </p:nvCxnSpPr>
        <p:spPr bwMode="auto">
          <a:xfrm>
            <a:off x="6150088" y="2435225"/>
            <a:ext cx="7939" cy="1428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208" name="Elbow Connector 180">
            <a:extLst>
              <a:ext uri="{FF2B5EF4-FFF2-40B4-BE49-F238E27FC236}">
                <a16:creationId xmlns:a16="http://schemas.microsoft.com/office/drawing/2014/main" id="{F00BBDD1-4809-164E-9AE4-C429E27F26D8}"/>
              </a:ext>
            </a:extLst>
          </p:cNvPr>
          <p:cNvCxnSpPr>
            <a:cxnSpLocks noChangeShapeType="1"/>
            <a:endCxn id="50194" idx="0"/>
          </p:cNvCxnSpPr>
          <p:nvPr/>
        </p:nvCxnSpPr>
        <p:spPr bwMode="auto">
          <a:xfrm>
            <a:off x="5498465" y="1350963"/>
            <a:ext cx="651623" cy="520700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209" name="Straight Arrow Connector 207">
            <a:extLst>
              <a:ext uri="{FF2B5EF4-FFF2-40B4-BE49-F238E27FC236}">
                <a16:creationId xmlns:a16="http://schemas.microsoft.com/office/drawing/2014/main" id="{8D7D2AA5-B595-8E4A-B7DB-882AA35ACDD9}"/>
              </a:ext>
            </a:extLst>
          </p:cNvPr>
          <p:cNvCxnSpPr>
            <a:cxnSpLocks noChangeShapeType="1"/>
            <a:stCxn id="150" idx="6"/>
          </p:cNvCxnSpPr>
          <p:nvPr/>
        </p:nvCxnSpPr>
        <p:spPr bwMode="auto">
          <a:xfrm>
            <a:off x="6310425" y="4234658"/>
            <a:ext cx="2898454" cy="16668"/>
          </a:xfrm>
          <a:prstGeom prst="straightConnector1">
            <a:avLst/>
          </a:prstGeom>
          <a:noFill/>
          <a:ln w="9525">
            <a:solidFill>
              <a:schemeClr val="tx1"/>
            </a:solidFill>
            <a:prstDash val="lgDash"/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210" name="Elbow Connector 220">
            <a:extLst>
              <a:ext uri="{FF2B5EF4-FFF2-40B4-BE49-F238E27FC236}">
                <a16:creationId xmlns:a16="http://schemas.microsoft.com/office/drawing/2014/main" id="{2E505F78-CB4C-3548-84C9-CE9FECB438C8}"/>
              </a:ext>
            </a:extLst>
          </p:cNvPr>
          <p:cNvCxnSpPr>
            <a:cxnSpLocks noChangeShapeType="1"/>
            <a:stCxn id="50222" idx="3"/>
            <a:endCxn id="50192" idx="2"/>
          </p:cNvCxnSpPr>
          <p:nvPr/>
        </p:nvCxnSpPr>
        <p:spPr bwMode="auto">
          <a:xfrm flipV="1">
            <a:off x="6788263" y="3940176"/>
            <a:ext cx="837406" cy="940593"/>
          </a:xfrm>
          <a:prstGeom prst="bentConnector2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211" name="TextBox 313">
            <a:extLst>
              <a:ext uri="{FF2B5EF4-FFF2-40B4-BE49-F238E27FC236}">
                <a16:creationId xmlns:a16="http://schemas.microsoft.com/office/drawing/2014/main" id="{3301974F-FA20-4B40-A28B-AEE3B880CB4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780450" y="938213"/>
            <a:ext cx="896938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b="1"/>
              <a:t>AIR</a:t>
            </a:r>
          </a:p>
        </p:txBody>
      </p:sp>
      <p:sp>
        <p:nvSpPr>
          <p:cNvPr id="50212" name="TextBox 314">
            <a:extLst>
              <a:ext uri="{FF2B5EF4-FFF2-40B4-BE49-F238E27FC236}">
                <a16:creationId xmlns:a16="http://schemas.microsoft.com/office/drawing/2014/main" id="{E480112B-3F0C-8844-B186-6DD570178C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080239" y="1279525"/>
            <a:ext cx="896937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b="1"/>
              <a:t>SPACE</a:t>
            </a:r>
          </a:p>
        </p:txBody>
      </p:sp>
      <p:sp>
        <p:nvSpPr>
          <p:cNvPr id="50213" name="TextBox 315">
            <a:extLst>
              <a:ext uri="{FF2B5EF4-FFF2-40B4-BE49-F238E27FC236}">
                <a16:creationId xmlns:a16="http://schemas.microsoft.com/office/drawing/2014/main" id="{C485DBF3-F976-D64E-8A68-03103795829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032739" y="1131888"/>
            <a:ext cx="1017587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b="1"/>
              <a:t>COMPUTING</a:t>
            </a:r>
          </a:p>
        </p:txBody>
      </p:sp>
      <p:sp>
        <p:nvSpPr>
          <p:cNvPr id="50214" name="TextBox 314">
            <a:extLst>
              <a:ext uri="{FF2B5EF4-FFF2-40B4-BE49-F238E27FC236}">
                <a16:creationId xmlns:a16="http://schemas.microsoft.com/office/drawing/2014/main" id="{EE78F60C-2631-0D4F-8649-58A37F0A84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526620" y="6323803"/>
            <a:ext cx="1390650" cy="411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b="1" i="1" dirty="0"/>
              <a:t>SECTOR MEETINGS</a:t>
            </a:r>
          </a:p>
        </p:txBody>
      </p:sp>
      <p:sp>
        <p:nvSpPr>
          <p:cNvPr id="50215" name="TextBox 272">
            <a:extLst>
              <a:ext uri="{FF2B5EF4-FFF2-40B4-BE49-F238E27FC236}">
                <a16:creationId xmlns:a16="http://schemas.microsoft.com/office/drawing/2014/main" id="{5F977B87-E182-5D47-8F9A-7E7664D763C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65775" y="6416676"/>
            <a:ext cx="895350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b="1"/>
              <a:t>Admissible</a:t>
            </a:r>
          </a:p>
        </p:txBody>
      </p:sp>
      <p:sp>
        <p:nvSpPr>
          <p:cNvPr id="117" name="Oval 34">
            <a:extLst>
              <a:ext uri="{FF2B5EF4-FFF2-40B4-BE49-F238E27FC236}">
                <a16:creationId xmlns:a16="http://schemas.microsoft.com/office/drawing/2014/main" id="{2FDC2F08-3D19-974C-8D95-C8E34449C53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10389" y="2578100"/>
            <a:ext cx="295275" cy="306388"/>
          </a:xfrm>
          <a:prstGeom prst="ellipse">
            <a:avLst/>
          </a:prstGeom>
          <a:solidFill>
            <a:schemeClr val="accent1">
              <a:lumMod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x-none" altLang="x-none" sz="1000"/>
          </a:p>
        </p:txBody>
      </p:sp>
      <p:cxnSp>
        <p:nvCxnSpPr>
          <p:cNvPr id="50217" name="Straight Arrow Connector 144">
            <a:extLst>
              <a:ext uri="{FF2B5EF4-FFF2-40B4-BE49-F238E27FC236}">
                <a16:creationId xmlns:a16="http://schemas.microsoft.com/office/drawing/2014/main" id="{12F846D8-F302-1640-8EF6-D7F4226D476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5508738" y="1063626"/>
            <a:ext cx="2425700" cy="31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218" name="Straight Arrow Connector 29749">
            <a:extLst>
              <a:ext uri="{FF2B5EF4-FFF2-40B4-BE49-F238E27FC236}">
                <a16:creationId xmlns:a16="http://schemas.microsoft.com/office/drawing/2014/main" id="{99C61214-E96B-4A42-AC31-AFA087EB7B20}"/>
              </a:ext>
            </a:extLst>
          </p:cNvPr>
          <p:cNvCxnSpPr>
            <a:cxnSpLocks noChangeShapeType="1"/>
            <a:stCxn id="50190" idx="3"/>
            <a:endCxn id="50189" idx="1"/>
          </p:cNvCxnSpPr>
          <p:nvPr/>
        </p:nvCxnSpPr>
        <p:spPr bwMode="auto">
          <a:xfrm flipV="1">
            <a:off x="4435589" y="1204914"/>
            <a:ext cx="250825" cy="238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50" name="Oval 34">
            <a:extLst>
              <a:ext uri="{FF2B5EF4-FFF2-40B4-BE49-F238E27FC236}">
                <a16:creationId xmlns:a16="http://schemas.microsoft.com/office/drawing/2014/main" id="{97FB1AAA-AB0E-2242-9DB8-03755BA80AD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07213" y="4081464"/>
            <a:ext cx="303212" cy="306387"/>
          </a:xfrm>
          <a:prstGeom prst="ellipse">
            <a:avLst/>
          </a:prstGeom>
          <a:solidFill>
            <a:schemeClr val="accent1">
              <a:lumMod val="90000"/>
            </a:schemeClr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x-none" altLang="x-none" sz="1000"/>
          </a:p>
        </p:txBody>
      </p:sp>
      <p:cxnSp>
        <p:nvCxnSpPr>
          <p:cNvPr id="50220" name="Straight Arrow Connector 29751">
            <a:extLst>
              <a:ext uri="{FF2B5EF4-FFF2-40B4-BE49-F238E27FC236}">
                <a16:creationId xmlns:a16="http://schemas.microsoft.com/office/drawing/2014/main" id="{F9B9FC75-056A-974E-89D5-865E539F7AEE}"/>
              </a:ext>
            </a:extLst>
          </p:cNvPr>
          <p:cNvCxnSpPr>
            <a:cxnSpLocks noChangeShapeType="1"/>
            <a:stCxn id="50191" idx="2"/>
            <a:endCxn id="150" idx="0"/>
          </p:cNvCxnSpPr>
          <p:nvPr/>
        </p:nvCxnSpPr>
        <p:spPr bwMode="auto">
          <a:xfrm>
            <a:off x="6158025" y="3935414"/>
            <a:ext cx="794" cy="14605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221" name="Straight Arrow Connector 29751">
            <a:extLst>
              <a:ext uri="{FF2B5EF4-FFF2-40B4-BE49-F238E27FC236}">
                <a16:creationId xmlns:a16="http://schemas.microsoft.com/office/drawing/2014/main" id="{1B25B6A7-ADCE-6D46-A1EA-04D22A677465}"/>
              </a:ext>
            </a:extLst>
          </p:cNvPr>
          <p:cNvCxnSpPr>
            <a:cxnSpLocks noChangeShapeType="1"/>
            <a:stCxn id="150" idx="4"/>
            <a:endCxn id="50222" idx="0"/>
          </p:cNvCxnSpPr>
          <p:nvPr/>
        </p:nvCxnSpPr>
        <p:spPr bwMode="auto">
          <a:xfrm>
            <a:off x="6158819" y="4387851"/>
            <a:ext cx="9525" cy="122237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222" name="Decision 95">
            <a:extLst>
              <a:ext uri="{FF2B5EF4-FFF2-40B4-BE49-F238E27FC236}">
                <a16:creationId xmlns:a16="http://schemas.microsoft.com/office/drawing/2014/main" id="{6D0A4293-6876-E34E-B271-35F43FDEBDD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548425" y="4510088"/>
            <a:ext cx="1239838" cy="741362"/>
          </a:xfrm>
          <a:prstGeom prst="flowChartDecision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anchor="ctr"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en-US" altLang="en-US" sz="1000"/>
              <a:t>3 (4) reviews</a:t>
            </a:r>
          </a:p>
        </p:txBody>
      </p:sp>
      <p:cxnSp>
        <p:nvCxnSpPr>
          <p:cNvPr id="50223" name="Straight Arrow Connector 69">
            <a:extLst>
              <a:ext uri="{FF2B5EF4-FFF2-40B4-BE49-F238E27FC236}">
                <a16:creationId xmlns:a16="http://schemas.microsoft.com/office/drawing/2014/main" id="{9B49E96E-55EA-3949-BC15-C650893D5BE3}"/>
              </a:ext>
            </a:extLst>
          </p:cNvPr>
          <p:cNvCxnSpPr>
            <a:cxnSpLocks noChangeShapeType="1"/>
            <a:stCxn id="50196" idx="2"/>
            <a:endCxn id="50206" idx="0"/>
          </p:cNvCxnSpPr>
          <p:nvPr/>
        </p:nvCxnSpPr>
        <p:spPr bwMode="auto">
          <a:xfrm>
            <a:off x="6161202" y="6126164"/>
            <a:ext cx="1586" cy="2825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224" name="TextBox 98">
            <a:extLst>
              <a:ext uri="{FF2B5EF4-FFF2-40B4-BE49-F238E27FC236}">
                <a16:creationId xmlns:a16="http://schemas.microsoft.com/office/drawing/2014/main" id="{08AE8462-CBC6-EE4D-976A-5AC14835C3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21601" y="4551363"/>
            <a:ext cx="392113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no</a:t>
            </a:r>
          </a:p>
        </p:txBody>
      </p:sp>
      <p:sp>
        <p:nvSpPr>
          <p:cNvPr id="50225" name="TextBox 98">
            <a:extLst>
              <a:ext uri="{FF2B5EF4-FFF2-40B4-BE49-F238E27FC236}">
                <a16:creationId xmlns:a16="http://schemas.microsoft.com/office/drawing/2014/main" id="{412D93AA-5085-4940-8639-E7998DFBDB1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56301" y="5464176"/>
            <a:ext cx="392113" cy="246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no</a:t>
            </a:r>
          </a:p>
        </p:txBody>
      </p:sp>
      <p:sp>
        <p:nvSpPr>
          <p:cNvPr id="50226" name="TextBox 98">
            <a:extLst>
              <a:ext uri="{FF2B5EF4-FFF2-40B4-BE49-F238E27FC236}">
                <a16:creationId xmlns:a16="http://schemas.microsoft.com/office/drawing/2014/main" id="{4B8ACE33-4405-9143-AAE2-13E6D10E1F5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756764" y="3749675"/>
            <a:ext cx="955675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i="1"/>
              <a:t>send to other sector</a:t>
            </a:r>
          </a:p>
        </p:txBody>
      </p:sp>
      <p:sp>
        <p:nvSpPr>
          <p:cNvPr id="50227" name="TextBox 143">
            <a:extLst>
              <a:ext uri="{FF2B5EF4-FFF2-40B4-BE49-F238E27FC236}">
                <a16:creationId xmlns:a16="http://schemas.microsoft.com/office/drawing/2014/main" id="{6F12DB31-4FAC-C64B-B75F-3F12C4458D5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421800" y="903288"/>
            <a:ext cx="150495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i="1"/>
              <a:t>[process runs parallel in sectors]</a:t>
            </a:r>
          </a:p>
        </p:txBody>
      </p:sp>
      <p:sp>
        <p:nvSpPr>
          <p:cNvPr id="50228" name="TextBox 98">
            <a:extLst>
              <a:ext uri="{FF2B5EF4-FFF2-40B4-BE49-F238E27FC236}">
                <a16:creationId xmlns:a16="http://schemas.microsoft.com/office/drawing/2014/main" id="{51296105-AE0F-994B-A866-5A2BEC4E9F4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103926" y="3944938"/>
            <a:ext cx="57467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pass</a:t>
            </a:r>
          </a:p>
        </p:txBody>
      </p:sp>
      <p:sp>
        <p:nvSpPr>
          <p:cNvPr id="50229" name="TextBox 98">
            <a:extLst>
              <a:ext uri="{FF2B5EF4-FFF2-40B4-BE49-F238E27FC236}">
                <a16:creationId xmlns:a16="http://schemas.microsoft.com/office/drawing/2014/main" id="{1DDAF760-D548-C445-A8FF-C7570DECAED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89451" y="3294063"/>
            <a:ext cx="576263" cy="247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r>
              <a:rPr lang="en-US" altLang="en-US" sz="1000"/>
              <a:t>fail</a:t>
            </a:r>
          </a:p>
        </p:txBody>
      </p:sp>
      <p:cxnSp>
        <p:nvCxnSpPr>
          <p:cNvPr id="50230" name="Straight Arrow Connector 144">
            <a:extLst>
              <a:ext uri="{FF2B5EF4-FFF2-40B4-BE49-F238E27FC236}">
                <a16:creationId xmlns:a16="http://schemas.microsoft.com/office/drawing/2014/main" id="{20740BC2-ED86-1344-BA96-DCFB1F1C21EF}"/>
              </a:ext>
            </a:extLst>
          </p:cNvPr>
          <p:cNvCxnSpPr>
            <a:cxnSpLocks noChangeShapeType="1"/>
            <a:stCxn id="117" idx="4"/>
            <a:endCxn id="50191" idx="0"/>
          </p:cNvCxnSpPr>
          <p:nvPr/>
        </p:nvCxnSpPr>
        <p:spPr bwMode="auto">
          <a:xfrm flipH="1">
            <a:off x="6158025" y="2884488"/>
            <a:ext cx="2" cy="311151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50231" name="Straight Arrow Connector 144">
            <a:extLst>
              <a:ext uri="{FF2B5EF4-FFF2-40B4-BE49-F238E27FC236}">
                <a16:creationId xmlns:a16="http://schemas.microsoft.com/office/drawing/2014/main" id="{9BDF7053-1638-5B4F-87EA-076DF3F13C08}"/>
              </a:ext>
            </a:extLst>
          </p:cNvPr>
          <p:cNvCxnSpPr>
            <a:cxnSpLocks noChangeShapeType="1"/>
            <a:stCxn id="50189" idx="3"/>
          </p:cNvCxnSpPr>
          <p:nvPr/>
        </p:nvCxnSpPr>
        <p:spPr bwMode="auto">
          <a:xfrm>
            <a:off x="5508739" y="1204914"/>
            <a:ext cx="1518035" cy="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50232" name="TextBox 143">
            <a:extLst>
              <a:ext uri="{FF2B5EF4-FFF2-40B4-BE49-F238E27FC236}">
                <a16:creationId xmlns:a16="http://schemas.microsoft.com/office/drawing/2014/main" id="{F18B654A-FE0C-1C46-8207-04A0D759657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294300" y="2722563"/>
            <a:ext cx="1003300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spcBef>
                <a:spcPct val="0"/>
              </a:spcBef>
              <a:buFontTx/>
              <a:buNone/>
            </a:pPr>
            <a:r>
              <a:rPr lang="en-US" altLang="en-US" sz="1000" i="1"/>
              <a:t>[bypass TO at 3</a:t>
            </a:r>
            <a:r>
              <a:rPr lang="en-US" altLang="en-US" sz="1000" i="1" baseline="30000"/>
              <a:t>rd</a:t>
            </a:r>
            <a:r>
              <a:rPr lang="en-US" altLang="en-US" sz="1000" i="1"/>
              <a:t> review]</a:t>
            </a:r>
          </a:p>
        </p:txBody>
      </p:sp>
    </p:spTree>
    <p:extLst>
      <p:ext uri="{BB962C8B-B14F-4D97-AF65-F5344CB8AC3E}">
        <p14:creationId xmlns:p14="http://schemas.microsoft.com/office/powerpoint/2010/main" val="90264080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351E4-BEC0-3944-B559-B226B1725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1840"/>
            <a:ext cx="10515600" cy="1325563"/>
          </a:xfrm>
        </p:spPr>
        <p:txBody>
          <a:bodyPr/>
          <a:lstStyle/>
          <a:p>
            <a:pPr algn="ctr"/>
            <a:r>
              <a:rPr lang="en-US" altLang="en-US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  <a:t>ADMISSION PROCESS</a:t>
            </a:r>
            <a:br>
              <a:rPr lang="en-US" altLang="en-US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1F02FBC-9B5F-6548-A602-4889E17548E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39744" y="908237"/>
            <a:ext cx="8081941" cy="5873563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EC57F949-922B-F048-8614-E141354A51DD}"/>
              </a:ext>
            </a:extLst>
          </p:cNvPr>
          <p:cNvSpPr/>
          <p:nvPr/>
        </p:nvSpPr>
        <p:spPr>
          <a:xfrm>
            <a:off x="8066314" y="6477000"/>
            <a:ext cx="1698172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A3B512A4-A8E5-BB4B-AFF1-7B60383B102C}"/>
              </a:ext>
            </a:extLst>
          </p:cNvPr>
          <p:cNvSpPr/>
          <p:nvPr/>
        </p:nvSpPr>
        <p:spPr>
          <a:xfrm>
            <a:off x="9179027" y="2462400"/>
            <a:ext cx="2554264" cy="136721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tx1"/>
                </a:solidFill>
              </a:rPr>
              <a:t>All GAC Reviews completed by Jan. 14 – </a:t>
            </a:r>
            <a:r>
              <a:rPr lang="en-US" b="1" i="1" dirty="0">
                <a:solidFill>
                  <a:srgbClr val="FF0000"/>
                </a:solidFill>
              </a:rPr>
              <a:t>GAC Meeting follows shortly after to  to review </a:t>
            </a:r>
            <a:r>
              <a:rPr lang="en-US" b="1" i="1" dirty="0" err="1">
                <a:solidFill>
                  <a:srgbClr val="FF0000"/>
                </a:solidFill>
              </a:rPr>
              <a:t>decissions</a:t>
            </a:r>
            <a:endParaRPr lang="en-US" b="1" i="1" dirty="0">
              <a:solidFill>
                <a:srgbClr val="FF0000"/>
              </a:solidFill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40BC37B8-7DF6-8744-B4E7-70797E4CF421}"/>
              </a:ext>
            </a:extLst>
          </p:cNvPr>
          <p:cNvSpPr/>
          <p:nvPr/>
        </p:nvSpPr>
        <p:spPr>
          <a:xfrm>
            <a:off x="1693429" y="6293511"/>
            <a:ext cx="2671742" cy="477403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b="1" i="1" dirty="0">
                <a:solidFill>
                  <a:schemeClr val="tx1"/>
                </a:solidFill>
              </a:rPr>
              <a:t>Sector Meetings Feb. 3-11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71870C3-017B-8649-A981-089DF279F5C0}"/>
              </a:ext>
            </a:extLst>
          </p:cNvPr>
          <p:cNvCxnSpPr>
            <a:cxnSpLocks/>
          </p:cNvCxnSpPr>
          <p:nvPr/>
        </p:nvCxnSpPr>
        <p:spPr>
          <a:xfrm>
            <a:off x="7138982" y="3564546"/>
            <a:ext cx="2158927" cy="69517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A5FE5EC8-BC35-D34E-99DE-D3ECB9BBAD32}"/>
              </a:ext>
            </a:extLst>
          </p:cNvPr>
          <p:cNvSpPr txBox="1"/>
          <p:nvPr/>
        </p:nvSpPr>
        <p:spPr>
          <a:xfrm>
            <a:off x="9343499" y="4249971"/>
            <a:ext cx="2563749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Applicants assigned to  DE&amp;I reviewers will no be triaged until DE&amp;I review is complete  </a:t>
            </a:r>
          </a:p>
        </p:txBody>
      </p:sp>
    </p:spTree>
    <p:extLst>
      <p:ext uri="{BB962C8B-B14F-4D97-AF65-F5344CB8AC3E}">
        <p14:creationId xmlns:p14="http://schemas.microsoft.com/office/powerpoint/2010/main" val="393833149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351E4-BEC0-3944-B559-B226B17254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201840"/>
            <a:ext cx="10515600" cy="1325563"/>
          </a:xfrm>
        </p:spPr>
        <p:txBody>
          <a:bodyPr/>
          <a:lstStyle/>
          <a:p>
            <a:pPr algn="ctr"/>
            <a:r>
              <a:rPr lang="en-US" altLang="en-US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  <a:t>ADMISSION PROCESS</a:t>
            </a:r>
            <a:br>
              <a:rPr lang="en-US" altLang="en-US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</a:b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BF28C3E-74EC-C342-A7AA-D959C8F4D01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86805" y="1654629"/>
            <a:ext cx="5899811" cy="361677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1B39D70C-EB80-024B-B9EB-24C367FAF1E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137128" y="1654629"/>
            <a:ext cx="5868067" cy="3616772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C008821E-95B6-7048-B7B7-21C58A5D440A}"/>
              </a:ext>
            </a:extLst>
          </p:cNvPr>
          <p:cNvSpPr/>
          <p:nvPr/>
        </p:nvSpPr>
        <p:spPr>
          <a:xfrm>
            <a:off x="9655628" y="4005943"/>
            <a:ext cx="1698172" cy="381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3087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Slide Number Placeholder 5">
            <a:extLst>
              <a:ext uri="{FF2B5EF4-FFF2-40B4-BE49-F238E27FC236}">
                <a16:creationId xmlns:a16="http://schemas.microsoft.com/office/drawing/2014/main" id="{EC6BBCA5-4748-F94F-ABC3-0B031E164D4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ct val="0"/>
              </a:spcBef>
              <a:buFontTx/>
              <a:buNone/>
            </a:pPr>
            <a:fld id="{93FAFFF5-0E5D-2043-B2FB-9347DA2D0DDE}" type="slidenum">
              <a:rPr lang="en-US" altLang="en-US" sz="1400">
                <a:solidFill>
                  <a:srgbClr val="000000"/>
                </a:solidFill>
              </a:rPr>
              <a:pPr>
                <a:spcBef>
                  <a:spcPct val="0"/>
                </a:spcBef>
                <a:buFontTx/>
                <a:buNone/>
              </a:pPr>
              <a:t>8</a:t>
            </a:fld>
            <a:endParaRPr lang="en-US" altLang="en-US" sz="1400">
              <a:solidFill>
                <a:srgbClr val="000000"/>
              </a:solidFill>
            </a:endParaRPr>
          </a:p>
        </p:txBody>
      </p:sp>
      <p:sp>
        <p:nvSpPr>
          <p:cNvPr id="62466" name="Text Box 7">
            <a:extLst>
              <a:ext uri="{FF2B5EF4-FFF2-40B4-BE49-F238E27FC236}">
                <a16:creationId xmlns:a16="http://schemas.microsoft.com/office/drawing/2014/main" id="{57062DFB-1317-E041-8544-2DC9CEB21A5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xfrm>
            <a:off x="1060905" y="1282700"/>
            <a:ext cx="5514067" cy="2146300"/>
          </a:xfrm>
        </p:spPr>
        <p:txBody>
          <a:bodyPr>
            <a:noAutofit/>
          </a:bodyPr>
          <a:lstStyle/>
          <a:p>
            <a:pPr marL="0" indent="0">
              <a:spcBef>
                <a:spcPts val="600"/>
              </a:spcBef>
              <a:buNone/>
            </a:pPr>
            <a:r>
              <a:rPr lang="en-US" altLang="en-US" sz="3200" b="1" dirty="0"/>
              <a:t>Air Sector</a:t>
            </a:r>
          </a:p>
          <a:p>
            <a:pPr marL="0" indent="0">
              <a:spcBef>
                <a:spcPts val="600"/>
              </a:spcBef>
              <a:buFontTx/>
              <a:buAutoNum type="arabicPeriod"/>
            </a:pPr>
            <a:r>
              <a:rPr lang="en-US" altLang="en-US" sz="2400" dirty="0"/>
              <a:t>Aerospace, Energy, and the Environment</a:t>
            </a:r>
          </a:p>
          <a:p>
            <a:pPr marL="0" indent="0">
              <a:spcBef>
                <a:spcPts val="600"/>
              </a:spcBef>
              <a:buFontTx/>
              <a:buAutoNum type="arabicPeriod"/>
            </a:pPr>
            <a:r>
              <a:rPr lang="en-US" altLang="en-US" sz="2400" dirty="0"/>
              <a:t>Air-Breathing Propulsion</a:t>
            </a:r>
          </a:p>
          <a:p>
            <a:pPr marL="0" indent="0">
              <a:spcBef>
                <a:spcPts val="600"/>
              </a:spcBef>
              <a:buFontTx/>
              <a:buAutoNum type="arabicPeriod"/>
            </a:pPr>
            <a:r>
              <a:rPr lang="en-US" altLang="en-US" sz="2400" dirty="0"/>
              <a:t>Aircraft Systems Engineering</a:t>
            </a:r>
          </a:p>
          <a:p>
            <a:pPr marL="0" indent="0">
              <a:spcBef>
                <a:spcPts val="600"/>
              </a:spcBef>
              <a:buFontTx/>
              <a:buAutoNum type="arabicPeriod"/>
            </a:pPr>
            <a:r>
              <a:rPr lang="en-US" altLang="en-US" sz="2400" dirty="0"/>
              <a:t>Air Transportation Systems</a:t>
            </a:r>
          </a:p>
          <a:p>
            <a:pPr marL="0" indent="0">
              <a:spcBef>
                <a:spcPts val="600"/>
              </a:spcBef>
              <a:buFontTx/>
              <a:buAutoNum type="arabicPeriod"/>
            </a:pPr>
            <a:endParaRPr lang="en-US" altLang="en-US" sz="2400" dirty="0"/>
          </a:p>
        </p:txBody>
      </p:sp>
      <p:sp>
        <p:nvSpPr>
          <p:cNvPr id="62467" name="Rectangle 2">
            <a:extLst>
              <a:ext uri="{FF2B5EF4-FFF2-40B4-BE49-F238E27FC236}">
                <a16:creationId xmlns:a16="http://schemas.microsoft.com/office/drawing/2014/main" id="{60E23801-FEBC-8E45-AE6E-4A049C6145AF}"/>
              </a:ext>
            </a:extLst>
          </p:cNvPr>
          <p:cNvSpPr>
            <a:spLocks noChangeArrowheads="1"/>
          </p:cNvSpPr>
          <p:nvPr/>
        </p:nvSpPr>
        <p:spPr bwMode="auto">
          <a:xfrm>
            <a:off x="326570" y="228600"/>
            <a:ext cx="11752715" cy="558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>
              <a:lnSpc>
                <a:spcPct val="110000"/>
              </a:lnSpc>
              <a:buFontTx/>
              <a:buNone/>
            </a:pPr>
            <a:r>
              <a:rPr lang="en-US" altLang="en-US" sz="4000" b="1" dirty="0">
                <a:solidFill>
                  <a:srgbClr val="000000"/>
                </a:solidFill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  <a:t>FIELDS OF STUDY MAPPED TO SECTORS</a:t>
            </a:r>
          </a:p>
        </p:txBody>
      </p:sp>
      <p:sp>
        <p:nvSpPr>
          <p:cNvPr id="62468" name="Text Box 7">
            <a:extLst>
              <a:ext uri="{FF2B5EF4-FFF2-40B4-BE49-F238E27FC236}">
                <a16:creationId xmlns:a16="http://schemas.microsoft.com/office/drawing/2014/main" id="{73EC72EE-5B1C-CF4D-98E0-798BD08C54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60905" y="3860800"/>
            <a:ext cx="5270273" cy="2235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buNone/>
            </a:pPr>
            <a:r>
              <a:rPr lang="en-US" altLang="en-US" sz="3200" b="1" dirty="0">
                <a:solidFill>
                  <a:srgbClr val="000000"/>
                </a:solidFill>
                <a:latin typeface="+mn-lt"/>
              </a:rPr>
              <a:t>Computing Sector</a:t>
            </a:r>
          </a:p>
          <a:p>
            <a:pPr>
              <a:spcBef>
                <a:spcPts val="600"/>
              </a:spcBef>
              <a:buFontTx/>
              <a:buAutoNum type="arabicPeriod" startAt="5"/>
            </a:pPr>
            <a:r>
              <a:rPr lang="en-US" altLang="en-US" sz="2400" dirty="0">
                <a:solidFill>
                  <a:srgbClr val="000000"/>
                </a:solidFill>
                <a:latin typeface="+mn-lt"/>
              </a:rPr>
              <a:t>Aerospace Computational Engineering</a:t>
            </a:r>
          </a:p>
          <a:p>
            <a:pPr>
              <a:spcBef>
                <a:spcPts val="600"/>
              </a:spcBef>
              <a:buFontTx/>
              <a:buAutoNum type="arabicPeriod" startAt="5"/>
            </a:pPr>
            <a:r>
              <a:rPr lang="en-US" altLang="en-US" sz="2400" dirty="0">
                <a:solidFill>
                  <a:srgbClr val="000000"/>
                </a:solidFill>
                <a:latin typeface="+mn-lt"/>
              </a:rPr>
              <a:t>Autonomous Systems</a:t>
            </a:r>
          </a:p>
          <a:p>
            <a:pPr>
              <a:spcBef>
                <a:spcPts val="600"/>
              </a:spcBef>
              <a:buFontTx/>
              <a:buAutoNum type="arabicPeriod" startAt="5"/>
            </a:pPr>
            <a:r>
              <a:rPr lang="en-US" altLang="en-US" sz="2400" dirty="0">
                <a:solidFill>
                  <a:srgbClr val="000000"/>
                </a:solidFill>
                <a:latin typeface="+mn-lt"/>
              </a:rPr>
              <a:t>Communications and Networks</a:t>
            </a:r>
          </a:p>
          <a:p>
            <a:pPr>
              <a:spcBef>
                <a:spcPts val="600"/>
              </a:spcBef>
              <a:buFontTx/>
              <a:buAutoNum type="arabicPeriod" startAt="5"/>
            </a:pPr>
            <a:r>
              <a:rPr lang="en-US" altLang="en-US" sz="2400" dirty="0">
                <a:solidFill>
                  <a:srgbClr val="000000"/>
                </a:solidFill>
                <a:latin typeface="+mn-lt"/>
              </a:rPr>
              <a:t>Controls</a:t>
            </a:r>
          </a:p>
        </p:txBody>
      </p:sp>
      <p:sp>
        <p:nvSpPr>
          <p:cNvPr id="62469" name="Text Box 7">
            <a:extLst>
              <a:ext uri="{FF2B5EF4-FFF2-40B4-BE49-F238E27FC236}">
                <a16:creationId xmlns:a16="http://schemas.microsoft.com/office/drawing/2014/main" id="{41EDD4A9-00C1-6F4B-97D0-B950F980672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218362" y="1282700"/>
            <a:ext cx="4632324" cy="2805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spcBef>
                <a:spcPts val="600"/>
              </a:spcBef>
              <a:buNone/>
            </a:pPr>
            <a:r>
              <a:rPr lang="en-US" altLang="en-US" sz="3200" b="1" dirty="0">
                <a:solidFill>
                  <a:srgbClr val="000000"/>
                </a:solidFill>
                <a:latin typeface="+mn-lt"/>
              </a:rPr>
              <a:t>Space Sector</a:t>
            </a:r>
          </a:p>
          <a:p>
            <a:pPr>
              <a:spcBef>
                <a:spcPts val="600"/>
              </a:spcBef>
              <a:buFontTx/>
              <a:buAutoNum type="arabicPeriod" startAt="9"/>
            </a:pPr>
            <a:r>
              <a:rPr lang="en-US" altLang="en-US" sz="2400" dirty="0">
                <a:solidFill>
                  <a:srgbClr val="000000"/>
                </a:solidFill>
                <a:latin typeface="+mn-lt"/>
              </a:rPr>
              <a:t>Engineering Systems</a:t>
            </a:r>
          </a:p>
          <a:p>
            <a:pPr>
              <a:spcBef>
                <a:spcPts val="600"/>
              </a:spcBef>
              <a:buFontTx/>
              <a:buAutoNum type="arabicPeriod" startAt="9"/>
            </a:pPr>
            <a:r>
              <a:rPr lang="en-US" altLang="en-US" sz="2400" dirty="0">
                <a:solidFill>
                  <a:srgbClr val="000000"/>
                </a:solidFill>
                <a:latin typeface="+mn-lt"/>
              </a:rPr>
              <a:t>Humans in Aerospace</a:t>
            </a:r>
          </a:p>
          <a:p>
            <a:pPr>
              <a:spcBef>
                <a:spcPts val="600"/>
              </a:spcBef>
              <a:buFontTx/>
              <a:buAutoNum type="arabicPeriod" startAt="9"/>
            </a:pPr>
            <a:r>
              <a:rPr lang="en-US" altLang="en-US" sz="2400" dirty="0">
                <a:solidFill>
                  <a:srgbClr val="000000"/>
                </a:solidFill>
                <a:latin typeface="+mn-lt"/>
              </a:rPr>
              <a:t>Materials and Structures</a:t>
            </a:r>
          </a:p>
          <a:p>
            <a:pPr>
              <a:spcBef>
                <a:spcPts val="600"/>
              </a:spcBef>
              <a:buFontTx/>
              <a:buAutoNum type="arabicPeriod" startAt="9"/>
            </a:pPr>
            <a:r>
              <a:rPr lang="en-US" altLang="en-US" sz="2400" dirty="0">
                <a:solidFill>
                  <a:srgbClr val="000000"/>
                </a:solidFill>
                <a:latin typeface="+mn-lt"/>
              </a:rPr>
              <a:t>Space Propulsion and Plasmas</a:t>
            </a:r>
          </a:p>
          <a:p>
            <a:pPr>
              <a:spcBef>
                <a:spcPts val="600"/>
              </a:spcBef>
              <a:buFontTx/>
              <a:buAutoNum type="arabicPeriod" startAt="9"/>
            </a:pPr>
            <a:r>
              <a:rPr lang="en-US" altLang="en-US" sz="2400" dirty="0">
                <a:solidFill>
                  <a:srgbClr val="000000"/>
                </a:solidFill>
                <a:latin typeface="+mn-lt"/>
              </a:rPr>
              <a:t>Space Systems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6351E4-BEC0-3944-B559-B226B1725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en-US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  <a:t>Review Form</a:t>
            </a:r>
            <a:br>
              <a:rPr lang="en-US" altLang="en-US" b="1" dirty="0">
                <a:latin typeface="Arial Black" panose="020B0604020202020204" pitchFamily="34" charset="0"/>
                <a:ea typeface="Arial Black" panose="020B0604020202020204" pitchFamily="34" charset="0"/>
                <a:cs typeface="Arial Black" panose="020B0604020202020204" pitchFamily="34" charset="0"/>
              </a:rPr>
            </a:b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2F593D5-6D20-7B45-8BCD-C6F5E2AA605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3283" y="1379312"/>
            <a:ext cx="5196145" cy="4964634"/>
          </a:xfrm>
          <a:prstGeom prst="rect">
            <a:avLst/>
          </a:prstGeom>
          <a:ln w="19050">
            <a:solidFill>
              <a:srgbClr val="C00000"/>
            </a:solidFill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4E7CF454-0B83-7942-96C7-826969D65590}"/>
              </a:ext>
            </a:extLst>
          </p:cNvPr>
          <p:cNvSpPr txBox="1"/>
          <p:nvPr/>
        </p:nvSpPr>
        <p:spPr>
          <a:xfrm>
            <a:off x="7907022" y="2434676"/>
            <a:ext cx="322906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1   	Reject</a:t>
            </a:r>
          </a:p>
          <a:p>
            <a:r>
              <a:rPr lang="en-US" sz="2000" dirty="0"/>
              <a:t>2   	Probably admissible</a:t>
            </a:r>
          </a:p>
          <a:p>
            <a:r>
              <a:rPr lang="en-US" sz="2000" dirty="0"/>
              <a:t>3   	Admissible</a:t>
            </a:r>
          </a:p>
          <a:p>
            <a:r>
              <a:rPr lang="en-US" sz="2000" dirty="0"/>
              <a:t>3.5   	Admit</a:t>
            </a:r>
          </a:p>
          <a:p>
            <a:r>
              <a:rPr lang="en-US" sz="2000" dirty="0"/>
              <a:t>4  	Definite admit</a:t>
            </a:r>
          </a:p>
          <a:p>
            <a:endParaRPr lang="en-US" sz="2000" dirty="0"/>
          </a:p>
          <a:p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7A79D83-5945-0C4C-810F-74C73E367D54}"/>
              </a:ext>
            </a:extLst>
          </p:cNvPr>
          <p:cNvSpPr txBox="1"/>
          <p:nvPr/>
        </p:nvSpPr>
        <p:spPr>
          <a:xfrm>
            <a:off x="8264117" y="1582222"/>
            <a:ext cx="229872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/>
              <a:t>Review Scores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11F76013-402B-4C4B-A6E2-FB7DD0B1726A}"/>
              </a:ext>
            </a:extLst>
          </p:cNvPr>
          <p:cNvSpPr txBox="1"/>
          <p:nvPr/>
        </p:nvSpPr>
        <p:spPr>
          <a:xfrm>
            <a:off x="6210678" y="4571999"/>
            <a:ext cx="5395865" cy="95410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sz="1400" dirty="0">
                <a:solidFill>
                  <a:srgbClr val="FF0000"/>
                </a:solidFill>
              </a:rPr>
              <a:t>A yes answer to this question is understood as an expression of interest (not commitment)</a:t>
            </a:r>
          </a:p>
          <a:p>
            <a:r>
              <a:rPr lang="en-US" sz="1400" dirty="0">
                <a:solidFill>
                  <a:srgbClr val="FF0000"/>
                </a:solidFill>
              </a:rPr>
              <a:t>(e.g. it is OK to say NO if application is not in your area of expertise and still give a score of 4)</a:t>
            </a:r>
          </a:p>
        </p:txBody>
      </p:sp>
      <p:cxnSp>
        <p:nvCxnSpPr>
          <p:cNvPr id="5" name="Straight Arrow Connector 4">
            <a:extLst>
              <a:ext uri="{FF2B5EF4-FFF2-40B4-BE49-F238E27FC236}">
                <a16:creationId xmlns:a16="http://schemas.microsoft.com/office/drawing/2014/main" id="{DCAA42F2-AED1-6044-B0CF-4906688675A9}"/>
              </a:ext>
            </a:extLst>
          </p:cNvPr>
          <p:cNvCxnSpPr>
            <a:cxnSpLocks/>
          </p:cNvCxnSpPr>
          <p:nvPr/>
        </p:nvCxnSpPr>
        <p:spPr>
          <a:xfrm>
            <a:off x="5418823" y="4382680"/>
            <a:ext cx="677177" cy="298765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57933955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2130</TotalTime>
  <Words>1191</Words>
  <Application>Microsoft Macintosh PowerPoint</Application>
  <PresentationFormat>Widescreen</PresentationFormat>
  <Paragraphs>442</Paragraphs>
  <Slides>21</Slides>
  <Notes>11</Notes>
  <HiddenSlides>9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6" baseType="lpstr">
      <vt:lpstr>Arial</vt:lpstr>
      <vt:lpstr>Arial Black</vt:lpstr>
      <vt:lpstr>Calibri</vt:lpstr>
      <vt:lpstr>Calibri Light</vt:lpstr>
      <vt:lpstr>Office Theme</vt:lpstr>
      <vt:lpstr>GRADUATE ADMISSIONS   Kick off meeting</vt:lpstr>
      <vt:lpstr>OUTLINE </vt:lpstr>
      <vt:lpstr>2021-2022 GAC Membership </vt:lpstr>
      <vt:lpstr>PowerPoint Presentation</vt:lpstr>
      <vt:lpstr>PowerPoint Presentation</vt:lpstr>
      <vt:lpstr>ADMISSION PROCESS </vt:lpstr>
      <vt:lpstr>ADMISSION PROCESS </vt:lpstr>
      <vt:lpstr>PowerPoint Presentation</vt:lpstr>
      <vt:lpstr>Review Form </vt:lpstr>
      <vt:lpstr>PowerPoint Presentation</vt:lpstr>
      <vt:lpstr>Questions?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2020 GRADUATE STUDENTS SURVEY - SUMMARY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GAC – where we’re at…</dc:title>
  <dc:creator>Microsoft Office User</dc:creator>
  <cp:lastModifiedBy>Jaime Peraire</cp:lastModifiedBy>
  <cp:revision>48</cp:revision>
  <dcterms:created xsi:type="dcterms:W3CDTF">2021-01-14T18:38:06Z</dcterms:created>
  <dcterms:modified xsi:type="dcterms:W3CDTF">2021-11-08T19:41:13Z</dcterms:modified>
</cp:coreProperties>
</file>