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charts/chart7.xml" ContentType="application/vnd.openxmlformats-officedocument.drawingml.chart+xml"/>
  <Override PartName="/ppt/slides/slide99.xml" ContentType="application/vnd.openxmlformats-officedocument.presentationml.slide+xml"/>
  <Override PartName="/ppt/slides/slide118.xml" ContentType="application/vnd.openxmlformats-officedocument.presentationml.slide+xml"/>
  <Override PartName="/ppt/notesSlides/notesSlide7.xml" ContentType="application/vnd.openxmlformats-officedocument.presentationml.notesSlide+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1.xml" ContentType="application/vnd.openxmlformats-officedocument.presentationml.notesSlide+xml"/>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5"/>
  </p:notes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329" r:id="rId21"/>
    <p:sldId id="330" r:id="rId22"/>
    <p:sldId id="331" r:id="rId23"/>
    <p:sldId id="332"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275" r:id="rId39"/>
    <p:sldId id="279" r:id="rId40"/>
    <p:sldId id="280" r:id="rId41"/>
    <p:sldId id="281" r:id="rId42"/>
    <p:sldId id="282" r:id="rId43"/>
    <p:sldId id="283" r:id="rId44"/>
    <p:sldId id="284" r:id="rId45"/>
    <p:sldId id="285" r:id="rId46"/>
    <p:sldId id="286" r:id="rId47"/>
    <p:sldId id="287" r:id="rId48"/>
    <p:sldId id="288" r:id="rId49"/>
    <p:sldId id="289" r:id="rId50"/>
    <p:sldId id="290" r:id="rId51"/>
    <p:sldId id="291" r:id="rId52"/>
    <p:sldId id="292" r:id="rId53"/>
    <p:sldId id="293" r:id="rId54"/>
    <p:sldId id="294" r:id="rId55"/>
    <p:sldId id="295" r:id="rId56"/>
    <p:sldId id="296" r:id="rId57"/>
    <p:sldId id="297" r:id="rId58"/>
    <p:sldId id="298" r:id="rId59"/>
    <p:sldId id="276" r:id="rId60"/>
    <p:sldId id="299" r:id="rId61"/>
    <p:sldId id="300" r:id="rId62"/>
    <p:sldId id="301" r:id="rId63"/>
    <p:sldId id="302" r:id="rId64"/>
    <p:sldId id="303" r:id="rId65"/>
    <p:sldId id="304" r:id="rId66"/>
    <p:sldId id="305" r:id="rId67"/>
    <p:sldId id="306" r:id="rId68"/>
    <p:sldId id="307" r:id="rId69"/>
    <p:sldId id="308" r:id="rId70"/>
    <p:sldId id="309" r:id="rId71"/>
    <p:sldId id="310" r:id="rId72"/>
    <p:sldId id="311" r:id="rId73"/>
    <p:sldId id="312" r:id="rId74"/>
    <p:sldId id="313" r:id="rId75"/>
    <p:sldId id="277" r:id="rId76"/>
    <p:sldId id="314" r:id="rId77"/>
    <p:sldId id="315" r:id="rId78"/>
    <p:sldId id="316" r:id="rId79"/>
    <p:sldId id="317" r:id="rId80"/>
    <p:sldId id="318" r:id="rId81"/>
    <p:sldId id="319" r:id="rId82"/>
    <p:sldId id="320" r:id="rId83"/>
    <p:sldId id="321" r:id="rId84"/>
    <p:sldId id="322" r:id="rId85"/>
    <p:sldId id="323" r:id="rId86"/>
    <p:sldId id="324" r:id="rId87"/>
    <p:sldId id="325" r:id="rId88"/>
    <p:sldId id="326" r:id="rId89"/>
    <p:sldId id="327" r:id="rId90"/>
    <p:sldId id="328" r:id="rId91"/>
    <p:sldId id="278"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 id="374" r:id="rId119"/>
    <p:sldId id="375" r:id="rId120"/>
    <p:sldId id="376" r:id="rId121"/>
    <p:sldId id="377" r:id="rId122"/>
    <p:sldId id="378" r:id="rId123"/>
    <p:sldId id="379" r:id="rId1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Marco%20Jano\Escritorio\Burbuja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Owner\Documents\JP\Generacion_Bruta.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Owner\Documents\JP\Generacion_Bruta.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Owner\Documents\JP\Generacion_Bruta.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Tanvir\Desktop\EPPA\Research\world_consumptions.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anvir\Desktop\EPPA\Research\Relevent_Indi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375368463557439"/>
          <c:y val="1.696146915804812E-2"/>
          <c:w val="0.79390819946411473"/>
          <c:h val="0.85601388950367363"/>
        </c:manualLayout>
      </c:layout>
      <c:bubbleChart>
        <c:ser>
          <c:idx val="0"/>
          <c:order val="0"/>
          <c:tx>
            <c:strRef>
              <c:f>Graf1ConsumoEnergía!$C$1</c:f>
              <c:strCache>
                <c:ptCount val="1"/>
                <c:pt idx="0">
                  <c:v>GJ/Capita</c:v>
                </c:pt>
              </c:strCache>
            </c:strRef>
          </c:tx>
          <c:spPr>
            <a:solidFill>
              <a:srgbClr val="9999FF"/>
            </a:solidFill>
            <a:ln w="12700">
              <a:noFill/>
              <a:prstDash val="solid"/>
            </a:ln>
          </c:spPr>
          <c:invertIfNegative val="1"/>
          <c:dPt>
            <c:idx val="0"/>
            <c:invertIfNegative val="1"/>
            <c:bubble3D val="1"/>
            <c:spPr>
              <a:solidFill>
                <a:srgbClr val="FF00FF"/>
              </a:solidFill>
              <a:ln w="12700">
                <a:noFill/>
                <a:prstDash val="solid"/>
              </a:ln>
            </c:spPr>
          </c:dPt>
          <c:dPt>
            <c:idx val="1"/>
            <c:invertIfNegative val="1"/>
            <c:bubble3D val="1"/>
            <c:spPr>
              <a:solidFill>
                <a:srgbClr val="00FF00"/>
              </a:solidFill>
              <a:ln w="12700">
                <a:noFill/>
                <a:prstDash val="solid"/>
              </a:ln>
            </c:spPr>
          </c:dPt>
          <c:dPt>
            <c:idx val="2"/>
            <c:invertIfNegative val="1"/>
            <c:bubble3D val="1"/>
            <c:spPr>
              <a:solidFill>
                <a:srgbClr val="FF99CC"/>
              </a:solidFill>
              <a:ln w="12700">
                <a:noFill/>
                <a:prstDash val="solid"/>
              </a:ln>
            </c:spPr>
          </c:dPt>
          <c:dPt>
            <c:idx val="3"/>
            <c:invertIfNegative val="1"/>
            <c:bubble3D val="1"/>
            <c:spPr>
              <a:solidFill>
                <a:srgbClr val="339966"/>
              </a:solidFill>
              <a:ln w="12700">
                <a:noFill/>
                <a:prstDash val="solid"/>
              </a:ln>
            </c:spPr>
          </c:dPt>
          <c:dPt>
            <c:idx val="4"/>
            <c:invertIfNegative val="1"/>
            <c:bubble3D val="1"/>
            <c:spPr>
              <a:solidFill>
                <a:srgbClr val="993366"/>
              </a:solidFill>
              <a:ln w="12700">
                <a:noFill/>
                <a:prstDash val="solid"/>
              </a:ln>
            </c:spPr>
          </c:dPt>
          <c:dPt>
            <c:idx val="5"/>
            <c:invertIfNegative val="1"/>
            <c:bubble3D val="1"/>
            <c:spPr>
              <a:solidFill>
                <a:srgbClr val="FF6600"/>
              </a:solidFill>
              <a:ln w="12700">
                <a:noFill/>
                <a:prstDash val="solid"/>
              </a:ln>
            </c:spPr>
          </c:dPt>
          <c:dPt>
            <c:idx val="6"/>
            <c:invertIfNegative val="1"/>
            <c:bubble3D val="1"/>
            <c:spPr>
              <a:solidFill>
                <a:srgbClr val="FFFF00"/>
              </a:solidFill>
              <a:ln w="12700">
                <a:noFill/>
                <a:prstDash val="solid"/>
              </a:ln>
            </c:spPr>
          </c:dPt>
          <c:dPt>
            <c:idx val="7"/>
            <c:invertIfNegative val="1"/>
            <c:bubble3D val="1"/>
            <c:spPr>
              <a:solidFill>
                <a:srgbClr val="FF0000"/>
              </a:solidFill>
              <a:ln w="25400">
                <a:noFill/>
              </a:ln>
            </c:spPr>
          </c:dPt>
          <c:dPt>
            <c:idx val="8"/>
            <c:invertIfNegative val="1"/>
            <c:bubble3D val="1"/>
            <c:spPr>
              <a:gradFill flip="none" rotWithShape="1">
                <a:gsLst>
                  <a:gs pos="0">
                    <a:srgbClr val="9BBB59">
                      <a:lumMod val="40000"/>
                      <a:lumOff val="60000"/>
                    </a:srgbClr>
                  </a:gs>
                  <a:gs pos="50000">
                    <a:srgbClr val="9BBB59">
                      <a:lumMod val="75000"/>
                    </a:srgbClr>
                  </a:gs>
                  <a:gs pos="100000">
                    <a:schemeClr val="accent3">
                      <a:lumMod val="50000"/>
                    </a:schemeClr>
                  </a:gs>
                </a:gsLst>
                <a:path path="circle">
                  <a:fillToRect l="50000" t="50000" r="50000" b="50000"/>
                </a:path>
                <a:tileRect/>
              </a:gradFill>
              <a:ln w="12700">
                <a:noFill/>
                <a:prstDash val="solid"/>
              </a:ln>
            </c:spPr>
          </c:dPt>
          <c:dPt>
            <c:idx val="9"/>
            <c:invertIfNegative val="1"/>
            <c:bubble3D val="1"/>
            <c:spPr>
              <a:solidFill>
                <a:srgbClr val="FF6600"/>
              </a:solidFill>
              <a:ln w="12700">
                <a:noFill/>
                <a:prstDash val="solid"/>
              </a:ln>
            </c:spPr>
          </c:dPt>
          <c:dPt>
            <c:idx val="12"/>
            <c:invertIfNegative val="1"/>
            <c:bubble3D val="1"/>
            <c:spPr>
              <a:solidFill>
                <a:srgbClr val="0000FF"/>
              </a:solidFill>
              <a:ln w="12700">
                <a:noFill/>
                <a:prstDash val="solid"/>
              </a:ln>
            </c:spPr>
          </c:dPt>
          <c:dPt>
            <c:idx val="14"/>
            <c:invertIfNegative val="1"/>
            <c:bubble3D val="1"/>
            <c:spPr>
              <a:gradFill>
                <a:gsLst>
                  <a:gs pos="0">
                    <a:srgbClr val="1F497D">
                      <a:lumMod val="20000"/>
                      <a:lumOff val="80000"/>
                    </a:srgbClr>
                  </a:gs>
                  <a:gs pos="50000">
                    <a:srgbClr val="1F497D">
                      <a:lumMod val="60000"/>
                      <a:lumOff val="40000"/>
                    </a:srgbClr>
                  </a:gs>
                  <a:gs pos="100000">
                    <a:srgbClr val="00B0F0"/>
                  </a:gs>
                </a:gsLst>
                <a:lin ang="5400000" scaled="0"/>
              </a:gradFill>
              <a:ln w="12700">
                <a:noFill/>
                <a:prstDash val="solid"/>
              </a:ln>
            </c:spPr>
          </c:dPt>
          <c:dPt>
            <c:idx val="15"/>
            <c:invertIfNegative val="1"/>
            <c:bubble3D val="1"/>
            <c:spPr>
              <a:solidFill>
                <a:srgbClr val="00FFFF"/>
              </a:solidFill>
              <a:ln w="12700">
                <a:noFill/>
                <a:prstDash val="solid"/>
              </a:ln>
            </c:spPr>
          </c:dPt>
          <c:dPt>
            <c:idx val="16"/>
            <c:invertIfNegative val="1"/>
            <c:bubble3D val="1"/>
            <c:spPr>
              <a:solidFill>
                <a:srgbClr val="00FFFF"/>
              </a:solidFill>
              <a:ln w="12700">
                <a:noFill/>
                <a:prstDash val="solid"/>
              </a:ln>
            </c:spPr>
          </c:dPt>
          <c:xVal>
            <c:numRef>
              <c:f>Graf1ConsumoEnergía!$B$2:$B$18</c:f>
              <c:numCache>
                <c:formatCode>0.0</c:formatCode>
                <c:ptCount val="17"/>
                <c:pt idx="0">
                  <c:v>47.185700000000011</c:v>
                </c:pt>
                <c:pt idx="1">
                  <c:v>5.9703000000000124</c:v>
                </c:pt>
                <c:pt idx="2">
                  <c:v>38.637500000000003</c:v>
                </c:pt>
                <c:pt idx="3">
                  <c:v>38.9754</c:v>
                </c:pt>
                <c:pt idx="4">
                  <c:v>33.089800000000004</c:v>
                </c:pt>
                <c:pt idx="5">
                  <c:v>31.2529</c:v>
                </c:pt>
                <c:pt idx="6">
                  <c:v>29.214285714285783</c:v>
                </c:pt>
                <c:pt idx="7">
                  <c:v>35.432100000000013</c:v>
                </c:pt>
                <c:pt idx="8">
                  <c:v>27.657900000000094</c:v>
                </c:pt>
                <c:pt idx="9">
                  <c:v>14.5009</c:v>
                </c:pt>
                <c:pt idx="10">
                  <c:v>58.716900000000003</c:v>
                </c:pt>
                <c:pt idx="11">
                  <c:v>31.455399999999905</c:v>
                </c:pt>
                <c:pt idx="12">
                  <c:v>35.630900000000011</c:v>
                </c:pt>
                <c:pt idx="13">
                  <c:v>2.7799</c:v>
                </c:pt>
                <c:pt idx="14">
                  <c:v>3.6363636363636367</c:v>
                </c:pt>
                <c:pt idx="15">
                  <c:v>10.136000000000001</c:v>
                </c:pt>
                <c:pt idx="16">
                  <c:v>10.465800000000026</c:v>
                </c:pt>
              </c:numCache>
            </c:numRef>
          </c:xVal>
          <c:yVal>
            <c:numRef>
              <c:f>Graf1ConsumoEnergía!$C$2:$C$18</c:f>
              <c:numCache>
                <c:formatCode>0.0</c:formatCode>
                <c:ptCount val="17"/>
                <c:pt idx="0">
                  <c:v>316.11390524812987</c:v>
                </c:pt>
                <c:pt idx="1">
                  <c:v>61.226828850667445</c:v>
                </c:pt>
                <c:pt idx="2">
                  <c:v>256.99712928768673</c:v>
                </c:pt>
                <c:pt idx="3">
                  <c:v>338.2838253512615</c:v>
                </c:pt>
                <c:pt idx="4">
                  <c:v>180.70052410831917</c:v>
                </c:pt>
                <c:pt idx="5">
                  <c:v>124.14289855476287</c:v>
                </c:pt>
                <c:pt idx="6">
                  <c:v>161.17984853556419</c:v>
                </c:pt>
                <c:pt idx="7">
                  <c:v>169.34928845640854</c:v>
                </c:pt>
                <c:pt idx="8">
                  <c:v>195.70125079232693</c:v>
                </c:pt>
                <c:pt idx="9">
                  <c:v>73.114225857099342</c:v>
                </c:pt>
                <c:pt idx="10">
                  <c:v>275.72689885310263</c:v>
                </c:pt>
                <c:pt idx="11">
                  <c:v>130.20304950004368</c:v>
                </c:pt>
                <c:pt idx="12">
                  <c:v>141.39690993685403</c:v>
                </c:pt>
                <c:pt idx="13">
                  <c:v>21.758131758120189</c:v>
                </c:pt>
                <c:pt idx="14">
                  <c:v>35.101001956936834</c:v>
                </c:pt>
                <c:pt idx="15">
                  <c:v>113.21000015503056</c:v>
                </c:pt>
                <c:pt idx="16">
                  <c:v>51.383152186652708</c:v>
                </c:pt>
              </c:numCache>
            </c:numRef>
          </c:yVal>
          <c:bubbleSize>
            <c:numRef>
              <c:f>Graf1ConsumoEnergía!$D$2:$D$18</c:f>
              <c:numCache>
                <c:formatCode>0.0</c:formatCode>
                <c:ptCount val="17"/>
                <c:pt idx="0">
                  <c:v>96.170795999999598</c:v>
                </c:pt>
                <c:pt idx="1">
                  <c:v>81.885434399999539</c:v>
                </c:pt>
                <c:pt idx="2">
                  <c:v>5.4009720000000003</c:v>
                </c:pt>
                <c:pt idx="3">
                  <c:v>11.195503200000006</c:v>
                </c:pt>
                <c:pt idx="4">
                  <c:v>11.174569200000002</c:v>
                </c:pt>
                <c:pt idx="5">
                  <c:v>7.3059659999999855</c:v>
                </c:pt>
                <c:pt idx="6">
                  <c:v>20.561374799999999</c:v>
                </c:pt>
                <c:pt idx="7">
                  <c:v>14.0174064</c:v>
                </c:pt>
                <c:pt idx="8">
                  <c:v>9.5124096000000247</c:v>
                </c:pt>
                <c:pt idx="9">
                  <c:v>7.8000084000000003</c:v>
                </c:pt>
                <c:pt idx="10">
                  <c:v>1.2979079999999998</c:v>
                </c:pt>
                <c:pt idx="11">
                  <c:v>5.7694103999999955</c:v>
                </c:pt>
                <c:pt idx="12">
                  <c:v>8.6834232</c:v>
                </c:pt>
                <c:pt idx="13">
                  <c:v>24.907273199999999</c:v>
                </c:pt>
                <c:pt idx="14">
                  <c:v>7.9800408000000003</c:v>
                </c:pt>
                <c:pt idx="15">
                  <c:v>5.6228723999999808</c:v>
                </c:pt>
                <c:pt idx="16">
                  <c:v>9.8641008000000028</c:v>
                </c:pt>
              </c:numCache>
            </c:numRef>
          </c:bubbleSize>
          <c:bubble3D val="1"/>
          <c:extLst>
            <c:ext xmlns:c14="http://schemas.microsoft.com/office/drawing/2007/8/2/chart" uri="{6F2FDCE9-48DA-4B69-8628-5D25D57E5C99}">
              <c14:invertSolidFillFmt>
                <c14:spPr xmlns:c14="http://schemas.microsoft.com/office/drawing/2007/8/2/chart">
                  <a:solidFill>
                    <a:srgbClr val="FFFFFF"/>
                  </a:solidFill>
                  <a:ln w="12700">
                    <a:noFill/>
                    <a:prstDash val="solid"/>
                  </a:ln>
                </c14:spPr>
              </c14:invertSolidFillFmt>
            </c:ext>
          </c:extLst>
        </c:ser>
        <c:bubbleScale val="100"/>
        <c:showNegBubbles val="1"/>
        <c:axId val="48491904"/>
        <c:axId val="72812032"/>
      </c:bubbleChart>
      <c:valAx>
        <c:axId val="48491904"/>
        <c:scaling>
          <c:orientation val="minMax"/>
          <c:max val="70"/>
          <c:min val="0"/>
        </c:scaling>
        <c:axPos val="b"/>
        <c:title>
          <c:tx>
            <c:rich>
              <a:bodyPr/>
              <a:lstStyle/>
              <a:p>
                <a:pPr>
                  <a:defRPr sz="1175" b="0" i="0" u="none" strike="noStrike" baseline="0">
                    <a:solidFill>
                      <a:srgbClr val="000000"/>
                    </a:solidFill>
                    <a:latin typeface="Arial"/>
                    <a:ea typeface="Arial"/>
                    <a:cs typeface="Arial"/>
                  </a:defRPr>
                </a:pPr>
                <a:r>
                  <a:rPr lang="es-MX" sz="1800" b="1" i="0" baseline="0" dirty="0" smtClean="0"/>
                  <a:t>GNP per </a:t>
                </a:r>
                <a:r>
                  <a:rPr lang="es-MX" sz="1800" b="1" i="0" baseline="0" dirty="0" err="1" smtClean="0"/>
                  <a:t>capita</a:t>
                </a:r>
                <a:r>
                  <a:rPr lang="es-MX" sz="1800" b="1" i="0" baseline="0" dirty="0" smtClean="0"/>
                  <a:t> </a:t>
                </a:r>
                <a:r>
                  <a:rPr lang="es-MX" sz="1800" b="0" i="0" baseline="0" dirty="0" smtClean="0"/>
                  <a:t>(</a:t>
                </a:r>
                <a:r>
                  <a:rPr lang="es-MX" sz="1800" b="0" i="0" baseline="0" dirty="0" err="1" smtClean="0"/>
                  <a:t>thousand</a:t>
                </a:r>
                <a:r>
                  <a:rPr lang="es-MX" sz="1800" b="0" i="0" baseline="0" dirty="0" smtClean="0"/>
                  <a:t> </a:t>
                </a:r>
                <a:r>
                  <a:rPr lang="es-MX" sz="1800" b="0" i="0" baseline="0" dirty="0" err="1" smtClean="0"/>
                  <a:t>dollars</a:t>
                </a:r>
                <a:r>
                  <a:rPr lang="es-MX" sz="1800" b="0" i="0" baseline="0" dirty="0" smtClean="0"/>
                  <a:t> 2008)**</a:t>
                </a:r>
                <a:endParaRPr lang="es-MX" sz="1800" b="0" i="0" baseline="0" dirty="0"/>
              </a:p>
            </c:rich>
          </c:tx>
          <c:layout>
            <c:manualLayout>
              <c:xMode val="edge"/>
              <c:yMode val="edge"/>
              <c:x val="0.24285022064549641"/>
              <c:y val="0.93889516945178164"/>
            </c:manualLayout>
          </c:layout>
          <c:spPr>
            <a:noFill/>
            <a:ln w="25400">
              <a:noFill/>
            </a:ln>
          </c:spPr>
        </c:title>
        <c:numFmt formatCode="0" sourceLinked="0"/>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72812032"/>
        <c:crossesAt val="0"/>
        <c:crossBetween val="midCat"/>
      </c:valAx>
      <c:valAx>
        <c:axId val="72812032"/>
        <c:scaling>
          <c:orientation val="minMax"/>
          <c:max val="450"/>
          <c:min val="0"/>
        </c:scaling>
        <c:axPos val="l"/>
        <c:title>
          <c:tx>
            <c:rich>
              <a:bodyPr/>
              <a:lstStyle/>
              <a:p>
                <a:pPr>
                  <a:defRPr sz="1175" b="0" i="0" u="none" strike="noStrike" baseline="0">
                    <a:solidFill>
                      <a:srgbClr val="000000"/>
                    </a:solidFill>
                    <a:latin typeface="Arial"/>
                    <a:ea typeface="Arial"/>
                    <a:cs typeface="Arial"/>
                  </a:defRPr>
                </a:pPr>
                <a:r>
                  <a:rPr lang="es-MX" sz="2000" b="1" i="0" u="none" strike="noStrike" baseline="0" dirty="0">
                    <a:solidFill>
                      <a:srgbClr val="000000"/>
                    </a:solidFill>
                    <a:latin typeface="Arial"/>
                    <a:cs typeface="Arial"/>
                  </a:rPr>
                  <a:t>GJ per </a:t>
                </a:r>
                <a:r>
                  <a:rPr lang="es-MX" sz="2000" b="1" i="0" u="none" strike="noStrike" baseline="0" dirty="0" smtClean="0">
                    <a:solidFill>
                      <a:srgbClr val="000000"/>
                    </a:solidFill>
                    <a:latin typeface="Arial"/>
                    <a:cs typeface="Arial"/>
                  </a:rPr>
                  <a:t>cápita </a:t>
                </a:r>
                <a:r>
                  <a:rPr lang="es-MX" sz="2000" b="0" i="0" u="none" strike="noStrike" baseline="0" dirty="0">
                    <a:solidFill>
                      <a:srgbClr val="000000"/>
                    </a:solidFill>
                    <a:latin typeface="Arial"/>
                    <a:cs typeface="Arial"/>
                  </a:rPr>
                  <a:t>( 2008)</a:t>
                </a:r>
              </a:p>
            </c:rich>
          </c:tx>
          <c:layout>
            <c:manualLayout>
              <c:xMode val="edge"/>
              <c:yMode val="edge"/>
              <c:x val="1.3709094055550763E-2"/>
              <c:y val="0.28805321748574531"/>
            </c:manualLayout>
          </c:layout>
          <c:spPr>
            <a:noFill/>
            <a:ln w="25400">
              <a:noFill/>
            </a:ln>
          </c:spPr>
        </c:title>
        <c:numFmt formatCode="0" sourceLinked="0"/>
        <c:minorTickMark val="out"/>
        <c:tickLblPos val="nextTo"/>
        <c:spPr>
          <a:ln w="9525">
            <a:noFill/>
          </a:ln>
        </c:spPr>
        <c:txPr>
          <a:bodyPr rot="0" vert="horz"/>
          <a:lstStyle/>
          <a:p>
            <a:pPr>
              <a:defRPr sz="1400" b="0" i="0" u="none" strike="noStrike" baseline="0">
                <a:solidFill>
                  <a:srgbClr val="000000"/>
                </a:solidFill>
                <a:latin typeface="Arial"/>
                <a:ea typeface="Arial"/>
                <a:cs typeface="Arial"/>
              </a:defRPr>
            </a:pPr>
            <a:endParaRPr lang="en-US"/>
          </a:p>
        </c:txPr>
        <c:crossAx val="48491904"/>
        <c:crosses val="autoZero"/>
        <c:crossBetween val="midCat"/>
        <c:majorUnit val="50"/>
        <c:minorUnit val="10"/>
      </c:valAx>
      <c:spPr>
        <a:noFill/>
        <a:ln w="25400">
          <a:noFill/>
        </a:ln>
      </c:spPr>
    </c:plotArea>
    <c:plotVisOnly val="1"/>
    <c:dispBlanksAs val="gap"/>
  </c:chart>
  <c:spPr>
    <a:solidFill>
      <a:srgbClr val="FFFFFF"/>
    </a:solidFill>
    <a:ln w="3175">
      <a:noFill/>
      <a:prstDash val="solid"/>
    </a:ln>
  </c:spPr>
  <c:txPr>
    <a:bodyPr/>
    <a:lstStyle/>
    <a:p>
      <a:pPr>
        <a:defRPr sz="1175" b="0" i="0" u="none" strike="noStrike" baseline="0">
          <a:solidFill>
            <a:srgbClr val="000000"/>
          </a:solidFill>
          <a:latin typeface="Arial"/>
          <a:ea typeface="Arial"/>
          <a:cs typeface="Arial"/>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Electricity generation 2010, </a:t>
            </a:r>
          </a:p>
          <a:p>
            <a:pPr>
              <a:defRPr/>
            </a:pPr>
            <a:r>
              <a:rPr lang="en-US"/>
              <a:t>Total 222.8 TWh </a:t>
            </a:r>
          </a:p>
        </c:rich>
      </c:tx>
      <c:layout>
        <c:manualLayout>
          <c:xMode val="edge"/>
          <c:yMode val="edge"/>
          <c:x val="3.504924946399246E-2"/>
          <c:y val="2.0645158493586196E-2"/>
        </c:manualLayout>
      </c:layout>
    </c:title>
    <c:plotArea>
      <c:layout>
        <c:manualLayout>
          <c:layoutTarget val="inner"/>
          <c:xMode val="edge"/>
          <c:yMode val="edge"/>
          <c:x val="0.27211706046784273"/>
          <c:y val="0.21610197732934014"/>
          <c:w val="0.38379788254535258"/>
          <c:h val="0.74654870929828754"/>
        </c:manualLayout>
      </c:layout>
      <c:pieChart>
        <c:varyColors val="1"/>
        <c:ser>
          <c:idx val="0"/>
          <c:order val="0"/>
          <c:dPt>
            <c:idx val="0"/>
            <c:explosion val="12"/>
            <c:spPr>
              <a:solidFill>
                <a:srgbClr val="7F7F7F"/>
              </a:solidFill>
            </c:spPr>
          </c:dPt>
          <c:dPt>
            <c:idx val="1"/>
            <c:spPr>
              <a:solidFill>
                <a:schemeClr val="accent1"/>
              </a:solidFill>
            </c:spPr>
          </c:dPt>
          <c:dPt>
            <c:idx val="3"/>
            <c:spPr>
              <a:solidFill>
                <a:srgbClr val="FFFF00"/>
              </a:solidFill>
            </c:spPr>
          </c:dPt>
          <c:dPt>
            <c:idx val="4"/>
            <c:spPr>
              <a:solidFill>
                <a:schemeClr val="accent6"/>
              </a:solidFill>
            </c:spPr>
          </c:dPt>
          <c:dLbls>
            <c:dLbl>
              <c:idx val="4"/>
              <c:layout>
                <c:manualLayout>
                  <c:x val="5.9530725740302014E-2"/>
                  <c:y val="2.4910198979229692E-2"/>
                </c:manualLayout>
              </c:layout>
              <c:numFmt formatCode="#,##0.0000" sourceLinked="0"/>
              <c:spPr/>
              <c:txPr>
                <a:bodyPr/>
                <a:lstStyle/>
                <a:p>
                  <a:pPr>
                    <a:defRPr sz="1600"/>
                  </a:pPr>
                  <a:endParaRPr lang="en-US"/>
                </a:p>
              </c:txPr>
              <c:showPercent val="1"/>
            </c:dLbl>
            <c:txPr>
              <a:bodyPr/>
              <a:lstStyle/>
              <a:p>
                <a:pPr>
                  <a:defRPr sz="1600"/>
                </a:pPr>
                <a:endParaRPr lang="en-US"/>
              </a:p>
            </c:txPr>
            <c:showPercent val="1"/>
            <c:showLeaderLines val="1"/>
          </c:dLbls>
          <c:cat>
            <c:strRef>
              <c:f>Generación!$P$22:$P$26</c:f>
              <c:strCache>
                <c:ptCount val="5"/>
                <c:pt idx="0">
                  <c:v>Fossil fuels</c:v>
                </c:pt>
                <c:pt idx="1">
                  <c:v>Hydro</c:v>
                </c:pt>
                <c:pt idx="2">
                  <c:v>Geothermal</c:v>
                </c:pt>
                <c:pt idx="3">
                  <c:v>Nuclear</c:v>
                </c:pt>
                <c:pt idx="4">
                  <c:v>Wind</c:v>
                </c:pt>
              </c:strCache>
            </c:strRef>
          </c:cat>
          <c:val>
            <c:numRef>
              <c:f>Generación!$Q$22:$Q$26</c:f>
              <c:numCache>
                <c:formatCode>General</c:formatCode>
                <c:ptCount val="5"/>
                <c:pt idx="0">
                  <c:v>176243.02803050002</c:v>
                </c:pt>
                <c:pt idx="1">
                  <c:v>34673.082649000011</c:v>
                </c:pt>
                <c:pt idx="2">
                  <c:v>6041.0086190000002</c:v>
                </c:pt>
                <c:pt idx="3">
                  <c:v>5648.9578369999999</c:v>
                </c:pt>
                <c:pt idx="4">
                  <c:v>146.61791099999999</c:v>
                </c:pt>
              </c:numCache>
            </c:numRef>
          </c:val>
        </c:ser>
        <c:dLbls>
          <c:showPercent val="1"/>
        </c:dLbls>
        <c:firstSliceAng val="0"/>
      </c:pieChart>
    </c:plotArea>
    <c:legend>
      <c:legendPos val="r"/>
      <c:layout>
        <c:manualLayout>
          <c:xMode val="edge"/>
          <c:yMode val="edge"/>
          <c:x val="0.72460456337369894"/>
          <c:y val="0.33231904735327522"/>
          <c:w val="0.11619146207052362"/>
          <c:h val="0.3111038440634874"/>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Energy</a:t>
            </a:r>
            <a:r>
              <a:rPr lang="en-US" baseline="0"/>
              <a:t> imports to Mexico in 2009, Total 1590 PJ</a:t>
            </a:r>
            <a:endParaRPr lang="en-US"/>
          </a:p>
        </c:rich>
      </c:tx>
      <c:layout/>
    </c:title>
    <c:plotArea>
      <c:layout/>
      <c:barChart>
        <c:barDir val="bar"/>
        <c:grouping val="stacked"/>
        <c:ser>
          <c:idx val="0"/>
          <c:order val="0"/>
          <c:tx>
            <c:strRef>
              <c:f>Sheet1!$B$25</c:f>
              <c:strCache>
                <c:ptCount val="1"/>
                <c:pt idx="0">
                  <c:v>Coal</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Sheet1!$B$26:$B$35</c:f>
              <c:numCache>
                <c:formatCode>General</c:formatCode>
                <c:ptCount val="10"/>
                <c:pt idx="0">
                  <c:v>32.43</c:v>
                </c:pt>
                <c:pt idx="2">
                  <c:v>96.11</c:v>
                </c:pt>
                <c:pt idx="8">
                  <c:v>14.1</c:v>
                </c:pt>
                <c:pt idx="9">
                  <c:v>4.8899999999999997</c:v>
                </c:pt>
              </c:numCache>
            </c:numRef>
          </c:val>
        </c:ser>
        <c:ser>
          <c:idx val="1"/>
          <c:order val="1"/>
          <c:tx>
            <c:strRef>
              <c:f>Sheet1!$C$25</c:f>
              <c:strCache>
                <c:ptCount val="1"/>
                <c:pt idx="0">
                  <c:v>Coke</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Sheet1!$C$26:$C$35</c:f>
              <c:numCache>
                <c:formatCode>General</c:formatCode>
                <c:ptCount val="10"/>
                <c:pt idx="0">
                  <c:v>4.2699999999999996</c:v>
                </c:pt>
              </c:numCache>
            </c:numRef>
          </c:val>
        </c:ser>
        <c:ser>
          <c:idx val="2"/>
          <c:order val="2"/>
          <c:tx>
            <c:strRef>
              <c:f>Sheet1!$D$25</c:f>
              <c:strCache>
                <c:ptCount val="1"/>
                <c:pt idx="0">
                  <c:v>LP gas</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Sheet1!$D$26:$D$35</c:f>
              <c:numCache>
                <c:formatCode>General</c:formatCode>
                <c:ptCount val="10"/>
                <c:pt idx="0">
                  <c:v>107.23</c:v>
                </c:pt>
                <c:pt idx="3">
                  <c:v>0.48000000000000026</c:v>
                </c:pt>
              </c:numCache>
            </c:numRef>
          </c:val>
        </c:ser>
        <c:ser>
          <c:idx val="3"/>
          <c:order val="3"/>
          <c:tx>
            <c:strRef>
              <c:f>Sheet1!$E$25</c:f>
              <c:strCache>
                <c:ptCount val="1"/>
                <c:pt idx="0">
                  <c:v>Gasoline and Naphtas</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Sheet1!$E$26:$E$35</c:f>
              <c:numCache>
                <c:formatCode>General</c:formatCode>
                <c:ptCount val="10"/>
                <c:pt idx="0">
                  <c:v>396.71999999999974</c:v>
                </c:pt>
                <c:pt idx="1">
                  <c:v>114.98</c:v>
                </c:pt>
                <c:pt idx="4">
                  <c:v>29.25</c:v>
                </c:pt>
                <c:pt idx="5">
                  <c:v>26.38</c:v>
                </c:pt>
                <c:pt idx="6">
                  <c:v>16.21</c:v>
                </c:pt>
                <c:pt idx="9">
                  <c:v>3.42</c:v>
                </c:pt>
              </c:numCache>
            </c:numRef>
          </c:val>
        </c:ser>
        <c:ser>
          <c:idx val="4"/>
          <c:order val="4"/>
          <c:tx>
            <c:strRef>
              <c:f>Sheet1!$F$25</c:f>
              <c:strCache>
                <c:ptCount val="1"/>
                <c:pt idx="0">
                  <c:v>Kerosenes</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Sheet1!$F$26:$F$35</c:f>
              <c:numCache>
                <c:formatCode>General</c:formatCode>
                <c:ptCount val="10"/>
                <c:pt idx="0">
                  <c:v>1.51</c:v>
                </c:pt>
              </c:numCache>
            </c:numRef>
          </c:val>
        </c:ser>
        <c:ser>
          <c:idx val="5"/>
          <c:order val="5"/>
          <c:tx>
            <c:strRef>
              <c:f>Sheet1!$G$25</c:f>
              <c:strCache>
                <c:ptCount val="1"/>
                <c:pt idx="0">
                  <c:v>Diesel and gasoil</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Sheet1!$G$26:$G$35</c:f>
              <c:numCache>
                <c:formatCode>General</c:formatCode>
                <c:ptCount val="10"/>
                <c:pt idx="0">
                  <c:v>89.64</c:v>
                </c:pt>
                <c:pt idx="9">
                  <c:v>2.96</c:v>
                </c:pt>
              </c:numCache>
            </c:numRef>
          </c:val>
        </c:ser>
        <c:ser>
          <c:idx val="6"/>
          <c:order val="6"/>
          <c:tx>
            <c:strRef>
              <c:f>Sheet1!$H$25</c:f>
              <c:strCache>
                <c:ptCount val="1"/>
                <c:pt idx="0">
                  <c:v>Fuel oil</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Sheet1!$H$26:$H$35</c:f>
              <c:numCache>
                <c:formatCode>General</c:formatCode>
                <c:ptCount val="10"/>
                <c:pt idx="0">
                  <c:v>98.76</c:v>
                </c:pt>
              </c:numCache>
            </c:numRef>
          </c:val>
        </c:ser>
        <c:ser>
          <c:idx val="7"/>
          <c:order val="7"/>
          <c:tx>
            <c:strRef>
              <c:f>Sheet1!$I$25</c:f>
              <c:strCache>
                <c:ptCount val="1"/>
                <c:pt idx="0">
                  <c:v>Natural gas</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Sheet1!$I$26:$I$35</c:f>
              <c:numCache>
                <c:formatCode>General</c:formatCode>
                <c:ptCount val="10"/>
                <c:pt idx="0">
                  <c:v>328.56</c:v>
                </c:pt>
                <c:pt idx="3">
                  <c:v>90.82</c:v>
                </c:pt>
                <c:pt idx="7">
                  <c:v>15.229999999999999</c:v>
                </c:pt>
              </c:numCache>
            </c:numRef>
          </c:val>
        </c:ser>
        <c:ser>
          <c:idx val="8"/>
          <c:order val="8"/>
          <c:tx>
            <c:strRef>
              <c:f>Sheet1!$J$25</c:f>
              <c:strCache>
                <c:ptCount val="1"/>
                <c:pt idx="0">
                  <c:v>Electricity</c:v>
                </c:pt>
              </c:strCache>
            </c:strRef>
          </c:tx>
          <c:cat>
            <c:strRef>
              <c:f>Sheet1!$A$26:$A$35</c:f>
              <c:strCache>
                <c:ptCount val="10"/>
                <c:pt idx="0">
                  <c:v>United States</c:v>
                </c:pt>
                <c:pt idx="1">
                  <c:v>Netherlands</c:v>
                </c:pt>
                <c:pt idx="2">
                  <c:v>Australia</c:v>
                </c:pt>
                <c:pt idx="3">
                  <c:v>Nigeria</c:v>
                </c:pt>
                <c:pt idx="4">
                  <c:v>Spain</c:v>
                </c:pt>
                <c:pt idx="5">
                  <c:v>Saudi Arabia</c:v>
                </c:pt>
                <c:pt idx="6">
                  <c:v>Korea</c:v>
                </c:pt>
                <c:pt idx="7">
                  <c:v>Egipto</c:v>
                </c:pt>
                <c:pt idx="8">
                  <c:v>South Africa</c:v>
                </c:pt>
                <c:pt idx="9">
                  <c:v>Canada</c:v>
                </c:pt>
              </c:strCache>
            </c:strRef>
          </c:cat>
          <c:val>
            <c:numRef>
              <c:f>Sheet1!$J$26:$J$35</c:f>
              <c:numCache>
                <c:formatCode>General</c:formatCode>
                <c:ptCount val="10"/>
                <c:pt idx="0">
                  <c:v>1.25</c:v>
                </c:pt>
              </c:numCache>
            </c:numRef>
          </c:val>
        </c:ser>
        <c:gapWidth val="55"/>
        <c:overlap val="100"/>
        <c:axId val="53947392"/>
        <c:axId val="53953280"/>
      </c:barChart>
      <c:catAx>
        <c:axId val="53947392"/>
        <c:scaling>
          <c:orientation val="minMax"/>
        </c:scaling>
        <c:axPos val="l"/>
        <c:majorTickMark val="none"/>
        <c:tickLblPos val="nextTo"/>
        <c:crossAx val="53953280"/>
        <c:crosses val="autoZero"/>
        <c:auto val="1"/>
        <c:lblAlgn val="ctr"/>
        <c:lblOffset val="100"/>
      </c:catAx>
      <c:valAx>
        <c:axId val="53953280"/>
        <c:scaling>
          <c:orientation val="minMax"/>
        </c:scaling>
        <c:axPos val="b"/>
        <c:majorGridlines/>
        <c:numFmt formatCode="General" sourceLinked="1"/>
        <c:majorTickMark val="none"/>
        <c:tickLblPos val="nextTo"/>
        <c:crossAx val="53947392"/>
        <c:crosses val="autoZero"/>
        <c:crossBetween val="between"/>
      </c:valAx>
    </c:plotArea>
    <c:legend>
      <c:legendPos val="b"/>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a:t>Energy</a:t>
            </a:r>
            <a:r>
              <a:rPr lang="en-US" baseline="0" dirty="0"/>
              <a:t> exports 2009, </a:t>
            </a:r>
            <a:r>
              <a:rPr lang="en-US" baseline="0" dirty="0" smtClean="0"/>
              <a:t>Total </a:t>
            </a:r>
            <a:r>
              <a:rPr lang="en-US" baseline="0" dirty="0"/>
              <a:t>3440 PJ</a:t>
            </a:r>
            <a:endParaRPr lang="en-US" dirty="0"/>
          </a:p>
        </c:rich>
      </c:tx>
      <c:layout>
        <c:manualLayout>
          <c:xMode val="edge"/>
          <c:yMode val="edge"/>
          <c:x val="0.13168022030033127"/>
          <c:y val="3.5052962129733828E-2"/>
        </c:manualLayout>
      </c:layout>
    </c:title>
    <c:plotArea>
      <c:layout>
        <c:manualLayout>
          <c:layoutTarget val="inner"/>
          <c:xMode val="edge"/>
          <c:yMode val="edge"/>
          <c:x val="0.11051618547681558"/>
          <c:y val="0.19509514435695541"/>
          <c:w val="0.39630249343832064"/>
          <c:h val="0.66050415573053367"/>
        </c:manualLayout>
      </c:layout>
      <c:pieChart>
        <c:varyColors val="1"/>
        <c:ser>
          <c:idx val="0"/>
          <c:order val="0"/>
          <c:dPt>
            <c:idx val="0"/>
            <c:explosion val="16"/>
          </c:dPt>
          <c:dLbls>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showPercent val="1"/>
          </c:dLbls>
          <c:cat>
            <c:strRef>
              <c:f>Sheet1!$D$1:$D$11</c:f>
              <c:strCache>
                <c:ptCount val="11"/>
                <c:pt idx="0">
                  <c:v>United States</c:v>
                </c:pt>
                <c:pt idx="1">
                  <c:v>Spain</c:v>
                </c:pt>
                <c:pt idx="2">
                  <c:v>India</c:v>
                </c:pt>
                <c:pt idx="3">
                  <c:v>Canada</c:v>
                </c:pt>
                <c:pt idx="4">
                  <c:v>Netherlands</c:v>
                </c:pt>
                <c:pt idx="5">
                  <c:v>Netherlands</c:v>
                </c:pt>
                <c:pt idx="6">
                  <c:v>Dominican</c:v>
                </c:pt>
                <c:pt idx="7">
                  <c:v>Panama</c:v>
                </c:pt>
                <c:pt idx="8">
                  <c:v>Singapore</c:v>
                </c:pt>
                <c:pt idx="9">
                  <c:v>Guatemala</c:v>
                </c:pt>
                <c:pt idx="10">
                  <c:v>Others</c:v>
                </c:pt>
              </c:strCache>
            </c:strRef>
          </c:cat>
          <c:val>
            <c:numRef>
              <c:f>Sheet1!$E$1:$E$11</c:f>
              <c:numCache>
                <c:formatCode>General</c:formatCode>
                <c:ptCount val="11"/>
                <c:pt idx="0" formatCode="#,##0.00">
                  <c:v>2967.24</c:v>
                </c:pt>
                <c:pt idx="1">
                  <c:v>217.9</c:v>
                </c:pt>
                <c:pt idx="2">
                  <c:v>80.83</c:v>
                </c:pt>
                <c:pt idx="3">
                  <c:v>52.339999999999996</c:v>
                </c:pt>
                <c:pt idx="4">
                  <c:v>33.53</c:v>
                </c:pt>
                <c:pt idx="5">
                  <c:v>25.68</c:v>
                </c:pt>
                <c:pt idx="6">
                  <c:v>17.45</c:v>
                </c:pt>
                <c:pt idx="7">
                  <c:v>17.170000000000005</c:v>
                </c:pt>
                <c:pt idx="8">
                  <c:v>15.739999999999998</c:v>
                </c:pt>
                <c:pt idx="9">
                  <c:v>4.42</c:v>
                </c:pt>
                <c:pt idx="10" formatCode="#,##0.00">
                  <c:v>7.7000000000002728</c:v>
                </c:pt>
              </c:numCache>
            </c:numRef>
          </c:val>
        </c:ser>
        <c:dLbls>
          <c:showPercent val="1"/>
        </c:dLbls>
        <c:firstSliceAng val="0"/>
      </c:pieChart>
    </c:plotArea>
    <c:legend>
      <c:legendPos val="r"/>
      <c:layout>
        <c:manualLayout>
          <c:xMode val="edge"/>
          <c:yMode val="edge"/>
          <c:x val="0.65900131233595904"/>
          <c:y val="0.28307086614173232"/>
          <c:w val="0.1993320209973754"/>
          <c:h val="0.66973753280840043"/>
        </c:manualLayout>
      </c:layout>
    </c:legend>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Emissions</a:t>
            </a:r>
            <a:r>
              <a:rPr lang="en-US" baseline="0"/>
              <a:t> reduction by category</a:t>
            </a:r>
            <a:endParaRPr lang="en-US"/>
          </a:p>
        </c:rich>
      </c:tx>
      <c:layout/>
    </c:title>
    <c:plotArea>
      <c:layout>
        <c:manualLayout>
          <c:layoutTarget val="inner"/>
          <c:xMode val="edge"/>
          <c:yMode val="edge"/>
          <c:x val="0.33496609798775251"/>
          <c:y val="0.26905912802566345"/>
          <c:w val="0.38006780402449736"/>
          <c:h val="0.63344634004082823"/>
        </c:manualLayout>
      </c:layout>
      <c:pieChart>
        <c:varyColors val="1"/>
        <c:ser>
          <c:idx val="0"/>
          <c:order val="0"/>
          <c:dLbls>
            <c:showPercent val="1"/>
            <c:showLeaderLines val="1"/>
          </c:dLbls>
          <c:cat>
            <c:strRef>
              <c:f>Sheet1!$E$20:$E$23</c:f>
              <c:strCache>
                <c:ptCount val="4"/>
                <c:pt idx="0">
                  <c:v>Energy production</c:v>
                </c:pt>
                <c:pt idx="1">
                  <c:v>Agriculture</c:v>
                </c:pt>
                <c:pt idx="2">
                  <c:v>Energy use</c:v>
                </c:pt>
                <c:pt idx="3">
                  <c:v>Waste</c:v>
                </c:pt>
              </c:strCache>
            </c:strRef>
          </c:cat>
          <c:val>
            <c:numRef>
              <c:f>Sheet1!$F$20:$F$23</c:f>
              <c:numCache>
                <c:formatCode>General</c:formatCode>
                <c:ptCount val="4"/>
                <c:pt idx="0">
                  <c:v>18</c:v>
                </c:pt>
                <c:pt idx="1">
                  <c:v>15.3</c:v>
                </c:pt>
                <c:pt idx="2">
                  <c:v>11.9</c:v>
                </c:pt>
                <c:pt idx="3">
                  <c:v>5.5</c:v>
                </c:pt>
              </c:numCache>
            </c:numRef>
          </c:val>
        </c:ser>
        <c:dLbls>
          <c:showPercent val="1"/>
        </c:dLbls>
        <c:firstSliceAng val="0"/>
      </c:pieChart>
    </c:plotArea>
    <c:legend>
      <c:legendPos val="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Total Coal Consumption</a:t>
            </a:r>
            <a:r>
              <a:rPr lang="en-US" baseline="0" dirty="0"/>
              <a:t> (Thousand Short Tons</a:t>
            </a:r>
            <a:r>
              <a:rPr lang="en-US" baseline="0" dirty="0" smtClean="0"/>
              <a:t>) - IEA</a:t>
            </a:r>
            <a:endParaRPr lang="en-US" dirty="0"/>
          </a:p>
        </c:rich>
      </c:tx>
      <c:layout/>
    </c:title>
    <c:plotArea>
      <c:layout/>
      <c:barChart>
        <c:barDir val="col"/>
        <c:grouping val="clustered"/>
        <c:ser>
          <c:idx val="0"/>
          <c:order val="0"/>
          <c:tx>
            <c:strRef>
              <c:f>'Total Coal Consumption'!$B$1</c:f>
              <c:strCache>
                <c:ptCount val="1"/>
                <c:pt idx="0">
                  <c:v>2000</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Consumption'!$B$2:$B$12</c:f>
              <c:numCache>
                <c:formatCode>General</c:formatCode>
                <c:ptCount val="11"/>
                <c:pt idx="0">
                  <c:v>5047621.9318400035</c:v>
                </c:pt>
                <c:pt idx="1">
                  <c:v>1239406.9256199996</c:v>
                </c:pt>
                <c:pt idx="2">
                  <c:v>1084094.875</c:v>
                </c:pt>
                <c:pt idx="3">
                  <c:v>403408.47899999999</c:v>
                </c:pt>
                <c:pt idx="4">
                  <c:v>269814.87892999989</c:v>
                </c:pt>
                <c:pt idx="5">
                  <c:v>252511.97467999998</c:v>
                </c:pt>
                <c:pt idx="6">
                  <c:v>175009.56531000001</c:v>
                </c:pt>
                <c:pt idx="7">
                  <c:v>168798.04079999999</c:v>
                </c:pt>
                <c:pt idx="8">
                  <c:v>140919.48419999989</c:v>
                </c:pt>
                <c:pt idx="9">
                  <c:v>158488.02343999987</c:v>
                </c:pt>
                <c:pt idx="10">
                  <c:v>71057.194860000003</c:v>
                </c:pt>
              </c:numCache>
            </c:numRef>
          </c:val>
        </c:ser>
        <c:ser>
          <c:idx val="1"/>
          <c:order val="1"/>
          <c:tx>
            <c:strRef>
              <c:f>'Total Coal Consumption'!$C$1</c:f>
              <c:strCache>
                <c:ptCount val="1"/>
                <c:pt idx="0">
                  <c:v>2001</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Consumption'!$C$2:$C$12</c:f>
              <c:numCache>
                <c:formatCode>General</c:formatCode>
                <c:ptCount val="11"/>
                <c:pt idx="0">
                  <c:v>5110084.5942499992</c:v>
                </c:pt>
                <c:pt idx="1">
                  <c:v>1303371.8491900009</c:v>
                </c:pt>
                <c:pt idx="2">
                  <c:v>1060145.5320000001</c:v>
                </c:pt>
                <c:pt idx="3">
                  <c:v>417498.22279999999</c:v>
                </c:pt>
                <c:pt idx="4">
                  <c:v>278151.73690999998</c:v>
                </c:pt>
                <c:pt idx="5">
                  <c:v>230629.99188999998</c:v>
                </c:pt>
                <c:pt idx="6">
                  <c:v>177859.04016999999</c:v>
                </c:pt>
                <c:pt idx="7">
                  <c:v>173205.08160999988</c:v>
                </c:pt>
                <c:pt idx="8">
                  <c:v>140991.13443999988</c:v>
                </c:pt>
                <c:pt idx="9">
                  <c:v>151770.10811999999</c:v>
                </c:pt>
                <c:pt idx="10">
                  <c:v>79767.65922000006</c:v>
                </c:pt>
              </c:numCache>
            </c:numRef>
          </c:val>
        </c:ser>
        <c:ser>
          <c:idx val="2"/>
          <c:order val="2"/>
          <c:tx>
            <c:strRef>
              <c:f>'Total Coal Consumption'!$D$1</c:f>
              <c:strCache>
                <c:ptCount val="1"/>
                <c:pt idx="0">
                  <c:v>2002</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Consumption'!$D$2:$D$12</c:f>
              <c:numCache>
                <c:formatCode>General</c:formatCode>
                <c:ptCount val="11"/>
                <c:pt idx="0">
                  <c:v>5278179.8330600001</c:v>
                </c:pt>
                <c:pt idx="1">
                  <c:v>1443031.3915100009</c:v>
                </c:pt>
                <c:pt idx="2">
                  <c:v>1066354.5730000001</c:v>
                </c:pt>
                <c:pt idx="3">
                  <c:v>424971.89382</c:v>
                </c:pt>
                <c:pt idx="4">
                  <c:v>278407.26370000001</c:v>
                </c:pt>
                <c:pt idx="5">
                  <c:v>240234.43075999999</c:v>
                </c:pt>
                <c:pt idx="6">
                  <c:v>170121.91673999999</c:v>
                </c:pt>
                <c:pt idx="7">
                  <c:v>179202.75771999999</c:v>
                </c:pt>
                <c:pt idx="8">
                  <c:v>143245.36116999987</c:v>
                </c:pt>
                <c:pt idx="9">
                  <c:v>149220.15328999999</c:v>
                </c:pt>
                <c:pt idx="10">
                  <c:v>80033.316259999978</c:v>
                </c:pt>
              </c:numCache>
            </c:numRef>
          </c:val>
        </c:ser>
        <c:ser>
          <c:idx val="3"/>
          <c:order val="3"/>
          <c:tx>
            <c:strRef>
              <c:f>'Total Coal Consumption'!$E$1</c:f>
              <c:strCache>
                <c:ptCount val="1"/>
                <c:pt idx="0">
                  <c:v>2003</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Consumption'!$E$2:$E$12</c:f>
              <c:numCache>
                <c:formatCode>General</c:formatCode>
                <c:ptCount val="11"/>
                <c:pt idx="0">
                  <c:v>5706769.2338700006</c:v>
                </c:pt>
                <c:pt idx="1">
                  <c:v>1746425.72786</c:v>
                </c:pt>
                <c:pt idx="2">
                  <c:v>1094860.8430000001</c:v>
                </c:pt>
                <c:pt idx="3">
                  <c:v>437462.18382999999</c:v>
                </c:pt>
                <c:pt idx="4">
                  <c:v>277307.36641000002</c:v>
                </c:pt>
                <c:pt idx="5">
                  <c:v>243426.72445999988</c:v>
                </c:pt>
                <c:pt idx="6">
                  <c:v>185925.87044</c:v>
                </c:pt>
                <c:pt idx="7">
                  <c:v>185306.25571999999</c:v>
                </c:pt>
                <c:pt idx="8">
                  <c:v>142749.32105999987</c:v>
                </c:pt>
                <c:pt idx="9">
                  <c:v>154154.93669999987</c:v>
                </c:pt>
                <c:pt idx="10">
                  <c:v>81677.964809999947</c:v>
                </c:pt>
              </c:numCache>
            </c:numRef>
          </c:val>
        </c:ser>
        <c:ser>
          <c:idx val="4"/>
          <c:order val="4"/>
          <c:tx>
            <c:strRef>
              <c:f>'Total Coal Consumption'!$F$1</c:f>
              <c:strCache>
                <c:ptCount val="1"/>
                <c:pt idx="0">
                  <c:v>2004</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Consumption'!$F$2:$F$12</c:f>
              <c:numCache>
                <c:formatCode>General</c:formatCode>
                <c:ptCount val="11"/>
                <c:pt idx="0">
                  <c:v>6258641.8512299992</c:v>
                </c:pt>
                <c:pt idx="1">
                  <c:v>2200081.19625</c:v>
                </c:pt>
                <c:pt idx="2">
                  <c:v>1107254.5394700009</c:v>
                </c:pt>
                <c:pt idx="3">
                  <c:v>483579.58418000024</c:v>
                </c:pt>
                <c:pt idx="4">
                  <c:v>280407.06594999996</c:v>
                </c:pt>
                <c:pt idx="5">
                  <c:v>235114.1944999999</c:v>
                </c:pt>
                <c:pt idx="6">
                  <c:v>198819.95585</c:v>
                </c:pt>
                <c:pt idx="7">
                  <c:v>203364.32040999987</c:v>
                </c:pt>
                <c:pt idx="8">
                  <c:v>144656.31970999998</c:v>
                </c:pt>
                <c:pt idx="9">
                  <c:v>153518.90304</c:v>
                </c:pt>
                <c:pt idx="10">
                  <c:v>86017.764629999991</c:v>
                </c:pt>
              </c:numCache>
            </c:numRef>
          </c:val>
        </c:ser>
        <c:ser>
          <c:idx val="5"/>
          <c:order val="5"/>
          <c:tx>
            <c:strRef>
              <c:f>'Total Coal Consumption'!$G$1</c:f>
              <c:strCache>
                <c:ptCount val="1"/>
                <c:pt idx="0">
                  <c:v>2005</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Consumption'!$G$2:$G$12</c:f>
              <c:numCache>
                <c:formatCode>General</c:formatCode>
                <c:ptCount val="11"/>
                <c:pt idx="0">
                  <c:v>6496334.1134099998</c:v>
                </c:pt>
                <c:pt idx="1">
                  <c:v>2403502.8368499973</c:v>
                </c:pt>
                <c:pt idx="2">
                  <c:v>1125977.6115900001</c:v>
                </c:pt>
                <c:pt idx="3">
                  <c:v>504908.20668000024</c:v>
                </c:pt>
                <c:pt idx="4">
                  <c:v>270789.39934000024</c:v>
                </c:pt>
                <c:pt idx="5">
                  <c:v>233491.59218000001</c:v>
                </c:pt>
                <c:pt idx="6">
                  <c:v>193348.7194</c:v>
                </c:pt>
                <c:pt idx="7">
                  <c:v>196281.96992</c:v>
                </c:pt>
                <c:pt idx="8">
                  <c:v>147951.12836</c:v>
                </c:pt>
                <c:pt idx="9">
                  <c:v>150165.67189</c:v>
                </c:pt>
                <c:pt idx="10">
                  <c:v>87911.535550000001</c:v>
                </c:pt>
              </c:numCache>
            </c:numRef>
          </c:val>
        </c:ser>
        <c:ser>
          <c:idx val="6"/>
          <c:order val="6"/>
          <c:tx>
            <c:strRef>
              <c:f>'Total Coal Consumption'!$H$1</c:f>
              <c:strCache>
                <c:ptCount val="1"/>
                <c:pt idx="0">
                  <c:v>2006</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Consumption'!$H$2:$H$12</c:f>
              <c:numCache>
                <c:formatCode>General</c:formatCode>
                <c:ptCount val="11"/>
                <c:pt idx="0">
                  <c:v>6719959.8484800002</c:v>
                </c:pt>
                <c:pt idx="1">
                  <c:v>2537638.6969499979</c:v>
                </c:pt>
                <c:pt idx="2">
                  <c:v>1112291.76501</c:v>
                </c:pt>
                <c:pt idx="3">
                  <c:v>539485.50939999928</c:v>
                </c:pt>
                <c:pt idx="4">
                  <c:v>270533.66310000001</c:v>
                </c:pt>
                <c:pt idx="5">
                  <c:v>240254.27237000017</c:v>
                </c:pt>
                <c:pt idx="6">
                  <c:v>196079.14463</c:v>
                </c:pt>
                <c:pt idx="7">
                  <c:v>198108.49984999999</c:v>
                </c:pt>
                <c:pt idx="8">
                  <c:v>148918.95774000001</c:v>
                </c:pt>
                <c:pt idx="9">
                  <c:v>154818.52812999999</c:v>
                </c:pt>
                <c:pt idx="10">
                  <c:v>89636.652820000003</c:v>
                </c:pt>
              </c:numCache>
            </c:numRef>
          </c:val>
        </c:ser>
        <c:ser>
          <c:idx val="7"/>
          <c:order val="7"/>
          <c:tx>
            <c:strRef>
              <c:f>'Total Coal Consumption'!$I$1</c:f>
              <c:strCache>
                <c:ptCount val="1"/>
                <c:pt idx="0">
                  <c:v>2007</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Consumption'!$I$2:$I$12</c:f>
              <c:numCache>
                <c:formatCode>General</c:formatCode>
                <c:ptCount val="11"/>
                <c:pt idx="0">
                  <c:v>7047856.3453000002</c:v>
                </c:pt>
                <c:pt idx="1">
                  <c:v>2743380.702959998</c:v>
                </c:pt>
                <c:pt idx="2">
                  <c:v>1127998.1290000009</c:v>
                </c:pt>
                <c:pt idx="3">
                  <c:v>587255.27447999909</c:v>
                </c:pt>
                <c:pt idx="4">
                  <c:v>281443.23862999998</c:v>
                </c:pt>
                <c:pt idx="5">
                  <c:v>230401.81342999998</c:v>
                </c:pt>
                <c:pt idx="6">
                  <c:v>202374.44480999999</c:v>
                </c:pt>
                <c:pt idx="7">
                  <c:v>207580.66136</c:v>
                </c:pt>
                <c:pt idx="8">
                  <c:v>149364.29152999999</c:v>
                </c:pt>
                <c:pt idx="9">
                  <c:v>149579.24224000017</c:v>
                </c:pt>
                <c:pt idx="10">
                  <c:v>98225.862939999948</c:v>
                </c:pt>
              </c:numCache>
            </c:numRef>
          </c:val>
        </c:ser>
        <c:ser>
          <c:idx val="8"/>
          <c:order val="8"/>
          <c:tx>
            <c:strRef>
              <c:f>'Total Coal Consumption'!$J$1</c:f>
              <c:strCache>
                <c:ptCount val="1"/>
                <c:pt idx="0">
                  <c:v>2008</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Consumption'!$J$2:$J$12</c:f>
              <c:numCache>
                <c:formatCode>General</c:formatCode>
                <c:ptCount val="11"/>
                <c:pt idx="0">
                  <c:v>7345641.2824200038</c:v>
                </c:pt>
                <c:pt idx="1">
                  <c:v>3004414.6467599999</c:v>
                </c:pt>
                <c:pt idx="2">
                  <c:v>1120548.443</c:v>
                </c:pt>
                <c:pt idx="3">
                  <c:v>632357.44606000045</c:v>
                </c:pt>
                <c:pt idx="4">
                  <c:v>267881.50196999987</c:v>
                </c:pt>
                <c:pt idx="5">
                  <c:v>249795.87948999988</c:v>
                </c:pt>
                <c:pt idx="6">
                  <c:v>213325.90815999999</c:v>
                </c:pt>
                <c:pt idx="7">
                  <c:v>203803.04033000011</c:v>
                </c:pt>
                <c:pt idx="8">
                  <c:v>157896.18144999995</c:v>
                </c:pt>
                <c:pt idx="9">
                  <c:v>148914.54848999999</c:v>
                </c:pt>
                <c:pt idx="10">
                  <c:v>110522.14615</c:v>
                </c:pt>
              </c:numCache>
            </c:numRef>
          </c:val>
        </c:ser>
        <c:ser>
          <c:idx val="9"/>
          <c:order val="9"/>
          <c:tx>
            <c:strRef>
              <c:f>'Total Coal Consumption'!$K$1</c:f>
              <c:strCache>
                <c:ptCount val="1"/>
                <c:pt idx="0">
                  <c:v>2009</c:v>
                </c:pt>
              </c:strCache>
            </c:strRef>
          </c:tx>
          <c:cat>
            <c:strRef>
              <c:f>'Total Coal Consumption'!$A$2:$A$12</c:f>
              <c:strCache>
                <c:ptCount val="11"/>
                <c:pt idx="0">
                  <c:v>World</c:v>
                </c:pt>
                <c:pt idx="1">
                  <c:v>China</c:v>
                </c:pt>
                <c:pt idx="2">
                  <c:v>United States</c:v>
                </c:pt>
                <c:pt idx="3">
                  <c:v>India</c:v>
                </c:pt>
                <c:pt idx="4">
                  <c:v>Germany</c:v>
                </c:pt>
                <c:pt idx="5">
                  <c:v>Russia</c:v>
                </c:pt>
                <c:pt idx="6">
                  <c:v>South Africa</c:v>
                </c:pt>
                <c:pt idx="7">
                  <c:v>Japan</c:v>
                </c:pt>
                <c:pt idx="8">
                  <c:v>Australia</c:v>
                </c:pt>
                <c:pt idx="9">
                  <c:v>Poland</c:v>
                </c:pt>
                <c:pt idx="10">
                  <c:v>Korea, South</c:v>
                </c:pt>
              </c:strCache>
            </c:strRef>
          </c:cat>
          <c:val>
            <c:numRef>
              <c:f>'Total Coal Consumption'!$K$2:$K$12</c:f>
              <c:numCache>
                <c:formatCode>General</c:formatCode>
                <c:ptCount val="11"/>
                <c:pt idx="0">
                  <c:v>7577379.1762799993</c:v>
                </c:pt>
                <c:pt idx="1">
                  <c:v>3474665.0819799998</c:v>
                </c:pt>
                <c:pt idx="2">
                  <c:v>1000423.639</c:v>
                </c:pt>
                <c:pt idx="3">
                  <c:v>685647.58643000002</c:v>
                </c:pt>
                <c:pt idx="4">
                  <c:v>249696.67147</c:v>
                </c:pt>
                <c:pt idx="5">
                  <c:v>222630.51835000011</c:v>
                </c:pt>
                <c:pt idx="6">
                  <c:v>199069.71535000013</c:v>
                </c:pt>
                <c:pt idx="7">
                  <c:v>181498.87228000001</c:v>
                </c:pt>
                <c:pt idx="8">
                  <c:v>149671.83639999988</c:v>
                </c:pt>
                <c:pt idx="9">
                  <c:v>141119.00255999999</c:v>
                </c:pt>
                <c:pt idx="10">
                  <c:v>113293.35691</c:v>
                </c:pt>
              </c:numCache>
            </c:numRef>
          </c:val>
        </c:ser>
        <c:axId val="76698368"/>
        <c:axId val="76699904"/>
      </c:barChart>
      <c:catAx>
        <c:axId val="76698368"/>
        <c:scaling>
          <c:orientation val="minMax"/>
        </c:scaling>
        <c:axPos val="b"/>
        <c:numFmt formatCode="General" sourceLinked="1"/>
        <c:majorTickMark val="none"/>
        <c:tickLblPos val="nextTo"/>
        <c:crossAx val="76699904"/>
        <c:crosses val="autoZero"/>
        <c:auto val="1"/>
        <c:lblAlgn val="ctr"/>
        <c:lblOffset val="100"/>
      </c:catAx>
      <c:valAx>
        <c:axId val="76699904"/>
        <c:scaling>
          <c:orientation val="minMax"/>
        </c:scaling>
        <c:axPos val="l"/>
        <c:majorGridlines/>
        <c:numFmt formatCode="General" sourceLinked="1"/>
        <c:majorTickMark val="none"/>
        <c:tickLblPos val="nextTo"/>
        <c:crossAx val="76698368"/>
        <c:crosses val="autoZero"/>
        <c:crossBetween val="between"/>
      </c:valAx>
    </c:plotArea>
    <c:legend>
      <c:legendPos val="r"/>
      <c:layout/>
    </c:legend>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a:t>Consumption of Electricity by Major Consuming Sectors in </a:t>
            </a:r>
            <a:r>
              <a:rPr lang="en-US" dirty="0" smtClean="0"/>
              <a:t>India (CIER)</a:t>
            </a:r>
            <a:r>
              <a:rPr lang="en-US" dirty="0"/>
              <a:t> </a:t>
            </a:r>
          </a:p>
        </c:rich>
      </c:tx>
      <c:layout>
        <c:manualLayout>
          <c:xMode val="edge"/>
          <c:yMode val="edge"/>
          <c:x val="0.14858756358852249"/>
          <c:y val="1.9106493123543039E-2"/>
        </c:manualLayout>
      </c:layout>
    </c:title>
    <c:view3D>
      <c:rAngAx val="1"/>
    </c:view3D>
    <c:plotArea>
      <c:layout/>
      <c:bar3DChart>
        <c:barDir val="col"/>
        <c:grouping val="clustered"/>
        <c:ser>
          <c:idx val="0"/>
          <c:order val="0"/>
          <c:tx>
            <c:strRef>
              <c:f>Consump_Elec_Sector!$A$29</c:f>
              <c:strCache>
                <c:ptCount val="1"/>
                <c:pt idx="0">
                  <c:v>2002-03</c:v>
                </c:pt>
              </c:strCache>
            </c:strRef>
          </c:tx>
          <c:cat>
            <c:strRef>
              <c:f>Consump_Elec_Sector!$B$4:$G$4</c:f>
              <c:strCache>
                <c:ptCount val="6"/>
                <c:pt idx="0">
                  <c:v> Industrial</c:v>
                </c:pt>
                <c:pt idx="1">
                  <c:v>Domestic</c:v>
                </c:pt>
                <c:pt idx="2">
                  <c:v>Commercial</c:v>
                </c:pt>
                <c:pt idx="3">
                  <c:v>Railways</c:v>
                </c:pt>
                <c:pt idx="4">
                  <c:v>Agriculture</c:v>
                </c:pt>
                <c:pt idx="5">
                  <c:v>Others</c:v>
                </c:pt>
              </c:strCache>
            </c:strRef>
          </c:cat>
          <c:val>
            <c:numRef>
              <c:f>Consump_Elec_Sector!$B$29:$G$29</c:f>
              <c:numCache>
                <c:formatCode>General</c:formatCode>
                <c:ptCount val="6"/>
                <c:pt idx="0">
                  <c:v>33.9</c:v>
                </c:pt>
                <c:pt idx="1">
                  <c:v>24.6</c:v>
                </c:pt>
                <c:pt idx="2">
                  <c:v>7.5</c:v>
                </c:pt>
                <c:pt idx="3">
                  <c:v>2.6</c:v>
                </c:pt>
                <c:pt idx="4">
                  <c:v>24.9</c:v>
                </c:pt>
                <c:pt idx="5">
                  <c:v>6.5</c:v>
                </c:pt>
              </c:numCache>
            </c:numRef>
          </c:val>
        </c:ser>
        <c:ser>
          <c:idx val="1"/>
          <c:order val="1"/>
          <c:tx>
            <c:strRef>
              <c:f>Consump_Elec_Sector!$A$30</c:f>
              <c:strCache>
                <c:ptCount val="1"/>
                <c:pt idx="0">
                  <c:v>2003-04</c:v>
                </c:pt>
              </c:strCache>
            </c:strRef>
          </c:tx>
          <c:cat>
            <c:strRef>
              <c:f>Consump_Elec_Sector!$B$4:$G$4</c:f>
              <c:strCache>
                <c:ptCount val="6"/>
                <c:pt idx="0">
                  <c:v> Industrial</c:v>
                </c:pt>
                <c:pt idx="1">
                  <c:v>Domestic</c:v>
                </c:pt>
                <c:pt idx="2">
                  <c:v>Commercial</c:v>
                </c:pt>
                <c:pt idx="3">
                  <c:v>Railways</c:v>
                </c:pt>
                <c:pt idx="4">
                  <c:v>Agriculture</c:v>
                </c:pt>
                <c:pt idx="5">
                  <c:v>Others</c:v>
                </c:pt>
              </c:strCache>
            </c:strRef>
          </c:cat>
          <c:val>
            <c:numRef>
              <c:f>Consump_Elec_Sector!$B$30:$G$30</c:f>
              <c:numCache>
                <c:formatCode>General</c:formatCode>
                <c:ptCount val="6"/>
                <c:pt idx="0">
                  <c:v>34.5</c:v>
                </c:pt>
                <c:pt idx="1">
                  <c:v>24.9</c:v>
                </c:pt>
                <c:pt idx="2">
                  <c:v>7.8</c:v>
                </c:pt>
                <c:pt idx="3">
                  <c:v>2.6</c:v>
                </c:pt>
                <c:pt idx="4">
                  <c:v>24.1</c:v>
                </c:pt>
                <c:pt idx="5">
                  <c:v>6.1</c:v>
                </c:pt>
              </c:numCache>
            </c:numRef>
          </c:val>
        </c:ser>
        <c:ser>
          <c:idx val="2"/>
          <c:order val="2"/>
          <c:tx>
            <c:strRef>
              <c:f>Consump_Elec_Sector!$A$31</c:f>
              <c:strCache>
                <c:ptCount val="1"/>
                <c:pt idx="0">
                  <c:v>2004-05</c:v>
                </c:pt>
              </c:strCache>
            </c:strRef>
          </c:tx>
          <c:cat>
            <c:strRef>
              <c:f>Consump_Elec_Sector!$B$4:$G$4</c:f>
              <c:strCache>
                <c:ptCount val="6"/>
                <c:pt idx="0">
                  <c:v> Industrial</c:v>
                </c:pt>
                <c:pt idx="1">
                  <c:v>Domestic</c:v>
                </c:pt>
                <c:pt idx="2">
                  <c:v>Commercial</c:v>
                </c:pt>
                <c:pt idx="3">
                  <c:v>Railways</c:v>
                </c:pt>
                <c:pt idx="4">
                  <c:v>Agriculture</c:v>
                </c:pt>
                <c:pt idx="5">
                  <c:v>Others</c:v>
                </c:pt>
              </c:strCache>
            </c:strRef>
          </c:cat>
          <c:val>
            <c:numRef>
              <c:f>Consump_Elec_Sector!$B$31:$G$31</c:f>
              <c:numCache>
                <c:formatCode>General</c:formatCode>
                <c:ptCount val="6"/>
                <c:pt idx="0">
                  <c:v>35.6</c:v>
                </c:pt>
                <c:pt idx="1">
                  <c:v>24.8</c:v>
                </c:pt>
                <c:pt idx="2">
                  <c:v>8.1</c:v>
                </c:pt>
                <c:pt idx="3">
                  <c:v>2.5</c:v>
                </c:pt>
                <c:pt idx="4">
                  <c:v>22.9</c:v>
                </c:pt>
                <c:pt idx="5">
                  <c:v>6.1</c:v>
                </c:pt>
              </c:numCache>
            </c:numRef>
          </c:val>
        </c:ser>
        <c:ser>
          <c:idx val="3"/>
          <c:order val="3"/>
          <c:tx>
            <c:strRef>
              <c:f>Consump_Elec_Sector!$A$32</c:f>
              <c:strCache>
                <c:ptCount val="1"/>
                <c:pt idx="0">
                  <c:v>2005-06</c:v>
                </c:pt>
              </c:strCache>
            </c:strRef>
          </c:tx>
          <c:cat>
            <c:strRef>
              <c:f>Consump_Elec_Sector!$B$4:$G$4</c:f>
              <c:strCache>
                <c:ptCount val="6"/>
                <c:pt idx="0">
                  <c:v> Industrial</c:v>
                </c:pt>
                <c:pt idx="1">
                  <c:v>Domestic</c:v>
                </c:pt>
                <c:pt idx="2">
                  <c:v>Commercial</c:v>
                </c:pt>
                <c:pt idx="3">
                  <c:v>Railways</c:v>
                </c:pt>
                <c:pt idx="4">
                  <c:v>Agriculture</c:v>
                </c:pt>
                <c:pt idx="5">
                  <c:v>Others</c:v>
                </c:pt>
              </c:strCache>
            </c:strRef>
          </c:cat>
          <c:val>
            <c:numRef>
              <c:f>Consump_Elec_Sector!$B$32:$G$32</c:f>
              <c:numCache>
                <c:formatCode>General</c:formatCode>
                <c:ptCount val="6"/>
                <c:pt idx="0">
                  <c:v>36.800000000000004</c:v>
                </c:pt>
                <c:pt idx="1">
                  <c:v>24.3</c:v>
                </c:pt>
                <c:pt idx="2">
                  <c:v>8.7000000000000011</c:v>
                </c:pt>
                <c:pt idx="3">
                  <c:v>2.5</c:v>
                </c:pt>
                <c:pt idx="4">
                  <c:v>21.9</c:v>
                </c:pt>
                <c:pt idx="5">
                  <c:v>5.9</c:v>
                </c:pt>
              </c:numCache>
            </c:numRef>
          </c:val>
        </c:ser>
        <c:ser>
          <c:idx val="4"/>
          <c:order val="4"/>
          <c:tx>
            <c:strRef>
              <c:f>Consump_Elec_Sector!$A$33</c:f>
              <c:strCache>
                <c:ptCount val="1"/>
                <c:pt idx="0">
                  <c:v>2006-2007 </c:v>
                </c:pt>
              </c:strCache>
            </c:strRef>
          </c:tx>
          <c:cat>
            <c:strRef>
              <c:f>Consump_Elec_Sector!$B$4:$G$4</c:f>
              <c:strCache>
                <c:ptCount val="6"/>
                <c:pt idx="0">
                  <c:v> Industrial</c:v>
                </c:pt>
                <c:pt idx="1">
                  <c:v>Domestic</c:v>
                </c:pt>
                <c:pt idx="2">
                  <c:v>Commercial</c:v>
                </c:pt>
                <c:pt idx="3">
                  <c:v>Railways</c:v>
                </c:pt>
                <c:pt idx="4">
                  <c:v>Agriculture</c:v>
                </c:pt>
                <c:pt idx="5">
                  <c:v>Others</c:v>
                </c:pt>
              </c:strCache>
            </c:strRef>
          </c:cat>
          <c:val>
            <c:numRef>
              <c:f>Consump_Elec_Sector!$B$33:$G$33</c:f>
              <c:numCache>
                <c:formatCode>General</c:formatCode>
                <c:ptCount val="6"/>
                <c:pt idx="0">
                  <c:v>37.6</c:v>
                </c:pt>
                <c:pt idx="1">
                  <c:v>24.4</c:v>
                </c:pt>
                <c:pt idx="2">
                  <c:v>8.8000000000000007</c:v>
                </c:pt>
                <c:pt idx="3">
                  <c:v>2.4</c:v>
                </c:pt>
                <c:pt idx="4">
                  <c:v>21.7</c:v>
                </c:pt>
                <c:pt idx="5">
                  <c:v>5.0999999999999996</c:v>
                </c:pt>
              </c:numCache>
            </c:numRef>
          </c:val>
        </c:ser>
        <c:shape val="box"/>
        <c:axId val="76728576"/>
        <c:axId val="76808192"/>
        <c:axId val="0"/>
      </c:bar3DChart>
      <c:catAx>
        <c:axId val="76728576"/>
        <c:scaling>
          <c:orientation val="minMax"/>
        </c:scaling>
        <c:axPos val="b"/>
        <c:majorTickMark val="none"/>
        <c:tickLblPos val="nextTo"/>
        <c:crossAx val="76808192"/>
        <c:crosses val="autoZero"/>
        <c:auto val="1"/>
        <c:lblAlgn val="ctr"/>
        <c:lblOffset val="100"/>
      </c:catAx>
      <c:valAx>
        <c:axId val="76808192"/>
        <c:scaling>
          <c:orientation val="minMax"/>
        </c:scaling>
        <c:axPos val="l"/>
        <c:majorGridlines/>
        <c:numFmt formatCode="General" sourceLinked="1"/>
        <c:majorTickMark val="none"/>
        <c:tickLblPos val="nextTo"/>
        <c:crossAx val="76728576"/>
        <c:crosses val="autoZero"/>
        <c:crossBetween val="between"/>
      </c:valAx>
    </c:plotArea>
    <c:legend>
      <c:legendPos val="r"/>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3.png"/></Relationships>
</file>

<file path=ppt/drawings/drawing1.xml><?xml version="1.0" encoding="utf-8"?>
<c:userShapes xmlns:c="http://schemas.openxmlformats.org/drawingml/2006/chart">
  <cdr:relSizeAnchor xmlns:cdr="http://schemas.openxmlformats.org/drawingml/2006/chartDrawing">
    <cdr:from>
      <cdr:x>0.025</cdr:x>
      <cdr:y>0.88194</cdr:y>
    </cdr:from>
    <cdr:to>
      <cdr:x>0.25625</cdr:x>
      <cdr:y>0.97222</cdr:y>
    </cdr:to>
    <cdr:sp macro="" textlink="">
      <cdr:nvSpPr>
        <cdr:cNvPr id="2" name="TextBox 1"/>
        <cdr:cNvSpPr txBox="1"/>
      </cdr:nvSpPr>
      <cdr:spPr>
        <a:xfrm xmlns:a="http://schemas.openxmlformats.org/drawingml/2006/main">
          <a:off x="114299" y="2419350"/>
          <a:ext cx="1057275"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Mainly</a:t>
          </a:r>
          <a:r>
            <a:rPr lang="en-US" sz="1100" baseline="0"/>
            <a:t> crude oil</a:t>
          </a:r>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B82B2E-A0F3-44F5-A987-F7D12419B674}" type="datetimeFigureOut">
              <a:rPr lang="en-US" smtClean="0"/>
              <a:pPr/>
              <a:t>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A2EFBA-56BC-4138-AA63-9310796E201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E36BC127-9997-44A5-AF59-6C3686727F86}" type="slidenum">
              <a:rPr lang="en-US"/>
              <a:pPr/>
              <a:t>22</a:t>
            </a:fld>
            <a:endParaRPr lang="en-US"/>
          </a:p>
        </p:txBody>
      </p:sp>
      <p:sp>
        <p:nvSpPr>
          <p:cNvPr id="6145" name="Rectangle 1"/>
          <p:cNvSpPr>
            <a:spLocks noChangeArrowheads="1"/>
          </p:cNvSpPr>
          <p:nvPr>
            <p:ph type="sldImg"/>
          </p:nvPr>
        </p:nvSpPr>
        <p:spPr>
          <a:ln/>
        </p:spPr>
      </p:sp>
      <p:sp>
        <p:nvSpPr>
          <p:cNvPr id="6146"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canada is the world's largest producer of hydroelectricity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lvl="1" indent="-342900" eaLnBrk="1" hangingPunct="1">
              <a:lnSpc>
                <a:spcPct val="80000"/>
              </a:lnSpc>
              <a:buSzPct val="65000"/>
              <a:buFont typeface="Wingdings" pitchFamily="2" charset="2"/>
              <a:buChar char="n"/>
              <a:defRPr/>
            </a:pPr>
            <a:r>
              <a:rPr lang="en-US" sz="3000" dirty="0" smtClean="0">
                <a:latin typeface="Arial" pitchFamily="34" charset="0"/>
                <a:ea typeface="+mn-ea"/>
                <a:cs typeface="Arial" pitchFamily="34" charset="0"/>
              </a:rPr>
              <a:t>By 2012 the mitigation goal is 51 MtCO</a:t>
            </a:r>
            <a:r>
              <a:rPr lang="en-US" sz="3000" baseline="-25000" dirty="0" smtClean="0">
                <a:latin typeface="Arial" pitchFamily="34" charset="0"/>
                <a:ea typeface="+mn-ea"/>
                <a:cs typeface="Arial" pitchFamily="34" charset="0"/>
              </a:rPr>
              <a:t>2e</a:t>
            </a:r>
            <a:r>
              <a:rPr lang="en-US" sz="3000" dirty="0" smtClean="0">
                <a:latin typeface="Arial" pitchFamily="34" charset="0"/>
                <a:ea typeface="+mn-ea"/>
                <a:cs typeface="Arial" pitchFamily="34" charset="0"/>
              </a:rPr>
              <a:t> (about 8% of total emissions)</a:t>
            </a:r>
          </a:p>
          <a:p>
            <a:pPr marL="342900" lvl="1" indent="-342900" eaLnBrk="1" hangingPunct="1">
              <a:lnSpc>
                <a:spcPct val="80000"/>
              </a:lnSpc>
              <a:buSzPct val="65000"/>
              <a:buFont typeface="Wingdings" pitchFamily="2" charset="2"/>
              <a:buChar char="n"/>
              <a:defRPr/>
            </a:pPr>
            <a:endParaRPr lang="en-US" sz="3000" dirty="0" smtClean="0">
              <a:latin typeface="Arial" pitchFamily="34" charset="0"/>
              <a:ea typeface="+mn-ea"/>
              <a:cs typeface="Arial" pitchFamily="34" charset="0"/>
            </a:endParaRPr>
          </a:p>
          <a:p>
            <a:pPr marL="342900" lvl="1" indent="-342900" eaLnBrk="1" hangingPunct="1">
              <a:lnSpc>
                <a:spcPct val="80000"/>
              </a:lnSpc>
              <a:buSzPct val="65000"/>
              <a:buFont typeface="Wingdings" pitchFamily="2" charset="2"/>
              <a:buChar char="n"/>
              <a:defRPr/>
            </a:pPr>
            <a:r>
              <a:rPr lang="en-US" sz="3000" dirty="0" smtClean="0">
                <a:latin typeface="Arial" pitchFamily="34" charset="0"/>
                <a:ea typeface="+mn-ea"/>
                <a:cs typeface="Arial" pitchFamily="34" charset="0"/>
              </a:rPr>
              <a:t>Measures grouped in 12 action lines</a:t>
            </a:r>
          </a:p>
          <a:p>
            <a:pPr marL="342900" lvl="1" indent="-342900" eaLnBrk="1" hangingPunct="1">
              <a:lnSpc>
                <a:spcPct val="80000"/>
              </a:lnSpc>
              <a:buSzPct val="65000"/>
              <a:buFont typeface="Wingdings" pitchFamily="2" charset="2"/>
              <a:buChar char="n"/>
              <a:defRPr/>
            </a:pPr>
            <a:endParaRPr lang="en-US" sz="3000" dirty="0" smtClean="0">
              <a:latin typeface="Arial" pitchFamily="34" charset="0"/>
              <a:ea typeface="+mn-ea"/>
              <a:cs typeface="Arial" pitchFamily="34" charset="0"/>
            </a:endParaRPr>
          </a:p>
          <a:p>
            <a:pPr marL="342900" lvl="1" indent="-342900" eaLnBrk="1" hangingPunct="1">
              <a:lnSpc>
                <a:spcPct val="80000"/>
              </a:lnSpc>
              <a:buSzPct val="65000"/>
              <a:buFont typeface="Wingdings" pitchFamily="2" charset="2"/>
              <a:buChar char="n"/>
              <a:defRPr/>
            </a:pPr>
            <a:r>
              <a:rPr lang="en-US" sz="3000" dirty="0" smtClean="0">
                <a:latin typeface="Arial" pitchFamily="34" charset="0"/>
                <a:ea typeface="+mn-ea"/>
                <a:cs typeface="Arial" pitchFamily="34" charset="0"/>
              </a:rPr>
              <a:t>If sufficient financial and technical support is available, Mexico could reduce up to 30% of its emissions by 2020 </a:t>
            </a:r>
          </a:p>
          <a:p>
            <a:pPr marL="342900" lvl="1" indent="-342900" eaLnBrk="1" hangingPunct="1">
              <a:lnSpc>
                <a:spcPct val="80000"/>
              </a:lnSpc>
              <a:buSzPct val="65000"/>
              <a:buFont typeface="Wingdings" pitchFamily="2" charset="2"/>
              <a:buChar char="n"/>
              <a:defRPr/>
            </a:pPr>
            <a:endParaRPr lang="en-US" sz="3000" dirty="0" smtClean="0">
              <a:latin typeface="Arial" pitchFamily="34" charset="0"/>
              <a:ea typeface="+mn-ea"/>
              <a:cs typeface="Arial" pitchFamily="34" charset="0"/>
            </a:endParaRPr>
          </a:p>
          <a:p>
            <a:pPr marL="342900" lvl="1" indent="-342900" eaLnBrk="1" hangingPunct="1">
              <a:lnSpc>
                <a:spcPct val="80000"/>
              </a:lnSpc>
              <a:buSzPct val="65000"/>
              <a:buFont typeface="Wingdings" pitchFamily="2" charset="2"/>
              <a:buChar char="n"/>
              <a:defRPr/>
            </a:pPr>
            <a:r>
              <a:rPr lang="en-US" sz="3000" dirty="0" smtClean="0">
                <a:latin typeface="Arial" pitchFamily="34" charset="0"/>
                <a:ea typeface="+mn-ea"/>
                <a:cs typeface="Arial" pitchFamily="34" charset="0"/>
              </a:rPr>
              <a:t>By 2050, Mexico could reduce emissions up to 50% with respect to 2000, conditioned to </a:t>
            </a:r>
            <a:r>
              <a:rPr lang="en-US" sz="3000" dirty="0" err="1" smtClean="0">
                <a:latin typeface="Arial" pitchFamily="34" charset="0"/>
                <a:ea typeface="+mn-ea"/>
                <a:cs typeface="Arial" pitchFamily="34" charset="0"/>
              </a:rPr>
              <a:t>finantial</a:t>
            </a:r>
            <a:r>
              <a:rPr lang="en-US" sz="3000" dirty="0" smtClean="0">
                <a:latin typeface="Arial" pitchFamily="34" charset="0"/>
                <a:ea typeface="+mn-ea"/>
                <a:cs typeface="Arial" pitchFamily="34" charset="0"/>
              </a:rPr>
              <a:t> support</a:t>
            </a:r>
          </a:p>
          <a:p>
            <a:endParaRPr lang="en-US" dirty="0"/>
          </a:p>
        </p:txBody>
      </p:sp>
      <p:sp>
        <p:nvSpPr>
          <p:cNvPr id="4" name="Slide Number Placeholder 3"/>
          <p:cNvSpPr>
            <a:spLocks noGrp="1"/>
          </p:cNvSpPr>
          <p:nvPr>
            <p:ph type="sldNum" sz="quarter" idx="10"/>
          </p:nvPr>
        </p:nvSpPr>
        <p:spPr/>
        <p:txBody>
          <a:bodyPr/>
          <a:lstStyle/>
          <a:p>
            <a:fld id="{87803541-CABB-4024-8441-DF75FD2CDE7A}" type="slidenum">
              <a:rPr lang="en-US" smtClean="0"/>
              <a:pPr/>
              <a:t>68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a:ln/>
        </p:spPr>
      </p:sp>
      <p:sp>
        <p:nvSpPr>
          <p:cNvPr id="43011" name="2 Marcador de notas"/>
          <p:cNvSpPr>
            <a:spLocks noGrp="1"/>
          </p:cNvSpPr>
          <p:nvPr>
            <p:ph type="body" idx="1"/>
          </p:nvPr>
        </p:nvSpPr>
        <p:spPr>
          <a:noFill/>
        </p:spPr>
        <p:txBody>
          <a:bodyPr/>
          <a:lstStyle/>
          <a:p>
            <a:pPr eaLnBrk="1" hangingPunct="1"/>
            <a:endParaRPr lang="es-MX" smtClean="0"/>
          </a:p>
        </p:txBody>
      </p:sp>
      <p:sp>
        <p:nvSpPr>
          <p:cNvPr id="43012" name="3 Marcador de número de diapositiva"/>
          <p:cNvSpPr>
            <a:spLocks noGrp="1"/>
          </p:cNvSpPr>
          <p:nvPr>
            <p:ph type="sldNum" sz="quarter" idx="5"/>
          </p:nvPr>
        </p:nvSpPr>
        <p:spPr>
          <a:noFill/>
          <a:ln>
            <a:miter lim="800000"/>
            <a:headEnd/>
            <a:tailEnd/>
          </a:ln>
        </p:spPr>
        <p:txBody>
          <a:bodyPr/>
          <a:lstStyle/>
          <a:p>
            <a:fld id="{7EC40126-9143-4CFB-A437-A136E1468084}" type="slidenum">
              <a:rPr lang="es-ES" smtClean="0"/>
              <a:pPr/>
              <a:t>70</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a:ln/>
        </p:spPr>
      </p:sp>
      <p:sp>
        <p:nvSpPr>
          <p:cNvPr id="41987" name="2 Marcador de notas"/>
          <p:cNvSpPr>
            <a:spLocks noGrp="1"/>
          </p:cNvSpPr>
          <p:nvPr>
            <p:ph type="body" idx="1"/>
          </p:nvPr>
        </p:nvSpPr>
        <p:spPr>
          <a:noFill/>
        </p:spPr>
        <p:txBody>
          <a:bodyPr/>
          <a:lstStyle/>
          <a:p>
            <a:pPr eaLnBrk="1" hangingPunct="1"/>
            <a:endParaRPr lang="es-MX" smtClean="0"/>
          </a:p>
        </p:txBody>
      </p:sp>
      <p:sp>
        <p:nvSpPr>
          <p:cNvPr id="41988" name="3 Marcador de número de diapositiva"/>
          <p:cNvSpPr>
            <a:spLocks noGrp="1"/>
          </p:cNvSpPr>
          <p:nvPr>
            <p:ph type="sldNum" sz="quarter" idx="5"/>
          </p:nvPr>
        </p:nvSpPr>
        <p:spPr>
          <a:noFill/>
          <a:ln>
            <a:miter lim="800000"/>
            <a:headEnd/>
            <a:tailEnd/>
          </a:ln>
        </p:spPr>
        <p:txBody>
          <a:bodyPr/>
          <a:lstStyle/>
          <a:p>
            <a:fld id="{377E6866-EC26-4C76-89F7-60A43B39F272}" type="slidenum">
              <a:rPr lang="es-ES" smtClean="0"/>
              <a:pPr/>
              <a:t>73</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75973C53-F943-4FBE-8619-91254D4BACBF}" type="slidenum">
              <a:rPr lang="en-US"/>
              <a:pPr/>
              <a:t>23</a:t>
            </a:fld>
            <a:endParaRPr lang="en-US"/>
          </a:p>
        </p:txBody>
      </p:sp>
      <p:sp>
        <p:nvSpPr>
          <p:cNvPr id="8193" name="Rectangle 1"/>
          <p:cNvSpPr>
            <a:spLocks noChangeArrowheads="1"/>
          </p:cNvSpPr>
          <p:nvPr>
            <p:ph type="sldImg"/>
          </p:nvPr>
        </p:nvSpPr>
        <p:spPr>
          <a:ln/>
        </p:spPr>
      </p:sp>
      <p:sp>
        <p:nvSpPr>
          <p:cNvPr id="8194"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coal, we exported 27 Metric Tonnes mostly to Asia, import about half that from the US</a:t>
            </a:r>
            <a:endParaRPr lang="en-US"/>
          </a:p>
          <a:p>
            <a:pPr>
              <a:lnSpc>
                <a:spcPct val="95000"/>
              </a:lnSpc>
              <a:spcBef>
                <a:spcPct val="0"/>
              </a:spcBef>
            </a:pPr>
            <a:endParaRPr lang="en-US" sz="1600">
              <a:solidFill>
                <a:srgbClr val="000000"/>
              </a:solidFill>
              <a:latin typeface="Arial" pitchFamily="34" charset="0"/>
            </a:endParaRPr>
          </a:p>
          <a:p>
            <a:pPr>
              <a:lnSpc>
                <a:spcPct val="95000"/>
              </a:lnSpc>
              <a:spcBef>
                <a:spcPct val="0"/>
              </a:spcBef>
            </a:pPr>
            <a:r>
              <a:rPr lang="en-US" sz="1600">
                <a:solidFill>
                  <a:srgbClr val="000000"/>
                </a:solidFill>
                <a:latin typeface="Arial" pitchFamily="34" charset="0"/>
              </a:rPr>
              <a:t>natural gas- produces about 7 trillion cubic feet a year, consumes about half that and supplied the US with 85% of its natural gas imports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F4A5D735-55BF-477A-ABD4-B55DF7EC137A}" type="slidenum">
              <a:rPr lang="en-US"/>
              <a:pPr/>
              <a:t>26</a:t>
            </a:fld>
            <a:endParaRPr lang="en-US"/>
          </a:p>
        </p:txBody>
      </p:sp>
      <p:sp>
        <p:nvSpPr>
          <p:cNvPr id="12289" name="Rectangle 1"/>
          <p:cNvSpPr>
            <a:spLocks noChangeArrowheads="1"/>
          </p:cNvSpPr>
          <p:nvPr>
            <p:ph type="sldImg"/>
          </p:nvPr>
        </p:nvSpPr>
        <p:spPr>
          <a:ln/>
        </p:spPr>
      </p:sp>
      <p:sp>
        <p:nvSpPr>
          <p:cNvPr id="12290"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4D4D4D"/>
                </a:solidFill>
                <a:latin typeface="Arial" pitchFamily="34" charset="0"/>
              </a:rPr>
              <a:t>On Nov. 16, the Senate of Canada voted to defeat Canada's only piece of federal climate change legislation, Bill C-311 - The Climate Change Accountability Act. This legislation passed twice in the House of Commons, the first time in 2008 and the second time in May 2010.</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958DCFF9-9DDE-4CF8-8491-0316130AAB38}" type="slidenum">
              <a:rPr lang="en-US"/>
              <a:pPr/>
              <a:t>27</a:t>
            </a:fld>
            <a:endParaRPr lang="en-US"/>
          </a:p>
        </p:txBody>
      </p:sp>
      <p:sp>
        <p:nvSpPr>
          <p:cNvPr id="14337" name="Rectangle 1"/>
          <p:cNvSpPr>
            <a:spLocks noChangeArrowheads="1"/>
          </p:cNvSpPr>
          <p:nvPr>
            <p:ph type="sldImg"/>
          </p:nvPr>
        </p:nvSpPr>
        <p:spPr>
          <a:ln/>
        </p:spPr>
      </p:sp>
      <p:sp>
        <p:nvSpPr>
          <p:cNvPr id="14338"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Kyoto: Canada had agreed on reducing emissions 6% below 1990 levels.  We're now 26% above</a:t>
            </a:r>
            <a:endParaRPr lang="en-US"/>
          </a:p>
          <a:p>
            <a:pPr>
              <a:lnSpc>
                <a:spcPct val="95000"/>
              </a:lnSpc>
              <a:spcBef>
                <a:spcPct val="0"/>
              </a:spcBef>
            </a:pPr>
            <a:endParaRPr lang="en-US" sz="1600">
              <a:solidFill>
                <a:srgbClr val="000000"/>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DDF6B51E-BF9B-4061-BDD8-688F188F510B}" type="slidenum">
              <a:rPr lang="en-US"/>
              <a:pPr/>
              <a:t>30</a:t>
            </a:fld>
            <a:endParaRPr lang="en-US"/>
          </a:p>
        </p:txBody>
      </p:sp>
      <p:sp>
        <p:nvSpPr>
          <p:cNvPr id="18433" name="Rectangle 1"/>
          <p:cNvSpPr>
            <a:spLocks noChangeArrowheads="1"/>
          </p:cNvSpPr>
          <p:nvPr>
            <p:ph type="sldImg"/>
          </p:nvPr>
        </p:nvSpPr>
        <p:spPr>
          <a:ln/>
        </p:spPr>
      </p:sp>
      <p:sp>
        <p:nvSpPr>
          <p:cNvPr id="18434"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pipeline</a:t>
            </a:r>
            <a:endParaRPr lang="en-US"/>
          </a:p>
          <a:p>
            <a:pPr>
              <a:lnSpc>
                <a:spcPct val="95000"/>
              </a:lnSpc>
              <a:spcBef>
                <a:spcPct val="0"/>
              </a:spcBef>
            </a:pPr>
            <a:endParaRPr lang="en-US" sz="1600">
              <a:solidFill>
                <a:srgbClr val="000000"/>
              </a:solidFill>
              <a:latin typeface="Arial" pitchFamily="34" charset="0"/>
            </a:endParaRPr>
          </a:p>
          <a:p>
            <a:pPr>
              <a:lnSpc>
                <a:spcPct val="95000"/>
              </a:lnSpc>
              <a:spcBef>
                <a:spcPct val="0"/>
              </a:spcBef>
            </a:pPr>
            <a:r>
              <a:rPr lang="en-US" sz="1600">
                <a:solidFill>
                  <a:srgbClr val="000000"/>
                </a:solidFill>
                <a:latin typeface="Arial" pitchFamily="34" charset="0"/>
              </a:rPr>
              <a:t>provincial divide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2313CE5F-65B3-42B1-9522-143826051466}" type="slidenum">
              <a:rPr lang="en-US"/>
              <a:pPr/>
              <a:t>31</a:t>
            </a:fld>
            <a:endParaRPr lang="en-US"/>
          </a:p>
        </p:txBody>
      </p:sp>
      <p:sp>
        <p:nvSpPr>
          <p:cNvPr id="20481" name="Rectangle 1"/>
          <p:cNvSpPr>
            <a:spLocks noChangeArrowheads="1"/>
          </p:cNvSpPr>
          <p:nvPr>
            <p:ph type="sldImg"/>
          </p:nvPr>
        </p:nvSpPr>
        <p:spPr>
          <a:ln/>
        </p:spPr>
      </p:sp>
      <p:sp>
        <p:nvSpPr>
          <p:cNvPr id="20482"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Canada sends 99 percent of its crude oil exports to the US</a:t>
            </a:r>
            <a:endParaRPr lang="en-US"/>
          </a:p>
          <a:p>
            <a:pPr>
              <a:lnSpc>
                <a:spcPct val="95000"/>
              </a:lnSpc>
              <a:spcBef>
                <a:spcPct val="0"/>
              </a:spcBef>
            </a:pPr>
            <a:endParaRPr lang="en-US" sz="1600">
              <a:solidFill>
                <a:srgbClr val="000000"/>
              </a:solidFill>
              <a:latin typeface="Arial" pitchFamily="34" charset="0"/>
            </a:endParaRPr>
          </a:p>
          <a:p>
            <a:pPr>
              <a:lnSpc>
                <a:spcPct val="95000"/>
              </a:lnSpc>
              <a:spcBef>
                <a:spcPct val="0"/>
              </a:spcBef>
            </a:pPr>
            <a:endParaRPr lang="en-US" sz="1600">
              <a:solidFill>
                <a:srgbClr val="000000"/>
              </a:solidFill>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5"/>
          </p:nvPr>
        </p:nvSpPr>
        <p:spPr>
          <a:ln/>
        </p:spPr>
        <p:txBody>
          <a:bodyPr/>
          <a:lstStyle/>
          <a:p>
            <a:fld id="{07FC6D2D-FB32-4D9E-A91B-FAAC35B80A82}" type="slidenum">
              <a:rPr lang="en-US"/>
              <a:pPr/>
              <a:t>33</a:t>
            </a:fld>
            <a:endParaRPr lang="en-US"/>
          </a:p>
        </p:txBody>
      </p:sp>
      <p:sp>
        <p:nvSpPr>
          <p:cNvPr id="23553" name="Rectangle 1"/>
          <p:cNvSpPr>
            <a:spLocks noChangeArrowheads="1"/>
          </p:cNvSpPr>
          <p:nvPr>
            <p:ph type="sldImg"/>
          </p:nvPr>
        </p:nvSpPr>
        <p:spPr>
          <a:ln/>
        </p:spPr>
      </p:sp>
      <p:sp>
        <p:nvSpPr>
          <p:cNvPr id="23554"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pitchFamily="34" charset="0"/>
              </a:rPr>
              <a:t>oil and gas exploration</a:t>
            </a:r>
            <a:endParaRPr lang="en-US"/>
          </a:p>
          <a:p>
            <a:pPr>
              <a:lnSpc>
                <a:spcPct val="95000"/>
              </a:lnSpc>
              <a:spcBef>
                <a:spcPct val="0"/>
              </a:spcBef>
            </a:pPr>
            <a:r>
              <a:rPr lang="en-US" sz="1600">
                <a:solidFill>
                  <a:srgbClr val="000000"/>
                </a:solidFill>
                <a:latin typeface="Arial" pitchFamily="34" charset="0"/>
              </a:rPr>
              <a:t>dispute over land</a:t>
            </a:r>
            <a:endParaRPr lang="en-US"/>
          </a:p>
          <a:p>
            <a:pPr>
              <a:lnSpc>
                <a:spcPct val="95000"/>
              </a:lnSpc>
              <a:spcBef>
                <a:spcPct val="0"/>
              </a:spcBef>
            </a:pPr>
            <a:r>
              <a:rPr lang="en-US" sz="1600">
                <a:solidFill>
                  <a:srgbClr val="000000"/>
                </a:solidFill>
                <a:latin typeface="Arial" pitchFamily="34" charset="0"/>
              </a:rPr>
              <a:t>permafrost</a:t>
            </a:r>
            <a:endParaRPr lang="en-US"/>
          </a:p>
          <a:p>
            <a:pPr>
              <a:lnSpc>
                <a:spcPct val="95000"/>
              </a:lnSpc>
              <a:spcBef>
                <a:spcPct val="0"/>
              </a:spcBef>
            </a:pPr>
            <a:r>
              <a:rPr lang="en-US" sz="1600">
                <a:solidFill>
                  <a:srgbClr val="000000"/>
                </a:solidFill>
                <a:latin typeface="Arial" pitchFamily="34" charset="0"/>
              </a:rPr>
              <a:t>less cold related deaths</a:t>
            </a:r>
            <a:endParaRPr lang="en-US"/>
          </a:p>
          <a:p>
            <a:pPr>
              <a:lnSpc>
                <a:spcPct val="95000"/>
              </a:lnSpc>
              <a:spcBef>
                <a:spcPct val="0"/>
              </a:spcBef>
            </a:pPr>
            <a:r>
              <a:rPr lang="en-US" sz="1600">
                <a:solidFill>
                  <a:srgbClr val="000000"/>
                </a:solidFill>
                <a:latin typeface="Arial" pitchFamily="34" charset="0"/>
              </a:rPr>
              <a:t>polar bears</a:t>
            </a:r>
            <a:endParaRPr lang="en-US"/>
          </a:p>
          <a:p>
            <a:pPr>
              <a:lnSpc>
                <a:spcPct val="95000"/>
              </a:lnSpc>
              <a:spcBef>
                <a:spcPct val="0"/>
              </a:spcBef>
            </a:pPr>
            <a:r>
              <a:rPr lang="en-US" sz="1600">
                <a:solidFill>
                  <a:srgbClr val="000000"/>
                </a:solidFill>
                <a:latin typeface="Arial" pitchFamily="34" charset="0"/>
              </a:rPr>
              <a:t>agriculture</a:t>
            </a:r>
            <a:endParaRPr lang="en-US"/>
          </a:p>
          <a:p>
            <a:pPr>
              <a:lnSpc>
                <a:spcPct val="95000"/>
              </a:lnSpc>
              <a:spcBef>
                <a:spcPct val="0"/>
              </a:spcBef>
            </a:pPr>
            <a:r>
              <a:rPr lang="en-US" sz="1600">
                <a:solidFill>
                  <a:srgbClr val="000000"/>
                </a:solidFill>
                <a:latin typeface="Arial" pitchFamily="34" charset="0"/>
              </a:rPr>
              <a:t>tree survival</a:t>
            </a:r>
            <a:endParaRPr lang="en-US"/>
          </a:p>
          <a:p>
            <a:pPr>
              <a:lnSpc>
                <a:spcPct val="95000"/>
              </a:lnSpc>
              <a:spcBef>
                <a:spcPct val="0"/>
              </a:spcBef>
            </a:pPr>
            <a:r>
              <a:rPr lang="en-US" sz="1600">
                <a:solidFill>
                  <a:srgbClr val="000000"/>
                </a:solidFill>
                <a:latin typeface="Arial" pitchFamily="34" charset="0"/>
              </a:rPr>
              <a:t>cultural aspects dependent on winter</a:t>
            </a:r>
            <a:endParaRPr lang="en-US"/>
          </a:p>
          <a:p>
            <a:pPr>
              <a:lnSpc>
                <a:spcPct val="95000"/>
              </a:lnSpc>
              <a:spcBef>
                <a:spcPct val="0"/>
              </a:spcBef>
            </a:pPr>
            <a:r>
              <a:rPr lang="en-US" sz="1600">
                <a:solidFill>
                  <a:srgbClr val="000000"/>
                </a:solidFill>
                <a:latin typeface="Arial" pitchFamily="34" charset="0"/>
              </a:rPr>
              <a:t>winter tourism</a:t>
            </a:r>
            <a:endParaRPr lang="en-US"/>
          </a:p>
          <a:p>
            <a:pPr>
              <a:lnSpc>
                <a:spcPct val="95000"/>
              </a:lnSpc>
              <a:spcBef>
                <a:spcPct val="0"/>
              </a:spcBef>
            </a:pPr>
            <a:endParaRPr lang="en-US" sz="1600">
              <a:solidFill>
                <a:srgbClr val="000000"/>
              </a:solidFill>
              <a:latin typeface="Arial" pitchFamily="34" charset="0"/>
            </a:endParaRPr>
          </a:p>
          <a:p>
            <a:pPr>
              <a:lnSpc>
                <a:spcPct val="95000"/>
              </a:lnSpc>
              <a:spcBef>
                <a:spcPct val="0"/>
              </a:spcBef>
            </a:pPr>
            <a:endParaRPr lang="en-US" sz="1600">
              <a:solidFill>
                <a:srgbClr val="000000"/>
              </a:solidFill>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miter lim="800000"/>
            <a:headEnd/>
            <a:tailEnd/>
          </a:ln>
        </p:spPr>
        <p:txBody>
          <a:bodyPr/>
          <a:lstStyle/>
          <a:p>
            <a:fld id="{BF2E66B5-BD4A-4192-A478-FBF552110B96}" type="slidenum">
              <a:rPr lang="es-ES" smtClean="0"/>
              <a:pPr/>
              <a:t>66</a:t>
            </a:fld>
            <a:endParaRPr lang="es-E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miter lim="800000"/>
            <a:headEnd/>
            <a:tailEnd/>
          </a:ln>
        </p:spPr>
        <p:txBody>
          <a:bodyPr/>
          <a:lstStyle/>
          <a:p>
            <a:fld id="{CFBA47DA-E65A-4A17-ADA0-3316CFE13781}" type="slidenum">
              <a:rPr lang="es-ES" smtClean="0"/>
              <a:pPr/>
              <a:t>67</a:t>
            </a:fld>
            <a:endParaRPr lang="es-E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r>
              <a:rPr lang="es-MX" smtClean="0"/>
              <a:t>ine:</a:t>
            </a:r>
          </a:p>
          <a:p>
            <a:pPr eaLnBrk="1" hangingPunct="1"/>
            <a:endParaRPr lang="es-MX" smtClean="0"/>
          </a:p>
          <a:p>
            <a:pPr eaLnBrk="1" hangingPunct="1"/>
            <a:r>
              <a:rPr lang="es-MX" smtClean="0"/>
              <a:t>http://cambio_climatico.ine.gob.mx/index.html</a:t>
            </a:r>
          </a:p>
          <a:p>
            <a:pPr eaLnBrk="1" hangingPunct="1"/>
            <a:endParaRPr lang="es-MX" smtClean="0"/>
          </a:p>
          <a:p>
            <a:pPr eaLnBrk="1" hangingPunct="1"/>
            <a:r>
              <a:rPr lang="es-MX" smtClean="0"/>
              <a:t>Zonas Costeras:</a:t>
            </a:r>
          </a:p>
          <a:p>
            <a:pPr eaLnBrk="1" hangingPunct="1"/>
            <a:endParaRPr lang="es-MX" smtClean="0"/>
          </a:p>
          <a:p>
            <a:pPr eaLnBrk="1" hangingPunct="1"/>
            <a:r>
              <a:rPr lang="es-MX" smtClean="0"/>
              <a:t>Las zonas costeras vulnerables se localizan principalmente en el Golfo de México y en le Mar Caribe. En las zonas mas vulnerables las costas pueden ser cubiertas hasta una distancia de 40-50 km tierra adentro. </a:t>
            </a:r>
          </a:p>
          <a:p>
            <a:pPr eaLnBrk="1" hangingPunct="1"/>
            <a:endParaRPr lang="es-MX" smtClean="0"/>
          </a:p>
          <a:p>
            <a:pPr eaLnBrk="1" hangingPunct="1"/>
            <a:r>
              <a:rPr lang="es-MX" smtClean="0"/>
              <a:t>Las zonas que presentan mayor vulnerabilidad son en Tamaulipas la laguna deltaica del río Bravo, en Veracruz la Laguna de Alvarado y el río Papaliapan, en Yucatán, los Petenes, y en Quintana Roo la bahía de Sian Kaán y Chetumal, debido principalmente a que la maypria de las costas del Golfo y Mar Caribe son bajas y se encuentras a menos de un metro sobre el nivel del mar. (Estudios de vulnerabilidad, zonas costeras, ine)</a:t>
            </a:r>
          </a:p>
          <a:p>
            <a:pPr eaLnBrk="1" hangingPunct="1"/>
            <a:endParaRPr lang="es-MX" smtClean="0"/>
          </a:p>
          <a:p>
            <a:pPr eaLnBrk="1" hangingPunct="1"/>
            <a:r>
              <a:rPr lang="es-MX" smtClean="0"/>
              <a:t>Además se de afectar al sector turismo el cual es muy importante en la economía del país </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62468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alphaModFix amt="20000"/>
            <a:lum/>
          </a:blip>
          <a:srcRect/>
          <a:stretch>
            <a:fillRect l="8000" t="2000" r="8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Excel_97-2003_Worksheet3.xls"/></Relationships>
</file>

<file path=ppt/slides/_rels/slide12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 Id="rId5" Type="http://schemas.openxmlformats.org/officeDocument/2006/relationships/image" Target="../media/image44.jpeg"/><Relationship Id="rId4" Type="http://schemas.openxmlformats.org/officeDocument/2006/relationships/image" Target="../media/image43.jpeg"/></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jpe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64.png"/><Relationship Id="rId4" Type="http://schemas.openxmlformats.org/officeDocument/2006/relationships/oleObject" Target="../embeddings/oleObject1.bin"/></Relationships>
</file>

<file path=ppt/slides/_rels/slide6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67.jpeg"/><Relationship Id="rId4" Type="http://schemas.openxmlformats.org/officeDocument/2006/relationships/image" Target="../media/image66.png"/></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cdc.noaa.gov/climate-monitoring/index.php"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7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74.gi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6.gif"/><Relationship Id="rId2" Type="http://schemas.openxmlformats.org/officeDocument/2006/relationships/image" Target="../media/image75.gi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7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81.gif"/><Relationship Id="rId2" Type="http://schemas.openxmlformats.org/officeDocument/2006/relationships/image" Target="../media/image80.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normAutofit fontScale="90000"/>
          </a:bodyPr>
          <a:lstStyle/>
          <a:p>
            <a:r>
              <a:rPr lang="en-US" dirty="0" smtClean="0"/>
              <a:t>Climate Change 102: U.S. and International Climate Policy Options</a:t>
            </a:r>
            <a:endParaRPr lang="en-US" dirty="0"/>
          </a:p>
        </p:txBody>
      </p:sp>
      <p:sp>
        <p:nvSpPr>
          <p:cNvPr id="3" name="Subtitle 2"/>
          <p:cNvSpPr>
            <a:spLocks noGrp="1"/>
          </p:cNvSpPr>
          <p:nvPr>
            <p:ph type="subTitle" idx="1"/>
          </p:nvPr>
        </p:nvSpPr>
        <p:spPr>
          <a:xfrm>
            <a:off x="1371600" y="2514600"/>
            <a:ext cx="6400800" cy="3429000"/>
          </a:xfrm>
        </p:spPr>
        <p:txBody>
          <a:bodyPr/>
          <a:lstStyle/>
          <a:p>
            <a:r>
              <a:rPr lang="en-US" dirty="0" err="1" smtClean="0">
                <a:solidFill>
                  <a:schemeClr val="tx1"/>
                </a:solidFill>
              </a:rPr>
              <a:t>Wesnesday</a:t>
            </a:r>
            <a:r>
              <a:rPr lang="en-US" dirty="0" smtClean="0">
                <a:solidFill>
                  <a:schemeClr val="tx1"/>
                </a:solidFill>
              </a:rPr>
              <a:t> Jan 19, 2:00-4:00pm, E51-149</a:t>
            </a:r>
          </a:p>
          <a:p>
            <a:endParaRPr lang="en-US" dirty="0" smtClean="0">
              <a:solidFill>
                <a:schemeClr val="tx1"/>
              </a:solidFill>
            </a:endParaRPr>
          </a:p>
          <a:p>
            <a:r>
              <a:rPr lang="en-US" dirty="0" smtClean="0">
                <a:solidFill>
                  <a:schemeClr val="tx1"/>
                </a:solidFill>
              </a:rPr>
              <a:t>Jennifer Morris, Megan Lickley, Arthur Gueneau, Claudia </a:t>
            </a:r>
            <a:r>
              <a:rPr lang="en-US" dirty="0" err="1" smtClean="0">
                <a:solidFill>
                  <a:schemeClr val="tx1"/>
                </a:solidFill>
              </a:rPr>
              <a:t>Octavio</a:t>
            </a:r>
            <a:r>
              <a:rPr lang="en-US" dirty="0" smtClean="0">
                <a:solidFill>
                  <a:schemeClr val="tx1"/>
                </a:solidFill>
              </a:rPr>
              <a:t>, Tanvir Madan, and Cuicui Chen</a:t>
            </a:r>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476250" y="76200"/>
            <a:ext cx="8229600" cy="1143000"/>
          </a:xfrm>
          <a:prstGeom prst="rect">
            <a:avLst/>
          </a:prstGeom>
          <a:noFill/>
          <a:ln w="9525">
            <a:noFill/>
            <a:miter lim="800000"/>
            <a:headEnd/>
            <a:tailEnd/>
          </a:ln>
        </p:spPr>
        <p:txBody>
          <a:bodyPr anchor="ctr"/>
          <a:lstStyle/>
          <a:p>
            <a:pPr algn="ctr"/>
            <a:r>
              <a:rPr lang="en-US" sz="4400" dirty="0" smtClean="0">
                <a:solidFill>
                  <a:schemeClr val="tx2"/>
                </a:solidFill>
              </a:rPr>
              <a:t>Cap-and-Trade</a:t>
            </a:r>
            <a:endParaRPr lang="en-US" sz="4400" dirty="0">
              <a:solidFill>
                <a:schemeClr val="tx2"/>
              </a:solidFill>
            </a:endParaRPr>
          </a:p>
        </p:txBody>
      </p:sp>
      <p:sp>
        <p:nvSpPr>
          <p:cNvPr id="12291" name="Rectangle 3"/>
          <p:cNvSpPr>
            <a:spLocks noChangeArrowheads="1"/>
          </p:cNvSpPr>
          <p:nvPr/>
        </p:nvSpPr>
        <p:spPr bwMode="auto">
          <a:xfrm>
            <a:off x="457200" y="1066800"/>
            <a:ext cx="8229600" cy="5119688"/>
          </a:xfrm>
          <a:prstGeom prst="rect">
            <a:avLst/>
          </a:prstGeom>
          <a:noFill/>
          <a:ln w="9525">
            <a:noFill/>
            <a:miter lim="800000"/>
            <a:headEnd/>
            <a:tailEnd/>
          </a:ln>
        </p:spPr>
        <p:txBody>
          <a:bodyPr/>
          <a:lstStyle/>
          <a:p>
            <a:pPr marL="285750" indent="-285750">
              <a:lnSpc>
                <a:spcPct val="90000"/>
              </a:lnSpc>
              <a:spcBef>
                <a:spcPct val="20000"/>
              </a:spcBef>
              <a:buFontTx/>
              <a:buChar char="–"/>
            </a:pPr>
            <a:r>
              <a:rPr lang="en-US" sz="2800" dirty="0" smtClean="0"/>
              <a:t>Waxman-Markey 2009 (H.R.2454)</a:t>
            </a:r>
          </a:p>
          <a:p>
            <a:pPr marL="742950" lvl="1" indent="-285750">
              <a:lnSpc>
                <a:spcPct val="90000"/>
              </a:lnSpc>
              <a:spcBef>
                <a:spcPct val="20000"/>
              </a:spcBef>
              <a:buFontTx/>
              <a:buChar char="–"/>
            </a:pPr>
            <a:r>
              <a:rPr lang="en-US" sz="2400" dirty="0" smtClean="0"/>
              <a:t>Passed House of Representatives June 2009</a:t>
            </a:r>
            <a:endParaRPr lang="en-US" sz="2400" dirty="0"/>
          </a:p>
          <a:p>
            <a:pPr marL="285750" indent="-285750">
              <a:lnSpc>
                <a:spcPct val="90000"/>
              </a:lnSpc>
              <a:spcBef>
                <a:spcPct val="20000"/>
              </a:spcBef>
              <a:buFontTx/>
              <a:buChar char="–"/>
            </a:pPr>
            <a:r>
              <a:rPr lang="en-US" sz="2800" dirty="0" smtClean="0"/>
              <a:t>Kerry-Lieberman 2010 (senate draft)</a:t>
            </a:r>
            <a:endParaRPr lang="en-US" sz="2800" dirty="0"/>
          </a:p>
          <a:p>
            <a:pPr marL="742950" lvl="1" indent="-285750">
              <a:lnSpc>
                <a:spcPct val="90000"/>
              </a:lnSpc>
              <a:spcBef>
                <a:spcPct val="20000"/>
              </a:spcBef>
              <a:buFontTx/>
              <a:buChar char="–"/>
            </a:pPr>
            <a:r>
              <a:rPr lang="en-US" sz="2400" dirty="0" smtClean="0"/>
              <a:t>Bill died in Senate</a:t>
            </a:r>
          </a:p>
          <a:p>
            <a:pPr marL="1200150" lvl="2" indent="-285750">
              <a:lnSpc>
                <a:spcPct val="90000"/>
              </a:lnSpc>
              <a:spcBef>
                <a:spcPct val="20000"/>
              </a:spcBef>
              <a:buFontTx/>
              <a:buChar char="–"/>
            </a:pPr>
            <a:r>
              <a:rPr lang="en-US" dirty="0" smtClean="0"/>
              <a:t>Create Jobs vs. Hurt Business and Consumers</a:t>
            </a:r>
          </a:p>
          <a:p>
            <a:pPr marL="285750" lvl="1" indent="-285750">
              <a:lnSpc>
                <a:spcPct val="90000"/>
              </a:lnSpc>
              <a:spcBef>
                <a:spcPct val="20000"/>
              </a:spcBef>
              <a:buFontTx/>
              <a:buChar char="–"/>
            </a:pPr>
            <a:r>
              <a:rPr lang="en-US" sz="2400" dirty="0" smtClean="0"/>
              <a:t>In Bills:</a:t>
            </a:r>
          </a:p>
          <a:p>
            <a:pPr marL="742950" lvl="2" indent="-285750">
              <a:lnSpc>
                <a:spcPct val="90000"/>
              </a:lnSpc>
              <a:spcBef>
                <a:spcPct val="20000"/>
              </a:spcBef>
              <a:buFontTx/>
              <a:buChar char="–"/>
            </a:pPr>
            <a:r>
              <a:rPr lang="en-US" dirty="0" smtClean="0"/>
              <a:t>Reduce emissions to 83% below 2005 levels by 2050</a:t>
            </a:r>
          </a:p>
          <a:p>
            <a:pPr marL="742950" lvl="2" indent="-285750">
              <a:lnSpc>
                <a:spcPct val="90000"/>
              </a:lnSpc>
              <a:spcBef>
                <a:spcPct val="20000"/>
              </a:spcBef>
              <a:buFontTx/>
              <a:buChar char="–"/>
            </a:pPr>
            <a:r>
              <a:rPr lang="en-US" dirty="0" smtClean="0"/>
              <a:t>Renewable Electricity Standard (not in K-L, but in separate proposals)</a:t>
            </a:r>
          </a:p>
          <a:p>
            <a:pPr marL="742950" lvl="2" indent="-285750">
              <a:lnSpc>
                <a:spcPct val="90000"/>
              </a:lnSpc>
              <a:spcBef>
                <a:spcPct val="20000"/>
              </a:spcBef>
              <a:buFontTx/>
              <a:buChar char="–"/>
            </a:pPr>
            <a:r>
              <a:rPr lang="en-US" dirty="0" smtClean="0"/>
              <a:t>Energy Efficiency and Standards</a:t>
            </a:r>
          </a:p>
          <a:p>
            <a:pPr marL="742950" lvl="2" indent="-285750">
              <a:lnSpc>
                <a:spcPct val="90000"/>
              </a:lnSpc>
              <a:spcBef>
                <a:spcPct val="20000"/>
              </a:spcBef>
              <a:buFontTx/>
              <a:buChar char="–"/>
            </a:pPr>
            <a:r>
              <a:rPr lang="en-US" dirty="0" smtClean="0"/>
              <a:t>Advanced Technology Support</a:t>
            </a:r>
          </a:p>
          <a:p>
            <a:pPr marL="1200150" lvl="3" indent="-285750">
              <a:lnSpc>
                <a:spcPct val="90000"/>
              </a:lnSpc>
              <a:spcBef>
                <a:spcPct val="20000"/>
              </a:spcBef>
              <a:buFontTx/>
              <a:buChar char="–"/>
            </a:pPr>
            <a:r>
              <a:rPr lang="en-US" dirty="0" smtClean="0"/>
              <a:t>Carbon Capture and Storage</a:t>
            </a:r>
          </a:p>
          <a:p>
            <a:pPr marL="1200150" lvl="3" indent="-285750">
              <a:lnSpc>
                <a:spcPct val="90000"/>
              </a:lnSpc>
              <a:spcBef>
                <a:spcPct val="20000"/>
              </a:spcBef>
              <a:buFontTx/>
              <a:buChar char="–"/>
            </a:pPr>
            <a:r>
              <a:rPr lang="en-US" dirty="0" smtClean="0"/>
              <a:t>Nuclear (K-L only)</a:t>
            </a:r>
          </a:p>
          <a:p>
            <a:pPr marL="1200150" lvl="3" indent="-285750">
              <a:lnSpc>
                <a:spcPct val="90000"/>
              </a:lnSpc>
              <a:spcBef>
                <a:spcPct val="20000"/>
              </a:spcBef>
              <a:buFontTx/>
              <a:buChar char="–"/>
            </a:pPr>
            <a:r>
              <a:rPr lang="en-US" dirty="0" smtClean="0"/>
              <a:t>Electric Vehicles</a:t>
            </a:r>
          </a:p>
          <a:p>
            <a:pPr marL="1200150" lvl="3" indent="-285750">
              <a:lnSpc>
                <a:spcPct val="90000"/>
              </a:lnSpc>
              <a:spcBef>
                <a:spcPct val="20000"/>
              </a:spcBef>
              <a:buFontTx/>
              <a:buChar char="–"/>
            </a:pPr>
            <a:r>
              <a:rPr lang="en-US" dirty="0" smtClean="0"/>
              <a:t>Smart Grid</a:t>
            </a:r>
          </a:p>
          <a:p>
            <a:pPr marL="742950" lvl="2" indent="-285750">
              <a:lnSpc>
                <a:spcPct val="90000"/>
              </a:lnSpc>
              <a:spcBef>
                <a:spcPct val="20000"/>
              </a:spcBef>
              <a:buFontTx/>
              <a:buChar char="–"/>
            </a:pPr>
            <a:r>
              <a:rPr lang="en-US" dirty="0" smtClean="0"/>
              <a:t>Revenue goes to: electricity and natural gas consumers, low-income households, energy-intensive industries, lump sum rebates to households, deficit reduction, etc. </a:t>
            </a:r>
            <a:endParaRPr lang="en-US" sz="22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876800"/>
            <a:ext cx="8229600" cy="4525963"/>
          </a:xfrm>
        </p:spPr>
        <p:txBody>
          <a:bodyPr/>
          <a:lstStyle/>
          <a:p>
            <a:r>
              <a:rPr lang="en-US" dirty="0"/>
              <a:t>Figure </a:t>
            </a:r>
            <a:r>
              <a:rPr lang="en-US" dirty="0" smtClean="0"/>
              <a:t>9 Emissions Portfolio, </a:t>
            </a:r>
            <a:r>
              <a:rPr lang="en-US" dirty="0" smtClean="0"/>
              <a:t>2004-2005</a:t>
            </a:r>
            <a:r>
              <a:rPr lang="en-US" dirty="0"/>
              <a:t> </a:t>
            </a:r>
            <a:r>
              <a:rPr lang="en-US" dirty="0" smtClean="0"/>
              <a:t>(Source</a:t>
            </a:r>
            <a:r>
              <a:rPr lang="en-US" dirty="0"/>
              <a:t>: Congressional Research Service, 2008)</a:t>
            </a:r>
          </a:p>
          <a:p>
            <a:endParaRPr lang="en-US"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preferRelativeResize="0">
            <a:picLocks noChangeArrowheads="1"/>
          </p:cNvPicPr>
          <p:nvPr/>
        </p:nvPicPr>
        <p:blipFill>
          <a:blip r:embed="rId2" cstate="print"/>
          <a:srcRect/>
          <a:stretch>
            <a:fillRect/>
          </a:stretch>
        </p:blipFill>
        <p:spPr bwMode="auto">
          <a:xfrm>
            <a:off x="2209800" y="1524000"/>
            <a:ext cx="3906838" cy="2882900"/>
          </a:xfrm>
          <a:prstGeom prst="rect">
            <a:avLst/>
          </a:prstGeom>
          <a:solidFill>
            <a:srgbClr val="FFFFFF"/>
          </a:solidFill>
          <a:ln w="9525">
            <a:solidFill>
              <a:srgbClr val="000000"/>
            </a:solidFill>
            <a:round/>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and Energy Facts:</a:t>
            </a:r>
            <a:br>
              <a:rPr lang="en-US" dirty="0" smtClean="0"/>
            </a:br>
            <a:r>
              <a:rPr lang="en-US" dirty="0" smtClean="0"/>
              <a:t>national temperature change</a:t>
            </a:r>
            <a:endParaRPr lang="en-US" dirty="0"/>
          </a:p>
        </p:txBody>
      </p:sp>
      <p:sp>
        <p:nvSpPr>
          <p:cNvPr id="3" name="Content Placeholder 2"/>
          <p:cNvSpPr>
            <a:spLocks noGrp="1"/>
          </p:cNvSpPr>
          <p:nvPr>
            <p:ph idx="1"/>
          </p:nvPr>
        </p:nvSpPr>
        <p:spPr>
          <a:xfrm>
            <a:off x="457200" y="4953000"/>
            <a:ext cx="8229600" cy="4525963"/>
          </a:xfrm>
        </p:spPr>
        <p:txBody>
          <a:bodyPr/>
          <a:lstStyle/>
          <a:p>
            <a:r>
              <a:rPr lang="en-US" dirty="0"/>
              <a:t>Figure 10   Annual Temperature in China</a:t>
            </a:r>
          </a:p>
          <a:p>
            <a:r>
              <a:rPr lang="en-US" dirty="0"/>
              <a:t>(Source: Ministry of Environmental Protection of China, 2009)</a:t>
            </a:r>
          </a:p>
          <a:p>
            <a:endParaRPr lang="en-US"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preferRelativeResize="0">
            <a:picLocks noChangeArrowheads="1"/>
          </p:cNvPicPr>
          <p:nvPr/>
        </p:nvPicPr>
        <p:blipFill>
          <a:blip r:embed="rId2" cstate="print"/>
          <a:srcRect/>
          <a:stretch>
            <a:fillRect/>
          </a:stretch>
        </p:blipFill>
        <p:spPr bwMode="auto">
          <a:xfrm>
            <a:off x="990600" y="1905000"/>
            <a:ext cx="6772275" cy="2752725"/>
          </a:xfrm>
          <a:prstGeom prst="rect">
            <a:avLst/>
          </a:prstGeom>
          <a:solidFill>
            <a:srgbClr val="FFFFFF"/>
          </a:solidFill>
          <a:ln w="9525">
            <a:solidFill>
              <a:srgbClr val="000000"/>
            </a:solidFill>
            <a:round/>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and Energy Facts:</a:t>
            </a:r>
            <a:br>
              <a:rPr lang="en-US" dirty="0" smtClean="0"/>
            </a:br>
            <a:r>
              <a:rPr lang="en-US" dirty="0" smtClean="0"/>
              <a:t>Climate disaster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Continuing global warming will probably result in:</a:t>
            </a:r>
          </a:p>
          <a:p>
            <a:pPr lvl="0"/>
            <a:r>
              <a:rPr lang="en-US" dirty="0"/>
              <a:t>More drought in the northern and western parts of China</a:t>
            </a:r>
          </a:p>
          <a:p>
            <a:pPr lvl="0"/>
            <a:r>
              <a:rPr lang="en-US" dirty="0"/>
              <a:t>Problems related to drought, such as water shortage, desertification, soil alkalization, sand storm, etc.</a:t>
            </a:r>
          </a:p>
          <a:p>
            <a:pPr lvl="0"/>
            <a:r>
              <a:rPr lang="en-US" dirty="0"/>
              <a:t>Lower land productivity</a:t>
            </a:r>
          </a:p>
          <a:p>
            <a:pPr lvl="0"/>
            <a:r>
              <a:rPr lang="en-US" dirty="0"/>
              <a:t>Threat to coastal regions, which are relatively developed regions in China </a:t>
            </a:r>
          </a:p>
          <a:p>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953000"/>
            <a:ext cx="8229600" cy="4525963"/>
          </a:xfrm>
        </p:spPr>
        <p:txBody>
          <a:bodyPr/>
          <a:lstStyle/>
          <a:p>
            <a:r>
              <a:rPr lang="en-US" dirty="0"/>
              <a:t>Figure 11  Snow storm in southern China in </a:t>
            </a:r>
            <a:r>
              <a:rPr lang="en-US" dirty="0" smtClean="0"/>
              <a:t>2008 (Source</a:t>
            </a:r>
            <a:r>
              <a:rPr lang="en-US" dirty="0"/>
              <a:t>: Xinhua Net</a:t>
            </a:r>
            <a:r>
              <a:rPr lang="en-US" dirty="0" smtClean="0"/>
              <a:t>)</a:t>
            </a:r>
            <a:endParaRPr lang="en-US"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05" name="Picture 1"/>
          <p:cNvPicPr preferRelativeResize="0">
            <a:picLocks noChangeArrowheads="1"/>
          </p:cNvPicPr>
          <p:nvPr/>
        </p:nvPicPr>
        <p:blipFill>
          <a:blip r:embed="rId2" cstate="print"/>
          <a:srcRect/>
          <a:stretch>
            <a:fillRect/>
          </a:stretch>
        </p:blipFill>
        <p:spPr bwMode="auto">
          <a:xfrm>
            <a:off x="1981200" y="1828800"/>
            <a:ext cx="4660900" cy="2832100"/>
          </a:xfrm>
          <a:prstGeom prst="rect">
            <a:avLst/>
          </a:prstGeom>
          <a:solidFill>
            <a:srgbClr val="FFFFFF"/>
          </a:solidFill>
          <a:ln w="9525">
            <a:solidFill>
              <a:srgbClr val="000000"/>
            </a:solidFill>
            <a:round/>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419600"/>
            <a:ext cx="8229600" cy="4525963"/>
          </a:xfrm>
        </p:spPr>
        <p:txBody>
          <a:bodyPr/>
          <a:lstStyle/>
          <a:p>
            <a:r>
              <a:rPr lang="en-US" dirty="0"/>
              <a:t>Figure 12  Debris Flow in Gansu Province in </a:t>
            </a:r>
            <a:r>
              <a:rPr lang="en-US" dirty="0" smtClean="0"/>
              <a:t>2010 (Source</a:t>
            </a:r>
            <a:r>
              <a:rPr lang="en-US" dirty="0"/>
              <a:t>: Xinhua Net</a:t>
            </a:r>
            <a:r>
              <a:rPr lang="en-US" dirty="0" smtClean="0"/>
              <a:t>)</a:t>
            </a:r>
            <a:endParaRPr lang="en-US" dirty="0"/>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81" name="Picture 1"/>
          <p:cNvPicPr preferRelativeResize="0">
            <a:picLocks noChangeArrowheads="1"/>
          </p:cNvPicPr>
          <p:nvPr/>
        </p:nvPicPr>
        <p:blipFill>
          <a:blip r:embed="rId2" cstate="print"/>
          <a:srcRect/>
          <a:stretch>
            <a:fillRect/>
          </a:stretch>
        </p:blipFill>
        <p:spPr bwMode="auto">
          <a:xfrm>
            <a:off x="1066800" y="1752600"/>
            <a:ext cx="7010400" cy="2311400"/>
          </a:xfrm>
          <a:prstGeom prst="rect">
            <a:avLst/>
          </a:prstGeom>
          <a:solidFill>
            <a:srgbClr val="FFFFFF"/>
          </a:solidFill>
          <a:ln w="9525">
            <a:solidFill>
              <a:srgbClr val="000000"/>
            </a:solidFill>
            <a:round/>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and Energy Facts:</a:t>
            </a:r>
            <a:br>
              <a:rPr lang="en-US" dirty="0" smtClean="0"/>
            </a:br>
            <a:r>
              <a:rPr lang="en-US" dirty="0" smtClean="0"/>
              <a:t>Public perception</a:t>
            </a:r>
            <a:endParaRPr lang="en-US" dirty="0"/>
          </a:p>
        </p:txBody>
      </p:sp>
      <p:sp>
        <p:nvSpPr>
          <p:cNvPr id="3" name="Content Placeholder 2"/>
          <p:cNvSpPr>
            <a:spLocks noGrp="1"/>
          </p:cNvSpPr>
          <p:nvPr>
            <p:ph idx="1"/>
          </p:nvPr>
        </p:nvSpPr>
        <p:spPr>
          <a:xfrm>
            <a:off x="685800" y="5486400"/>
            <a:ext cx="7315200" cy="1752600"/>
          </a:xfrm>
        </p:spPr>
        <p:txBody>
          <a:bodyPr>
            <a:normAutofit fontScale="77500" lnSpcReduction="20000"/>
          </a:bodyPr>
          <a:lstStyle/>
          <a:p>
            <a:r>
              <a:rPr lang="en-US" dirty="0"/>
              <a:t>Figure 13  Public Perception of Environmental Problems that Urgently Need Addressing</a:t>
            </a:r>
          </a:p>
          <a:p>
            <a:r>
              <a:rPr lang="en-US" dirty="0"/>
              <a:t>(Source: Horizon Research and Consultancy Group, 2009)</a:t>
            </a:r>
            <a:br>
              <a:rPr lang="en-US" dirty="0"/>
            </a:br>
            <a:endParaRPr lang="en-US" dirty="0"/>
          </a:p>
          <a:p>
            <a:endParaRPr lang="en-US"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57" name="Picture 1"/>
          <p:cNvPicPr preferRelativeResize="0">
            <a:picLocks noChangeArrowheads="1"/>
          </p:cNvPicPr>
          <p:nvPr/>
        </p:nvPicPr>
        <p:blipFill>
          <a:blip r:embed="rId2" cstate="print"/>
          <a:srcRect/>
          <a:stretch>
            <a:fillRect/>
          </a:stretch>
        </p:blipFill>
        <p:spPr bwMode="auto">
          <a:xfrm>
            <a:off x="1524000" y="1524000"/>
            <a:ext cx="5257800" cy="3810000"/>
          </a:xfrm>
          <a:prstGeom prst="rect">
            <a:avLst/>
          </a:prstGeom>
          <a:solidFill>
            <a:srgbClr val="FFFFFF"/>
          </a:solidFill>
          <a:ln w="12700">
            <a:solidFill>
              <a:srgbClr val="000000"/>
            </a:solidFill>
            <a:round/>
            <a:headEnd/>
            <a:tailEnd/>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Domestic Climate Policies: </a:t>
            </a:r>
            <a:br>
              <a:rPr lang="en-US" dirty="0" smtClean="0"/>
            </a:br>
            <a:r>
              <a:rPr lang="en-US" dirty="0" smtClean="0"/>
              <a:t>mitigation policies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Overall Goal:</a:t>
            </a:r>
          </a:p>
          <a:p>
            <a:r>
              <a:rPr lang="en-US" dirty="0"/>
              <a:t>By 2020, carbon intensity of GDP is to be reduced by 40%-45% of the 2005 level.</a:t>
            </a:r>
          </a:p>
          <a:p>
            <a:pPr>
              <a:buNone/>
            </a:pPr>
            <a:endParaRPr lang="en-US" dirty="0"/>
          </a:p>
          <a:p>
            <a:r>
              <a:rPr lang="en-US" dirty="0"/>
              <a:t>By 2020, consumption of non-fossil fuels is to be increased to 15% of primary energy consumption.</a:t>
            </a:r>
          </a:p>
          <a:p>
            <a:pPr>
              <a:buNone/>
            </a:pPr>
            <a:endParaRPr lang="en-US" dirty="0"/>
          </a:p>
          <a:p>
            <a:r>
              <a:rPr lang="en-US" dirty="0"/>
              <a:t>By 2015, energy intensity of GDP is to be reduced by 17% of the 2010 level.</a:t>
            </a:r>
          </a:p>
          <a:p>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lvl="0">
              <a:buNone/>
            </a:pPr>
            <a:r>
              <a:rPr lang="en-US" dirty="0" smtClean="0"/>
              <a:t>1. Re-structuring </a:t>
            </a:r>
            <a:r>
              <a:rPr lang="en-US" dirty="0"/>
              <a:t>production</a:t>
            </a:r>
          </a:p>
          <a:p>
            <a:pPr lvl="0"/>
            <a:r>
              <a:rPr lang="en-US" dirty="0"/>
              <a:t>upgrading traditional sectors</a:t>
            </a:r>
          </a:p>
          <a:p>
            <a:pPr lvl="0"/>
            <a:r>
              <a:rPr lang="en-US" dirty="0"/>
              <a:t>developing the third industries</a:t>
            </a:r>
          </a:p>
          <a:p>
            <a:pPr>
              <a:buNone/>
            </a:pPr>
            <a:endParaRPr lang="en-US" dirty="0" smtClean="0"/>
          </a:p>
          <a:p>
            <a:pPr>
              <a:buNone/>
            </a:pPr>
            <a:r>
              <a:rPr lang="en-US" dirty="0" smtClean="0"/>
              <a:t>2. </a:t>
            </a:r>
            <a:r>
              <a:rPr lang="en-US" dirty="0"/>
              <a:t>Adjusting energy prices</a:t>
            </a:r>
          </a:p>
          <a:p>
            <a:pPr lvl="0"/>
            <a:r>
              <a:rPr lang="en-US" dirty="0"/>
              <a:t>raising overall electricity price</a:t>
            </a:r>
          </a:p>
          <a:p>
            <a:pPr lvl="0"/>
            <a:r>
              <a:rPr lang="en-US" dirty="0"/>
              <a:t>setting discriminate electricity price for heavy industries; </a:t>
            </a:r>
          </a:p>
          <a:p>
            <a:pPr lvl="0"/>
            <a:r>
              <a:rPr lang="en-US" dirty="0"/>
              <a:t>setting benchmark prices for electricity generated by </a:t>
            </a:r>
            <a:r>
              <a:rPr lang="en-US" dirty="0" err="1"/>
              <a:t>renewables</a:t>
            </a:r>
            <a:r>
              <a:rPr lang="en-US" dirty="0"/>
              <a:t>;</a:t>
            </a:r>
          </a:p>
          <a:p>
            <a:pPr lvl="0"/>
            <a:r>
              <a:rPr lang="en-US" dirty="0"/>
              <a:t>improving price mechanisms for oil and natural gas</a:t>
            </a:r>
          </a:p>
          <a:p>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lvl="0">
              <a:buNone/>
            </a:pPr>
            <a:r>
              <a:rPr lang="en-US" dirty="0" smtClean="0"/>
              <a:t>3. Conducting </a:t>
            </a:r>
            <a:r>
              <a:rPr lang="en-US" dirty="0"/>
              <a:t>energy-saving projects</a:t>
            </a:r>
          </a:p>
          <a:p>
            <a:pPr lvl="0"/>
            <a:r>
              <a:rPr lang="en-US" dirty="0"/>
              <a:t>implementing “Medium- to Long-Term of Planning for Saving Energy”</a:t>
            </a:r>
          </a:p>
          <a:p>
            <a:pPr>
              <a:buNone/>
            </a:pPr>
            <a:r>
              <a:rPr lang="en-US" dirty="0" smtClean="0"/>
              <a:t>              From </a:t>
            </a:r>
            <a:r>
              <a:rPr lang="en-US" dirty="0"/>
              <a:t>2009 to 2010, the Chinese government spent about 13 billion RMB supporting 2389 energy saving projects. As a result, 56.2 million ton standard coal equivalent energy was saved</a:t>
            </a:r>
            <a:r>
              <a:rPr lang="en-US" dirty="0" smtClean="0"/>
              <a:t>.</a:t>
            </a:r>
          </a:p>
          <a:p>
            <a:pPr>
              <a:buNone/>
            </a:pPr>
            <a:endParaRPr lang="en-US" dirty="0"/>
          </a:p>
          <a:p>
            <a:pPr>
              <a:buNone/>
            </a:pPr>
            <a:r>
              <a:rPr lang="en-US" dirty="0" smtClean="0"/>
              <a:t>4. Facilitating </a:t>
            </a:r>
            <a:r>
              <a:rPr lang="en-US" dirty="0"/>
              <a:t>development of energy service companies</a:t>
            </a:r>
          </a:p>
          <a:p>
            <a:pPr lvl="0"/>
            <a:r>
              <a:rPr lang="en-US" dirty="0"/>
              <a:t>demolishing investment, financing, taxation barriers to the development of these companies</a:t>
            </a:r>
          </a:p>
          <a:p>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lvl="0">
              <a:buNone/>
            </a:pPr>
            <a:r>
              <a:rPr lang="en-US" dirty="0" smtClean="0"/>
              <a:t>5. Promoting </a:t>
            </a:r>
            <a:r>
              <a:rPr lang="en-US" dirty="0"/>
              <a:t>low-carbon consumption</a:t>
            </a:r>
          </a:p>
          <a:p>
            <a:pPr lvl="0"/>
            <a:r>
              <a:rPr lang="en-US" dirty="0"/>
              <a:t>By October 2010, the market share of energy saving air conditioners has been 80%, and the number of LED bulbs has been more than 0.3 billion.</a:t>
            </a:r>
          </a:p>
          <a:p>
            <a:pPr lvl="0"/>
            <a:r>
              <a:rPr lang="en-US" dirty="0"/>
              <a:t>subsidizing purchase of low-emission and low-consumption vehicles</a:t>
            </a:r>
          </a:p>
          <a:p>
            <a:pPr>
              <a:buNone/>
            </a:pPr>
            <a:r>
              <a:rPr lang="en-US" dirty="0"/>
              <a:t> </a:t>
            </a:r>
          </a:p>
          <a:p>
            <a:pPr lvl="0">
              <a:buNone/>
            </a:pPr>
            <a:r>
              <a:rPr lang="en-US" dirty="0" smtClean="0"/>
              <a:t>6. Energy </a:t>
            </a:r>
            <a:r>
              <a:rPr lang="en-US" dirty="0"/>
              <a:t>policies to be discussed </a:t>
            </a:r>
            <a:r>
              <a:rPr lang="en-US" dirty="0" smtClean="0"/>
              <a:t>soon.</a:t>
            </a:r>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76200" y="576263"/>
            <a:ext cx="9144000" cy="5965825"/>
            <a:chOff x="76200" y="576263"/>
            <a:chExt cx="9144000" cy="5965825"/>
          </a:xfrm>
        </p:grpSpPr>
        <p:graphicFrame>
          <p:nvGraphicFramePr>
            <p:cNvPr id="465924" name="Object 4"/>
            <p:cNvGraphicFramePr>
              <a:graphicFrameLocks noChangeAspect="1"/>
            </p:cNvGraphicFramePr>
            <p:nvPr/>
          </p:nvGraphicFramePr>
          <p:xfrm>
            <a:off x="76200" y="604838"/>
            <a:ext cx="8632825" cy="5937250"/>
          </p:xfrm>
          <a:graphic>
            <a:graphicData uri="http://schemas.openxmlformats.org/presentationml/2006/ole">
              <p:oleObj spid="_x0000_s1026" name="Chart" r:id="rId3" imgW="6181774" imgH="4381534" progId="Excel.Sheet.8">
                <p:embed/>
              </p:oleObj>
            </a:graphicData>
          </a:graphic>
        </p:graphicFrame>
        <p:sp>
          <p:nvSpPr>
            <p:cNvPr id="465925" name="Text Box 5"/>
            <p:cNvSpPr txBox="1">
              <a:spLocks noChangeArrowheads="1"/>
            </p:cNvSpPr>
            <p:nvPr/>
          </p:nvSpPr>
          <p:spPr bwMode="auto">
            <a:xfrm>
              <a:off x="1066800" y="576263"/>
              <a:ext cx="6832601" cy="366712"/>
            </a:xfrm>
            <a:prstGeom prst="rect">
              <a:avLst/>
            </a:prstGeom>
            <a:solidFill>
              <a:srgbClr val="FFFFFF"/>
            </a:solidFill>
            <a:ln w="9525">
              <a:noFill/>
              <a:miter lim="800000"/>
              <a:headEnd/>
              <a:tailEnd/>
            </a:ln>
            <a:effectLst/>
          </p:spPr>
          <p:txBody>
            <a:bodyPr wrap="square">
              <a:spAutoFit/>
            </a:bodyPr>
            <a:lstStyle/>
            <a:p>
              <a:pPr algn="ctr">
                <a:spcBef>
                  <a:spcPct val="50000"/>
                </a:spcBef>
              </a:pPr>
              <a:r>
                <a:rPr lang="en-US" b="1" dirty="0"/>
                <a:t>Allowance Allocation: Congressional </a:t>
              </a:r>
              <a:r>
                <a:rPr lang="en-US" b="1" dirty="0" smtClean="0"/>
                <a:t>Bills</a:t>
              </a:r>
              <a:endParaRPr lang="en-US" b="1" dirty="0"/>
            </a:p>
          </p:txBody>
        </p:sp>
        <p:sp>
          <p:nvSpPr>
            <p:cNvPr id="5" name="TextBox 4"/>
            <p:cNvSpPr txBox="1"/>
            <p:nvPr/>
          </p:nvSpPr>
          <p:spPr>
            <a:xfrm>
              <a:off x="8458200" y="1447800"/>
              <a:ext cx="685800" cy="646331"/>
            </a:xfrm>
            <a:prstGeom prst="rect">
              <a:avLst/>
            </a:prstGeom>
            <a:noFill/>
          </p:spPr>
          <p:txBody>
            <a:bodyPr wrap="square" rtlCol="0">
              <a:spAutoFit/>
            </a:bodyPr>
            <a:lstStyle/>
            <a:p>
              <a:r>
                <a:rPr lang="en-US" dirty="0" smtClean="0"/>
                <a:t>2008 level</a:t>
              </a:r>
              <a:endParaRPr lang="en-US" dirty="0"/>
            </a:p>
          </p:txBody>
        </p:sp>
        <p:sp>
          <p:nvSpPr>
            <p:cNvPr id="6" name="TextBox 5"/>
            <p:cNvSpPr txBox="1"/>
            <p:nvPr/>
          </p:nvSpPr>
          <p:spPr>
            <a:xfrm>
              <a:off x="8458200" y="3048000"/>
              <a:ext cx="762000" cy="738664"/>
            </a:xfrm>
            <a:prstGeom prst="rect">
              <a:avLst/>
            </a:prstGeom>
            <a:noFill/>
          </p:spPr>
          <p:txBody>
            <a:bodyPr wrap="square" rtlCol="0">
              <a:spAutoFit/>
            </a:bodyPr>
            <a:lstStyle/>
            <a:p>
              <a:r>
                <a:rPr lang="en-US" dirty="0" smtClean="0"/>
                <a:t>50% </a:t>
              </a:r>
              <a:r>
                <a:rPr lang="en-US" sz="1200" dirty="0" smtClean="0"/>
                <a:t>below 1990</a:t>
              </a:r>
              <a:endParaRPr lang="en-US" sz="1200" dirty="0"/>
            </a:p>
          </p:txBody>
        </p:sp>
        <p:sp>
          <p:nvSpPr>
            <p:cNvPr id="7" name="TextBox 6"/>
            <p:cNvSpPr txBox="1"/>
            <p:nvPr/>
          </p:nvSpPr>
          <p:spPr>
            <a:xfrm>
              <a:off x="8458200" y="3833336"/>
              <a:ext cx="762000" cy="738664"/>
            </a:xfrm>
            <a:prstGeom prst="rect">
              <a:avLst/>
            </a:prstGeom>
            <a:noFill/>
          </p:spPr>
          <p:txBody>
            <a:bodyPr wrap="square" rtlCol="0">
              <a:spAutoFit/>
            </a:bodyPr>
            <a:lstStyle/>
            <a:p>
              <a:r>
                <a:rPr lang="en-US" dirty="0" smtClean="0"/>
                <a:t>80% </a:t>
              </a:r>
              <a:r>
                <a:rPr lang="en-US" sz="1200" dirty="0" smtClean="0"/>
                <a:t>below 1990</a:t>
              </a:r>
              <a:endParaRPr lang="en-US" sz="1200" dirty="0"/>
            </a:p>
          </p:txBody>
        </p:sp>
      </p:gr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lvl="0">
              <a:buNone/>
            </a:pPr>
            <a:r>
              <a:rPr lang="en-US" dirty="0" smtClean="0"/>
              <a:t>7. Promoting </a:t>
            </a:r>
            <a:r>
              <a:rPr lang="en-US" dirty="0" err="1"/>
              <a:t>afforestation</a:t>
            </a:r>
            <a:endParaRPr lang="en-US" dirty="0"/>
          </a:p>
          <a:p>
            <a:pPr lvl="0"/>
            <a:r>
              <a:rPr lang="en-US" dirty="0"/>
              <a:t>implementing “Plan for </a:t>
            </a:r>
            <a:r>
              <a:rPr lang="en-US" dirty="0" err="1"/>
              <a:t>Afforestation</a:t>
            </a:r>
            <a:r>
              <a:rPr lang="en-US" dirty="0"/>
              <a:t> to Mitigate Climate Change”</a:t>
            </a:r>
          </a:p>
          <a:p>
            <a:pPr lvl="0"/>
            <a:r>
              <a:rPr lang="en-US" dirty="0"/>
              <a:t>re-structuring deserted land, planting forests</a:t>
            </a:r>
          </a:p>
          <a:p>
            <a:pPr lvl="0"/>
            <a:r>
              <a:rPr lang="en-US" dirty="0"/>
              <a:t>funding carbon sequestration </a:t>
            </a:r>
            <a:r>
              <a:rPr lang="en-US" dirty="0" err="1"/>
              <a:t>afforestation</a:t>
            </a:r>
            <a:r>
              <a:rPr lang="en-US" dirty="0"/>
              <a:t> projects</a:t>
            </a:r>
          </a:p>
          <a:p>
            <a:pPr lvl="0"/>
            <a:r>
              <a:rPr lang="en-US" dirty="0"/>
              <a:t>establishing the first UNFCCC-adopted accounting methodology of carbon sequestration </a:t>
            </a:r>
            <a:r>
              <a:rPr lang="en-US" dirty="0" err="1"/>
              <a:t>afforestation</a:t>
            </a:r>
            <a:r>
              <a:rPr lang="en-US" dirty="0"/>
              <a:t> projects under CDM</a:t>
            </a:r>
          </a:p>
          <a:p>
            <a:pPr>
              <a:buNone/>
            </a:pPr>
            <a:endParaRPr lang="en-US" dirty="0" smtClean="0"/>
          </a:p>
          <a:p>
            <a:pPr>
              <a:buNone/>
            </a:pPr>
            <a:r>
              <a:rPr lang="en-US" dirty="0" smtClean="0"/>
              <a:t>8. Establishing </a:t>
            </a:r>
            <a:r>
              <a:rPr lang="en-US" dirty="0"/>
              <a:t>low-carbon demonstration provinces and cities</a:t>
            </a:r>
          </a:p>
          <a:p>
            <a:pPr lvl="0"/>
            <a:r>
              <a:rPr lang="en-US" dirty="0"/>
              <a:t>Five provinces: Guangdong, Liaoning, Hubei, Shaanxi, Yunnan</a:t>
            </a:r>
          </a:p>
          <a:p>
            <a:pPr lvl="0"/>
            <a:r>
              <a:rPr lang="en-US" dirty="0"/>
              <a:t>Eight cities: Tianjin, Chongqing, Shenzhen, Xiamen, Hangzhou, Nanchang, Guiyang, Baoding</a:t>
            </a:r>
          </a:p>
          <a:p>
            <a:pPr>
              <a:buNone/>
            </a:pPr>
            <a:endParaRPr lang="en-US" dirty="0" smtClean="0"/>
          </a:p>
          <a:p>
            <a:pPr>
              <a:buNone/>
            </a:pPr>
            <a:r>
              <a:rPr lang="en-US" dirty="0" smtClean="0"/>
              <a:t>9. Possibly </a:t>
            </a:r>
            <a:r>
              <a:rPr lang="en-US" dirty="0"/>
              <a:t>imposing carbon tax in future </a:t>
            </a:r>
          </a:p>
          <a:p>
            <a:endParaRPr lang="en-US"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Domestic Climate Policies: </a:t>
            </a:r>
            <a:br>
              <a:rPr lang="en-US" dirty="0" smtClean="0"/>
            </a:br>
            <a:r>
              <a:rPr lang="en-US" dirty="0" smtClean="0"/>
              <a:t>adaptation policies</a:t>
            </a:r>
            <a:endParaRPr lang="en-US" dirty="0"/>
          </a:p>
        </p:txBody>
      </p:sp>
      <p:sp>
        <p:nvSpPr>
          <p:cNvPr id="3" name="Content Placeholder 2"/>
          <p:cNvSpPr>
            <a:spLocks noGrp="1"/>
          </p:cNvSpPr>
          <p:nvPr>
            <p:ph idx="1"/>
          </p:nvPr>
        </p:nvSpPr>
        <p:spPr/>
        <p:txBody>
          <a:bodyPr>
            <a:normAutofit fontScale="55000" lnSpcReduction="20000"/>
          </a:bodyPr>
          <a:lstStyle/>
          <a:p>
            <a:pPr lvl="0">
              <a:buNone/>
            </a:pPr>
            <a:r>
              <a:rPr lang="en-US" dirty="0" smtClean="0"/>
              <a:t>1. Agriculture</a:t>
            </a:r>
            <a:endParaRPr lang="en-US" dirty="0"/>
          </a:p>
          <a:p>
            <a:pPr lvl="0"/>
            <a:r>
              <a:rPr lang="en-US" dirty="0"/>
              <a:t>disseminating water-saving technologies</a:t>
            </a:r>
          </a:p>
          <a:p>
            <a:pPr lvl="0"/>
            <a:r>
              <a:rPr lang="en-US" dirty="0"/>
              <a:t>developing strains that are high-yield, drought-resistant, pest-resistant, etc. </a:t>
            </a:r>
          </a:p>
          <a:p>
            <a:pPr lvl="0"/>
            <a:r>
              <a:rPr lang="en-US" dirty="0"/>
              <a:t>converting some pastures back to grassland</a:t>
            </a:r>
          </a:p>
          <a:p>
            <a:pPr>
              <a:buNone/>
            </a:pPr>
            <a:endParaRPr lang="en-US" dirty="0" smtClean="0"/>
          </a:p>
          <a:p>
            <a:pPr>
              <a:buNone/>
            </a:pPr>
            <a:r>
              <a:rPr lang="en-US" dirty="0" smtClean="0"/>
              <a:t>2. Water </a:t>
            </a:r>
            <a:r>
              <a:rPr lang="en-US" dirty="0"/>
              <a:t>resource</a:t>
            </a:r>
          </a:p>
          <a:p>
            <a:pPr lvl="0"/>
            <a:r>
              <a:rPr lang="en-US" dirty="0"/>
              <a:t>restoring the ecology of some key rivers and streams</a:t>
            </a:r>
          </a:p>
          <a:p>
            <a:pPr lvl="0"/>
            <a:r>
              <a:rPr lang="en-US" dirty="0"/>
              <a:t>building small dams to substitute for fossil fuels locally and reduce the risks of flooding</a:t>
            </a:r>
          </a:p>
          <a:p>
            <a:pPr lvl="0"/>
            <a:r>
              <a:rPr lang="en-US" dirty="0"/>
              <a:t>guaranteeing safe drinking water in rural areas</a:t>
            </a:r>
          </a:p>
          <a:p>
            <a:pPr>
              <a:buNone/>
            </a:pPr>
            <a:endParaRPr lang="en-US" dirty="0" smtClean="0"/>
          </a:p>
          <a:p>
            <a:pPr>
              <a:buNone/>
            </a:pPr>
            <a:r>
              <a:rPr lang="en-US" dirty="0" smtClean="0"/>
              <a:t>3. Ocean</a:t>
            </a:r>
            <a:endParaRPr lang="en-US" dirty="0"/>
          </a:p>
          <a:p>
            <a:pPr lvl="0"/>
            <a:r>
              <a:rPr lang="en-US" dirty="0"/>
              <a:t>deploying monitoring systems</a:t>
            </a:r>
          </a:p>
          <a:p>
            <a:pPr lvl="0"/>
            <a:r>
              <a:rPr lang="en-US" dirty="0"/>
              <a:t>restoring the ecology of oceans, islands and coasts</a:t>
            </a:r>
          </a:p>
          <a:p>
            <a:pPr lvl="0"/>
            <a:r>
              <a:rPr lang="en-US" dirty="0"/>
              <a:t>completing emergency responding plans</a:t>
            </a:r>
          </a:p>
          <a:p>
            <a:endParaRPr 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Development of Alternative Energy Technologies</a:t>
            </a:r>
          </a:p>
        </p:txBody>
      </p:sp>
      <p:sp>
        <p:nvSpPr>
          <p:cNvPr id="3" name="Content Placeholder 2"/>
          <p:cNvSpPr>
            <a:spLocks noGrp="1"/>
          </p:cNvSpPr>
          <p:nvPr>
            <p:ph idx="1"/>
          </p:nvPr>
        </p:nvSpPr>
        <p:spPr/>
        <p:txBody>
          <a:bodyPr>
            <a:normAutofit fontScale="85000" lnSpcReduction="10000"/>
          </a:bodyPr>
          <a:lstStyle/>
          <a:p>
            <a:pPr>
              <a:buNone/>
            </a:pPr>
            <a:r>
              <a:rPr lang="en-US" dirty="0"/>
              <a:t>By 2009, China </a:t>
            </a:r>
            <a:r>
              <a:rPr lang="en-US" dirty="0" smtClean="0"/>
              <a:t>has:</a:t>
            </a:r>
          </a:p>
          <a:p>
            <a:pPr marL="514350" indent="-514350">
              <a:buAutoNum type="arabicPeriod"/>
            </a:pPr>
            <a:r>
              <a:rPr lang="en-US" dirty="0" smtClean="0"/>
              <a:t>the </a:t>
            </a:r>
            <a:r>
              <a:rPr lang="en-US" dirty="0"/>
              <a:t>largest capacity of newly installed wind </a:t>
            </a:r>
            <a:r>
              <a:rPr lang="en-US" dirty="0" smtClean="0"/>
              <a:t>turbines;</a:t>
            </a:r>
          </a:p>
          <a:p>
            <a:pPr marL="514350" indent="-514350">
              <a:buAutoNum type="arabicPeriod"/>
            </a:pPr>
            <a:r>
              <a:rPr lang="en-US" dirty="0" smtClean="0"/>
              <a:t>the </a:t>
            </a:r>
            <a:r>
              <a:rPr lang="en-US" dirty="0"/>
              <a:t>largest scale of nuclear power under </a:t>
            </a:r>
            <a:r>
              <a:rPr lang="en-US" dirty="0" smtClean="0"/>
              <a:t>construction;</a:t>
            </a:r>
          </a:p>
          <a:p>
            <a:pPr marL="514350" indent="-514350">
              <a:buAutoNum type="arabicPeriod"/>
            </a:pPr>
            <a:r>
              <a:rPr lang="en-US" dirty="0" smtClean="0"/>
              <a:t>the </a:t>
            </a:r>
            <a:r>
              <a:rPr lang="en-US" dirty="0"/>
              <a:t>largest production of solar photovoltaic </a:t>
            </a:r>
            <a:r>
              <a:rPr lang="en-US" dirty="0" smtClean="0"/>
              <a:t>cells;</a:t>
            </a:r>
          </a:p>
          <a:p>
            <a:pPr marL="514350" indent="-514350">
              <a:buAutoNum type="arabicPeriod"/>
            </a:pPr>
            <a:r>
              <a:rPr lang="en-US" dirty="0" smtClean="0"/>
              <a:t>the </a:t>
            </a:r>
            <a:r>
              <a:rPr lang="en-US" dirty="0"/>
              <a:t>largest capacity of hydro </a:t>
            </a:r>
            <a:r>
              <a:rPr lang="en-US" dirty="0" smtClean="0"/>
              <a:t>turbines.</a:t>
            </a:r>
          </a:p>
          <a:p>
            <a:pPr>
              <a:buNone/>
            </a:pPr>
            <a:endParaRPr lang="en-US" dirty="0"/>
          </a:p>
          <a:p>
            <a:pPr>
              <a:buNone/>
            </a:pPr>
            <a:endParaRPr lang="en-US" dirty="0" smtClean="0"/>
          </a:p>
          <a:p>
            <a:pPr>
              <a:buNone/>
            </a:pPr>
            <a:r>
              <a:rPr lang="en-US" dirty="0" smtClean="0"/>
              <a:t>2010:  Renewable </a:t>
            </a:r>
            <a:r>
              <a:rPr lang="en-US" dirty="0"/>
              <a:t>Energy Law, amended</a:t>
            </a:r>
          </a:p>
          <a:p>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The most promising substitute for fossil fuels for China</a:t>
            </a:r>
          </a:p>
          <a:p>
            <a:pPr lvl="0"/>
            <a:r>
              <a:rPr lang="en-US" dirty="0"/>
              <a:t>boosting R&amp;D</a:t>
            </a:r>
          </a:p>
          <a:p>
            <a:pPr lvl="0"/>
            <a:r>
              <a:rPr lang="en-US" dirty="0"/>
              <a:t>By 2020, the capacity of nuclear power plants is to reach 86,000 MW, or about 5% of the total electricity output.</a:t>
            </a:r>
          </a:p>
          <a:p>
            <a:pPr lvl="0"/>
            <a:r>
              <a:rPr lang="en-US" dirty="0"/>
              <a:t>By 2009, China has had 6 nuclear power plants.</a:t>
            </a:r>
          </a:p>
          <a:p>
            <a:pPr lvl="0"/>
            <a:r>
              <a:rPr lang="en-US" dirty="0"/>
              <a:t>By 2010, China has had 26,650 MW under construction.</a:t>
            </a:r>
          </a:p>
          <a:p>
            <a:pPr>
              <a:buNone/>
            </a:pP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5638800"/>
            <a:ext cx="8229600" cy="4525963"/>
          </a:xfrm>
        </p:spPr>
        <p:txBody>
          <a:bodyPr/>
          <a:lstStyle/>
          <a:p>
            <a:r>
              <a:rPr lang="en-US" dirty="0"/>
              <a:t>Figure 14  </a:t>
            </a:r>
          </a:p>
          <a:p>
            <a:r>
              <a:rPr lang="en-US" dirty="0"/>
              <a:t>(Source: Research Institute of </a:t>
            </a:r>
            <a:r>
              <a:rPr lang="en-US" dirty="0" err="1"/>
              <a:t>Tepia</a:t>
            </a:r>
            <a:r>
              <a:rPr lang="en-US" dirty="0"/>
              <a:t>, 2008)</a:t>
            </a:r>
          </a:p>
          <a:p>
            <a:endParaRPr lang="en-US" dirty="0"/>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2769" name="Picture 1"/>
          <p:cNvPicPr preferRelativeResize="0">
            <a:picLocks noChangeArrowheads="1"/>
          </p:cNvPicPr>
          <p:nvPr/>
        </p:nvPicPr>
        <p:blipFill>
          <a:blip r:embed="rId2" cstate="print"/>
          <a:srcRect/>
          <a:stretch>
            <a:fillRect/>
          </a:stretch>
        </p:blipFill>
        <p:spPr bwMode="auto">
          <a:xfrm>
            <a:off x="762000" y="304800"/>
            <a:ext cx="7342188" cy="5308600"/>
          </a:xfrm>
          <a:prstGeom prst="rect">
            <a:avLst/>
          </a:prstGeom>
          <a:solidFill>
            <a:srgbClr val="FFFFFF"/>
          </a:solidFill>
          <a:ln w="12700">
            <a:solidFill>
              <a:srgbClr val="000000"/>
            </a:solidFill>
            <a:round/>
            <a:headEnd/>
            <a:tailEnd/>
          </a:ln>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 Solar, Wind</a:t>
            </a:r>
            <a:endParaRPr lang="en-US" dirty="0"/>
          </a:p>
        </p:txBody>
      </p:sp>
      <p:sp>
        <p:nvSpPr>
          <p:cNvPr id="3" name="Content Placeholder 2"/>
          <p:cNvSpPr>
            <a:spLocks noGrp="1"/>
          </p:cNvSpPr>
          <p:nvPr>
            <p:ph idx="1"/>
          </p:nvPr>
        </p:nvSpPr>
        <p:spPr/>
        <p:txBody>
          <a:bodyPr>
            <a:normAutofit fontScale="77500" lnSpcReduction="20000"/>
          </a:bodyPr>
          <a:lstStyle/>
          <a:p>
            <a:pPr lvl="0">
              <a:buNone/>
            </a:pPr>
            <a:r>
              <a:rPr lang="en-US" dirty="0" smtClean="0"/>
              <a:t>Hydro:</a:t>
            </a:r>
            <a:endParaRPr lang="en-US" dirty="0"/>
          </a:p>
          <a:p>
            <a:pPr lvl="0"/>
            <a:r>
              <a:rPr lang="en-US" dirty="0"/>
              <a:t>boosting technological innovation</a:t>
            </a:r>
          </a:p>
          <a:p>
            <a:endParaRPr lang="en-US" dirty="0"/>
          </a:p>
          <a:p>
            <a:pPr lvl="0">
              <a:buNone/>
            </a:pPr>
            <a:r>
              <a:rPr lang="en-US" dirty="0" smtClean="0"/>
              <a:t>Solar:</a:t>
            </a:r>
            <a:endParaRPr lang="en-US" dirty="0"/>
          </a:p>
          <a:p>
            <a:pPr lvl="0"/>
            <a:r>
              <a:rPr lang="en-US" dirty="0"/>
              <a:t>subsidizing 50% of total investment cost for grid-connected systems</a:t>
            </a:r>
          </a:p>
          <a:p>
            <a:pPr lvl="0"/>
            <a:r>
              <a:rPr lang="en-US" dirty="0"/>
              <a:t>subsidizing 70% of total investment cost for non-grid connected systems in rural areas</a:t>
            </a:r>
          </a:p>
          <a:p>
            <a:pPr>
              <a:buNone/>
            </a:pPr>
            <a:r>
              <a:rPr lang="en-US" dirty="0"/>
              <a:t> </a:t>
            </a:r>
          </a:p>
          <a:p>
            <a:pPr lvl="0">
              <a:buNone/>
            </a:pPr>
            <a:r>
              <a:rPr lang="en-US" dirty="0" smtClean="0"/>
              <a:t>Wind:</a:t>
            </a:r>
            <a:endParaRPr lang="en-US" dirty="0"/>
          </a:p>
          <a:p>
            <a:pPr lvl="0"/>
            <a:r>
              <a:rPr lang="en-US" dirty="0"/>
              <a:t>setting benchmark electricity </a:t>
            </a:r>
            <a:r>
              <a:rPr lang="en-US" dirty="0" smtClean="0"/>
              <a:t>price</a:t>
            </a:r>
          </a:p>
          <a:p>
            <a:pPr lvl="0"/>
            <a:r>
              <a:rPr lang="en-US" dirty="0"/>
              <a:t>e</a:t>
            </a:r>
            <a:r>
              <a:rPr lang="en-US" dirty="0" smtClean="0"/>
              <a:t>xploring offshore wind energy</a:t>
            </a:r>
            <a:endParaRPr lang="en-US" dirty="0"/>
          </a:p>
          <a:p>
            <a:endParaRPr lang="en-U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595018"/>
            <a:ext cx="8229600" cy="4525963"/>
          </a:xfrm>
        </p:spPr>
        <p:txBody>
          <a:bodyPr/>
          <a:lstStyle/>
          <a:p>
            <a:pPr>
              <a:buNone/>
            </a:pPr>
            <a:r>
              <a:rPr lang="en-US" dirty="0"/>
              <a:t/>
            </a:r>
            <a:br>
              <a:rPr lang="en-US" dirty="0"/>
            </a:br>
            <a:r>
              <a:rPr lang="en-US" dirty="0"/>
              <a:t>Figure 15  100MW East Sea Offshore </a:t>
            </a:r>
            <a:r>
              <a:rPr lang="en-US" dirty="0" err="1"/>
              <a:t>Windfarm</a:t>
            </a:r>
            <a:r>
              <a:rPr lang="en-US" dirty="0"/>
              <a:t> in Shanghai</a:t>
            </a:r>
          </a:p>
          <a:p>
            <a:r>
              <a:rPr lang="en-US" dirty="0"/>
              <a:t>(Source: photographed by </a:t>
            </a:r>
            <a:r>
              <a:rPr lang="en-US" dirty="0" err="1"/>
              <a:t>Cuicui</a:t>
            </a:r>
            <a:r>
              <a:rPr lang="en-US" dirty="0"/>
              <a:t> Chen, 2010)</a:t>
            </a:r>
          </a:p>
          <a:p>
            <a:endParaRPr lang="en-US" dirty="0"/>
          </a:p>
        </p:txBody>
      </p:sp>
      <p:pic>
        <p:nvPicPr>
          <p:cNvPr id="38915" name="Picture 3"/>
          <p:cNvPicPr>
            <a:picLocks noChangeAspect="1" noChangeArrowheads="1"/>
          </p:cNvPicPr>
          <p:nvPr/>
        </p:nvPicPr>
        <p:blipFill>
          <a:blip r:embed="rId2" cstate="print"/>
          <a:srcRect/>
          <a:stretch>
            <a:fillRect/>
          </a:stretch>
        </p:blipFill>
        <p:spPr bwMode="auto">
          <a:xfrm>
            <a:off x="1600200" y="304800"/>
            <a:ext cx="5486400" cy="4115406"/>
          </a:xfrm>
          <a:prstGeom prst="rect">
            <a:avLst/>
          </a:prstGeom>
          <a:noFill/>
          <a:ln w="12700" cap="flat">
            <a:noFill/>
            <a:miter lim="800000"/>
            <a:headEnd/>
            <a:tailEnd/>
          </a:ln>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biomass</a:t>
            </a:r>
            <a:endParaRPr lang="en-US" dirty="0"/>
          </a:p>
        </p:txBody>
      </p:sp>
      <p:sp>
        <p:nvSpPr>
          <p:cNvPr id="3" name="Content Placeholder 2"/>
          <p:cNvSpPr>
            <a:spLocks noGrp="1"/>
          </p:cNvSpPr>
          <p:nvPr>
            <p:ph idx="1"/>
          </p:nvPr>
        </p:nvSpPr>
        <p:spPr/>
        <p:txBody>
          <a:bodyPr/>
          <a:lstStyle/>
          <a:p>
            <a:pPr lvl="0">
              <a:buNone/>
            </a:pPr>
            <a:r>
              <a:rPr lang="en-US" dirty="0" smtClean="0"/>
              <a:t>Biomass:</a:t>
            </a:r>
            <a:endParaRPr lang="en-US" dirty="0"/>
          </a:p>
          <a:p>
            <a:pPr lvl="0"/>
            <a:r>
              <a:rPr lang="en-US" dirty="0"/>
              <a:t>setting benchmark electricity price</a:t>
            </a:r>
          </a:p>
          <a:p>
            <a:pPr lvl="0"/>
            <a:r>
              <a:rPr lang="en-US" dirty="0"/>
              <a:t>subsidizing </a:t>
            </a:r>
            <a:r>
              <a:rPr lang="en-US" dirty="0" err="1"/>
              <a:t>biofuel</a:t>
            </a:r>
            <a:r>
              <a:rPr lang="en-US" dirty="0"/>
              <a:t> production</a:t>
            </a:r>
          </a:p>
          <a:p>
            <a:pPr lvl="0"/>
            <a:r>
              <a:rPr lang="en-US" dirty="0"/>
              <a:t>promoting straw-based electricity </a:t>
            </a:r>
            <a:r>
              <a:rPr lang="en-US" dirty="0" smtClean="0"/>
              <a:t>generation (see </a:t>
            </a:r>
            <a:r>
              <a:rPr lang="en-US" dirty="0" err="1" smtClean="0"/>
              <a:t>Hongtao</a:t>
            </a:r>
            <a:r>
              <a:rPr lang="en-US" dirty="0" smtClean="0"/>
              <a:t> Liu, 2010)</a:t>
            </a:r>
            <a:endParaRPr lang="en-US" dirty="0"/>
          </a:p>
          <a:p>
            <a:pPr lvl="0"/>
            <a:r>
              <a:rPr lang="en-US" dirty="0"/>
              <a:t>supporting biogas generation</a:t>
            </a:r>
          </a:p>
          <a:p>
            <a:pPr>
              <a:buNone/>
            </a:pPr>
            <a:endParaRPr lang="en-US"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barriers to domestic policy</a:t>
            </a:r>
            <a:endParaRPr lang="en-US" dirty="0"/>
          </a:p>
        </p:txBody>
      </p:sp>
      <p:sp>
        <p:nvSpPr>
          <p:cNvPr id="3" name="Content Placeholder 2"/>
          <p:cNvSpPr>
            <a:spLocks noGrp="1"/>
          </p:cNvSpPr>
          <p:nvPr>
            <p:ph idx="1"/>
          </p:nvPr>
        </p:nvSpPr>
        <p:spPr/>
        <p:txBody>
          <a:bodyPr/>
          <a:lstStyle/>
          <a:p>
            <a:pPr lvl="0"/>
            <a:r>
              <a:rPr lang="en-US" dirty="0"/>
              <a:t>Energy Inertia</a:t>
            </a:r>
          </a:p>
          <a:p>
            <a:pPr lvl="0"/>
            <a:r>
              <a:rPr lang="en-US" dirty="0"/>
              <a:t>Inadequate Price </a:t>
            </a:r>
            <a:r>
              <a:rPr lang="en-US" dirty="0" smtClean="0"/>
              <a:t>Mechanisms</a:t>
            </a:r>
            <a:endParaRPr lang="en-US" dirty="0"/>
          </a:p>
          <a:p>
            <a:pPr lvl="0"/>
            <a:r>
              <a:rPr lang="en-US" dirty="0"/>
              <a:t>Priority on Economic </a:t>
            </a:r>
            <a:r>
              <a:rPr lang="en-US" dirty="0" smtClean="0"/>
              <a:t>Development</a:t>
            </a:r>
            <a:endParaRPr lang="en-US" dirty="0"/>
          </a:p>
          <a:p>
            <a:pPr>
              <a:buNone/>
            </a:pPr>
            <a:endParaRPr lang="en-US" dirty="0"/>
          </a:p>
          <a:p>
            <a:pPr>
              <a:buNone/>
            </a:pPr>
            <a:endParaRPr lang="en-US" dirty="0" smtClean="0"/>
          </a:p>
          <a:p>
            <a:pPr algn="ctr">
              <a:buNone/>
            </a:pPr>
            <a:r>
              <a:rPr lang="en-US" dirty="0" smtClean="0"/>
              <a:t>Capability </a:t>
            </a:r>
            <a:r>
              <a:rPr lang="en-US" dirty="0"/>
              <a:t>of the Chinese Government</a:t>
            </a:r>
            <a:br>
              <a:rPr lang="en-US" dirty="0"/>
            </a:br>
            <a:endParaRPr lang="en-US" dirty="0"/>
          </a:p>
          <a:p>
            <a:endParaRPr lang="en-US"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Position on International Climate Policies: international negotiation</a:t>
            </a:r>
            <a:endParaRPr lang="en-US" dirty="0"/>
          </a:p>
        </p:txBody>
      </p:sp>
      <p:sp>
        <p:nvSpPr>
          <p:cNvPr id="3" name="Content Placeholder 2"/>
          <p:cNvSpPr>
            <a:spLocks noGrp="1"/>
          </p:cNvSpPr>
          <p:nvPr>
            <p:ph idx="1"/>
          </p:nvPr>
        </p:nvSpPr>
        <p:spPr>
          <a:xfrm>
            <a:off x="533400" y="4595018"/>
            <a:ext cx="8229600" cy="4525963"/>
          </a:xfrm>
        </p:spPr>
        <p:txBody>
          <a:bodyPr/>
          <a:lstStyle/>
          <a:p>
            <a:r>
              <a:rPr lang="en-US" dirty="0"/>
              <a:t/>
            </a:r>
            <a:br>
              <a:rPr lang="en-US" dirty="0"/>
            </a:br>
            <a:r>
              <a:rPr lang="en-US" dirty="0"/>
              <a:t>Figure 16  US, China, India, Brazil, and South Africa Drafting the Copenhagen Accord</a:t>
            </a:r>
          </a:p>
          <a:p>
            <a:r>
              <a:rPr lang="en-US" dirty="0"/>
              <a:t>(Source: Xinhua Net)</a:t>
            </a:r>
          </a:p>
          <a:p>
            <a:endParaRPr lang="en-US" dirty="0"/>
          </a:p>
        </p:txBody>
      </p:sp>
      <p:pic>
        <p:nvPicPr>
          <p:cNvPr id="39938" name="Picture 2"/>
          <p:cNvPicPr>
            <a:picLocks noChangeAspect="1" noChangeArrowheads="1"/>
          </p:cNvPicPr>
          <p:nvPr/>
        </p:nvPicPr>
        <p:blipFill>
          <a:blip r:embed="rId2" cstate="print"/>
          <a:srcRect/>
          <a:stretch>
            <a:fillRect/>
          </a:stretch>
        </p:blipFill>
        <p:spPr bwMode="auto">
          <a:xfrm>
            <a:off x="2362200" y="1447800"/>
            <a:ext cx="4691063" cy="3314700"/>
          </a:xfrm>
          <a:prstGeom prst="rect">
            <a:avLst/>
          </a:prstGeom>
          <a:noFill/>
          <a:ln w="12700" cap="flat">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Grp="1" noChangeAspect="1"/>
          </p:cNvGraphicFramePr>
          <p:nvPr/>
        </p:nvGraphicFramePr>
        <p:xfrm>
          <a:off x="311150" y="1274763"/>
          <a:ext cx="4932363" cy="2592387"/>
        </p:xfrm>
        <a:graphic>
          <a:graphicData uri="http://schemas.openxmlformats.org/presentationml/2006/ole">
            <p:oleObj spid="_x0000_s2050" name="Chart" r:id="rId3" imgW="4476784" imgH="2038485" progId="Excel.Sheet.8">
              <p:embed/>
            </p:oleObj>
          </a:graphicData>
        </a:graphic>
      </p:graphicFrame>
      <p:graphicFrame>
        <p:nvGraphicFramePr>
          <p:cNvPr id="3075" name="Object 3"/>
          <p:cNvGraphicFramePr>
            <a:graphicFrameLocks noGrp="1" noChangeAspect="1"/>
          </p:cNvGraphicFramePr>
          <p:nvPr/>
        </p:nvGraphicFramePr>
        <p:xfrm>
          <a:off x="3786188" y="3867150"/>
          <a:ext cx="5080000" cy="2670175"/>
        </p:xfrm>
        <a:graphic>
          <a:graphicData uri="http://schemas.openxmlformats.org/presentationml/2006/ole">
            <p:oleObj spid="_x0000_s2051" name="Chart" r:id="rId4" imgW="4638624" imgH="2400300" progId="Excel.Sheet.8">
              <p:embed/>
            </p:oleObj>
          </a:graphicData>
        </a:graphic>
      </p:graphicFrame>
      <p:sp>
        <p:nvSpPr>
          <p:cNvPr id="3076" name="TextBox 5"/>
          <p:cNvSpPr txBox="1">
            <a:spLocks noChangeArrowheads="1"/>
          </p:cNvSpPr>
          <p:nvPr/>
        </p:nvSpPr>
        <p:spPr bwMode="auto">
          <a:xfrm>
            <a:off x="738188" y="152400"/>
            <a:ext cx="7558087" cy="1200329"/>
          </a:xfrm>
          <a:prstGeom prst="rect">
            <a:avLst/>
          </a:prstGeom>
          <a:noFill/>
          <a:ln w="9525">
            <a:noFill/>
            <a:miter lim="800000"/>
            <a:headEnd/>
            <a:tailEnd/>
          </a:ln>
        </p:spPr>
        <p:txBody>
          <a:bodyPr>
            <a:spAutoFit/>
          </a:bodyPr>
          <a:lstStyle/>
          <a:p>
            <a:pPr algn="ctr"/>
            <a:r>
              <a:rPr lang="en-US" sz="3600" dirty="0"/>
              <a:t>CO2-e Price and Welfare </a:t>
            </a:r>
            <a:r>
              <a:rPr lang="en-US" sz="3600" dirty="0" smtClean="0"/>
              <a:t>Change under Cap-and-Trade</a:t>
            </a:r>
            <a:endParaRPr lang="en-US" sz="3600" dirty="0"/>
          </a:p>
        </p:txBody>
      </p:sp>
      <p:sp>
        <p:nvSpPr>
          <p:cNvPr id="6" name="TextBox 5"/>
          <p:cNvSpPr txBox="1"/>
          <p:nvPr/>
        </p:nvSpPr>
        <p:spPr>
          <a:xfrm>
            <a:off x="694944" y="5952744"/>
            <a:ext cx="2633472" cy="369332"/>
          </a:xfrm>
          <a:prstGeom prst="rect">
            <a:avLst/>
          </a:prstGeom>
          <a:noFill/>
        </p:spPr>
        <p:txBody>
          <a:bodyPr wrap="square" rtlCol="0">
            <a:spAutoFit/>
          </a:bodyPr>
          <a:lstStyle/>
          <a:p>
            <a:endParaRPr lang="en-US" dirty="0"/>
          </a:p>
        </p:txBody>
      </p:sp>
      <p:sp>
        <p:nvSpPr>
          <p:cNvPr id="7" name="TextBox 7"/>
          <p:cNvSpPr txBox="1">
            <a:spLocks noChangeArrowheads="1"/>
          </p:cNvSpPr>
          <p:nvPr/>
        </p:nvSpPr>
        <p:spPr bwMode="auto">
          <a:xfrm>
            <a:off x="228600" y="4343400"/>
            <a:ext cx="3429000" cy="1569660"/>
          </a:xfrm>
          <a:prstGeom prst="rect">
            <a:avLst/>
          </a:prstGeom>
          <a:solidFill>
            <a:schemeClr val="bg1"/>
          </a:solidFill>
          <a:ln w="9525">
            <a:noFill/>
            <a:miter lim="800000"/>
            <a:headEnd/>
            <a:tailEnd/>
          </a:ln>
        </p:spPr>
        <p:txBody>
          <a:bodyPr wrap="square">
            <a:spAutoFit/>
          </a:bodyPr>
          <a:lstStyle/>
          <a:p>
            <a:pPr>
              <a:buFont typeface="Arial" charset="0"/>
              <a:buChar char="•"/>
            </a:pPr>
            <a:r>
              <a:rPr lang="en-US" sz="1600" b="1" dirty="0"/>
              <a:t>287 </a:t>
            </a:r>
            <a:r>
              <a:rPr lang="en-US" sz="1600" b="1" dirty="0" err="1"/>
              <a:t>bmt</a:t>
            </a:r>
            <a:r>
              <a:rPr lang="en-US" sz="1600" b="1" dirty="0"/>
              <a:t> </a:t>
            </a:r>
            <a:r>
              <a:rPr lang="en-US" sz="1600" dirty="0"/>
              <a:t>= hold emissions at 2008 levels</a:t>
            </a:r>
          </a:p>
          <a:p>
            <a:pPr>
              <a:buFont typeface="Arial" charset="0"/>
              <a:buChar char="•"/>
            </a:pPr>
            <a:r>
              <a:rPr lang="en-US" sz="1600" b="1" dirty="0"/>
              <a:t>203 </a:t>
            </a:r>
            <a:r>
              <a:rPr lang="en-US" sz="1600" b="1" dirty="0" err="1"/>
              <a:t>bmt</a:t>
            </a:r>
            <a:r>
              <a:rPr lang="en-US" sz="1600" b="1" dirty="0"/>
              <a:t> </a:t>
            </a:r>
            <a:r>
              <a:rPr lang="en-US" sz="1600" dirty="0"/>
              <a:t>= reduce emissions by 50% below 1990 level by 2050</a:t>
            </a:r>
          </a:p>
          <a:p>
            <a:pPr>
              <a:buFont typeface="Arial" charset="0"/>
              <a:buChar char="•"/>
            </a:pPr>
            <a:r>
              <a:rPr lang="en-US" sz="1600" b="1" dirty="0"/>
              <a:t>167 </a:t>
            </a:r>
            <a:r>
              <a:rPr lang="en-US" sz="1600" b="1" dirty="0" err="1"/>
              <a:t>bmt</a:t>
            </a:r>
            <a:r>
              <a:rPr lang="en-US" sz="1600" b="1" dirty="0"/>
              <a:t> </a:t>
            </a:r>
            <a:r>
              <a:rPr lang="en-US" sz="1600" dirty="0"/>
              <a:t>= reduce emissions by 80% below 1990 levels by 2050</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3962400"/>
            <a:ext cx="7924800" cy="2514600"/>
          </a:xfrm>
        </p:spPr>
        <p:txBody>
          <a:bodyPr>
            <a:normAutofit fontScale="70000" lnSpcReduction="20000"/>
          </a:bodyPr>
          <a:lstStyle/>
          <a:p>
            <a:pPr>
              <a:buNone/>
            </a:pPr>
            <a:r>
              <a:rPr lang="en-US" dirty="0" smtClean="0"/>
              <a:t>Figure </a:t>
            </a:r>
            <a:r>
              <a:rPr lang="en-US" dirty="0"/>
              <a:t>17  Premier </a:t>
            </a:r>
            <a:r>
              <a:rPr lang="en-US" dirty="0" err="1"/>
              <a:t>Wen</a:t>
            </a:r>
            <a:r>
              <a:rPr lang="en-US" dirty="0"/>
              <a:t> </a:t>
            </a:r>
            <a:r>
              <a:rPr lang="en-US" dirty="0" err="1"/>
              <a:t>Jiabao</a:t>
            </a:r>
            <a:r>
              <a:rPr lang="en-US" dirty="0"/>
              <a:t> at COP 15</a:t>
            </a:r>
          </a:p>
          <a:p>
            <a:pPr>
              <a:buNone/>
            </a:pPr>
            <a:r>
              <a:rPr lang="en-US" dirty="0"/>
              <a:t>(Source: </a:t>
            </a:r>
            <a:r>
              <a:rPr lang="en-US" dirty="0" err="1"/>
              <a:t>Sina</a:t>
            </a:r>
            <a:r>
              <a:rPr lang="en-US" dirty="0"/>
              <a:t> News)</a:t>
            </a:r>
          </a:p>
          <a:p>
            <a:pPr>
              <a:buNone/>
            </a:pPr>
            <a:r>
              <a:rPr lang="en-US" dirty="0"/>
              <a:t> </a:t>
            </a:r>
          </a:p>
          <a:p>
            <a:pPr lvl="0"/>
            <a:r>
              <a:rPr lang="en-US" dirty="0"/>
              <a:t>emphasizing common but differentiated responsibility</a:t>
            </a:r>
          </a:p>
          <a:p>
            <a:pPr lvl="0"/>
            <a:r>
              <a:rPr lang="en-US" dirty="0"/>
              <a:t>anticipating more fund and technology transfer from developed countries</a:t>
            </a:r>
          </a:p>
          <a:p>
            <a:pPr lvl="0"/>
            <a:r>
              <a:rPr lang="en-US" dirty="0"/>
              <a:t>40</a:t>
            </a:r>
            <a:r>
              <a:rPr lang="zh-CN" altLang="en-US" dirty="0"/>
              <a:t>％－</a:t>
            </a:r>
            <a:r>
              <a:rPr lang="en-US" dirty="0"/>
              <a:t>45</a:t>
            </a:r>
            <a:r>
              <a:rPr lang="zh-CN" altLang="en-US" dirty="0"/>
              <a:t>％</a:t>
            </a:r>
            <a:r>
              <a:rPr lang="en-US" dirty="0"/>
              <a:t> (voluntary) reduction in carbon intensity by 2020</a:t>
            </a:r>
          </a:p>
          <a:p>
            <a:endParaRPr lang="en-US" dirty="0"/>
          </a:p>
        </p:txBody>
      </p:sp>
      <p:pic>
        <p:nvPicPr>
          <p:cNvPr id="40963" name="Picture 3"/>
          <p:cNvPicPr>
            <a:picLocks noChangeAspect="1" noChangeArrowheads="1"/>
          </p:cNvPicPr>
          <p:nvPr/>
        </p:nvPicPr>
        <p:blipFill>
          <a:blip r:embed="rId2" cstate="print"/>
          <a:srcRect/>
          <a:stretch>
            <a:fillRect/>
          </a:stretch>
        </p:blipFill>
        <p:spPr bwMode="auto">
          <a:xfrm>
            <a:off x="2362200" y="457200"/>
            <a:ext cx="4419600" cy="2946955"/>
          </a:xfrm>
          <a:prstGeom prst="rect">
            <a:avLst/>
          </a:prstGeom>
          <a:noFill/>
          <a:ln w="12700" cap="flat">
            <a:noFill/>
            <a:miter lim="800000"/>
            <a:headEnd/>
            <a:tailEnd/>
          </a:ln>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Heading into Cancun</a:t>
            </a:r>
            <a:endParaRPr lang="en-US" dirty="0"/>
          </a:p>
        </p:txBody>
      </p:sp>
      <p:sp>
        <p:nvSpPr>
          <p:cNvPr id="3" name="Content Placeholder 2"/>
          <p:cNvSpPr>
            <a:spLocks noGrp="1"/>
          </p:cNvSpPr>
          <p:nvPr>
            <p:ph idx="1"/>
          </p:nvPr>
        </p:nvSpPr>
        <p:spPr/>
        <p:txBody>
          <a:bodyPr/>
          <a:lstStyle/>
          <a:p>
            <a:pPr lvl="0"/>
            <a:r>
              <a:rPr lang="en-US" dirty="0"/>
              <a:t>emphasizing common but differentiated responsibility</a:t>
            </a:r>
          </a:p>
          <a:p>
            <a:pPr lvl="0"/>
            <a:r>
              <a:rPr lang="en-US" dirty="0"/>
              <a:t>anticipating down-to-earth plans for fund and technology transfer</a:t>
            </a:r>
          </a:p>
          <a:p>
            <a:pPr lvl="0"/>
            <a:r>
              <a:rPr lang="en-US" dirty="0"/>
              <a:t>anticipating a legally binding agreement</a:t>
            </a:r>
            <a:br>
              <a:rPr lang="en-US" dirty="0"/>
            </a:br>
            <a:endParaRPr lang="en-US"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839200" cy="1143000"/>
          </a:xfrm>
        </p:spPr>
        <p:txBody>
          <a:bodyPr>
            <a:normAutofit fontScale="90000"/>
          </a:bodyPr>
          <a:lstStyle/>
          <a:p>
            <a:r>
              <a:rPr lang="en-US" dirty="0" smtClean="0"/>
              <a:t>Position on International Climate Policies: other international cooperation</a:t>
            </a:r>
            <a:endParaRPr lang="en-US" dirty="0"/>
          </a:p>
        </p:txBody>
      </p:sp>
      <p:sp>
        <p:nvSpPr>
          <p:cNvPr id="3" name="Content Placeholder 2"/>
          <p:cNvSpPr>
            <a:spLocks noGrp="1"/>
          </p:cNvSpPr>
          <p:nvPr>
            <p:ph idx="1"/>
          </p:nvPr>
        </p:nvSpPr>
        <p:spPr/>
        <p:txBody>
          <a:bodyPr>
            <a:normAutofit/>
          </a:bodyPr>
          <a:lstStyle/>
          <a:p>
            <a:pPr lvl="0"/>
            <a:r>
              <a:rPr lang="en-US" dirty="0" smtClean="0"/>
              <a:t>involving in international dialogs</a:t>
            </a:r>
          </a:p>
          <a:p>
            <a:pPr lvl="0"/>
            <a:r>
              <a:rPr lang="en-US" dirty="0" smtClean="0"/>
              <a:t>transferring technology to other developing countries</a:t>
            </a:r>
          </a:p>
          <a:p>
            <a:pPr lvl="0"/>
            <a:r>
              <a:rPr lang="en-US" dirty="0" smtClean="0"/>
              <a:t>improving CDM </a:t>
            </a:r>
          </a:p>
          <a:p>
            <a:pPr lvl="0">
              <a:buNone/>
            </a:pPr>
            <a:r>
              <a:rPr lang="en-US" dirty="0" smtClean="0"/>
              <a:t>          By October 2010, 2732 CDM certified by China, of which 1003 has been successfully registered at UNFCCC, a dominant portion in the world. </a:t>
            </a:r>
            <a:endParaRPr lang="en-US"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Renewable or Clean Energy Standard</a:t>
            </a:r>
            <a:endParaRPr lang="en-US" dirty="0"/>
          </a:p>
        </p:txBody>
      </p:sp>
      <p:sp>
        <p:nvSpPr>
          <p:cNvPr id="4" name="Content Placeholder 3"/>
          <p:cNvSpPr>
            <a:spLocks noGrp="1"/>
          </p:cNvSpPr>
          <p:nvPr>
            <p:ph idx="1"/>
          </p:nvPr>
        </p:nvSpPr>
        <p:spPr>
          <a:xfrm>
            <a:off x="457200" y="1676400"/>
            <a:ext cx="8229600" cy="4525963"/>
          </a:xfrm>
        </p:spPr>
        <p:txBody>
          <a:bodyPr>
            <a:normAutofit fontScale="92500"/>
          </a:bodyPr>
          <a:lstStyle/>
          <a:p>
            <a:r>
              <a:rPr lang="en-US" sz="2800" dirty="0" smtClean="0"/>
              <a:t>Require that a certain percentage of total electricity come from </a:t>
            </a:r>
            <a:r>
              <a:rPr lang="en-US" sz="2800" dirty="0" err="1" smtClean="0"/>
              <a:t>renewables</a:t>
            </a:r>
            <a:r>
              <a:rPr lang="en-US" sz="2800" dirty="0" smtClean="0"/>
              <a:t>  or clean technologies</a:t>
            </a:r>
            <a:endParaRPr lang="en-US" sz="2800" dirty="0" smtClean="0">
              <a:solidFill>
                <a:schemeClr val="tx1"/>
              </a:solidFill>
              <a:latin typeface="+mn-lt"/>
              <a:ea typeface="+mn-ea"/>
              <a:cs typeface="+mn-cs"/>
            </a:endParaRPr>
          </a:p>
          <a:p>
            <a:r>
              <a:rPr lang="en-US" sz="2800" dirty="0" smtClean="0">
                <a:solidFill>
                  <a:schemeClr val="tx1"/>
                </a:solidFill>
                <a:latin typeface="+mn-lt"/>
                <a:ea typeface="+mn-ea"/>
                <a:cs typeface="+mn-cs"/>
              </a:rPr>
              <a:t>American Clean Energy Leadership Act (ACELA) (S.1462)</a:t>
            </a:r>
          </a:p>
          <a:p>
            <a:pPr lvl="1"/>
            <a:r>
              <a:rPr lang="en-US" sz="1800" dirty="0" smtClean="0">
                <a:solidFill>
                  <a:schemeClr val="tx1"/>
                </a:solidFill>
                <a:latin typeface="+mn-lt"/>
                <a:ea typeface="+mn-ea"/>
                <a:cs typeface="+mn-cs"/>
              </a:rPr>
              <a:t>Sponsored by Senator Bingaman</a:t>
            </a:r>
          </a:p>
          <a:p>
            <a:pPr lvl="1"/>
            <a:r>
              <a:rPr lang="en-US" sz="1800" dirty="0" smtClean="0">
                <a:solidFill>
                  <a:schemeClr val="tx1"/>
                </a:solidFill>
                <a:latin typeface="+mn-lt"/>
                <a:ea typeface="+mn-ea"/>
                <a:cs typeface="+mn-cs"/>
              </a:rPr>
              <a:t>Passed out of the Senate Energy and Natural Resources Committee </a:t>
            </a:r>
          </a:p>
          <a:p>
            <a:pPr lvl="1"/>
            <a:r>
              <a:rPr lang="en-US" sz="1800" dirty="0" smtClean="0">
                <a:solidFill>
                  <a:schemeClr val="tx1"/>
                </a:solidFill>
                <a:latin typeface="+mn-lt"/>
                <a:ea typeface="+mn-ea"/>
                <a:cs typeface="+mn-cs"/>
              </a:rPr>
              <a:t>Provisions related to increased energy production, energy efficiency, renewable energy standards, technology research and development, energy market stabilization, and transmission network improvements, among others</a:t>
            </a:r>
          </a:p>
          <a:p>
            <a:r>
              <a:rPr lang="en-US" sz="2800" dirty="0" smtClean="0"/>
              <a:t>Practical Energy and Climate Plan Act (S.3464)</a:t>
            </a:r>
          </a:p>
          <a:p>
            <a:pPr lvl="1"/>
            <a:r>
              <a:rPr lang="en-US" sz="1800" dirty="0" smtClean="0"/>
              <a:t>Sponsored by Senator Graham</a:t>
            </a:r>
          </a:p>
          <a:p>
            <a:pPr lvl="1"/>
            <a:r>
              <a:rPr lang="en-US" sz="1800" dirty="0" smtClean="0"/>
              <a:t>Diversified Energy Standard (DES): includes qualifying CCS and nuclear and leaves room for any technology that reduces emissions by 80% relative to conventional sources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476250" y="209550"/>
            <a:ext cx="8229600" cy="1143000"/>
          </a:xfrm>
          <a:prstGeom prst="rect">
            <a:avLst/>
          </a:prstGeom>
          <a:noFill/>
          <a:ln w="9525">
            <a:noFill/>
            <a:miter lim="800000"/>
            <a:headEnd/>
            <a:tailEnd/>
          </a:ln>
        </p:spPr>
        <p:txBody>
          <a:bodyPr anchor="ctr"/>
          <a:lstStyle/>
          <a:p>
            <a:pPr algn="ctr"/>
            <a:r>
              <a:rPr lang="en-US" sz="4400" dirty="0" smtClean="0"/>
              <a:t>EPA</a:t>
            </a:r>
            <a:r>
              <a:rPr lang="en-US" sz="4400" dirty="0" smtClean="0">
                <a:solidFill>
                  <a:schemeClr val="tx2"/>
                </a:solidFill>
              </a:rPr>
              <a:t> </a:t>
            </a:r>
            <a:r>
              <a:rPr lang="en-US" sz="4400" dirty="0" smtClean="0"/>
              <a:t>Regulation</a:t>
            </a:r>
            <a:endParaRPr lang="en-US" sz="4400" dirty="0"/>
          </a:p>
        </p:txBody>
      </p:sp>
      <p:sp>
        <p:nvSpPr>
          <p:cNvPr id="14339" name="Rectangle 3"/>
          <p:cNvSpPr>
            <a:spLocks noChangeArrowheads="1"/>
          </p:cNvSpPr>
          <p:nvPr/>
        </p:nvSpPr>
        <p:spPr bwMode="auto">
          <a:xfrm>
            <a:off x="476250" y="1381125"/>
            <a:ext cx="8229600" cy="5119688"/>
          </a:xfrm>
          <a:prstGeom prst="rect">
            <a:avLst/>
          </a:prstGeom>
          <a:noFill/>
          <a:ln w="9525">
            <a:noFill/>
            <a:miter lim="800000"/>
            <a:headEnd/>
            <a:tailEnd/>
          </a:ln>
        </p:spPr>
        <p:txBody>
          <a:bodyPr/>
          <a:lstStyle/>
          <a:p>
            <a:pPr marL="342900" indent="-342900">
              <a:lnSpc>
                <a:spcPct val="90000"/>
              </a:lnSpc>
              <a:spcBef>
                <a:spcPct val="20000"/>
              </a:spcBef>
              <a:buFontTx/>
              <a:buChar char="•"/>
            </a:pPr>
            <a:r>
              <a:rPr lang="en-US" sz="1400" b="1" i="1" dirty="0" smtClean="0"/>
              <a:t>Massachusetts </a:t>
            </a:r>
            <a:r>
              <a:rPr lang="en-US" sz="1400" b="1" i="1" dirty="0"/>
              <a:t>v. EPA</a:t>
            </a:r>
            <a:r>
              <a:rPr lang="en-US" sz="1400" b="1" dirty="0"/>
              <a:t>, </a:t>
            </a:r>
            <a:r>
              <a:rPr lang="en-US" sz="1400" b="1" dirty="0" smtClean="0"/>
              <a:t>April 2007</a:t>
            </a:r>
          </a:p>
          <a:p>
            <a:pPr marL="800100" lvl="1" indent="-342900">
              <a:lnSpc>
                <a:spcPct val="90000"/>
              </a:lnSpc>
              <a:spcBef>
                <a:spcPct val="20000"/>
              </a:spcBef>
              <a:buFontTx/>
              <a:buChar char="•"/>
            </a:pPr>
            <a:r>
              <a:rPr lang="en-US" sz="1400" dirty="0" smtClean="0"/>
              <a:t>Concerning mobile sources of GHGs</a:t>
            </a:r>
          </a:p>
          <a:p>
            <a:pPr marL="800100" lvl="1" indent="-342900">
              <a:lnSpc>
                <a:spcPct val="90000"/>
              </a:lnSpc>
              <a:spcBef>
                <a:spcPct val="20000"/>
              </a:spcBef>
              <a:buFontTx/>
              <a:buChar char="•"/>
            </a:pPr>
            <a:r>
              <a:rPr lang="en-US" sz="1400" dirty="0" smtClean="0"/>
              <a:t>Supreme </a:t>
            </a:r>
            <a:r>
              <a:rPr lang="en-US" sz="1400" dirty="0"/>
              <a:t>Court found that </a:t>
            </a:r>
            <a:r>
              <a:rPr lang="en-US" sz="1400" dirty="0" smtClean="0"/>
              <a:t>GHGs are </a:t>
            </a:r>
            <a:r>
              <a:rPr lang="en-US" sz="1400" dirty="0"/>
              <a:t>air pollutants covered by the Clean Air Act.  </a:t>
            </a:r>
            <a:r>
              <a:rPr lang="en-US" sz="1400" dirty="0" smtClean="0"/>
              <a:t>EPA had to  determine if dangerous, and if dangerous must regulate</a:t>
            </a:r>
          </a:p>
          <a:p>
            <a:pPr marL="342900" indent="-342900">
              <a:lnSpc>
                <a:spcPct val="90000"/>
              </a:lnSpc>
              <a:spcBef>
                <a:spcPct val="20000"/>
              </a:spcBef>
              <a:buFontTx/>
              <a:buChar char="•"/>
            </a:pPr>
            <a:r>
              <a:rPr lang="en-US" sz="1400" b="1" dirty="0" smtClean="0"/>
              <a:t>Endangerment Finding, Dec. 2009</a:t>
            </a:r>
          </a:p>
          <a:p>
            <a:pPr marL="800100" lvl="1" indent="-342900">
              <a:lnSpc>
                <a:spcPct val="90000"/>
              </a:lnSpc>
              <a:spcBef>
                <a:spcPct val="20000"/>
              </a:spcBef>
              <a:buFontTx/>
              <a:buChar char="•"/>
            </a:pPr>
            <a:r>
              <a:rPr lang="en-US" sz="1400" dirty="0" smtClean="0"/>
              <a:t>6 GHGs threaten </a:t>
            </a:r>
            <a:r>
              <a:rPr lang="en-US" sz="1400" dirty="0"/>
              <a:t>the public health and welfare of current and future </a:t>
            </a:r>
            <a:r>
              <a:rPr lang="en-US" sz="1400" dirty="0" smtClean="0"/>
              <a:t>generations</a:t>
            </a:r>
            <a:endParaRPr lang="en-US" sz="1400" dirty="0"/>
          </a:p>
          <a:p>
            <a:pPr marL="800100" lvl="1" indent="-342900">
              <a:lnSpc>
                <a:spcPct val="90000"/>
              </a:lnSpc>
              <a:spcBef>
                <a:spcPct val="20000"/>
              </a:spcBef>
            </a:pPr>
            <a:r>
              <a:rPr lang="en-US" sz="1400" dirty="0" smtClean="0">
                <a:sym typeface="Wingdings" pitchFamily="2" charset="2"/>
              </a:rPr>
              <a:t> EPA required to regulate GHGs from mobile and stationary sources</a:t>
            </a:r>
          </a:p>
          <a:p>
            <a:pPr marL="342900" indent="-342900">
              <a:lnSpc>
                <a:spcPct val="90000"/>
              </a:lnSpc>
              <a:spcBef>
                <a:spcPct val="20000"/>
              </a:spcBef>
              <a:buFont typeface="Arial" pitchFamily="34" charset="0"/>
              <a:buChar char="•"/>
            </a:pPr>
            <a:r>
              <a:rPr lang="en-US" sz="1400" b="1" dirty="0" smtClean="0"/>
              <a:t>Regulations moving forward</a:t>
            </a:r>
          </a:p>
          <a:p>
            <a:pPr marL="800100" lvl="1" indent="-342900">
              <a:lnSpc>
                <a:spcPct val="90000"/>
              </a:lnSpc>
              <a:spcBef>
                <a:spcPct val="20000"/>
              </a:spcBef>
              <a:buFont typeface="Arial" pitchFamily="34" charset="0"/>
              <a:buChar char="•"/>
            </a:pPr>
            <a:r>
              <a:rPr lang="en-US" sz="1400" dirty="0" smtClean="0"/>
              <a:t>Raise </a:t>
            </a:r>
            <a:r>
              <a:rPr lang="en-US" sz="1400" dirty="0"/>
              <a:t>corporate average fuel economy to 35.5 miles per gallon by 2016.</a:t>
            </a:r>
          </a:p>
          <a:p>
            <a:pPr marL="800100" lvl="1" indent="-342900">
              <a:lnSpc>
                <a:spcPct val="90000"/>
              </a:lnSpc>
              <a:spcBef>
                <a:spcPct val="20000"/>
              </a:spcBef>
              <a:buFont typeface="Arial" pitchFamily="34" charset="0"/>
              <a:buChar char="•"/>
            </a:pPr>
            <a:r>
              <a:rPr lang="en-US" sz="1400" dirty="0" smtClean="0"/>
              <a:t>Monitoring and reporting of emissions by entities emitting at least 25,000 tons per year</a:t>
            </a:r>
          </a:p>
          <a:p>
            <a:pPr marL="800100" lvl="1" indent="-342900">
              <a:lnSpc>
                <a:spcPct val="90000"/>
              </a:lnSpc>
              <a:spcBef>
                <a:spcPct val="20000"/>
              </a:spcBef>
              <a:buFont typeface="Arial" pitchFamily="34" charset="0"/>
              <a:buChar char="•"/>
            </a:pPr>
            <a:r>
              <a:rPr lang="en-US" sz="1400" dirty="0" smtClean="0"/>
              <a:t>Permitting for large stationary sources (emit at least 25,000 tons per year)</a:t>
            </a:r>
          </a:p>
          <a:p>
            <a:pPr marL="1257300" lvl="2" indent="-342900">
              <a:lnSpc>
                <a:spcPct val="90000"/>
              </a:lnSpc>
              <a:spcBef>
                <a:spcPct val="20000"/>
              </a:spcBef>
              <a:buFont typeface="Arial" pitchFamily="34" charset="0"/>
              <a:buChar char="•"/>
            </a:pPr>
            <a:r>
              <a:rPr lang="en-US" sz="1400" dirty="0" smtClean="0"/>
              <a:t>Must obtain </a:t>
            </a:r>
            <a:r>
              <a:rPr lang="en-US" sz="1400" dirty="0"/>
              <a:t>construction and operating permits </a:t>
            </a:r>
            <a:r>
              <a:rPr lang="en-US" sz="1400" dirty="0" smtClean="0"/>
              <a:t>that demonstrate </a:t>
            </a:r>
            <a:r>
              <a:rPr lang="en-US" sz="1400" dirty="0"/>
              <a:t>the use of best available control technologies </a:t>
            </a:r>
            <a:r>
              <a:rPr lang="en-US" sz="1400" dirty="0" smtClean="0"/>
              <a:t>(BACT) and </a:t>
            </a:r>
            <a:r>
              <a:rPr lang="en-US" sz="1400" dirty="0"/>
              <a:t>energy efficiency measures to minimize GHG </a:t>
            </a:r>
            <a:r>
              <a:rPr lang="en-US" sz="1400" dirty="0" smtClean="0"/>
              <a:t>emissions</a:t>
            </a:r>
          </a:p>
          <a:p>
            <a:pPr marL="1257300" lvl="2" indent="-342900">
              <a:lnSpc>
                <a:spcPct val="90000"/>
              </a:lnSpc>
              <a:spcBef>
                <a:spcPct val="20000"/>
              </a:spcBef>
              <a:buFont typeface="Arial" pitchFamily="34" charset="0"/>
              <a:buChar char="•"/>
            </a:pPr>
            <a:r>
              <a:rPr lang="en-US" sz="1400" dirty="0" smtClean="0"/>
              <a:t>Applies </a:t>
            </a:r>
            <a:r>
              <a:rPr lang="en-US" sz="1400" dirty="0"/>
              <a:t>to the approximately 14,000 large businesses that emit </a:t>
            </a:r>
            <a:r>
              <a:rPr lang="en-US" sz="1400" dirty="0" smtClean="0"/>
              <a:t>70-85% </a:t>
            </a:r>
            <a:r>
              <a:rPr lang="en-US" sz="1400" dirty="0"/>
              <a:t>of </a:t>
            </a:r>
            <a:r>
              <a:rPr lang="en-US" sz="1400" dirty="0" smtClean="0"/>
              <a:t>national GHGs</a:t>
            </a:r>
          </a:p>
          <a:p>
            <a:pPr marL="342900" indent="-342900">
              <a:lnSpc>
                <a:spcPct val="90000"/>
              </a:lnSpc>
              <a:spcBef>
                <a:spcPct val="20000"/>
              </a:spcBef>
              <a:buFont typeface="Arial" pitchFamily="34" charset="0"/>
              <a:buChar char="•"/>
            </a:pPr>
            <a:r>
              <a:rPr lang="en-US" sz="1400" b="1" dirty="0" smtClean="0"/>
              <a:t>Legal and Administrative Nightmare!</a:t>
            </a:r>
          </a:p>
          <a:p>
            <a:pPr marL="800100" lvl="1" indent="-342900">
              <a:lnSpc>
                <a:spcPct val="90000"/>
              </a:lnSpc>
              <a:spcBef>
                <a:spcPct val="20000"/>
              </a:spcBef>
              <a:buFont typeface="Arial" pitchFamily="34" charset="0"/>
              <a:buChar char="•"/>
            </a:pPr>
            <a:r>
              <a:rPr lang="en-US" sz="1400" dirty="0" smtClean="0"/>
              <a:t>Thousands of entities to monitor</a:t>
            </a:r>
          </a:p>
          <a:p>
            <a:pPr marL="800100" lvl="1" indent="-342900">
              <a:lnSpc>
                <a:spcPct val="90000"/>
              </a:lnSpc>
              <a:spcBef>
                <a:spcPct val="20000"/>
              </a:spcBef>
              <a:buFont typeface="Arial" pitchFamily="34" charset="0"/>
              <a:buChar char="•"/>
            </a:pPr>
            <a:r>
              <a:rPr lang="en-US" sz="1400" dirty="0" smtClean="0"/>
              <a:t>Lawsuits, lawsuits everywhere!</a:t>
            </a:r>
          </a:p>
          <a:p>
            <a:pPr marL="800100" lvl="1" indent="-342900">
              <a:lnSpc>
                <a:spcPct val="90000"/>
              </a:lnSpc>
              <a:spcBef>
                <a:spcPct val="20000"/>
              </a:spcBef>
              <a:buFont typeface="Arial" pitchFamily="34" charset="0"/>
              <a:buChar char="•"/>
            </a:pPr>
            <a:r>
              <a:rPr lang="en-US" sz="1400" dirty="0" smtClean="0"/>
              <a:t>What is BACT? (ex. for coal power plant: IGCC? co-firing? CCS?</a:t>
            </a:r>
          </a:p>
          <a:p>
            <a:pPr marL="342900" indent="-342900">
              <a:lnSpc>
                <a:spcPct val="90000"/>
              </a:lnSpc>
              <a:spcBef>
                <a:spcPct val="20000"/>
              </a:spcBef>
              <a:buFont typeface="Arial" pitchFamily="34" charset="0"/>
              <a:buChar char="•"/>
            </a:pPr>
            <a:r>
              <a:rPr lang="en-US" sz="1400" b="1" dirty="0" smtClean="0"/>
              <a:t>Incentive to pass legislation in Congress instead???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39">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339">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339">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339">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39">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339">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339">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339">
                                            <p:txEl>
                                              <p:pRg st="15" end="1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339">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smtClean="0"/>
              <a:t>Existing Alternative Energy Incentives</a:t>
            </a:r>
            <a:endParaRPr lang="en-US" dirty="0"/>
          </a:p>
        </p:txBody>
      </p:sp>
      <p:graphicFrame>
        <p:nvGraphicFramePr>
          <p:cNvPr id="4" name="Table 3"/>
          <p:cNvGraphicFramePr>
            <a:graphicFrameLocks noGrp="1"/>
          </p:cNvGraphicFramePr>
          <p:nvPr/>
        </p:nvGraphicFramePr>
        <p:xfrm>
          <a:off x="551850" y="2133600"/>
          <a:ext cx="5791200" cy="2087880"/>
        </p:xfrm>
        <a:graphic>
          <a:graphicData uri="http://schemas.openxmlformats.org/drawingml/2006/table">
            <a:tbl>
              <a:tblPr firstRow="1">
                <a:tableStyleId>{69C7853C-536D-4A76-A0AE-DD22124D55A5}</a:tableStyleId>
              </a:tblPr>
              <a:tblGrid>
                <a:gridCol w="3017948"/>
                <a:gridCol w="1549758"/>
                <a:gridCol w="1223494"/>
              </a:tblGrid>
              <a:tr h="208788">
                <a:tc>
                  <a:txBody>
                    <a:bodyPr/>
                    <a:lstStyle/>
                    <a:p>
                      <a:pPr marL="0" marR="0">
                        <a:spcBef>
                          <a:spcPts val="0"/>
                        </a:spcBef>
                        <a:spcAft>
                          <a:spcPts val="0"/>
                        </a:spcAft>
                      </a:pPr>
                      <a:r>
                        <a:rPr lang="en-US" sz="1200" dirty="0"/>
                        <a:t>Resource Type</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In-Service Deadline</a:t>
                      </a:r>
                      <a:endParaRPr lang="en-US" sz="1200" dirty="0">
                        <a:latin typeface="Times New Roman"/>
                        <a:ea typeface="Calibri"/>
                        <a:cs typeface="Times New Roman"/>
                      </a:endParaRPr>
                    </a:p>
                  </a:txBody>
                  <a:tcPr marL="45720" marR="9144" marT="9144" marB="9144" anchor="ctr"/>
                </a:tc>
                <a:tc>
                  <a:txBody>
                    <a:bodyPr/>
                    <a:lstStyle/>
                    <a:p>
                      <a:pPr marL="0" marR="0">
                        <a:spcBef>
                          <a:spcPts val="0"/>
                        </a:spcBef>
                        <a:spcAft>
                          <a:spcPts val="0"/>
                        </a:spcAft>
                      </a:pPr>
                      <a:r>
                        <a:rPr lang="en-US" sz="1200" dirty="0"/>
                        <a:t>Credit Amount</a:t>
                      </a:r>
                      <a:endParaRPr lang="en-US" sz="1200" dirty="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a:t>Wind</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December 31, 2012</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2.2¢/kWh</a:t>
                      </a:r>
                      <a:endParaRPr lang="en-US" sz="1200" dirty="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a:t>Closed-Loop Biomass</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December 31, 2013</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2.2¢/kWh</a:t>
                      </a:r>
                      <a:endParaRPr lang="en-US" sz="120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a:t>Open-Loop Biomass</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December 31, 2013</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1.1¢/kWh </a:t>
                      </a:r>
                      <a:endParaRPr lang="en-US" sz="120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a:t>Geothermal </a:t>
                      </a:r>
                      <a:r>
                        <a:rPr lang="en-US" sz="1200" dirty="0" smtClean="0"/>
                        <a:t>Energy</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December 31, 2013</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2.2¢/kWh</a:t>
                      </a:r>
                      <a:endParaRPr lang="en-US" sz="120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a:t>Landfill Gas</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December 31, 2013</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1.1¢/kWh</a:t>
                      </a:r>
                      <a:endParaRPr lang="en-US" sz="120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a:t>Municipal Solid Waste</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December 31, 2013</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1.1¢/kWh</a:t>
                      </a:r>
                      <a:endParaRPr lang="en-US" sz="120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a:t>Qualified Hydroelectric</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December 31, 2013</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1.1¢/kWh</a:t>
                      </a:r>
                      <a:endParaRPr lang="en-US" sz="1200" dirty="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a:t>Marine and Hydrokinetic (150 kW or larger)</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a:t>December 31, 2013</a:t>
                      </a:r>
                      <a:endParaRPr lang="en-US" sz="120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1.1¢/</a:t>
                      </a:r>
                      <a:r>
                        <a:rPr lang="en-US" sz="1200" dirty="0" smtClean="0"/>
                        <a:t>kWh</a:t>
                      </a:r>
                      <a:endParaRPr lang="en-US" sz="1200" dirty="0">
                        <a:latin typeface="Times New Roman"/>
                        <a:ea typeface="Calibri"/>
                        <a:cs typeface="Times New Roman"/>
                      </a:endParaRPr>
                    </a:p>
                  </a:txBody>
                  <a:tcPr marL="45720" marR="9144" marT="9144" marB="9144" anchor="ctr"/>
                </a:tc>
              </a:tr>
              <a:tr h="208788">
                <a:tc>
                  <a:txBody>
                    <a:bodyPr/>
                    <a:lstStyle/>
                    <a:p>
                      <a:pPr marL="0" marR="0">
                        <a:spcBef>
                          <a:spcPts val="0"/>
                        </a:spcBef>
                        <a:spcAft>
                          <a:spcPts val="0"/>
                        </a:spcAft>
                      </a:pPr>
                      <a:r>
                        <a:rPr lang="en-US" sz="1200" dirty="0" smtClean="0"/>
                        <a:t>Nuclear (up to 6,000</a:t>
                      </a:r>
                      <a:r>
                        <a:rPr lang="en-US" sz="1200" baseline="0" dirty="0" smtClean="0"/>
                        <a:t> MW of new nuclear)</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December 31, </a:t>
                      </a:r>
                      <a:r>
                        <a:rPr lang="en-US" sz="1200" dirty="0" smtClean="0"/>
                        <a:t>2021</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smtClean="0"/>
                        <a:t>1.8¢/kWh</a:t>
                      </a:r>
                      <a:endParaRPr lang="en-US" sz="1200" dirty="0">
                        <a:latin typeface="Times New Roman"/>
                        <a:ea typeface="Calibri"/>
                        <a:cs typeface="Times New Roman"/>
                      </a:endParaRPr>
                    </a:p>
                  </a:txBody>
                  <a:tcPr marL="45720" marR="9144" marT="9144" marB="9144" anchor="ctr"/>
                </a:tc>
              </a:tr>
            </a:tbl>
          </a:graphicData>
        </a:graphic>
      </p:graphicFrame>
      <p:sp>
        <p:nvSpPr>
          <p:cNvPr id="5" name="TextBox 4"/>
          <p:cNvSpPr txBox="1"/>
          <p:nvPr/>
        </p:nvSpPr>
        <p:spPr>
          <a:xfrm>
            <a:off x="457200" y="1828800"/>
            <a:ext cx="3657600" cy="381000"/>
          </a:xfrm>
          <a:prstGeom prst="rect">
            <a:avLst/>
          </a:prstGeom>
          <a:noFill/>
        </p:spPr>
        <p:txBody>
          <a:bodyPr wrap="square" rtlCol="0">
            <a:spAutoFit/>
          </a:bodyPr>
          <a:lstStyle/>
          <a:p>
            <a:r>
              <a:rPr lang="en-US" dirty="0" smtClean="0"/>
              <a:t>Production Tax Credits  (PTC)</a:t>
            </a:r>
            <a:endParaRPr lang="en-US" dirty="0"/>
          </a:p>
        </p:txBody>
      </p:sp>
      <p:graphicFrame>
        <p:nvGraphicFramePr>
          <p:cNvPr id="6" name="Table 5"/>
          <p:cNvGraphicFramePr>
            <a:graphicFrameLocks noGrp="1"/>
          </p:cNvGraphicFramePr>
          <p:nvPr/>
        </p:nvGraphicFramePr>
        <p:xfrm>
          <a:off x="551850" y="4799799"/>
          <a:ext cx="5791200" cy="1448601"/>
        </p:xfrm>
        <a:graphic>
          <a:graphicData uri="http://schemas.openxmlformats.org/drawingml/2006/table">
            <a:tbl>
              <a:tblPr firstRow="1">
                <a:tableStyleId>{284E427A-3D55-4303-BF80-6455036E1DE7}</a:tableStyleId>
              </a:tblPr>
              <a:tblGrid>
                <a:gridCol w="3017949"/>
                <a:gridCol w="1549758"/>
                <a:gridCol w="1223493"/>
              </a:tblGrid>
              <a:tr h="596893">
                <a:tc>
                  <a:txBody>
                    <a:bodyPr/>
                    <a:lstStyle/>
                    <a:p>
                      <a:pPr marL="0" marR="0">
                        <a:spcBef>
                          <a:spcPts val="0"/>
                        </a:spcBef>
                        <a:spcAft>
                          <a:spcPts val="0"/>
                        </a:spcAft>
                      </a:pPr>
                      <a:r>
                        <a:rPr lang="en-US" sz="1200" dirty="0"/>
                        <a:t>Resource Type</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In-Service Deadline</a:t>
                      </a:r>
                      <a:endParaRPr lang="en-US" sz="1200" dirty="0">
                        <a:latin typeface="Times New Roman"/>
                        <a:ea typeface="Calibri"/>
                        <a:cs typeface="Times New Roman"/>
                      </a:endParaRPr>
                    </a:p>
                  </a:txBody>
                  <a:tcPr marL="45720" marR="9144" marT="9144" marB="9144" anchor="ctr"/>
                </a:tc>
                <a:tc>
                  <a:txBody>
                    <a:bodyPr/>
                    <a:lstStyle/>
                    <a:p>
                      <a:pPr marL="0" marR="0" algn="ctr">
                        <a:spcBef>
                          <a:spcPts val="0"/>
                        </a:spcBef>
                        <a:spcAft>
                          <a:spcPts val="0"/>
                        </a:spcAft>
                      </a:pPr>
                      <a:r>
                        <a:rPr lang="en-US" sz="1200" dirty="0"/>
                        <a:t>Credit </a:t>
                      </a:r>
                      <a:r>
                        <a:rPr lang="en-US" sz="1200" dirty="0" smtClean="0"/>
                        <a:t>Amount (share of capital cost)</a:t>
                      </a:r>
                      <a:endParaRPr lang="en-US" sz="1200" dirty="0">
                        <a:latin typeface="Times New Roman"/>
                        <a:ea typeface="Calibri"/>
                        <a:cs typeface="Times New Roman"/>
                      </a:endParaRPr>
                    </a:p>
                  </a:txBody>
                  <a:tcPr marL="45720" marR="9144" marT="9144" marB="9144" anchor="ctr"/>
                </a:tc>
              </a:tr>
              <a:tr h="212927">
                <a:tc>
                  <a:txBody>
                    <a:bodyPr/>
                    <a:lstStyle/>
                    <a:p>
                      <a:r>
                        <a:rPr lang="en-US" sz="1200" dirty="0" smtClean="0"/>
                        <a:t>Solar, fuel cells, small wind (100</a:t>
                      </a:r>
                      <a:r>
                        <a:rPr lang="en-US" sz="1200" baseline="0" dirty="0" smtClean="0"/>
                        <a:t> kW or less)</a:t>
                      </a:r>
                      <a:endParaRPr lang="en-US" sz="1200" dirty="0"/>
                    </a:p>
                  </a:txBody>
                  <a:tcPr marL="45720" marR="9144" marT="9144" marB="914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December 31, 2016</a:t>
                      </a:r>
                      <a:endParaRPr lang="en-US" sz="1200" dirty="0"/>
                    </a:p>
                  </a:txBody>
                  <a:tcPr marL="45720" marR="9144" marT="9144" marB="9144"/>
                </a:tc>
                <a:tc>
                  <a:txBody>
                    <a:bodyPr/>
                    <a:lstStyle/>
                    <a:p>
                      <a:pPr algn="ctr"/>
                      <a:r>
                        <a:rPr lang="en-US" sz="1200" dirty="0" smtClean="0"/>
                        <a:t>30%</a:t>
                      </a:r>
                      <a:endParaRPr lang="en-US" sz="1200" dirty="0"/>
                    </a:p>
                  </a:txBody>
                  <a:tcPr marL="45720" marR="9144" marT="9144" marB="9144"/>
                </a:tc>
              </a:tr>
              <a:tr h="212927">
                <a:tc>
                  <a:txBody>
                    <a:bodyPr/>
                    <a:lstStyle/>
                    <a:p>
                      <a:r>
                        <a:rPr lang="en-US" sz="1200" dirty="0" smtClean="0"/>
                        <a:t>Geothermal, </a:t>
                      </a:r>
                      <a:r>
                        <a:rPr lang="en-US" sz="1200" dirty="0" err="1" smtClean="0"/>
                        <a:t>microturbines</a:t>
                      </a:r>
                      <a:r>
                        <a:rPr lang="en-US" sz="1200" dirty="0" smtClean="0"/>
                        <a:t>,</a:t>
                      </a:r>
                      <a:r>
                        <a:rPr lang="en-US" sz="1200" baseline="0" dirty="0" smtClean="0"/>
                        <a:t> CHP</a:t>
                      </a:r>
                      <a:endParaRPr lang="en-US" sz="1200" dirty="0"/>
                    </a:p>
                  </a:txBody>
                  <a:tcPr marL="45720" marR="9144" marT="9144" marB="914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December 31, 2016</a:t>
                      </a:r>
                      <a:endParaRPr lang="en-US" sz="1200" dirty="0"/>
                    </a:p>
                  </a:txBody>
                  <a:tcPr marL="45720" marR="9144" marT="9144" marB="9144"/>
                </a:tc>
                <a:tc>
                  <a:txBody>
                    <a:bodyPr/>
                    <a:lstStyle/>
                    <a:p>
                      <a:pPr algn="ctr"/>
                      <a:r>
                        <a:rPr lang="en-US" sz="1200" dirty="0" smtClean="0"/>
                        <a:t>10%</a:t>
                      </a:r>
                      <a:endParaRPr lang="en-US" sz="1200" dirty="0"/>
                    </a:p>
                  </a:txBody>
                  <a:tcPr marL="45720" marR="9144" marT="9144" marB="9144"/>
                </a:tc>
              </a:tr>
              <a:tr h="212927">
                <a:tc>
                  <a:txBody>
                    <a:bodyPr/>
                    <a:lstStyle/>
                    <a:p>
                      <a:r>
                        <a:rPr lang="en-US" sz="1200" dirty="0" smtClean="0"/>
                        <a:t>PTC-eligible</a:t>
                      </a:r>
                      <a:r>
                        <a:rPr lang="en-US" sz="1200" baseline="0" dirty="0" smtClean="0"/>
                        <a:t> geothermal and biomass</a:t>
                      </a:r>
                      <a:endParaRPr lang="en-US" sz="1200" dirty="0"/>
                    </a:p>
                  </a:txBody>
                  <a:tcPr marL="45720" marR="9144" marT="9144" marB="914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December 31, 2013</a:t>
                      </a:r>
                      <a:endParaRPr lang="en-US" sz="1200" dirty="0"/>
                    </a:p>
                  </a:txBody>
                  <a:tcPr marL="45720" marR="9144" marT="9144" marB="9144"/>
                </a:tc>
                <a:tc>
                  <a:txBody>
                    <a:bodyPr/>
                    <a:lstStyle/>
                    <a:p>
                      <a:pPr algn="ctr"/>
                      <a:r>
                        <a:rPr lang="en-US" sz="1200" dirty="0" smtClean="0"/>
                        <a:t>30%</a:t>
                      </a:r>
                      <a:endParaRPr lang="en-US" sz="1200" dirty="0"/>
                    </a:p>
                  </a:txBody>
                  <a:tcPr marL="45720" marR="9144" marT="9144" marB="9144"/>
                </a:tc>
              </a:tr>
              <a:tr h="212927">
                <a:tc>
                  <a:txBody>
                    <a:bodyPr/>
                    <a:lstStyle/>
                    <a:p>
                      <a:r>
                        <a:rPr lang="en-US" sz="1200" dirty="0" smtClean="0"/>
                        <a:t>Wind of all sizes</a:t>
                      </a:r>
                      <a:endParaRPr lang="en-US" sz="1200" dirty="0"/>
                    </a:p>
                  </a:txBody>
                  <a:tcPr marL="45720" marR="9144" marT="9144" marB="914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December 31, 2012</a:t>
                      </a:r>
                      <a:endParaRPr lang="en-US" sz="1200" dirty="0" smtClean="0">
                        <a:latin typeface="Times New Roman"/>
                        <a:ea typeface="Calibri"/>
                        <a:cs typeface="Times New Roman"/>
                      </a:endParaRPr>
                    </a:p>
                  </a:txBody>
                  <a:tcPr marL="45720" marR="9144" marT="9144" marB="9144"/>
                </a:tc>
                <a:tc>
                  <a:txBody>
                    <a:bodyPr/>
                    <a:lstStyle/>
                    <a:p>
                      <a:pPr algn="ctr"/>
                      <a:r>
                        <a:rPr lang="en-US" sz="1200" dirty="0" smtClean="0"/>
                        <a:t>30%</a:t>
                      </a:r>
                      <a:endParaRPr lang="en-US" sz="1200" dirty="0"/>
                    </a:p>
                  </a:txBody>
                  <a:tcPr marL="45720" marR="9144" marT="9144" marB="9144"/>
                </a:tc>
              </a:tr>
            </a:tbl>
          </a:graphicData>
        </a:graphic>
      </p:graphicFrame>
      <p:sp>
        <p:nvSpPr>
          <p:cNvPr id="7" name="TextBox 6"/>
          <p:cNvSpPr txBox="1"/>
          <p:nvPr/>
        </p:nvSpPr>
        <p:spPr>
          <a:xfrm>
            <a:off x="465225" y="4495799"/>
            <a:ext cx="3657600" cy="381000"/>
          </a:xfrm>
          <a:prstGeom prst="rect">
            <a:avLst/>
          </a:prstGeom>
          <a:noFill/>
        </p:spPr>
        <p:txBody>
          <a:bodyPr wrap="square" rtlCol="0">
            <a:spAutoFit/>
          </a:bodyPr>
          <a:lstStyle/>
          <a:p>
            <a:r>
              <a:rPr lang="en-US" dirty="0" smtClean="0"/>
              <a:t>Investment Tax Credits  (ITC)</a:t>
            </a:r>
            <a:endParaRPr lang="en-US" dirty="0"/>
          </a:p>
        </p:txBody>
      </p:sp>
      <p:sp>
        <p:nvSpPr>
          <p:cNvPr id="10" name="Content Placeholder 2"/>
          <p:cNvSpPr>
            <a:spLocks noGrp="1"/>
          </p:cNvSpPr>
          <p:nvPr>
            <p:ph idx="1"/>
          </p:nvPr>
        </p:nvSpPr>
        <p:spPr>
          <a:xfrm>
            <a:off x="6400800" y="1981200"/>
            <a:ext cx="2590800" cy="4389120"/>
          </a:xfrm>
        </p:spPr>
        <p:txBody>
          <a:bodyPr>
            <a:normAutofit lnSpcReduction="10000"/>
          </a:bodyPr>
          <a:lstStyle/>
          <a:p>
            <a:r>
              <a:rPr lang="en-US" sz="2200" dirty="0" smtClean="0"/>
              <a:t>Option to take ITC in lieu of PTC</a:t>
            </a:r>
          </a:p>
          <a:p>
            <a:r>
              <a:rPr lang="en-US" sz="2200" dirty="0" smtClean="0"/>
              <a:t>Option to take cash grant in lieu of ITC (ends in 2011)</a:t>
            </a:r>
          </a:p>
          <a:p>
            <a:pPr lvl="1"/>
            <a:r>
              <a:rPr lang="en-US" sz="1900" dirty="0" smtClean="0"/>
              <a:t>Tax bill: 1 year extension of cash in lieu of ITC, and ethanol excise tax exemption and tariff, and PTC for biodiesel</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Existing Alternative Energy Incentives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Modified Accelerated Cost-Recovery System </a:t>
            </a:r>
          </a:p>
          <a:p>
            <a:pPr lvl="1"/>
            <a:r>
              <a:rPr lang="en-US" dirty="0" smtClean="0"/>
              <a:t>Accelerated depreciation for all ITC-eligible projects in place by December 31, 2010 (tax breaks)</a:t>
            </a:r>
          </a:p>
          <a:p>
            <a:r>
              <a:rPr lang="en-US" dirty="0" smtClean="0"/>
              <a:t>DOE Loan Guarantees (ends Sept. 30, 2011)</a:t>
            </a:r>
          </a:p>
          <a:p>
            <a:pPr lvl="1"/>
            <a:r>
              <a:rPr lang="en-US" dirty="0" smtClean="0"/>
              <a:t>Biomass, hydrogen, solar, wind, hydropower, advanced coal, CCS, electricity delivery and reliability, alternative fuel vehicles, industry energy efficiency, pollution control equipment, and nuclear</a:t>
            </a:r>
          </a:p>
          <a:p>
            <a:r>
              <a:rPr lang="en-US" dirty="0" smtClean="0"/>
              <a:t>Government R&amp;D</a:t>
            </a:r>
          </a:p>
          <a:p>
            <a:pPr lvl="1"/>
            <a:r>
              <a:rPr lang="en-US" dirty="0" smtClean="0"/>
              <a:t>ARPA-E: $400 million from Recovery Act</a:t>
            </a:r>
          </a:p>
          <a:p>
            <a:pPr lvl="1"/>
            <a:r>
              <a:rPr lang="en-US" dirty="0" smtClean="0"/>
              <a:t>Innovation Hubs: Solar, Efficient Building, Nuclear Reactor Modeling and Simulation</a:t>
            </a:r>
          </a:p>
          <a:p>
            <a:pPr lvl="1"/>
            <a:r>
              <a:rPr lang="en-US" dirty="0" smtClean="0"/>
              <a:t>USDA programs for electricity generation, transmission and distribution in rural communities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Current Environment</a:t>
            </a:r>
            <a:endParaRPr lang="en-US" dirty="0"/>
          </a:p>
        </p:txBody>
      </p:sp>
      <p:sp>
        <p:nvSpPr>
          <p:cNvPr id="2" name="Content Placeholder 1"/>
          <p:cNvSpPr>
            <a:spLocks noGrp="1"/>
          </p:cNvSpPr>
          <p:nvPr>
            <p:ph idx="1"/>
          </p:nvPr>
        </p:nvSpPr>
        <p:spPr>
          <a:xfrm>
            <a:off x="381000" y="1295400"/>
            <a:ext cx="8229600" cy="4525963"/>
          </a:xfrm>
        </p:spPr>
        <p:txBody>
          <a:bodyPr>
            <a:normAutofit fontScale="92500" lnSpcReduction="20000"/>
          </a:bodyPr>
          <a:lstStyle/>
          <a:p>
            <a:r>
              <a:rPr lang="en-US" dirty="0" smtClean="0"/>
              <a:t>Failure of major climate/energy legislation </a:t>
            </a:r>
          </a:p>
          <a:p>
            <a:r>
              <a:rPr lang="en-US" dirty="0" smtClean="0"/>
              <a:t>Economic Situation</a:t>
            </a:r>
          </a:p>
          <a:p>
            <a:pPr lvl="1"/>
            <a:r>
              <a:rPr lang="en-US" dirty="0" smtClean="0"/>
              <a:t>Recession</a:t>
            </a:r>
          </a:p>
          <a:p>
            <a:pPr lvl="2"/>
            <a:r>
              <a:rPr lang="en-US" dirty="0" smtClean="0"/>
              <a:t>Jobs</a:t>
            </a:r>
          </a:p>
          <a:p>
            <a:pPr lvl="2"/>
            <a:r>
              <a:rPr lang="en-US" dirty="0" smtClean="0"/>
              <a:t>Deficit (budget pressure)</a:t>
            </a:r>
          </a:p>
          <a:p>
            <a:r>
              <a:rPr lang="en-US" dirty="0" smtClean="0"/>
              <a:t>Political Situation</a:t>
            </a:r>
          </a:p>
          <a:p>
            <a:pPr lvl="1"/>
            <a:r>
              <a:rPr lang="en-US" dirty="0" smtClean="0"/>
              <a:t>Democrats lose House</a:t>
            </a:r>
          </a:p>
          <a:p>
            <a:pPr lvl="1"/>
            <a:r>
              <a:rPr lang="en-US" dirty="0" smtClean="0"/>
              <a:t>Reduced majority in Senate</a:t>
            </a:r>
          </a:p>
          <a:p>
            <a:pPr>
              <a:buNone/>
            </a:pPr>
            <a:r>
              <a:rPr lang="en-US" dirty="0" smtClean="0">
                <a:sym typeface="Wingdings" pitchFamily="2" charset="2"/>
              </a:rPr>
              <a:t> </a:t>
            </a:r>
            <a:r>
              <a:rPr lang="en-US" dirty="0" smtClean="0"/>
              <a:t>Broader energy/climate legislation unlikely</a:t>
            </a:r>
          </a:p>
          <a:p>
            <a:pPr>
              <a:buNone/>
            </a:pPr>
            <a:r>
              <a:rPr lang="en-US" dirty="0" smtClean="0">
                <a:sym typeface="Wingdings" pitchFamily="2" charset="2"/>
              </a:rPr>
              <a:t> </a:t>
            </a:r>
            <a:r>
              <a:rPr lang="en-US" dirty="0" smtClean="0"/>
              <a:t>Piecemeal EPA regulations likely</a:t>
            </a:r>
          </a:p>
          <a:p>
            <a:endParaRPr lang="en-US" dirty="0" smtClean="0"/>
          </a:p>
          <a:p>
            <a:pPr>
              <a:buNone/>
            </a:pPr>
            <a:endParaRPr lang="en-US" dirty="0" smtClean="0"/>
          </a:p>
          <a:p>
            <a:pPr>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Negotiations </a:t>
            </a:r>
            <a:endParaRPr lang="en-US" dirty="0"/>
          </a:p>
        </p:txBody>
      </p:sp>
      <p:sp>
        <p:nvSpPr>
          <p:cNvPr id="3" name="Content Placeholder 2"/>
          <p:cNvSpPr>
            <a:spLocks noGrp="1"/>
          </p:cNvSpPr>
          <p:nvPr>
            <p:ph idx="1"/>
          </p:nvPr>
        </p:nvSpPr>
        <p:spPr/>
        <p:txBody>
          <a:bodyPr/>
          <a:lstStyle/>
          <a:p>
            <a:r>
              <a:rPr lang="en-US" dirty="0" smtClean="0"/>
              <a:t>Demand commitments (and monitoring) by major developing countries, especially China</a:t>
            </a:r>
          </a:p>
          <a:p>
            <a:r>
              <a:rPr lang="en-US" dirty="0" smtClean="0"/>
              <a:t>At Copenhagen agreed to contribute significantly to technology transfer fund for developing countries</a:t>
            </a:r>
          </a:p>
          <a:p>
            <a:r>
              <a:rPr lang="en-US" dirty="0" smtClean="0"/>
              <a:t>Difficulty of getting Congressional approval of any international agreement</a:t>
            </a:r>
          </a:p>
          <a:p>
            <a:r>
              <a:rPr lang="en-US" dirty="0" smtClean="0"/>
              <a:t>Bilateral agreements possible</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Canada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and International Policy Review</a:t>
            </a:r>
            <a:endParaRPr lang="en-US" dirty="0"/>
          </a:p>
        </p:txBody>
      </p:sp>
      <p:sp>
        <p:nvSpPr>
          <p:cNvPr id="3" name="Content Placeholder 2"/>
          <p:cNvSpPr>
            <a:spLocks noGrp="1"/>
          </p:cNvSpPr>
          <p:nvPr>
            <p:ph idx="1"/>
          </p:nvPr>
        </p:nvSpPr>
        <p:spPr/>
        <p:txBody>
          <a:bodyPr/>
          <a:lstStyle/>
          <a:p>
            <a:r>
              <a:rPr lang="en-US" dirty="0" smtClean="0"/>
              <a:t>Developed Countries</a:t>
            </a:r>
          </a:p>
          <a:p>
            <a:pPr lvl="1"/>
            <a:r>
              <a:rPr lang="en-US" dirty="0" smtClean="0"/>
              <a:t>United States</a:t>
            </a:r>
          </a:p>
          <a:p>
            <a:pPr lvl="1"/>
            <a:r>
              <a:rPr lang="en-US" dirty="0" smtClean="0"/>
              <a:t>Canada</a:t>
            </a:r>
          </a:p>
          <a:p>
            <a:pPr lvl="1"/>
            <a:r>
              <a:rPr lang="en-US" dirty="0" smtClean="0"/>
              <a:t>European Union</a:t>
            </a:r>
          </a:p>
          <a:p>
            <a:r>
              <a:rPr lang="en-US" dirty="0" smtClean="0"/>
              <a:t>Developing Countries</a:t>
            </a:r>
          </a:p>
          <a:p>
            <a:pPr lvl="1"/>
            <a:r>
              <a:rPr lang="en-US" dirty="0" smtClean="0"/>
              <a:t>Mexico</a:t>
            </a:r>
          </a:p>
          <a:p>
            <a:pPr lvl="1"/>
            <a:r>
              <a:rPr lang="en-US" dirty="0" smtClean="0"/>
              <a:t>India</a:t>
            </a:r>
          </a:p>
          <a:p>
            <a:pPr lvl="1"/>
            <a:r>
              <a:rPr lang="en-US" dirty="0" smtClean="0"/>
              <a:t>China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771525" y="2743200"/>
            <a:ext cx="7600950" cy="1097280"/>
          </a:xfrm>
        </p:spPr>
        <p:txBody>
          <a:bodyPr lIns="0" tIns="0" rIns="0" bIns="0" anchor="t"/>
          <a:lstStyle/>
          <a:p>
            <a:pPr>
              <a:lnSpc>
                <a:spcPct val="95000"/>
              </a:lnSpc>
            </a:pPr>
            <a:endParaRPr lang="en-US" sz="4300" dirty="0">
              <a:solidFill>
                <a:srgbClr val="000000"/>
              </a:solidFill>
              <a:latin typeface="Arial" pitchFamily="34" charset="0"/>
            </a:endParaRPr>
          </a:p>
        </p:txBody>
      </p:sp>
      <p:sp>
        <p:nvSpPr>
          <p:cNvPr id="2050" name="Rectangle 2"/>
          <p:cNvSpPr>
            <a:spLocks noGrp="1" noChangeArrowheads="1"/>
          </p:cNvSpPr>
          <p:nvPr>
            <p:ph type="subTitle" idx="1"/>
          </p:nvPr>
        </p:nvSpPr>
        <p:spPr>
          <a:xfrm>
            <a:off x="1594485" y="4114800"/>
            <a:ext cx="5955030" cy="822960"/>
          </a:xfrm>
        </p:spPr>
        <p:txBody>
          <a:bodyPr lIns="0" tIns="0" rIns="0" bIns="0"/>
          <a:lstStyle/>
          <a:p>
            <a:pPr>
              <a:lnSpc>
                <a:spcPct val="95000"/>
              </a:lnSpc>
              <a:spcBef>
                <a:spcPct val="0"/>
              </a:spcBef>
            </a:pPr>
            <a:endParaRPr lang="en-US">
              <a:solidFill>
                <a:srgbClr val="000000"/>
              </a:solidFill>
              <a:latin typeface="Arial" pitchFamily="34" charset="0"/>
            </a:endParaRPr>
          </a:p>
        </p:txBody>
      </p:sp>
      <p:pic>
        <p:nvPicPr>
          <p:cNvPr id="2052" name="Picture 4"/>
          <p:cNvPicPr>
            <a:picLocks noChangeAspect="1" noChangeArrowheads="1"/>
          </p:cNvPicPr>
          <p:nvPr/>
        </p:nvPicPr>
        <p:blipFill>
          <a:blip r:embed="rId2" cstate="print"/>
          <a:srcRect/>
          <a:stretch>
            <a:fillRect/>
          </a:stretch>
        </p:blipFill>
        <p:spPr bwMode="auto">
          <a:xfrm>
            <a:off x="457200" y="1188720"/>
            <a:ext cx="8229600" cy="5463540"/>
          </a:xfrm>
          <a:prstGeom prst="rect">
            <a:avLst/>
          </a:prstGeom>
          <a:noFill/>
        </p:spPr>
      </p:pic>
      <p:sp>
        <p:nvSpPr>
          <p:cNvPr id="2053" name="Text Box 5"/>
          <p:cNvSpPr txBox="1">
            <a:spLocks noChangeArrowheads="1"/>
          </p:cNvSpPr>
          <p:nvPr/>
        </p:nvSpPr>
        <p:spPr bwMode="auto">
          <a:xfrm>
            <a:off x="2966085" y="365760"/>
            <a:ext cx="4789170" cy="710089"/>
          </a:xfrm>
          <a:prstGeom prst="rect">
            <a:avLst/>
          </a:prstGeom>
          <a:noFill/>
          <a:ln w="9525">
            <a:noFill/>
            <a:miter lim="800000"/>
            <a:headEnd/>
            <a:tailEnd/>
          </a:ln>
          <a:effectLst/>
        </p:spPr>
        <p:txBody>
          <a:bodyPr lIns="0" tIns="0" rIns="0" bIns="0">
            <a:spAutoFit/>
          </a:bodyPr>
          <a:lstStyle/>
          <a:p>
            <a:pPr>
              <a:lnSpc>
                <a:spcPct val="95000"/>
              </a:lnSpc>
            </a:pPr>
            <a:r>
              <a:rPr lang="en-US" sz="4800" dirty="0">
                <a:solidFill>
                  <a:srgbClr val="000000"/>
                </a:solidFill>
                <a:latin typeface="'times new roman'" pitchFamily="34"/>
              </a:rPr>
              <a:t>CANADA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957263" y="535782"/>
            <a:ext cx="7672388" cy="784383"/>
          </a:xfrm>
        </p:spPr>
        <p:txBody>
          <a:bodyPr lIns="0" tIns="0" rIns="0" bIns="0" anchor="t">
            <a:normAutofit fontScale="90000"/>
          </a:bodyPr>
          <a:lstStyle/>
          <a:p>
            <a:pPr algn="l">
              <a:lnSpc>
                <a:spcPct val="95000"/>
              </a:lnSpc>
            </a:pPr>
            <a:r>
              <a:rPr lang="en-US" sz="3900" dirty="0">
                <a:solidFill>
                  <a:srgbClr val="000000"/>
                </a:solidFill>
                <a:latin typeface="'times new roman'" pitchFamily="34"/>
              </a:rPr>
              <a:t>Canada's GHG Emissions 1990-2008</a:t>
            </a:r>
          </a:p>
        </p:txBody>
      </p:sp>
      <p:sp>
        <p:nvSpPr>
          <p:cNvPr id="3074" name="Rectangle 2"/>
          <p:cNvSpPr>
            <a:spLocks noGrp="1" noChangeArrowheads="1"/>
          </p:cNvSpPr>
          <p:nvPr>
            <p:ph type="body" idx="1"/>
          </p:nvPr>
        </p:nvSpPr>
        <p:spPr>
          <a:xfrm>
            <a:off x="497205" y="1737360"/>
            <a:ext cx="8152448" cy="4566285"/>
          </a:xfrm>
        </p:spPr>
        <p:txBody>
          <a:bodyPr lIns="0" tIns="0" rIns="0" bIns="0"/>
          <a:lstStyle/>
          <a:p>
            <a:pPr marL="0" indent="0">
              <a:lnSpc>
                <a:spcPct val="95000"/>
              </a:lnSpc>
              <a:spcBef>
                <a:spcPct val="0"/>
              </a:spcBef>
              <a:buNone/>
            </a:pPr>
            <a:r>
              <a:rPr lang="en-US" sz="2400" dirty="0">
                <a:solidFill>
                  <a:srgbClr val="000000"/>
                </a:solidFill>
                <a:latin typeface="Arial" pitchFamily="34" charset="0"/>
              </a:rPr>
              <a:t> </a:t>
            </a:r>
          </a:p>
        </p:txBody>
      </p:sp>
      <p:pic>
        <p:nvPicPr>
          <p:cNvPr id="3076" name="Picture 4"/>
          <p:cNvPicPr>
            <a:picLocks noChangeAspect="1" noChangeArrowheads="1"/>
          </p:cNvPicPr>
          <p:nvPr/>
        </p:nvPicPr>
        <p:blipFill>
          <a:blip r:embed="rId2" cstate="print"/>
          <a:srcRect/>
          <a:stretch>
            <a:fillRect/>
          </a:stretch>
        </p:blipFill>
        <p:spPr bwMode="auto">
          <a:xfrm>
            <a:off x="548640" y="1191578"/>
            <a:ext cx="8436769" cy="526208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cstate="print"/>
          <a:srcRect/>
          <a:stretch>
            <a:fillRect/>
          </a:stretch>
        </p:blipFill>
        <p:spPr bwMode="auto">
          <a:xfrm>
            <a:off x="488632" y="402908"/>
            <a:ext cx="8086725" cy="609076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cstate="print"/>
          <a:srcRect/>
          <a:stretch>
            <a:fillRect/>
          </a:stretch>
        </p:blipFill>
        <p:spPr bwMode="auto">
          <a:xfrm>
            <a:off x="294323" y="297180"/>
            <a:ext cx="8458200" cy="5870734"/>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srcRect/>
          <a:stretch>
            <a:fillRect/>
          </a:stretch>
        </p:blipFill>
        <p:spPr bwMode="auto">
          <a:xfrm>
            <a:off x="91440" y="1005840"/>
            <a:ext cx="9123998" cy="6802279"/>
          </a:xfrm>
          <a:prstGeom prst="rect">
            <a:avLst/>
          </a:prstGeom>
          <a:noFill/>
        </p:spPr>
      </p:pic>
      <p:sp>
        <p:nvSpPr>
          <p:cNvPr id="10245" name="Text Box 5"/>
          <p:cNvSpPr txBox="1">
            <a:spLocks noChangeArrowheads="1"/>
          </p:cNvSpPr>
          <p:nvPr/>
        </p:nvSpPr>
        <p:spPr bwMode="auto">
          <a:xfrm>
            <a:off x="861537" y="622935"/>
            <a:ext cx="5940743" cy="350865"/>
          </a:xfrm>
          <a:prstGeom prst="rect">
            <a:avLst/>
          </a:prstGeom>
          <a:noFill/>
          <a:ln w="9525">
            <a:noFill/>
            <a:miter lim="800000"/>
            <a:headEnd/>
            <a:tailEnd/>
          </a:ln>
          <a:effectLst/>
        </p:spPr>
        <p:txBody>
          <a:bodyPr lIns="0" tIns="0" rIns="0" bIns="0">
            <a:spAutoFit/>
          </a:bodyPr>
          <a:lstStyle/>
          <a:p>
            <a:pPr>
              <a:lnSpc>
                <a:spcPct val="95000"/>
              </a:lnSpc>
            </a:pPr>
            <a:r>
              <a:rPr lang="en-US" sz="2400" dirty="0">
                <a:solidFill>
                  <a:srgbClr val="000000"/>
                </a:solidFill>
                <a:latin typeface="'times new roman'" pitchFamily="34"/>
              </a:rPr>
              <a:t>Density Map of Canada</a:t>
            </a:r>
          </a:p>
        </p:txBody>
      </p:sp>
      <p:sp>
        <p:nvSpPr>
          <p:cNvPr id="10246" name="Text Box 6"/>
          <p:cNvSpPr txBox="1">
            <a:spLocks noChangeArrowheads="1"/>
          </p:cNvSpPr>
          <p:nvPr/>
        </p:nvSpPr>
        <p:spPr bwMode="auto">
          <a:xfrm>
            <a:off x="2230280" y="1707357"/>
            <a:ext cx="4670583" cy="350865"/>
          </a:xfrm>
          <a:prstGeom prst="rect">
            <a:avLst/>
          </a:prstGeom>
          <a:noFill/>
          <a:ln w="9525">
            <a:noFill/>
            <a:miter lim="800000"/>
            <a:headEnd/>
            <a:tailEnd/>
          </a:ln>
          <a:effectLst/>
        </p:spPr>
        <p:txBody>
          <a:bodyPr lIns="0" tIns="0" rIns="0" bIns="0">
            <a:spAutoFit/>
          </a:bodyPr>
          <a:lstStyle/>
          <a:p>
            <a:pPr>
              <a:lnSpc>
                <a:spcPct val="95000"/>
              </a:lnSpc>
            </a:pPr>
            <a:endParaRPr lang="en-US" sz="2400" dirty="0">
              <a:solidFill>
                <a:srgbClr val="000000"/>
              </a:solidFill>
              <a:latin typeface="Verdana"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318612" y="417195"/>
            <a:ext cx="8235315" cy="350865"/>
          </a:xfrm>
          <a:prstGeom prst="rect">
            <a:avLst/>
          </a:prstGeom>
          <a:noFill/>
          <a:ln w="9525">
            <a:noFill/>
            <a:miter lim="800000"/>
            <a:headEnd/>
            <a:tailEnd/>
          </a:ln>
          <a:effectLst/>
        </p:spPr>
        <p:txBody>
          <a:bodyPr lIns="0" tIns="0" rIns="0" bIns="0">
            <a:spAutoFit/>
          </a:bodyPr>
          <a:lstStyle/>
          <a:p>
            <a:pPr>
              <a:lnSpc>
                <a:spcPct val="95000"/>
              </a:lnSpc>
            </a:pPr>
            <a:r>
              <a:rPr lang="en-US" sz="2400" u="sng" dirty="0">
                <a:solidFill>
                  <a:srgbClr val="000000"/>
                </a:solidFill>
                <a:latin typeface="Arial" pitchFamily="34" charset="0"/>
              </a:rPr>
              <a:t>Canadian's Current Climate Policies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27172" y="404337"/>
            <a:ext cx="8673941" cy="5160644"/>
          </a:xfrm>
          <a:prstGeom prst="rect">
            <a:avLst/>
          </a:prstGeom>
          <a:noFill/>
          <a:ln w="9525">
            <a:noFill/>
            <a:miter lim="800000"/>
            <a:headEnd/>
            <a:tailEnd/>
          </a:ln>
          <a:effectLst/>
        </p:spPr>
        <p:txBody>
          <a:bodyPr lIns="0" tIns="0" rIns="0" bIns="0">
            <a:spAutoFit/>
          </a:bodyPr>
          <a:lstStyle/>
          <a:p>
            <a:pPr>
              <a:lnSpc>
                <a:spcPct val="95000"/>
              </a:lnSpc>
            </a:pPr>
            <a:r>
              <a:rPr lang="en-US" sz="2600" u="sng" dirty="0">
                <a:solidFill>
                  <a:srgbClr val="000000"/>
                </a:solidFill>
                <a:latin typeface="Arial" pitchFamily="34" charset="0"/>
              </a:rPr>
              <a:t>Canada in International Negotiations</a:t>
            </a:r>
            <a:endParaRPr lang="en-US" dirty="0"/>
          </a:p>
          <a:p>
            <a:pPr>
              <a:lnSpc>
                <a:spcPct val="95000"/>
              </a:lnSpc>
            </a:pPr>
            <a:endParaRPr lang="en-US" sz="2600" u="sng" dirty="0">
              <a:solidFill>
                <a:srgbClr val="000000"/>
              </a:solidFill>
              <a:latin typeface="Arial" pitchFamily="34" charset="0"/>
            </a:endParaRPr>
          </a:p>
          <a:p>
            <a:pPr>
              <a:lnSpc>
                <a:spcPct val="95000"/>
              </a:lnSpc>
            </a:pPr>
            <a:r>
              <a:rPr lang="en-US" sz="1900" dirty="0">
                <a:solidFill>
                  <a:srgbClr val="333333"/>
                </a:solidFill>
                <a:latin typeface="Arial" pitchFamily="34" charset="0"/>
              </a:rPr>
              <a:t>Canada is the only country to renounce its commitments under the Kyoto Protocol, calling them "impossible." -David Suzuki Foundation</a:t>
            </a:r>
            <a:endParaRPr lang="en-US" dirty="0"/>
          </a:p>
          <a:p>
            <a:pPr>
              <a:lnSpc>
                <a:spcPct val="95000"/>
              </a:lnSpc>
            </a:pPr>
            <a:r>
              <a:rPr lang="en-US" sz="1900" dirty="0">
                <a:solidFill>
                  <a:srgbClr val="000000"/>
                </a:solidFill>
                <a:latin typeface="Arial" pitchFamily="34" charset="0"/>
              </a:rPr>
              <a:t>Copenhagen: embarrassment</a:t>
            </a:r>
            <a:endParaRPr lang="en-US" dirty="0"/>
          </a:p>
          <a:p>
            <a:pPr>
              <a:lnSpc>
                <a:spcPct val="95000"/>
              </a:lnSpc>
            </a:pPr>
            <a:endParaRPr lang="en-US" sz="1900" dirty="0">
              <a:solidFill>
                <a:srgbClr val="000000"/>
              </a:solidFill>
              <a:latin typeface="Arial" pitchFamily="34" charset="0"/>
            </a:endParaRPr>
          </a:p>
          <a:p>
            <a:pPr>
              <a:lnSpc>
                <a:spcPct val="95000"/>
              </a:lnSpc>
            </a:pPr>
            <a:r>
              <a:rPr lang="en-US" sz="1900" dirty="0">
                <a:solidFill>
                  <a:srgbClr val="000000"/>
                </a:solidFill>
                <a:latin typeface="Verdana" pitchFamily="34" charset="0"/>
              </a:rPr>
              <a:t>"Canada recognizes that climate change is a global challenge requiring a global solution. ... Our government has inscribed in the Copenhagen Accord an economy-wide emissions reduction target for 2020 of 17 percent below 2005 levels, a target which is aligned with the United States target.</a:t>
            </a:r>
            <a:endParaRPr lang="en-US" dirty="0"/>
          </a:p>
          <a:p>
            <a:pPr>
              <a:lnSpc>
                <a:spcPct val="95000"/>
              </a:lnSpc>
            </a:pPr>
            <a:r>
              <a:rPr lang="en-US" sz="1900" dirty="0">
                <a:solidFill>
                  <a:srgbClr val="000000"/>
                </a:solidFill>
                <a:latin typeface="Verdana" pitchFamily="34" charset="0"/>
              </a:rPr>
              <a:t>On June 23</a:t>
            </a:r>
            <a:r>
              <a:rPr lang="en-US" sz="1900" baseline="30000" dirty="0">
                <a:solidFill>
                  <a:srgbClr val="000000"/>
                </a:solidFill>
                <a:latin typeface="Verdana" pitchFamily="34" charset="0"/>
              </a:rPr>
              <a:t>rd</a:t>
            </a:r>
            <a:r>
              <a:rPr lang="en-US" sz="1900" dirty="0">
                <a:solidFill>
                  <a:srgbClr val="000000"/>
                </a:solidFill>
                <a:latin typeface="Verdana" pitchFamily="34" charset="0"/>
              </a:rPr>
              <a:t>, 2010 Canada announced that it is contributing $400 million in new and additional climate change financing for the 2010-2011 fiscal year.</a:t>
            </a:r>
            <a:endParaRPr lang="en-US" dirty="0"/>
          </a:p>
          <a:p>
            <a:pPr>
              <a:lnSpc>
                <a:spcPct val="95000"/>
              </a:lnSpc>
            </a:pPr>
            <a:r>
              <a:rPr lang="en-US" sz="1900" dirty="0">
                <a:solidFill>
                  <a:srgbClr val="000000"/>
                </a:solidFill>
                <a:latin typeface="Verdana" pitchFamily="34" charset="0"/>
              </a:rPr>
              <a:t>it is important to ensure that our principles, policies, regulations and standards are aligned with those of our largest trader partner- the US." -Environment Canada's Website</a:t>
            </a:r>
            <a:endParaRPr lang="en-US" dirty="0"/>
          </a:p>
          <a:p>
            <a:pPr>
              <a:lnSpc>
                <a:spcPct val="95000"/>
              </a:lnSpc>
            </a:pPr>
            <a:endParaRPr lang="en-US" sz="400" dirty="0">
              <a:solidFill>
                <a:srgbClr val="333333"/>
              </a:solidFill>
              <a:latin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222885" y="274320"/>
            <a:ext cx="8518208" cy="3479414"/>
          </a:xfrm>
          <a:prstGeom prst="rect">
            <a:avLst/>
          </a:prstGeom>
          <a:noFill/>
          <a:ln w="9525">
            <a:noFill/>
            <a:miter lim="800000"/>
            <a:headEnd/>
            <a:tailEnd/>
          </a:ln>
          <a:effectLst/>
        </p:spPr>
        <p:txBody>
          <a:bodyPr lIns="0" tIns="0" rIns="0" bIns="0">
            <a:spAutoFit/>
          </a:bodyPr>
          <a:lstStyle/>
          <a:p>
            <a:pPr>
              <a:lnSpc>
                <a:spcPct val="95000"/>
              </a:lnSpc>
            </a:pPr>
            <a:r>
              <a:rPr lang="en-US" sz="2400" u="sng" dirty="0">
                <a:solidFill>
                  <a:srgbClr val="000000"/>
                </a:solidFill>
                <a:latin typeface="Verdana" pitchFamily="34" charset="0"/>
              </a:rPr>
              <a:t>Government of Canada's Economic Action Plan</a:t>
            </a:r>
            <a:endParaRPr lang="en-US" dirty="0"/>
          </a:p>
          <a:p>
            <a:pPr>
              <a:lnSpc>
                <a:spcPct val="95000"/>
              </a:lnSpc>
            </a:pPr>
            <a:endParaRPr lang="en-US" sz="2400" u="sng" dirty="0">
              <a:solidFill>
                <a:srgbClr val="000000"/>
              </a:solidFill>
              <a:latin typeface="Verdana" pitchFamily="34" charset="0"/>
            </a:endParaRPr>
          </a:p>
          <a:p>
            <a:pPr>
              <a:lnSpc>
                <a:spcPct val="95000"/>
              </a:lnSpc>
            </a:pPr>
            <a:endParaRPr lang="en-US" sz="2400" u="sng" dirty="0">
              <a:solidFill>
                <a:srgbClr val="000000"/>
              </a:solidFill>
              <a:latin typeface="Verdana" pitchFamily="34" charset="0"/>
            </a:endParaRPr>
          </a:p>
          <a:p>
            <a:pPr>
              <a:lnSpc>
                <a:spcPct val="95000"/>
              </a:lnSpc>
            </a:pPr>
            <a:r>
              <a:rPr lang="en-US" sz="1900" dirty="0">
                <a:solidFill>
                  <a:srgbClr val="000000"/>
                </a:solidFill>
                <a:latin typeface="Verdana" pitchFamily="34" charset="0"/>
              </a:rPr>
              <a:t> Investing $795 million over five years in clean energy technologies R&amp;D. This includes:</a:t>
            </a:r>
            <a:endParaRPr lang="en-US" dirty="0"/>
          </a:p>
          <a:p>
            <a:pPr>
              <a:lnSpc>
                <a:spcPct val="95000"/>
              </a:lnSpc>
            </a:pPr>
            <a:endParaRPr lang="en-US" sz="1900" dirty="0">
              <a:solidFill>
                <a:srgbClr val="000000"/>
              </a:solidFill>
              <a:latin typeface="Verdana" pitchFamily="34" charset="0"/>
            </a:endParaRPr>
          </a:p>
          <a:p>
            <a:pPr>
              <a:lnSpc>
                <a:spcPct val="95000"/>
              </a:lnSpc>
            </a:pPr>
            <a:endParaRPr lang="en-US" sz="1900" dirty="0">
              <a:solidFill>
                <a:srgbClr val="000000"/>
              </a:solidFill>
              <a:latin typeface="Verdana" pitchFamily="34" charset="0"/>
            </a:endParaRPr>
          </a:p>
          <a:p>
            <a:pPr marL="771525" lvl="2" indent="-257175">
              <a:lnSpc>
                <a:spcPct val="95000"/>
              </a:lnSpc>
              <a:buClr>
                <a:srgbClr val="000000"/>
              </a:buClr>
              <a:buSzPct val="80000"/>
              <a:buFont typeface="Courier New" pitchFamily="49" charset="0"/>
              <a:buChar char="o"/>
            </a:pPr>
            <a:r>
              <a:rPr lang="en-US" sz="1900" dirty="0">
                <a:solidFill>
                  <a:srgbClr val="000000"/>
                </a:solidFill>
                <a:latin typeface="Verdana" pitchFamily="34" charset="0"/>
              </a:rPr>
              <a:t> large-scale carbon capture and storage demonstration projects which have already begun </a:t>
            </a:r>
            <a:r>
              <a:rPr lang="en-US" sz="1900" dirty="0" err="1">
                <a:solidFill>
                  <a:srgbClr val="000000"/>
                </a:solidFill>
                <a:latin typeface="Verdana" pitchFamily="34" charset="0"/>
              </a:rPr>
              <a:t>totalling</a:t>
            </a:r>
            <a:r>
              <a:rPr lang="en-US" sz="1900" dirty="0">
                <a:solidFill>
                  <a:srgbClr val="000000"/>
                </a:solidFill>
                <a:latin typeface="Verdana" pitchFamily="34" charset="0"/>
              </a:rPr>
              <a:t> $466 million </a:t>
            </a:r>
            <a:endParaRPr lang="en-US" dirty="0"/>
          </a:p>
          <a:p>
            <a:pPr marL="771525" lvl="2" indent="-257175">
              <a:lnSpc>
                <a:spcPct val="95000"/>
              </a:lnSpc>
              <a:buClr>
                <a:srgbClr val="000000"/>
              </a:buClr>
              <a:buSzPct val="80000"/>
              <a:buFont typeface="Courier New" pitchFamily="49" charset="0"/>
              <a:buChar char="o"/>
            </a:pPr>
            <a:r>
              <a:rPr lang="en-US" sz="1900" dirty="0">
                <a:solidFill>
                  <a:srgbClr val="000000"/>
                </a:solidFill>
                <a:latin typeface="Verdana" pitchFamily="34" charset="0"/>
              </a:rPr>
              <a:t>smaller-scale demonstration projects of renewable and alternative energy technologies</a:t>
            </a:r>
            <a:endParaRPr lang="en-US" dirty="0"/>
          </a:p>
          <a:p>
            <a:pPr>
              <a:lnSpc>
                <a:spcPct val="95000"/>
              </a:lnSpc>
              <a:buClr>
                <a:srgbClr val="000000"/>
              </a:buClr>
              <a:buSzPct val="80000"/>
              <a:buFont typeface="Courier New" pitchFamily="49" charset="0"/>
              <a:buNone/>
            </a:pPr>
            <a:endParaRPr lang="en-US" sz="900" dirty="0">
              <a:solidFill>
                <a:srgbClr val="000000"/>
              </a:solidFill>
              <a:latin typeface="Verdana"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cstate="print"/>
          <a:srcRect/>
          <a:stretch>
            <a:fillRect/>
          </a:stretch>
        </p:blipFill>
        <p:spPr bwMode="auto">
          <a:xfrm>
            <a:off x="365760" y="1371600"/>
            <a:ext cx="3146108" cy="4003358"/>
          </a:xfrm>
          <a:prstGeom prst="rect">
            <a:avLst/>
          </a:prstGeom>
          <a:noFill/>
        </p:spPr>
      </p:pic>
      <p:pic>
        <p:nvPicPr>
          <p:cNvPr id="16389" name="Picture 5"/>
          <p:cNvPicPr>
            <a:picLocks noChangeAspect="1" noChangeArrowheads="1"/>
          </p:cNvPicPr>
          <p:nvPr/>
        </p:nvPicPr>
        <p:blipFill>
          <a:blip r:embed="rId3" cstate="print"/>
          <a:srcRect/>
          <a:stretch>
            <a:fillRect/>
          </a:stretch>
        </p:blipFill>
        <p:spPr bwMode="auto">
          <a:xfrm>
            <a:off x="4480560" y="1371600"/>
            <a:ext cx="4096227" cy="2613184"/>
          </a:xfrm>
          <a:prstGeom prst="rect">
            <a:avLst/>
          </a:prstGeom>
          <a:noFill/>
        </p:spPr>
      </p:pic>
      <p:sp>
        <p:nvSpPr>
          <p:cNvPr id="16390" name="Text Box 6"/>
          <p:cNvSpPr txBox="1">
            <a:spLocks noChangeArrowheads="1"/>
          </p:cNvSpPr>
          <p:nvPr/>
        </p:nvSpPr>
        <p:spPr bwMode="auto">
          <a:xfrm>
            <a:off x="4246245" y="4021932"/>
            <a:ext cx="4872038" cy="701731"/>
          </a:xfrm>
          <a:prstGeom prst="rect">
            <a:avLst/>
          </a:prstGeom>
          <a:noFill/>
          <a:ln w="9525">
            <a:noFill/>
            <a:miter lim="800000"/>
            <a:headEnd/>
            <a:tailEnd/>
          </a:ln>
          <a:effectLst/>
        </p:spPr>
        <p:txBody>
          <a:bodyPr lIns="0" tIns="0" rIns="0" bIns="0">
            <a:spAutoFit/>
          </a:bodyPr>
          <a:lstStyle/>
          <a:p>
            <a:pPr>
              <a:lnSpc>
                <a:spcPct val="95000"/>
              </a:lnSpc>
            </a:pPr>
            <a:r>
              <a:rPr lang="en-US" sz="2400" dirty="0">
                <a:solidFill>
                  <a:srgbClr val="000000"/>
                </a:solidFill>
                <a:latin typeface="Arial" pitchFamily="34" charset="0"/>
              </a:rPr>
              <a:t>Peter Kent's Green Agenda: Clean up oil sands' dirty reputation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United States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p:cNvPicPr>
            <a:picLocks noChangeAspect="1" noChangeArrowheads="1"/>
          </p:cNvPicPr>
          <p:nvPr/>
        </p:nvPicPr>
        <p:blipFill>
          <a:blip r:embed="rId3" cstate="print"/>
          <a:srcRect/>
          <a:stretch>
            <a:fillRect/>
          </a:stretch>
        </p:blipFill>
        <p:spPr bwMode="auto">
          <a:xfrm>
            <a:off x="275749" y="277178"/>
            <a:ext cx="8643938" cy="6145054"/>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p:cNvPicPr>
            <a:picLocks noChangeAspect="1" noChangeArrowheads="1"/>
          </p:cNvPicPr>
          <p:nvPr/>
        </p:nvPicPr>
        <p:blipFill>
          <a:blip r:embed="rId3" cstate="print"/>
          <a:srcRect/>
          <a:stretch>
            <a:fillRect/>
          </a:stretch>
        </p:blipFill>
        <p:spPr bwMode="auto">
          <a:xfrm>
            <a:off x="374333" y="100013"/>
            <a:ext cx="8502492" cy="6477953"/>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414338" y="594360"/>
            <a:ext cx="8109585" cy="6841873"/>
          </a:xfrm>
          <a:prstGeom prst="rect">
            <a:avLst/>
          </a:prstGeom>
          <a:noFill/>
          <a:ln w="9525">
            <a:noFill/>
            <a:miter lim="800000"/>
            <a:headEnd/>
            <a:tailEnd/>
          </a:ln>
          <a:effectLst/>
        </p:spPr>
        <p:txBody>
          <a:bodyPr lIns="0" tIns="0" rIns="0" bIns="0">
            <a:spAutoFit/>
          </a:bodyPr>
          <a:lstStyle/>
          <a:p>
            <a:pPr>
              <a:lnSpc>
                <a:spcPct val="95000"/>
              </a:lnSpc>
            </a:pPr>
            <a:r>
              <a:rPr lang="en-US" sz="2400" dirty="0">
                <a:solidFill>
                  <a:srgbClr val="000000"/>
                </a:solidFill>
                <a:latin typeface="Arial" pitchFamily="34" charset="0"/>
              </a:rPr>
              <a:t>Talking to Canadians</a:t>
            </a:r>
            <a:endParaRPr lang="en-US" dirty="0"/>
          </a:p>
          <a:p>
            <a:pPr>
              <a:lnSpc>
                <a:spcPct val="95000"/>
              </a:lnSpc>
            </a:pPr>
            <a:endParaRPr lang="en-US" sz="2400" dirty="0">
              <a:solidFill>
                <a:srgbClr val="000000"/>
              </a:solidFill>
              <a:latin typeface="Arial" pitchFamily="34" charset="0"/>
            </a:endParaRPr>
          </a:p>
          <a:p>
            <a:pPr>
              <a:lnSpc>
                <a:spcPct val="95000"/>
              </a:lnSpc>
            </a:pPr>
            <a:endParaRPr lang="en-US" sz="2400" dirty="0">
              <a:solidFill>
                <a:srgbClr val="000000"/>
              </a:solidFill>
              <a:latin typeface="Arial" pitchFamily="34" charset="0"/>
            </a:endParaRPr>
          </a:p>
          <a:p>
            <a:pPr>
              <a:lnSpc>
                <a:spcPct val="95000"/>
              </a:lnSpc>
            </a:pPr>
            <a:r>
              <a:rPr lang="en-US" sz="2400" dirty="0">
                <a:solidFill>
                  <a:srgbClr val="000000"/>
                </a:solidFill>
                <a:latin typeface="Arial" pitchFamily="34" charset="0"/>
              </a:rPr>
              <a:t>Most talked about</a:t>
            </a:r>
            <a:endParaRPr lang="en-US" dirty="0"/>
          </a:p>
          <a:p>
            <a:pPr lvl="1" indent="-308610">
              <a:lnSpc>
                <a:spcPct val="95000"/>
              </a:lnSpc>
              <a:buClr>
                <a:srgbClr val="000000"/>
              </a:buClr>
              <a:buSzPct val="100000"/>
              <a:buFontTx/>
              <a:buAutoNum type="arabicPeriod"/>
            </a:pPr>
            <a:r>
              <a:rPr lang="en-US" sz="2400" dirty="0">
                <a:solidFill>
                  <a:srgbClr val="000000"/>
                </a:solidFill>
                <a:latin typeface="Arial" pitchFamily="34" charset="0"/>
              </a:rPr>
              <a:t>climate change</a:t>
            </a:r>
            <a:endParaRPr lang="en-US" dirty="0"/>
          </a:p>
          <a:p>
            <a:pPr lvl="1" indent="-308610">
              <a:lnSpc>
                <a:spcPct val="95000"/>
              </a:lnSpc>
              <a:buClr>
                <a:srgbClr val="000000"/>
              </a:buClr>
              <a:buSzPct val="100000"/>
              <a:buFontTx/>
              <a:buAutoNum type="arabicPeriod"/>
            </a:pPr>
            <a:r>
              <a:rPr lang="en-US" sz="2400" dirty="0">
                <a:solidFill>
                  <a:srgbClr val="000000"/>
                </a:solidFill>
                <a:latin typeface="Arial" pitchFamily="34" charset="0"/>
              </a:rPr>
              <a:t>state of the global economy</a:t>
            </a:r>
            <a:endParaRPr lang="en-US" dirty="0"/>
          </a:p>
          <a:p>
            <a:pPr lvl="1" indent="-308610">
              <a:lnSpc>
                <a:spcPct val="95000"/>
              </a:lnSpc>
              <a:buClr>
                <a:srgbClr val="000000"/>
              </a:buClr>
              <a:buSzPct val="100000"/>
              <a:buFontTx/>
              <a:buAutoNum type="arabicPeriod"/>
            </a:pPr>
            <a:r>
              <a:rPr lang="en-US" sz="2400" dirty="0">
                <a:solidFill>
                  <a:srgbClr val="000000"/>
                </a:solidFill>
                <a:latin typeface="Arial" pitchFamily="34" charset="0"/>
              </a:rPr>
              <a:t>environmental problems</a:t>
            </a:r>
            <a:endParaRPr lang="en-US" dirty="0"/>
          </a:p>
          <a:p>
            <a:pPr lvl="1" indent="-308610">
              <a:lnSpc>
                <a:spcPct val="95000"/>
              </a:lnSpc>
              <a:buClr>
                <a:srgbClr val="000000"/>
              </a:buClr>
              <a:buSzPct val="100000"/>
              <a:buFontTx/>
              <a:buAutoNum type="arabicPeriod"/>
            </a:pPr>
            <a:r>
              <a:rPr lang="en-US" sz="2400" dirty="0">
                <a:solidFill>
                  <a:srgbClr val="000000"/>
                </a:solidFill>
                <a:latin typeface="Arial" pitchFamily="34" charset="0"/>
              </a:rPr>
              <a:t>extreme poverty and hunger</a:t>
            </a:r>
            <a:endParaRPr lang="en-US" dirty="0"/>
          </a:p>
          <a:p>
            <a:pPr lvl="1" indent="-308610">
              <a:lnSpc>
                <a:spcPct val="95000"/>
              </a:lnSpc>
              <a:buClr>
                <a:srgbClr val="000000"/>
              </a:buClr>
              <a:buSzPct val="100000"/>
              <a:buFontTx/>
              <a:buAutoNum type="arabicPeriod"/>
            </a:pPr>
            <a:r>
              <a:rPr lang="en-US" sz="2400" dirty="0">
                <a:solidFill>
                  <a:srgbClr val="000000"/>
                </a:solidFill>
                <a:latin typeface="Arial" pitchFamily="34" charset="0"/>
              </a:rPr>
              <a:t>terrorism</a:t>
            </a:r>
            <a:endParaRPr lang="en-US" dirty="0"/>
          </a:p>
          <a:p>
            <a:pPr>
              <a:lnSpc>
                <a:spcPct val="95000"/>
              </a:lnSpc>
            </a:pPr>
            <a:endParaRPr lang="en-US" sz="2400" dirty="0">
              <a:solidFill>
                <a:srgbClr val="000000"/>
              </a:solidFill>
              <a:latin typeface="Arial" pitchFamily="34" charset="0"/>
            </a:endParaRPr>
          </a:p>
          <a:p>
            <a:pPr>
              <a:lnSpc>
                <a:spcPct val="95000"/>
              </a:lnSpc>
            </a:pPr>
            <a:r>
              <a:rPr lang="en-US" sz="2400" dirty="0">
                <a:solidFill>
                  <a:srgbClr val="000000"/>
                </a:solidFill>
                <a:latin typeface="Arial" pitchFamily="34" charset="0"/>
              </a:rPr>
              <a:t>Extremely serious global problem:</a:t>
            </a:r>
            <a:endParaRPr lang="en-US" dirty="0"/>
          </a:p>
          <a:p>
            <a:pPr>
              <a:lnSpc>
                <a:spcPct val="95000"/>
              </a:lnSpc>
            </a:pPr>
            <a:r>
              <a:rPr lang="en-US" sz="2400" dirty="0">
                <a:solidFill>
                  <a:srgbClr val="000000"/>
                </a:solidFill>
                <a:latin typeface="Arial" pitchFamily="34" charset="0"/>
              </a:rPr>
              <a:t>72%- extreme poverty</a:t>
            </a:r>
            <a:endParaRPr lang="en-US" dirty="0"/>
          </a:p>
          <a:p>
            <a:pPr>
              <a:lnSpc>
                <a:spcPct val="95000"/>
              </a:lnSpc>
            </a:pPr>
            <a:r>
              <a:rPr lang="en-US" sz="2400" dirty="0">
                <a:solidFill>
                  <a:srgbClr val="000000"/>
                </a:solidFill>
                <a:latin typeface="Arial" pitchFamily="34" charset="0"/>
              </a:rPr>
              <a:t>65%- environmental problems</a:t>
            </a:r>
            <a:endParaRPr lang="en-US" dirty="0"/>
          </a:p>
          <a:p>
            <a:pPr>
              <a:lnSpc>
                <a:spcPct val="95000"/>
              </a:lnSpc>
            </a:pPr>
            <a:r>
              <a:rPr lang="en-US" sz="2400" dirty="0">
                <a:solidFill>
                  <a:srgbClr val="000000"/>
                </a:solidFill>
                <a:latin typeface="Arial" pitchFamily="34" charset="0"/>
              </a:rPr>
              <a:t>64%- armed conflict</a:t>
            </a:r>
            <a:endParaRPr lang="en-US" dirty="0"/>
          </a:p>
          <a:p>
            <a:pPr>
              <a:lnSpc>
                <a:spcPct val="95000"/>
              </a:lnSpc>
            </a:pPr>
            <a:r>
              <a:rPr lang="en-US" sz="2400" dirty="0">
                <a:solidFill>
                  <a:srgbClr val="000000"/>
                </a:solidFill>
                <a:latin typeface="Arial" pitchFamily="34" charset="0"/>
              </a:rPr>
              <a:t>54%- corruption and human-rights abuses</a:t>
            </a:r>
            <a:endParaRPr lang="en-US" dirty="0"/>
          </a:p>
          <a:p>
            <a:pPr>
              <a:lnSpc>
                <a:spcPct val="95000"/>
              </a:lnSpc>
            </a:pPr>
            <a:r>
              <a:rPr lang="en-US" sz="2400" dirty="0">
                <a:solidFill>
                  <a:srgbClr val="000000"/>
                </a:solidFill>
                <a:latin typeface="Arial" pitchFamily="34" charset="0"/>
              </a:rPr>
              <a:t>49%- climate change</a:t>
            </a:r>
            <a:endParaRPr lang="en-US" dirty="0"/>
          </a:p>
          <a:p>
            <a:pPr>
              <a:lnSpc>
                <a:spcPct val="95000"/>
              </a:lnSpc>
            </a:pPr>
            <a:endParaRPr lang="en-US" sz="2400" dirty="0">
              <a:solidFill>
                <a:srgbClr val="000000"/>
              </a:solidFill>
              <a:latin typeface="Arial" pitchFamily="34" charset="0"/>
            </a:endParaRPr>
          </a:p>
          <a:p>
            <a:pPr>
              <a:lnSpc>
                <a:spcPct val="95000"/>
              </a:lnSpc>
            </a:pPr>
            <a:endParaRPr lang="en-US" sz="2400" dirty="0">
              <a:solidFill>
                <a:srgbClr val="000000"/>
              </a:solidFill>
              <a:latin typeface="Arial" pitchFamily="34" charset="0"/>
            </a:endParaRPr>
          </a:p>
          <a:p>
            <a:pPr>
              <a:lnSpc>
                <a:spcPct val="95000"/>
              </a:lnSpc>
            </a:pPr>
            <a:endParaRPr lang="en-US" sz="2400" dirty="0">
              <a:solidFill>
                <a:srgbClr val="000000"/>
              </a:solidFill>
              <a:latin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1411605" y="91440"/>
            <a:ext cx="5054918" cy="701731"/>
          </a:xfrm>
          <a:prstGeom prst="rect">
            <a:avLst/>
          </a:prstGeom>
          <a:noFill/>
          <a:ln w="9525">
            <a:noFill/>
            <a:miter lim="800000"/>
            <a:headEnd/>
            <a:tailEnd/>
          </a:ln>
          <a:effectLst/>
        </p:spPr>
        <p:txBody>
          <a:bodyPr lIns="0" tIns="0" rIns="0" bIns="0">
            <a:spAutoFit/>
          </a:bodyPr>
          <a:lstStyle/>
          <a:p>
            <a:pPr>
              <a:lnSpc>
                <a:spcPct val="95000"/>
              </a:lnSpc>
            </a:pPr>
            <a:r>
              <a:rPr lang="en-US" sz="2400" dirty="0">
                <a:solidFill>
                  <a:srgbClr val="000000"/>
                </a:solidFill>
                <a:latin typeface="Arial" pitchFamily="34" charset="0"/>
              </a:rPr>
              <a:t>Effects of Climate Change on Canada</a:t>
            </a:r>
          </a:p>
        </p:txBody>
      </p:sp>
      <p:pic>
        <p:nvPicPr>
          <p:cNvPr id="22533" name="Picture 5"/>
          <p:cNvPicPr>
            <a:picLocks noChangeAspect="1" noChangeArrowheads="1"/>
          </p:cNvPicPr>
          <p:nvPr/>
        </p:nvPicPr>
        <p:blipFill>
          <a:blip r:embed="rId3" cstate="print"/>
          <a:srcRect/>
          <a:stretch>
            <a:fillRect/>
          </a:stretch>
        </p:blipFill>
        <p:spPr bwMode="auto">
          <a:xfrm>
            <a:off x="775812" y="839628"/>
            <a:ext cx="7826693" cy="571357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p:cNvPicPr>
            <a:picLocks noChangeAspect="1" noChangeArrowheads="1"/>
          </p:cNvPicPr>
          <p:nvPr/>
        </p:nvPicPr>
        <p:blipFill>
          <a:blip r:embed="rId2" cstate="print"/>
          <a:srcRect/>
          <a:stretch>
            <a:fillRect/>
          </a:stretch>
        </p:blipFill>
        <p:spPr bwMode="auto">
          <a:xfrm>
            <a:off x="457200" y="687229"/>
            <a:ext cx="8229600" cy="548354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p:cNvPicPr>
            <a:picLocks noChangeAspect="1" noChangeArrowheads="1"/>
          </p:cNvPicPr>
          <p:nvPr/>
        </p:nvPicPr>
        <p:blipFill>
          <a:blip r:embed="rId2" cstate="print"/>
          <a:srcRect/>
          <a:stretch>
            <a:fillRect/>
          </a:stretch>
        </p:blipFill>
        <p:spPr bwMode="auto">
          <a:xfrm>
            <a:off x="274320" y="548640"/>
            <a:ext cx="4567714" cy="2738914"/>
          </a:xfrm>
          <a:prstGeom prst="rect">
            <a:avLst/>
          </a:prstGeom>
          <a:noFill/>
        </p:spPr>
      </p:pic>
      <p:pic>
        <p:nvPicPr>
          <p:cNvPr id="25605" name="Picture 5"/>
          <p:cNvPicPr>
            <a:picLocks noChangeAspect="1" noChangeArrowheads="1"/>
          </p:cNvPicPr>
          <p:nvPr/>
        </p:nvPicPr>
        <p:blipFill>
          <a:blip r:embed="rId3" cstate="print"/>
          <a:srcRect/>
          <a:stretch>
            <a:fillRect/>
          </a:stretch>
        </p:blipFill>
        <p:spPr bwMode="auto">
          <a:xfrm>
            <a:off x="3017520" y="2286000"/>
            <a:ext cx="5557838" cy="379476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p:cNvPicPr>
            <a:picLocks noChangeAspect="1" noChangeArrowheads="1"/>
          </p:cNvPicPr>
          <p:nvPr/>
        </p:nvPicPr>
        <p:blipFill>
          <a:blip r:embed="rId2" cstate="print"/>
          <a:srcRect/>
          <a:stretch>
            <a:fillRect/>
          </a:stretch>
        </p:blipFill>
        <p:spPr bwMode="auto">
          <a:xfrm>
            <a:off x="2543175" y="382905"/>
            <a:ext cx="4057650" cy="609219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p:cNvPicPr>
            <a:picLocks noChangeAspect="1" noChangeArrowheads="1"/>
          </p:cNvPicPr>
          <p:nvPr/>
        </p:nvPicPr>
        <p:blipFill>
          <a:blip r:embed="rId2" cstate="print"/>
          <a:srcRect/>
          <a:stretch>
            <a:fillRect/>
          </a:stretch>
        </p:blipFill>
        <p:spPr bwMode="auto">
          <a:xfrm>
            <a:off x="457200" y="677228"/>
            <a:ext cx="8355330" cy="5597843"/>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European Union</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and Energy facts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Climate and Energy Facts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Energy Portfolio</a:t>
            </a:r>
            <a:endParaRPr lang="en-US" dirty="0"/>
          </a:p>
        </p:txBody>
      </p:sp>
      <p:pic>
        <p:nvPicPr>
          <p:cNvPr id="11" name="Content Placeholder 10" descr="eur_elec.bmp"/>
          <p:cNvPicPr>
            <a:picLocks noGrp="1" noChangeAspect="1"/>
          </p:cNvPicPr>
          <p:nvPr>
            <p:ph sz="half" idx="2"/>
          </p:nvPr>
        </p:nvPicPr>
        <p:blipFill>
          <a:blip r:embed="rId2" cstate="print"/>
          <a:stretch>
            <a:fillRect/>
          </a:stretch>
        </p:blipFill>
        <p:spPr>
          <a:xfrm>
            <a:off x="5493401" y="1600200"/>
            <a:ext cx="2348198" cy="4525963"/>
          </a:xfrm>
        </p:spPr>
      </p:pic>
      <p:pic>
        <p:nvPicPr>
          <p:cNvPr id="10" name="Content Placeholder 9" descr="eur_en.bmp"/>
          <p:cNvPicPr>
            <a:picLocks noGrp="1" noChangeAspect="1"/>
          </p:cNvPicPr>
          <p:nvPr>
            <p:ph sz="half" idx="1"/>
          </p:nvPr>
        </p:nvPicPr>
        <p:blipFill>
          <a:blip r:embed="rId3" cstate="print"/>
          <a:stretch>
            <a:fillRect/>
          </a:stretch>
        </p:blipFill>
        <p:spPr>
          <a:xfrm>
            <a:off x="1214028" y="1609471"/>
            <a:ext cx="2519772" cy="4516692"/>
          </a:xfrm>
        </p:spPr>
      </p:pic>
      <p:sp>
        <p:nvSpPr>
          <p:cNvPr id="12" name="TextBox 11"/>
          <p:cNvSpPr txBox="1"/>
          <p:nvPr/>
        </p:nvSpPr>
        <p:spPr>
          <a:xfrm>
            <a:off x="4267200" y="6248400"/>
            <a:ext cx="5181600" cy="381000"/>
          </a:xfrm>
          <a:prstGeom prst="rect">
            <a:avLst/>
          </a:prstGeom>
          <a:noFill/>
        </p:spPr>
        <p:txBody>
          <a:bodyPr wrap="square" rtlCol="0">
            <a:spAutoFit/>
          </a:bodyPr>
          <a:lstStyle/>
          <a:p>
            <a:r>
              <a:rPr lang="en-US" dirty="0" smtClean="0"/>
              <a:t>Source: European Commission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Energy Portfolio</a:t>
            </a:r>
            <a:endParaRPr lang="en-US" dirty="0"/>
          </a:p>
        </p:txBody>
      </p:sp>
      <p:pic>
        <p:nvPicPr>
          <p:cNvPr id="6" name="Content Placeholder 5" descr="eur_renew.bmp"/>
          <p:cNvPicPr>
            <a:picLocks noGrp="1" noChangeAspect="1"/>
          </p:cNvPicPr>
          <p:nvPr>
            <p:ph sz="half" idx="2"/>
          </p:nvPr>
        </p:nvPicPr>
        <p:blipFill>
          <a:blip r:embed="rId2" cstate="print"/>
          <a:stretch>
            <a:fillRect/>
          </a:stretch>
        </p:blipFill>
        <p:spPr>
          <a:xfrm>
            <a:off x="5494331" y="1600200"/>
            <a:ext cx="2346338" cy="4525963"/>
          </a:xfrm>
        </p:spPr>
      </p:pic>
      <p:pic>
        <p:nvPicPr>
          <p:cNvPr id="8" name="Content Placeholder 7" descr="eur_en_import.bmp"/>
          <p:cNvPicPr>
            <a:picLocks noGrp="1" noChangeAspect="1"/>
          </p:cNvPicPr>
          <p:nvPr>
            <p:ph sz="half" idx="1"/>
          </p:nvPr>
        </p:nvPicPr>
        <p:blipFill>
          <a:blip r:embed="rId3" cstate="print"/>
          <a:stretch>
            <a:fillRect/>
          </a:stretch>
        </p:blipFill>
        <p:spPr>
          <a:xfrm>
            <a:off x="1273796" y="1600200"/>
            <a:ext cx="2405407" cy="4525963"/>
          </a:xfrm>
        </p:spPr>
      </p:pic>
      <p:sp>
        <p:nvSpPr>
          <p:cNvPr id="9" name="TextBox 8"/>
          <p:cNvSpPr txBox="1"/>
          <p:nvPr/>
        </p:nvSpPr>
        <p:spPr>
          <a:xfrm>
            <a:off x="4267200" y="6248400"/>
            <a:ext cx="5181600" cy="381000"/>
          </a:xfrm>
          <a:prstGeom prst="rect">
            <a:avLst/>
          </a:prstGeom>
          <a:noFill/>
        </p:spPr>
        <p:txBody>
          <a:bodyPr wrap="square" rtlCol="0">
            <a:spAutoFit/>
          </a:bodyPr>
          <a:lstStyle/>
          <a:p>
            <a:r>
              <a:rPr lang="en-US" dirty="0" smtClean="0"/>
              <a:t>Source: European Commission</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GHG emissions</a:t>
            </a:r>
            <a:endParaRPr lang="en-US" dirty="0"/>
          </a:p>
        </p:txBody>
      </p:sp>
      <p:pic>
        <p:nvPicPr>
          <p:cNvPr id="5" name="Content Placeholder 4" descr="eur_emissions_tot.bmp"/>
          <p:cNvPicPr>
            <a:picLocks noGrp="1" noChangeAspect="1"/>
          </p:cNvPicPr>
          <p:nvPr>
            <p:ph sz="half" idx="1"/>
          </p:nvPr>
        </p:nvPicPr>
        <p:blipFill>
          <a:blip r:embed="rId2" cstate="print"/>
          <a:stretch>
            <a:fillRect/>
          </a:stretch>
        </p:blipFill>
        <p:spPr>
          <a:xfrm>
            <a:off x="457200" y="2515844"/>
            <a:ext cx="4038600" cy="2694674"/>
          </a:xfrm>
        </p:spPr>
      </p:pic>
      <p:pic>
        <p:nvPicPr>
          <p:cNvPr id="6" name="Content Placeholder 5" descr="eur_emissions_evolution.bmp"/>
          <p:cNvPicPr>
            <a:picLocks noGrp="1" noChangeAspect="1"/>
          </p:cNvPicPr>
          <p:nvPr>
            <p:ph sz="half" idx="2"/>
          </p:nvPr>
        </p:nvPicPr>
        <p:blipFill>
          <a:blip r:embed="rId3" cstate="print"/>
          <a:stretch>
            <a:fillRect/>
          </a:stretch>
        </p:blipFill>
        <p:spPr>
          <a:xfrm>
            <a:off x="5172652" y="1600200"/>
            <a:ext cx="2989696" cy="4525963"/>
          </a:xfrm>
        </p:spPr>
      </p:pic>
      <p:sp>
        <p:nvSpPr>
          <p:cNvPr id="7" name="TextBox 6"/>
          <p:cNvSpPr txBox="1"/>
          <p:nvPr/>
        </p:nvSpPr>
        <p:spPr>
          <a:xfrm>
            <a:off x="5257800" y="3276600"/>
            <a:ext cx="3200400" cy="307777"/>
          </a:xfrm>
          <a:prstGeom prst="rect">
            <a:avLst/>
          </a:prstGeom>
          <a:noFill/>
        </p:spPr>
        <p:txBody>
          <a:bodyPr wrap="square" rtlCol="0">
            <a:spAutoFit/>
          </a:bodyPr>
          <a:lstStyle/>
          <a:p>
            <a:r>
              <a:rPr lang="en-US" sz="1400" dirty="0" smtClean="0"/>
              <a:t>Evolution of GHG emissions per sector</a:t>
            </a:r>
            <a:endParaRPr lang="en-US" sz="1400" dirty="0"/>
          </a:p>
        </p:txBody>
      </p:sp>
      <p:sp>
        <p:nvSpPr>
          <p:cNvPr id="8" name="TextBox 7"/>
          <p:cNvSpPr txBox="1"/>
          <p:nvPr/>
        </p:nvSpPr>
        <p:spPr>
          <a:xfrm>
            <a:off x="5257800" y="5638800"/>
            <a:ext cx="3048000" cy="523220"/>
          </a:xfrm>
          <a:prstGeom prst="rect">
            <a:avLst/>
          </a:prstGeom>
          <a:noFill/>
        </p:spPr>
        <p:txBody>
          <a:bodyPr wrap="square" rtlCol="0">
            <a:spAutoFit/>
          </a:bodyPr>
          <a:lstStyle/>
          <a:p>
            <a:pPr algn="ctr"/>
            <a:r>
              <a:rPr lang="en-US" sz="1400" dirty="0" smtClean="0"/>
              <a:t>Evolution of carbon intensity of energy in the world</a:t>
            </a:r>
            <a:endParaRPr lang="en-US" sz="1400" dirty="0"/>
          </a:p>
        </p:txBody>
      </p:sp>
      <p:sp>
        <p:nvSpPr>
          <p:cNvPr id="9" name="TextBox 8"/>
          <p:cNvSpPr txBox="1"/>
          <p:nvPr/>
        </p:nvSpPr>
        <p:spPr>
          <a:xfrm>
            <a:off x="5105400" y="6324600"/>
            <a:ext cx="5181600" cy="381000"/>
          </a:xfrm>
          <a:prstGeom prst="rect">
            <a:avLst/>
          </a:prstGeom>
          <a:noFill/>
        </p:spPr>
        <p:txBody>
          <a:bodyPr wrap="square" rtlCol="0">
            <a:spAutoFit/>
          </a:bodyPr>
          <a:lstStyle/>
          <a:p>
            <a:r>
              <a:rPr lang="en-US" dirty="0" smtClean="0"/>
              <a:t>Source: European Commission</a:t>
            </a:r>
            <a:endParaRPr lang="en-US" dirty="0"/>
          </a:p>
        </p:txBody>
      </p:sp>
      <p:sp>
        <p:nvSpPr>
          <p:cNvPr id="10" name="TextBox 9"/>
          <p:cNvSpPr txBox="1"/>
          <p:nvPr/>
        </p:nvSpPr>
        <p:spPr>
          <a:xfrm>
            <a:off x="685800" y="5562600"/>
            <a:ext cx="2895600" cy="381000"/>
          </a:xfrm>
          <a:prstGeom prst="rect">
            <a:avLst/>
          </a:prstGeom>
          <a:noFill/>
        </p:spPr>
        <p:txBody>
          <a:bodyPr wrap="square" rtlCol="0">
            <a:spAutoFit/>
          </a:bodyPr>
          <a:lstStyle/>
          <a:p>
            <a:r>
              <a:rPr lang="en-US" dirty="0" smtClean="0"/>
              <a:t>Source: EEA</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eur_N2O_HFC_CFC.bmp"/>
          <p:cNvPicPr>
            <a:picLocks noGrp="1" noChangeAspect="1"/>
          </p:cNvPicPr>
          <p:nvPr>
            <p:ph sz="half" idx="2"/>
          </p:nvPr>
        </p:nvPicPr>
        <p:blipFill>
          <a:blip r:embed="rId2" cstate="print"/>
          <a:stretch>
            <a:fillRect/>
          </a:stretch>
        </p:blipFill>
        <p:spPr>
          <a:xfrm>
            <a:off x="4953000" y="1492725"/>
            <a:ext cx="3351264" cy="4633438"/>
          </a:xfrm>
        </p:spPr>
      </p:pic>
      <p:sp>
        <p:nvSpPr>
          <p:cNvPr id="2" name="Title 1"/>
          <p:cNvSpPr>
            <a:spLocks noGrp="1"/>
          </p:cNvSpPr>
          <p:nvPr>
            <p:ph type="title"/>
          </p:nvPr>
        </p:nvSpPr>
        <p:spPr/>
        <p:txBody>
          <a:bodyPr/>
          <a:lstStyle/>
          <a:p>
            <a:r>
              <a:rPr lang="en-US" dirty="0" smtClean="0"/>
              <a:t>European GHG emissions</a:t>
            </a:r>
            <a:endParaRPr lang="en-US" dirty="0"/>
          </a:p>
        </p:txBody>
      </p:sp>
      <p:pic>
        <p:nvPicPr>
          <p:cNvPr id="5" name="Content Placeholder 4" descr="eur_CO2_CH4.bmp"/>
          <p:cNvPicPr>
            <a:picLocks noGrp="1" noChangeAspect="1"/>
          </p:cNvPicPr>
          <p:nvPr>
            <p:ph sz="half" idx="1"/>
          </p:nvPr>
        </p:nvPicPr>
        <p:blipFill>
          <a:blip r:embed="rId3" cstate="print"/>
          <a:stretch>
            <a:fillRect/>
          </a:stretch>
        </p:blipFill>
        <p:spPr>
          <a:xfrm>
            <a:off x="710337" y="1600200"/>
            <a:ext cx="3532326" cy="4525963"/>
          </a:xfrm>
        </p:spPr>
      </p:pic>
      <p:sp>
        <p:nvSpPr>
          <p:cNvPr id="6" name="TextBox 5"/>
          <p:cNvSpPr txBox="1"/>
          <p:nvPr/>
        </p:nvSpPr>
        <p:spPr>
          <a:xfrm>
            <a:off x="2971800" y="3429000"/>
            <a:ext cx="914400" cy="369332"/>
          </a:xfrm>
          <a:prstGeom prst="rect">
            <a:avLst/>
          </a:prstGeom>
          <a:noFill/>
        </p:spPr>
        <p:txBody>
          <a:bodyPr wrap="square" rtlCol="0">
            <a:spAutoFit/>
          </a:bodyPr>
          <a:lstStyle/>
          <a:p>
            <a:r>
              <a:rPr lang="en-US" dirty="0" smtClean="0"/>
              <a:t>CO2</a:t>
            </a:r>
            <a:endParaRPr lang="en-US" dirty="0"/>
          </a:p>
        </p:txBody>
      </p:sp>
      <p:sp>
        <p:nvSpPr>
          <p:cNvPr id="7" name="TextBox 6"/>
          <p:cNvSpPr txBox="1"/>
          <p:nvPr/>
        </p:nvSpPr>
        <p:spPr>
          <a:xfrm>
            <a:off x="3048000" y="5638800"/>
            <a:ext cx="609600" cy="381000"/>
          </a:xfrm>
          <a:prstGeom prst="rect">
            <a:avLst/>
          </a:prstGeom>
          <a:noFill/>
        </p:spPr>
        <p:txBody>
          <a:bodyPr wrap="square" rtlCol="0">
            <a:spAutoFit/>
          </a:bodyPr>
          <a:lstStyle/>
          <a:p>
            <a:r>
              <a:rPr lang="en-US" dirty="0" smtClean="0"/>
              <a:t>CH4</a:t>
            </a:r>
            <a:endParaRPr lang="en-US" dirty="0"/>
          </a:p>
        </p:txBody>
      </p:sp>
      <p:sp>
        <p:nvSpPr>
          <p:cNvPr id="9" name="TextBox 8"/>
          <p:cNvSpPr txBox="1"/>
          <p:nvPr/>
        </p:nvSpPr>
        <p:spPr>
          <a:xfrm>
            <a:off x="7162800" y="3429000"/>
            <a:ext cx="838200" cy="381000"/>
          </a:xfrm>
          <a:prstGeom prst="rect">
            <a:avLst/>
          </a:prstGeom>
          <a:noFill/>
        </p:spPr>
        <p:txBody>
          <a:bodyPr wrap="square" rtlCol="0">
            <a:spAutoFit/>
          </a:bodyPr>
          <a:lstStyle/>
          <a:p>
            <a:r>
              <a:rPr lang="en-US" dirty="0" smtClean="0"/>
              <a:t>N2O</a:t>
            </a:r>
            <a:endParaRPr lang="en-US" dirty="0"/>
          </a:p>
        </p:txBody>
      </p:sp>
      <p:sp>
        <p:nvSpPr>
          <p:cNvPr id="12" name="TextBox 11"/>
          <p:cNvSpPr txBox="1"/>
          <p:nvPr/>
        </p:nvSpPr>
        <p:spPr>
          <a:xfrm>
            <a:off x="7086600" y="5678269"/>
            <a:ext cx="1295400" cy="646331"/>
          </a:xfrm>
          <a:prstGeom prst="rect">
            <a:avLst/>
          </a:prstGeom>
          <a:noFill/>
        </p:spPr>
        <p:txBody>
          <a:bodyPr wrap="square" rtlCol="0">
            <a:spAutoFit/>
          </a:bodyPr>
          <a:lstStyle/>
          <a:p>
            <a:r>
              <a:rPr lang="en-US" dirty="0" smtClean="0"/>
              <a:t>Fluorinated</a:t>
            </a:r>
          </a:p>
          <a:p>
            <a:r>
              <a:rPr lang="en-US" dirty="0" smtClean="0"/>
              <a:t>gases</a:t>
            </a:r>
            <a:endParaRPr lang="en-US" dirty="0"/>
          </a:p>
        </p:txBody>
      </p:sp>
      <p:sp>
        <p:nvSpPr>
          <p:cNvPr id="13" name="TextBox 12"/>
          <p:cNvSpPr txBox="1"/>
          <p:nvPr/>
        </p:nvSpPr>
        <p:spPr>
          <a:xfrm>
            <a:off x="609600" y="6248400"/>
            <a:ext cx="2895600" cy="381000"/>
          </a:xfrm>
          <a:prstGeom prst="rect">
            <a:avLst/>
          </a:prstGeom>
          <a:noFill/>
        </p:spPr>
        <p:txBody>
          <a:bodyPr wrap="square" rtlCol="0">
            <a:spAutoFit/>
          </a:bodyPr>
          <a:lstStyle/>
          <a:p>
            <a:r>
              <a:rPr lang="en-US" dirty="0" smtClean="0"/>
              <a:t>Source: EEA</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Climate Evolution</a:t>
            </a:r>
            <a:endParaRPr lang="en-US" dirty="0"/>
          </a:p>
        </p:txBody>
      </p:sp>
      <p:pic>
        <p:nvPicPr>
          <p:cNvPr id="5" name="Content Placeholder 4" descr="eur_temp.bmp"/>
          <p:cNvPicPr>
            <a:picLocks noGrp="1" noChangeAspect="1"/>
          </p:cNvPicPr>
          <p:nvPr>
            <p:ph sz="half" idx="1"/>
          </p:nvPr>
        </p:nvPicPr>
        <p:blipFill>
          <a:blip r:embed="rId2" cstate="print"/>
          <a:stretch>
            <a:fillRect/>
          </a:stretch>
        </p:blipFill>
        <p:spPr>
          <a:xfrm>
            <a:off x="495300" y="1977231"/>
            <a:ext cx="3962400" cy="3771900"/>
          </a:xfrm>
        </p:spPr>
      </p:pic>
      <p:pic>
        <p:nvPicPr>
          <p:cNvPr id="8" name="Content Placeholder 7" descr="eur_warmspells_frost.bmp"/>
          <p:cNvPicPr>
            <a:picLocks noGrp="1" noChangeAspect="1"/>
          </p:cNvPicPr>
          <p:nvPr>
            <p:ph sz="half" idx="2"/>
          </p:nvPr>
        </p:nvPicPr>
        <p:blipFill>
          <a:blip r:embed="rId3" cstate="print"/>
          <a:stretch>
            <a:fillRect/>
          </a:stretch>
        </p:blipFill>
        <p:spPr>
          <a:xfrm>
            <a:off x="4975435" y="1600200"/>
            <a:ext cx="3384130" cy="4525963"/>
          </a:xfrm>
        </p:spPr>
      </p:pic>
      <p:sp>
        <p:nvSpPr>
          <p:cNvPr id="9" name="TextBox 8"/>
          <p:cNvSpPr txBox="1"/>
          <p:nvPr/>
        </p:nvSpPr>
        <p:spPr>
          <a:xfrm>
            <a:off x="381000" y="6172200"/>
            <a:ext cx="2438400" cy="381000"/>
          </a:xfrm>
          <a:prstGeom prst="rect">
            <a:avLst/>
          </a:prstGeom>
          <a:noFill/>
        </p:spPr>
        <p:txBody>
          <a:bodyPr wrap="square" rtlCol="0">
            <a:spAutoFit/>
          </a:bodyPr>
          <a:lstStyle/>
          <a:p>
            <a:r>
              <a:rPr lang="en-US" dirty="0" smtClean="0"/>
              <a:t>Source: EEA</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Disasters</a:t>
            </a:r>
            <a:endParaRPr lang="en-US" dirty="0"/>
          </a:p>
        </p:txBody>
      </p:sp>
      <p:pic>
        <p:nvPicPr>
          <p:cNvPr id="5" name="Content Placeholder 4" descr="figure 7.1 climate change 2008 - natural disasters.eps.400dpi.png"/>
          <p:cNvPicPr>
            <a:picLocks noGrp="1" noChangeAspect="1"/>
          </p:cNvPicPr>
          <p:nvPr>
            <p:ph sz="half" idx="1"/>
          </p:nvPr>
        </p:nvPicPr>
        <p:blipFill>
          <a:blip r:embed="rId2" cstate="print"/>
          <a:stretch>
            <a:fillRect/>
          </a:stretch>
        </p:blipFill>
        <p:spPr>
          <a:xfrm>
            <a:off x="1006599" y="2261835"/>
            <a:ext cx="2939802" cy="3202693"/>
          </a:xfrm>
        </p:spPr>
      </p:pic>
      <p:pic>
        <p:nvPicPr>
          <p:cNvPr id="7" name="Content Placeholder 6" descr="holland.bmp"/>
          <p:cNvPicPr>
            <a:picLocks noGrp="1" noChangeAspect="1"/>
          </p:cNvPicPr>
          <p:nvPr>
            <p:ph sz="half" idx="2"/>
          </p:nvPr>
        </p:nvPicPr>
        <p:blipFill>
          <a:blip r:embed="rId3" cstate="print"/>
          <a:stretch>
            <a:fillRect/>
          </a:stretch>
        </p:blipFill>
        <p:spPr>
          <a:xfrm>
            <a:off x="4817848" y="1600200"/>
            <a:ext cx="3699303" cy="4525963"/>
          </a:xfrm>
        </p:spPr>
      </p:pic>
      <p:sp>
        <p:nvSpPr>
          <p:cNvPr id="6" name="TextBox 5"/>
          <p:cNvSpPr txBox="1"/>
          <p:nvPr/>
        </p:nvSpPr>
        <p:spPr>
          <a:xfrm>
            <a:off x="609600" y="5715000"/>
            <a:ext cx="2362200" cy="369332"/>
          </a:xfrm>
          <a:prstGeom prst="rect">
            <a:avLst/>
          </a:prstGeom>
          <a:noFill/>
        </p:spPr>
        <p:txBody>
          <a:bodyPr wrap="square" rtlCol="0">
            <a:spAutoFit/>
          </a:bodyPr>
          <a:lstStyle/>
          <a:p>
            <a:r>
              <a:rPr lang="en-US" dirty="0" smtClean="0"/>
              <a:t>Source: Munich Re</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disasters (2)</a:t>
            </a:r>
            <a:endParaRPr lang="en-US" dirty="0"/>
          </a:p>
        </p:txBody>
      </p:sp>
      <p:pic>
        <p:nvPicPr>
          <p:cNvPr id="5" name="Content Placeholder 4" descr="forest_fire.jpeg"/>
          <p:cNvPicPr>
            <a:picLocks noGrp="1" noChangeAspect="1"/>
          </p:cNvPicPr>
          <p:nvPr>
            <p:ph sz="half" idx="1"/>
          </p:nvPr>
        </p:nvPicPr>
        <p:blipFill>
          <a:blip r:embed="rId2" cstate="print"/>
          <a:stretch>
            <a:fillRect/>
          </a:stretch>
        </p:blipFill>
        <p:spPr>
          <a:xfrm>
            <a:off x="1143000" y="1600200"/>
            <a:ext cx="2514600" cy="1885950"/>
          </a:xfrm>
        </p:spPr>
      </p:pic>
      <p:pic>
        <p:nvPicPr>
          <p:cNvPr id="6" name="Content Placeholder 5" descr="glacier.jpeg"/>
          <p:cNvPicPr>
            <a:picLocks noGrp="1" noChangeAspect="1"/>
          </p:cNvPicPr>
          <p:nvPr>
            <p:ph sz="half" idx="2"/>
          </p:nvPr>
        </p:nvPicPr>
        <p:blipFill>
          <a:blip r:embed="rId3" cstate="print"/>
          <a:stretch>
            <a:fillRect/>
          </a:stretch>
        </p:blipFill>
        <p:spPr>
          <a:xfrm>
            <a:off x="1028700" y="3962400"/>
            <a:ext cx="2857500" cy="1895475"/>
          </a:xfrm>
        </p:spPr>
      </p:pic>
      <p:pic>
        <p:nvPicPr>
          <p:cNvPr id="7" name="Picture 6" descr="venice.jpeg"/>
          <p:cNvPicPr>
            <a:picLocks noChangeAspect="1"/>
          </p:cNvPicPr>
          <p:nvPr/>
        </p:nvPicPr>
        <p:blipFill>
          <a:blip r:embed="rId4" cstate="print"/>
          <a:stretch>
            <a:fillRect/>
          </a:stretch>
        </p:blipFill>
        <p:spPr>
          <a:xfrm>
            <a:off x="5029200" y="1609725"/>
            <a:ext cx="2828925" cy="1819275"/>
          </a:xfrm>
          <a:prstGeom prst="rect">
            <a:avLst/>
          </a:prstGeom>
        </p:spPr>
      </p:pic>
      <p:pic>
        <p:nvPicPr>
          <p:cNvPr id="9" name="Picture 8" descr="foret.jpg"/>
          <p:cNvPicPr>
            <a:picLocks noChangeAspect="1"/>
          </p:cNvPicPr>
          <p:nvPr/>
        </p:nvPicPr>
        <p:blipFill>
          <a:blip r:embed="rId5" cstate="print"/>
          <a:stretch>
            <a:fillRect/>
          </a:stretch>
        </p:blipFill>
        <p:spPr>
          <a:xfrm>
            <a:off x="5005671" y="3886200"/>
            <a:ext cx="3071529" cy="20574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Opinion</a:t>
            </a:r>
            <a:endParaRPr lang="en-US" dirty="0"/>
          </a:p>
        </p:txBody>
      </p:sp>
      <p:pic>
        <p:nvPicPr>
          <p:cNvPr id="5" name="Content Placeholder 4" descr="survey.bmp"/>
          <p:cNvPicPr>
            <a:picLocks noGrp="1" noChangeAspect="1"/>
          </p:cNvPicPr>
          <p:nvPr>
            <p:ph sz="half" idx="1"/>
          </p:nvPr>
        </p:nvPicPr>
        <p:blipFill>
          <a:blip r:embed="rId2" cstate="print"/>
          <a:stretch>
            <a:fillRect/>
          </a:stretch>
        </p:blipFill>
        <p:spPr>
          <a:xfrm>
            <a:off x="881637" y="1600200"/>
            <a:ext cx="3189726" cy="4525963"/>
          </a:xfrm>
        </p:spPr>
      </p:pic>
      <p:pic>
        <p:nvPicPr>
          <p:cNvPr id="6" name="Content Placeholder 5" descr="survey_pay_more.bmp"/>
          <p:cNvPicPr>
            <a:picLocks noGrp="1" noChangeAspect="1"/>
          </p:cNvPicPr>
          <p:nvPr>
            <p:ph sz="half" idx="2"/>
          </p:nvPr>
        </p:nvPicPr>
        <p:blipFill>
          <a:blip r:embed="rId3" cstate="print"/>
          <a:stretch>
            <a:fillRect/>
          </a:stretch>
        </p:blipFill>
        <p:spPr>
          <a:xfrm>
            <a:off x="5105400" y="4038600"/>
            <a:ext cx="3257550" cy="2133600"/>
          </a:xfrm>
        </p:spPr>
      </p:pic>
      <p:pic>
        <p:nvPicPr>
          <p:cNvPr id="7" name="Picture 6" descr="survey_action.bmp"/>
          <p:cNvPicPr>
            <a:picLocks noChangeAspect="1"/>
          </p:cNvPicPr>
          <p:nvPr/>
        </p:nvPicPr>
        <p:blipFill>
          <a:blip r:embed="rId4" cstate="print"/>
          <a:stretch>
            <a:fillRect/>
          </a:stretch>
        </p:blipFill>
        <p:spPr>
          <a:xfrm>
            <a:off x="5105400" y="1600200"/>
            <a:ext cx="3236890" cy="2438400"/>
          </a:xfrm>
          <a:prstGeom prst="rect">
            <a:avLst/>
          </a:prstGeom>
        </p:spPr>
      </p:pic>
      <p:sp>
        <p:nvSpPr>
          <p:cNvPr id="8" name="TextBox 7"/>
          <p:cNvSpPr txBox="1"/>
          <p:nvPr/>
        </p:nvSpPr>
        <p:spPr>
          <a:xfrm>
            <a:off x="533400" y="6324600"/>
            <a:ext cx="3657600" cy="369332"/>
          </a:xfrm>
          <a:prstGeom prst="rect">
            <a:avLst/>
          </a:prstGeom>
          <a:noFill/>
        </p:spPr>
        <p:txBody>
          <a:bodyPr wrap="square" rtlCol="0">
            <a:spAutoFit/>
          </a:bodyPr>
          <a:lstStyle/>
          <a:p>
            <a:r>
              <a:rPr lang="en-US" dirty="0" smtClean="0"/>
              <a:t>Source: </a:t>
            </a:r>
            <a:r>
              <a:rPr lang="en-US" dirty="0" err="1" smtClean="0"/>
              <a:t>Eurobarometer</a:t>
            </a:r>
            <a:r>
              <a:rPr lang="en-US" dirty="0" smtClean="0"/>
              <a:t> 2008</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Domestic climate policies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Policies</a:t>
            </a:r>
            <a:endParaRPr lang="en-US" dirty="0"/>
          </a:p>
        </p:txBody>
      </p:sp>
      <p:sp>
        <p:nvSpPr>
          <p:cNvPr id="3" name="Content Placeholder 2"/>
          <p:cNvSpPr>
            <a:spLocks noGrp="1"/>
          </p:cNvSpPr>
          <p:nvPr>
            <p:ph idx="1"/>
          </p:nvPr>
        </p:nvSpPr>
        <p:spPr/>
        <p:txBody>
          <a:bodyPr/>
          <a:lstStyle/>
          <a:p>
            <a:r>
              <a:rPr lang="en-US" dirty="0" smtClean="0"/>
              <a:t>The 20-20-20 targets for 2020:</a:t>
            </a:r>
          </a:p>
          <a:p>
            <a:pPr lvl="1"/>
            <a:r>
              <a:rPr lang="en-US" dirty="0" smtClean="0"/>
              <a:t>Reduce GHG Emissions by 20%</a:t>
            </a:r>
          </a:p>
          <a:p>
            <a:pPr lvl="2"/>
            <a:r>
              <a:rPr lang="en-US" dirty="0" smtClean="0"/>
              <a:t>ETS cap-and-trade + national policies</a:t>
            </a:r>
          </a:p>
          <a:p>
            <a:pPr lvl="2"/>
            <a:r>
              <a:rPr lang="en-US" dirty="0" smtClean="0"/>
              <a:t>Creation of a legislative framework for CCS</a:t>
            </a:r>
          </a:p>
          <a:p>
            <a:pPr lvl="1"/>
            <a:r>
              <a:rPr lang="en-US" dirty="0" smtClean="0"/>
              <a:t>Get 20% of energy from renewable sources</a:t>
            </a:r>
          </a:p>
          <a:p>
            <a:pPr lvl="2"/>
            <a:r>
              <a:rPr lang="en-US" dirty="0" smtClean="0"/>
              <a:t>National goals + fund for clean technologies</a:t>
            </a:r>
          </a:p>
          <a:p>
            <a:pPr lvl="1"/>
            <a:r>
              <a:rPr lang="en-US" dirty="0" smtClean="0"/>
              <a:t>Reduce primary energy use by 20% (energy efficiency)</a:t>
            </a:r>
          </a:p>
          <a:p>
            <a:pPr lvl="2"/>
            <a:r>
              <a:rPr lang="en-US" dirty="0" smtClean="0"/>
              <a:t>EU energy efficiency action plan to come soon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468" name="Text Box 4"/>
          <p:cNvSpPr txBox="1">
            <a:spLocks noChangeArrowheads="1"/>
          </p:cNvSpPr>
          <p:nvPr/>
        </p:nvSpPr>
        <p:spPr bwMode="auto">
          <a:xfrm>
            <a:off x="228600" y="5943600"/>
            <a:ext cx="1981200" cy="736091"/>
          </a:xfrm>
          <a:prstGeom prst="rect">
            <a:avLst/>
          </a:prstGeom>
          <a:noFill/>
          <a:ln w="12700" algn="ctr">
            <a:noFill/>
            <a:miter lim="800000"/>
            <a:headEnd/>
            <a:tailEnd/>
          </a:ln>
          <a:effectLst/>
        </p:spPr>
        <p:txBody>
          <a:bodyPr wrap="square" lIns="90480" tIns="44446" rIns="90480" bIns="44446">
            <a:spAutoFit/>
          </a:bodyPr>
          <a:lstStyle/>
          <a:p>
            <a:pPr defTabSz="914485"/>
            <a:r>
              <a:rPr lang="en-US" sz="1400" dirty="0"/>
              <a:t>Source: Energy Information Administration</a:t>
            </a:r>
          </a:p>
        </p:txBody>
      </p:sp>
      <p:grpSp>
        <p:nvGrpSpPr>
          <p:cNvPr id="2" name="Group 10"/>
          <p:cNvGrpSpPr/>
          <p:nvPr/>
        </p:nvGrpSpPr>
        <p:grpSpPr>
          <a:xfrm>
            <a:off x="2734656" y="3059668"/>
            <a:ext cx="6028344" cy="3645932"/>
            <a:chOff x="2734656" y="3059668"/>
            <a:chExt cx="6028344" cy="3645932"/>
          </a:xfrm>
        </p:grpSpPr>
        <p:sp>
          <p:nvSpPr>
            <p:cNvPr id="10" name="TextBox 9"/>
            <p:cNvSpPr txBox="1"/>
            <p:nvPr/>
          </p:nvSpPr>
          <p:spPr>
            <a:xfrm>
              <a:off x="3276600" y="3059668"/>
              <a:ext cx="5410200" cy="369332"/>
            </a:xfrm>
            <a:prstGeom prst="rect">
              <a:avLst/>
            </a:prstGeom>
            <a:noFill/>
          </p:spPr>
          <p:txBody>
            <a:bodyPr wrap="square" rtlCol="0">
              <a:spAutoFit/>
            </a:bodyPr>
            <a:lstStyle/>
            <a:p>
              <a:pPr algn="ctr"/>
              <a:r>
                <a:rPr lang="en-US" b="1" dirty="0" smtClean="0"/>
                <a:t>U.S. Energy Consumption by Fuel (2009)</a:t>
              </a:r>
              <a:endParaRPr lang="en-US" dirty="0"/>
            </a:p>
          </p:txBody>
        </p:sp>
        <p:pic>
          <p:nvPicPr>
            <p:cNvPr id="9"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34656" y="3429000"/>
              <a:ext cx="6028344" cy="3276600"/>
            </a:xfrm>
            <a:prstGeom prst="rect">
              <a:avLst/>
            </a:prstGeom>
            <a:noFill/>
            <a:ln w="9525">
              <a:noFill/>
              <a:miter lim="800000"/>
              <a:headEnd/>
              <a:tailEnd/>
            </a:ln>
          </p:spPr>
        </p:pic>
      </p:grpSp>
      <p:grpSp>
        <p:nvGrpSpPr>
          <p:cNvPr id="3" name="Group 12"/>
          <p:cNvGrpSpPr/>
          <p:nvPr/>
        </p:nvGrpSpPr>
        <p:grpSpPr>
          <a:xfrm>
            <a:off x="381000" y="152400"/>
            <a:ext cx="5589814" cy="2742232"/>
            <a:chOff x="381000" y="316468"/>
            <a:chExt cx="5589814" cy="2742232"/>
          </a:xfrm>
        </p:grpSpPr>
        <p:pic>
          <p:nvPicPr>
            <p:cNvPr id="958469" name="Picture 5"/>
            <p:cNvPicPr>
              <a:picLocks noChangeAspect="1" noChangeArrowheads="1"/>
            </p:cNvPicPr>
            <p:nvPr/>
          </p:nvPicPr>
          <p:blipFill>
            <a:blip r:embed="rId3" cstate="print">
              <a:clrChange>
                <a:clrFrom>
                  <a:srgbClr val="FFFFFF"/>
                </a:clrFrom>
                <a:clrTo>
                  <a:srgbClr val="FFFFFF">
                    <a:alpha val="0"/>
                  </a:srgbClr>
                </a:clrTo>
              </a:clrChange>
            </a:blip>
            <a:srcRect l="398" t="10616" b="1425"/>
            <a:stretch>
              <a:fillRect/>
            </a:stretch>
          </p:blipFill>
          <p:spPr bwMode="auto">
            <a:xfrm>
              <a:off x="381000" y="533400"/>
              <a:ext cx="5589814" cy="2525300"/>
            </a:xfrm>
            <a:prstGeom prst="rect">
              <a:avLst/>
            </a:prstGeom>
            <a:noFill/>
            <a:ln w="9525">
              <a:noFill/>
              <a:miter lim="800000"/>
              <a:headEnd/>
              <a:tailEnd/>
            </a:ln>
            <a:effectLst/>
          </p:spPr>
        </p:pic>
        <p:sp>
          <p:nvSpPr>
            <p:cNvPr id="12" name="TextBox 11"/>
            <p:cNvSpPr txBox="1"/>
            <p:nvPr/>
          </p:nvSpPr>
          <p:spPr>
            <a:xfrm>
              <a:off x="838200" y="316468"/>
              <a:ext cx="4648200" cy="369332"/>
            </a:xfrm>
            <a:prstGeom prst="rect">
              <a:avLst/>
            </a:prstGeom>
            <a:noFill/>
          </p:spPr>
          <p:txBody>
            <a:bodyPr wrap="square" rtlCol="0">
              <a:spAutoFit/>
            </a:bodyPr>
            <a:lstStyle/>
            <a:p>
              <a:pPr algn="ctr"/>
              <a:r>
                <a:rPr lang="en-US" b="1" dirty="0" smtClean="0"/>
                <a:t>U.S. Energy Consumption by Sector</a:t>
              </a:r>
              <a:endParaRPr lang="en-US" b="1" dirty="0"/>
            </a:p>
          </p:txBody>
        </p:sp>
      </p:grpSp>
      <p:sp>
        <p:nvSpPr>
          <p:cNvPr id="14" name="TextBox 13"/>
          <p:cNvSpPr txBox="1"/>
          <p:nvPr/>
        </p:nvSpPr>
        <p:spPr>
          <a:xfrm>
            <a:off x="7239000" y="304800"/>
            <a:ext cx="1447800" cy="584775"/>
          </a:xfrm>
          <a:prstGeom prst="rect">
            <a:avLst/>
          </a:prstGeom>
          <a:solidFill>
            <a:schemeClr val="accent1">
              <a:lumMod val="60000"/>
              <a:lumOff val="40000"/>
            </a:schemeClr>
          </a:solidFill>
          <a:ln>
            <a:solidFill>
              <a:schemeClr val="tx1"/>
            </a:solidFill>
          </a:ln>
        </p:spPr>
        <p:txBody>
          <a:bodyPr wrap="square" rtlCol="0">
            <a:spAutoFit/>
          </a:bodyPr>
          <a:lstStyle/>
          <a:p>
            <a:r>
              <a:rPr lang="en-US" sz="3200" b="1" dirty="0" smtClean="0"/>
              <a:t>Energy</a:t>
            </a:r>
            <a:endParaRPr lang="en-US" sz="32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Policies: ETS</a:t>
            </a:r>
            <a:endParaRPr lang="en-US" dirty="0"/>
          </a:p>
        </p:txBody>
      </p:sp>
      <p:sp>
        <p:nvSpPr>
          <p:cNvPr id="3" name="Content Placeholder 2"/>
          <p:cNvSpPr>
            <a:spLocks noGrp="1"/>
          </p:cNvSpPr>
          <p:nvPr>
            <p:ph sz="half" idx="1"/>
          </p:nvPr>
        </p:nvSpPr>
        <p:spPr>
          <a:xfrm>
            <a:off x="457200" y="1600200"/>
            <a:ext cx="4038600" cy="4724400"/>
          </a:xfrm>
        </p:spPr>
        <p:txBody>
          <a:bodyPr>
            <a:normAutofit fontScale="92500" lnSpcReduction="10000"/>
          </a:bodyPr>
          <a:lstStyle/>
          <a:p>
            <a:r>
              <a:rPr lang="en-US" dirty="0" smtClean="0"/>
              <a:t>Cap-and-Trade mechanism</a:t>
            </a:r>
          </a:p>
          <a:p>
            <a:r>
              <a:rPr lang="en-US" dirty="0" smtClean="0"/>
              <a:t>2005, 30 countries, 40% of all GHG emissions (50% in 2012 with airlines)</a:t>
            </a:r>
          </a:p>
          <a:p>
            <a:r>
              <a:rPr lang="en-US" dirty="0" smtClean="0"/>
              <a:t>All industrial sources of GHG</a:t>
            </a:r>
          </a:p>
          <a:p>
            <a:r>
              <a:rPr lang="en-US" dirty="0" smtClean="0"/>
              <a:t>Allocations down by 21% in 2020 =&gt; Kyoto target (down 30% if global agreement on climate policy)</a:t>
            </a:r>
          </a:p>
          <a:p>
            <a:endParaRPr lang="en-US" dirty="0"/>
          </a:p>
        </p:txBody>
      </p:sp>
      <p:pic>
        <p:nvPicPr>
          <p:cNvPr id="7" name="Content Placeholder 6" descr="burden_sharing.bmp"/>
          <p:cNvPicPr>
            <a:picLocks noGrp="1" noChangeAspect="1"/>
          </p:cNvPicPr>
          <p:nvPr>
            <p:ph sz="half" idx="2"/>
          </p:nvPr>
        </p:nvPicPr>
        <p:blipFill>
          <a:blip r:embed="rId2" cstate="print"/>
          <a:stretch>
            <a:fillRect/>
          </a:stretch>
        </p:blipFill>
        <p:spPr>
          <a:xfrm>
            <a:off x="4648200" y="1746712"/>
            <a:ext cx="4038600" cy="4232939"/>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 Policies</a:t>
            </a:r>
            <a:endParaRPr lang="en-US" dirty="0"/>
          </a:p>
        </p:txBody>
      </p:sp>
      <p:sp>
        <p:nvSpPr>
          <p:cNvPr id="3" name="Content Placeholder 2"/>
          <p:cNvSpPr>
            <a:spLocks noGrp="1"/>
          </p:cNvSpPr>
          <p:nvPr>
            <p:ph idx="1"/>
          </p:nvPr>
        </p:nvSpPr>
        <p:spPr/>
        <p:txBody>
          <a:bodyPr>
            <a:normAutofit fontScale="92500"/>
          </a:bodyPr>
          <a:lstStyle/>
          <a:p>
            <a:r>
              <a:rPr lang="en-US" dirty="0" smtClean="0"/>
              <a:t>White Paper released in 2009</a:t>
            </a:r>
          </a:p>
          <a:p>
            <a:r>
              <a:rPr lang="en-US" dirty="0" smtClean="0"/>
              <a:t>Key sectors:</a:t>
            </a:r>
          </a:p>
          <a:p>
            <a:pPr lvl="1"/>
            <a:r>
              <a:rPr lang="en-US" dirty="0" smtClean="0"/>
              <a:t>Health Impacts</a:t>
            </a:r>
          </a:p>
          <a:p>
            <a:pPr lvl="1"/>
            <a:r>
              <a:rPr lang="en-US" dirty="0" smtClean="0"/>
              <a:t>Agriculture and Forests</a:t>
            </a:r>
          </a:p>
          <a:p>
            <a:pPr lvl="1"/>
            <a:r>
              <a:rPr lang="en-US" dirty="0" smtClean="0"/>
              <a:t>Biodiversity, Ecosystems and Water Resources</a:t>
            </a:r>
          </a:p>
          <a:p>
            <a:pPr lvl="1"/>
            <a:r>
              <a:rPr lang="en-US" dirty="0" smtClean="0"/>
              <a:t>Coastal and Marine Areas</a:t>
            </a:r>
          </a:p>
          <a:p>
            <a:pPr lvl="1"/>
            <a:r>
              <a:rPr lang="en-US" dirty="0" smtClean="0"/>
              <a:t>Infrastructure and Production Sector</a:t>
            </a:r>
          </a:p>
          <a:p>
            <a:pPr lvl="1"/>
            <a:r>
              <a:rPr lang="en-US" dirty="0" smtClean="0"/>
              <a:t>Emergency Services</a:t>
            </a:r>
          </a:p>
          <a:p>
            <a:r>
              <a:rPr lang="en-US" dirty="0" smtClean="0"/>
              <a:t>Every country needs an adaptation plan by 2012</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 Policies (2)</a:t>
            </a:r>
            <a:endParaRPr lang="en-US" dirty="0"/>
          </a:p>
        </p:txBody>
      </p:sp>
      <p:pic>
        <p:nvPicPr>
          <p:cNvPr id="4" name="Content Placeholder 3" descr="adapt_UK.bmp"/>
          <p:cNvPicPr>
            <a:picLocks noGrp="1" noChangeAspect="1"/>
          </p:cNvPicPr>
          <p:nvPr>
            <p:ph idx="1"/>
          </p:nvPr>
        </p:nvPicPr>
        <p:blipFill>
          <a:blip r:embed="rId2" cstate="print"/>
          <a:stretch>
            <a:fillRect/>
          </a:stretch>
        </p:blipFill>
        <p:spPr>
          <a:xfrm>
            <a:off x="1352167" y="1371600"/>
            <a:ext cx="6439665" cy="4525963"/>
          </a:xfrm>
        </p:spPr>
      </p:pic>
      <p:sp>
        <p:nvSpPr>
          <p:cNvPr id="5" name="TextBox 4"/>
          <p:cNvSpPr txBox="1"/>
          <p:nvPr/>
        </p:nvSpPr>
        <p:spPr>
          <a:xfrm>
            <a:off x="914400" y="6096000"/>
            <a:ext cx="6934200" cy="369332"/>
          </a:xfrm>
          <a:prstGeom prst="rect">
            <a:avLst/>
          </a:prstGeom>
          <a:noFill/>
        </p:spPr>
        <p:txBody>
          <a:bodyPr wrap="square" rtlCol="0">
            <a:spAutoFit/>
          </a:bodyPr>
          <a:lstStyle/>
          <a:p>
            <a:r>
              <a:rPr lang="en-US" dirty="0" smtClean="0"/>
              <a:t>Source: DEFRA (UK Department for Environment Food and Rural Affairs)</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Energy Technologies</a:t>
            </a:r>
            <a:endParaRPr lang="en-US" dirty="0"/>
          </a:p>
        </p:txBody>
      </p:sp>
      <p:sp>
        <p:nvSpPr>
          <p:cNvPr id="3" name="Content Placeholder 2"/>
          <p:cNvSpPr>
            <a:spLocks noGrp="1"/>
          </p:cNvSpPr>
          <p:nvPr>
            <p:ph sz="half" idx="1"/>
          </p:nvPr>
        </p:nvSpPr>
        <p:spPr/>
        <p:txBody>
          <a:bodyPr>
            <a:normAutofit fontScale="92500"/>
          </a:bodyPr>
          <a:lstStyle/>
          <a:p>
            <a:r>
              <a:rPr lang="en-US" dirty="0" smtClean="0"/>
              <a:t>NER 300:</a:t>
            </a:r>
          </a:p>
          <a:p>
            <a:pPr lvl="1"/>
            <a:r>
              <a:rPr lang="en-US" dirty="0" smtClean="0"/>
              <a:t>Fund for demonstration plants</a:t>
            </a:r>
          </a:p>
          <a:p>
            <a:pPr lvl="1"/>
            <a:r>
              <a:rPr lang="en-US" dirty="0" smtClean="0"/>
              <a:t>First call in Nov 2011</a:t>
            </a:r>
          </a:p>
          <a:p>
            <a:pPr lvl="1"/>
            <a:r>
              <a:rPr lang="en-US" dirty="0" smtClean="0"/>
              <a:t>Around 9 billion Euros</a:t>
            </a:r>
          </a:p>
          <a:p>
            <a:pPr lvl="1"/>
            <a:r>
              <a:rPr lang="en-US" dirty="0" smtClean="0"/>
              <a:t>Renewable energy projects</a:t>
            </a:r>
          </a:p>
          <a:p>
            <a:pPr lvl="1"/>
            <a:r>
              <a:rPr lang="en-US" dirty="0" smtClean="0"/>
              <a:t>CCS demonstration plants</a:t>
            </a:r>
          </a:p>
          <a:p>
            <a:r>
              <a:rPr lang="en-US" dirty="0" smtClean="0"/>
              <a:t>Lots of initiatives at the national level (to meet the renewable energy targets)		</a:t>
            </a:r>
            <a:endParaRPr lang="en-US" dirty="0"/>
          </a:p>
        </p:txBody>
      </p:sp>
      <p:pic>
        <p:nvPicPr>
          <p:cNvPr id="5" name="Content Placeholder 4" descr="NER_300.bmp"/>
          <p:cNvPicPr>
            <a:picLocks noGrp="1" noChangeAspect="1"/>
          </p:cNvPicPr>
          <p:nvPr>
            <p:ph sz="half" idx="2"/>
          </p:nvPr>
        </p:nvPicPr>
        <p:blipFill>
          <a:blip r:embed="rId2" cstate="print"/>
          <a:stretch>
            <a:fillRect/>
          </a:stretch>
        </p:blipFill>
        <p:spPr>
          <a:xfrm>
            <a:off x="5238750" y="1691481"/>
            <a:ext cx="2857500" cy="4343400"/>
          </a:xfrm>
        </p:spPr>
      </p:pic>
      <p:sp>
        <p:nvSpPr>
          <p:cNvPr id="6" name="TextBox 5"/>
          <p:cNvSpPr txBox="1"/>
          <p:nvPr/>
        </p:nvSpPr>
        <p:spPr>
          <a:xfrm>
            <a:off x="5486400" y="6248400"/>
            <a:ext cx="2971800" cy="369332"/>
          </a:xfrm>
          <a:prstGeom prst="rect">
            <a:avLst/>
          </a:prstGeom>
          <a:noFill/>
        </p:spPr>
        <p:txBody>
          <a:bodyPr wrap="square" rtlCol="0">
            <a:spAutoFit/>
          </a:bodyPr>
          <a:lstStyle/>
          <a:p>
            <a:r>
              <a:rPr lang="en-US" dirty="0" smtClean="0"/>
              <a:t>Source: EU DGCLIMA</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Actors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General consensus</a:t>
            </a:r>
          </a:p>
          <a:p>
            <a:r>
              <a:rPr lang="en-US" dirty="0" smtClean="0"/>
              <a:t>Effort sharing help Eastern Europe countries to agree</a:t>
            </a:r>
          </a:p>
          <a:p>
            <a:r>
              <a:rPr lang="en-US" dirty="0" smtClean="0"/>
              <a:t>Green parties and ecological movements are very powerful (participated to some governments)</a:t>
            </a:r>
          </a:p>
          <a:p>
            <a:r>
              <a:rPr lang="en-US" dirty="0" smtClean="0"/>
              <a:t>46 European Parliamentary members</a:t>
            </a:r>
          </a:p>
          <a:p>
            <a:endParaRPr lang="en-US" dirty="0"/>
          </a:p>
        </p:txBody>
      </p:sp>
      <p:pic>
        <p:nvPicPr>
          <p:cNvPr id="6" name="Content Placeholder 5" descr="gp.jpeg"/>
          <p:cNvPicPr>
            <a:picLocks noGrp="1" noChangeAspect="1"/>
          </p:cNvPicPr>
          <p:nvPr>
            <p:ph sz="half" idx="2"/>
          </p:nvPr>
        </p:nvPicPr>
        <p:blipFill>
          <a:blip r:embed="rId2" cstate="print"/>
          <a:stretch>
            <a:fillRect/>
          </a:stretch>
        </p:blipFill>
        <p:spPr>
          <a:xfrm>
            <a:off x="5238750" y="2724944"/>
            <a:ext cx="2857500" cy="2276475"/>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Barriers</a:t>
            </a:r>
            <a:endParaRPr lang="en-US" dirty="0"/>
          </a:p>
        </p:txBody>
      </p:sp>
      <p:sp>
        <p:nvSpPr>
          <p:cNvPr id="5" name="Content Placeholder 3"/>
          <p:cNvSpPr>
            <a:spLocks noGrp="1"/>
          </p:cNvSpPr>
          <p:nvPr>
            <p:ph sz="half" idx="2"/>
          </p:nvPr>
        </p:nvSpPr>
        <p:spPr/>
        <p:txBody>
          <a:bodyPr>
            <a:normAutofit/>
          </a:bodyPr>
          <a:lstStyle/>
          <a:p>
            <a:r>
              <a:rPr lang="en-US" dirty="0" smtClean="0"/>
              <a:t>Some industry reluctance</a:t>
            </a:r>
          </a:p>
          <a:p>
            <a:r>
              <a:rPr lang="en-US" dirty="0" smtClean="0"/>
              <a:t>Fear of a clean energy bubble</a:t>
            </a:r>
          </a:p>
          <a:p>
            <a:r>
              <a:rPr lang="en-US" dirty="0" smtClean="0"/>
              <a:t>Economic crisis</a:t>
            </a:r>
          </a:p>
          <a:p>
            <a:r>
              <a:rPr lang="en-US" dirty="0" smtClean="0"/>
              <a:t>Feeling that we’re alone in the world…</a:t>
            </a:r>
            <a:endParaRPr lang="en-US" dirty="0"/>
          </a:p>
        </p:txBody>
      </p:sp>
      <p:pic>
        <p:nvPicPr>
          <p:cNvPr id="8" name="Content Placeholder 7" descr="euro.jpeg"/>
          <p:cNvPicPr>
            <a:picLocks noGrp="1" noChangeAspect="1"/>
          </p:cNvPicPr>
          <p:nvPr>
            <p:ph sz="half" idx="1"/>
          </p:nvPr>
        </p:nvPicPr>
        <p:blipFill>
          <a:blip r:embed="rId2" cstate="print"/>
          <a:stretch>
            <a:fillRect/>
          </a:stretch>
        </p:blipFill>
        <p:spPr>
          <a:xfrm>
            <a:off x="1047750" y="2133600"/>
            <a:ext cx="2857500" cy="2857500"/>
          </a:xfr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Climate Policies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Past Negotiations</a:t>
            </a:r>
            <a:endParaRPr lang="en-US" dirty="0"/>
          </a:p>
        </p:txBody>
      </p:sp>
      <p:pic>
        <p:nvPicPr>
          <p:cNvPr id="7" name="Content Placeholder 6" descr="connie.jpeg"/>
          <p:cNvPicPr>
            <a:picLocks noGrp="1" noChangeAspect="1"/>
          </p:cNvPicPr>
          <p:nvPr>
            <p:ph sz="half" idx="1"/>
          </p:nvPr>
        </p:nvPicPr>
        <p:blipFill>
          <a:blip r:embed="rId2" cstate="print"/>
          <a:stretch>
            <a:fillRect/>
          </a:stretch>
        </p:blipFill>
        <p:spPr>
          <a:xfrm>
            <a:off x="1047750" y="2590800"/>
            <a:ext cx="2857500" cy="2066925"/>
          </a:xfrm>
        </p:spPr>
      </p:pic>
      <p:sp>
        <p:nvSpPr>
          <p:cNvPr id="6" name="Content Placeholder 5"/>
          <p:cNvSpPr>
            <a:spLocks noGrp="1"/>
          </p:cNvSpPr>
          <p:nvPr>
            <p:ph sz="half" idx="2"/>
          </p:nvPr>
        </p:nvSpPr>
        <p:spPr/>
        <p:txBody>
          <a:bodyPr>
            <a:normAutofit lnSpcReduction="10000"/>
          </a:bodyPr>
          <a:lstStyle/>
          <a:p>
            <a:r>
              <a:rPr lang="en-US" dirty="0" smtClean="0"/>
              <a:t>Copenhagen:</a:t>
            </a:r>
          </a:p>
          <a:p>
            <a:pPr lvl="1"/>
            <a:r>
              <a:rPr lang="en-US" dirty="0" smtClean="0"/>
              <a:t>Push for a very ambitious accord</a:t>
            </a:r>
          </a:p>
          <a:p>
            <a:pPr lvl="1"/>
            <a:r>
              <a:rPr lang="en-US" dirty="0" smtClean="0"/>
              <a:t>Commitment to 20% and 30% if global deal</a:t>
            </a:r>
          </a:p>
          <a:p>
            <a:pPr lvl="1"/>
            <a:r>
              <a:rPr lang="en-US" dirty="0" smtClean="0"/>
              <a:t>Put on the side of the negotiation</a:t>
            </a:r>
          </a:p>
          <a:p>
            <a:r>
              <a:rPr lang="en-US" dirty="0" err="1" smtClean="0"/>
              <a:t>Cancùn</a:t>
            </a:r>
            <a:r>
              <a:rPr lang="en-US" dirty="0" smtClean="0"/>
              <a:t>:</a:t>
            </a:r>
          </a:p>
          <a:p>
            <a:pPr lvl="1"/>
            <a:r>
              <a:rPr lang="en-US" dirty="0" smtClean="0"/>
              <a:t>Rather passive role</a:t>
            </a:r>
          </a:p>
          <a:p>
            <a:pPr lvl="1"/>
            <a:r>
              <a:rPr lang="en-US" dirty="0" smtClean="0"/>
              <a:t>Internal division on the 30% target</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International Cooperation</a:t>
            </a:r>
            <a:endParaRPr lang="en-US" dirty="0"/>
          </a:p>
        </p:txBody>
      </p:sp>
      <p:sp>
        <p:nvSpPr>
          <p:cNvPr id="8" name="Content Placeholder 7"/>
          <p:cNvSpPr>
            <a:spLocks noGrp="1"/>
          </p:cNvSpPr>
          <p:nvPr>
            <p:ph sz="half" idx="1"/>
          </p:nvPr>
        </p:nvSpPr>
        <p:spPr/>
        <p:txBody>
          <a:bodyPr/>
          <a:lstStyle/>
          <a:p>
            <a:r>
              <a:rPr lang="en-US" dirty="0" smtClean="0"/>
              <a:t>€ 7.2 billion over the period 2010-2012 for the fast-start fund</a:t>
            </a:r>
          </a:p>
          <a:p>
            <a:r>
              <a:rPr lang="en-US" dirty="0" smtClean="0"/>
              <a:t>Global Climate Change Alliance (existing fund)</a:t>
            </a:r>
          </a:p>
          <a:p>
            <a:r>
              <a:rPr lang="en-US" dirty="0" smtClean="0"/>
              <a:t>Global Energy Efficiency and Renewable Energy Fund €100 million for developing countries</a:t>
            </a:r>
            <a:endParaRPr lang="en-US" dirty="0"/>
          </a:p>
        </p:txBody>
      </p:sp>
      <p:pic>
        <p:nvPicPr>
          <p:cNvPr id="10" name="Content Placeholder 9" descr="eur_aid.bmp"/>
          <p:cNvPicPr>
            <a:picLocks noGrp="1" noChangeAspect="1"/>
          </p:cNvPicPr>
          <p:nvPr>
            <p:ph sz="half" idx="2"/>
          </p:nvPr>
        </p:nvPicPr>
        <p:blipFill>
          <a:blip r:embed="rId2" cstate="print"/>
          <a:stretch>
            <a:fillRect/>
          </a:stretch>
        </p:blipFill>
        <p:spPr>
          <a:xfrm>
            <a:off x="4648200" y="1934599"/>
            <a:ext cx="4038600" cy="3857165"/>
          </a:xfrm>
        </p:spPr>
      </p:pic>
      <p:sp>
        <p:nvSpPr>
          <p:cNvPr id="11" name="TextBox 10"/>
          <p:cNvSpPr txBox="1"/>
          <p:nvPr/>
        </p:nvSpPr>
        <p:spPr>
          <a:xfrm>
            <a:off x="5344694" y="6248400"/>
            <a:ext cx="3037306" cy="369332"/>
          </a:xfrm>
          <a:prstGeom prst="rect">
            <a:avLst/>
          </a:prstGeom>
          <a:noFill/>
        </p:spPr>
        <p:txBody>
          <a:bodyPr wrap="none" rtlCol="0">
            <a:spAutoFit/>
          </a:bodyPr>
          <a:lstStyle/>
          <a:p>
            <a:r>
              <a:rPr lang="en-US" dirty="0" smtClean="0"/>
              <a:t>Source: European Commission</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Mexico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304800"/>
            <a:ext cx="1981200" cy="584775"/>
          </a:xfrm>
          <a:prstGeom prst="rect">
            <a:avLst/>
          </a:prstGeom>
          <a:solidFill>
            <a:schemeClr val="accent1">
              <a:lumMod val="60000"/>
              <a:lumOff val="40000"/>
            </a:schemeClr>
          </a:solidFill>
          <a:ln>
            <a:solidFill>
              <a:schemeClr val="tx1"/>
            </a:solidFill>
          </a:ln>
        </p:spPr>
        <p:txBody>
          <a:bodyPr wrap="square" rtlCol="0">
            <a:spAutoFit/>
          </a:bodyPr>
          <a:lstStyle/>
          <a:p>
            <a:r>
              <a:rPr lang="en-US" sz="3200" b="1" dirty="0" smtClean="0"/>
              <a:t>Emissions</a:t>
            </a:r>
            <a:endParaRPr lang="en-US" sz="3200" b="1" dirty="0"/>
          </a:p>
        </p:txBody>
      </p:sp>
      <p:pic>
        <p:nvPicPr>
          <p:cNvPr id="2051" name="Picture 3"/>
          <p:cNvPicPr>
            <a:picLocks noChangeAspect="1" noChangeArrowheads="1"/>
          </p:cNvPicPr>
          <p:nvPr/>
        </p:nvPicPr>
        <p:blipFill>
          <a:blip r:embed="rId2" cstate="print"/>
          <a:srcRect/>
          <a:stretch>
            <a:fillRect/>
          </a:stretch>
        </p:blipFill>
        <p:spPr bwMode="auto">
          <a:xfrm>
            <a:off x="228600" y="3886200"/>
            <a:ext cx="3588026" cy="2895600"/>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4191000" y="3886200"/>
            <a:ext cx="3657600" cy="2900412"/>
          </a:xfrm>
          <a:prstGeom prst="rect">
            <a:avLst/>
          </a:prstGeom>
          <a:noFill/>
          <a:ln w="9525">
            <a:noFill/>
            <a:miter lim="800000"/>
            <a:headEnd/>
            <a:tailEnd/>
          </a:ln>
        </p:spPr>
      </p:pic>
      <p:grpSp>
        <p:nvGrpSpPr>
          <p:cNvPr id="2" name="Group 7"/>
          <p:cNvGrpSpPr/>
          <p:nvPr/>
        </p:nvGrpSpPr>
        <p:grpSpPr>
          <a:xfrm>
            <a:off x="228600" y="228600"/>
            <a:ext cx="5715000" cy="3527926"/>
            <a:chOff x="228600" y="228600"/>
            <a:chExt cx="5715000" cy="3527926"/>
          </a:xfrm>
        </p:grpSpPr>
        <p:pic>
          <p:nvPicPr>
            <p:cNvPr id="2050" name="Picture 2"/>
            <p:cNvPicPr>
              <a:picLocks noChangeAspect="1" noChangeArrowheads="1"/>
            </p:cNvPicPr>
            <p:nvPr/>
          </p:nvPicPr>
          <p:blipFill>
            <a:blip r:embed="rId4" cstate="print"/>
            <a:srcRect/>
            <a:stretch>
              <a:fillRect/>
            </a:stretch>
          </p:blipFill>
          <p:spPr bwMode="auto">
            <a:xfrm>
              <a:off x="228600" y="228600"/>
              <a:ext cx="4953000" cy="3527926"/>
            </a:xfrm>
            <a:prstGeom prst="rect">
              <a:avLst/>
            </a:prstGeom>
            <a:noFill/>
            <a:ln w="9525">
              <a:noFill/>
              <a:miter lim="800000"/>
              <a:headEnd/>
              <a:tailEnd/>
            </a:ln>
          </p:spPr>
        </p:pic>
        <p:sp>
          <p:nvSpPr>
            <p:cNvPr id="7" name="TextBox 6"/>
            <p:cNvSpPr txBox="1"/>
            <p:nvPr/>
          </p:nvSpPr>
          <p:spPr>
            <a:xfrm>
              <a:off x="5181600" y="990600"/>
              <a:ext cx="762000" cy="923330"/>
            </a:xfrm>
            <a:prstGeom prst="rect">
              <a:avLst/>
            </a:prstGeom>
            <a:noFill/>
          </p:spPr>
          <p:txBody>
            <a:bodyPr wrap="square" rtlCol="0">
              <a:spAutoFit/>
            </a:bodyPr>
            <a:lstStyle/>
            <a:p>
              <a:r>
                <a:rPr lang="en-US" b="1" dirty="0" smtClean="0">
                  <a:solidFill>
                    <a:schemeClr val="accent3"/>
                  </a:solidFill>
                </a:rPr>
                <a:t>41%</a:t>
              </a:r>
            </a:p>
            <a:p>
              <a:r>
                <a:rPr lang="en-US" b="1" dirty="0" smtClean="0">
                  <a:solidFill>
                    <a:schemeClr val="accent4"/>
                  </a:solidFill>
                </a:rPr>
                <a:t>33%</a:t>
              </a:r>
            </a:p>
            <a:p>
              <a:r>
                <a:rPr lang="en-US" b="1" dirty="0" smtClean="0">
                  <a:solidFill>
                    <a:schemeClr val="tx2"/>
                  </a:solidFill>
                </a:rPr>
                <a:t>26%</a:t>
              </a:r>
              <a:endParaRPr lang="en-US" b="1" dirty="0">
                <a:solidFill>
                  <a:schemeClr val="tx2"/>
                </a:solidFill>
              </a:endParaRPr>
            </a:p>
          </p:txBody>
        </p: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4925" y="0"/>
            <a:ext cx="910907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graphicFrame>
        <p:nvGraphicFramePr>
          <p:cNvPr id="24" name="20 Gráfico"/>
          <p:cNvGraphicFramePr>
            <a:graphicFrameLocks noGrp="1"/>
          </p:cNvGraphicFramePr>
          <p:nvPr/>
        </p:nvGraphicFramePr>
        <p:xfrm>
          <a:off x="238124" y="433386"/>
          <a:ext cx="8667750" cy="6076950"/>
        </p:xfrm>
        <a:graphic>
          <a:graphicData uri="http://schemas.openxmlformats.org/drawingml/2006/chart">
            <c:chart xmlns:c="http://schemas.openxmlformats.org/drawingml/2006/chart" xmlns:r="http://schemas.openxmlformats.org/officeDocument/2006/relationships" r:id="rId2"/>
          </a:graphicData>
        </a:graphic>
      </p:graphicFrame>
      <p:sp>
        <p:nvSpPr>
          <p:cNvPr id="20484" name="Text Box 2"/>
          <p:cNvSpPr txBox="1">
            <a:spLocks noChangeArrowheads="1"/>
          </p:cNvSpPr>
          <p:nvPr/>
        </p:nvSpPr>
        <p:spPr bwMode="auto">
          <a:xfrm>
            <a:off x="3009900" y="4533900"/>
            <a:ext cx="790575" cy="200025"/>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Mexico</a:t>
            </a:r>
            <a:endParaRPr lang="es-MX" sz="1000" b="1" dirty="0">
              <a:solidFill>
                <a:srgbClr val="000000"/>
              </a:solidFill>
              <a:cs typeface="Arial" charset="0"/>
            </a:endParaRPr>
          </a:p>
        </p:txBody>
      </p:sp>
      <p:sp>
        <p:nvSpPr>
          <p:cNvPr id="20485" name="Text Box 3"/>
          <p:cNvSpPr txBox="1">
            <a:spLocks noChangeArrowheads="1"/>
          </p:cNvSpPr>
          <p:nvPr/>
        </p:nvSpPr>
        <p:spPr bwMode="auto">
          <a:xfrm>
            <a:off x="1743075" y="4667250"/>
            <a:ext cx="638175" cy="304800"/>
          </a:xfrm>
          <a:prstGeom prst="rect">
            <a:avLst/>
          </a:prstGeom>
          <a:noFill/>
          <a:ln w="9525">
            <a:noFill/>
            <a:miter lim="800000"/>
            <a:headEnd/>
            <a:tailEnd/>
          </a:ln>
        </p:spPr>
        <p:txBody>
          <a:bodyPr lIns="27432" tIns="22860" rIns="0" bIns="0"/>
          <a:lstStyle/>
          <a:p>
            <a:pPr rtl="1"/>
            <a:r>
              <a:rPr lang="es-MX" sz="1000" b="1" dirty="0">
                <a:solidFill>
                  <a:srgbClr val="000000"/>
                </a:solidFill>
                <a:cs typeface="Arial" charset="0"/>
              </a:rPr>
              <a:t>*China</a:t>
            </a:r>
          </a:p>
        </p:txBody>
      </p:sp>
      <p:sp>
        <p:nvSpPr>
          <p:cNvPr id="20486" name="Text Box 4"/>
          <p:cNvSpPr txBox="1">
            <a:spLocks noChangeArrowheads="1"/>
          </p:cNvSpPr>
          <p:nvPr/>
        </p:nvSpPr>
        <p:spPr bwMode="auto">
          <a:xfrm>
            <a:off x="4514850" y="1676400"/>
            <a:ext cx="657225" cy="152400"/>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Canada</a:t>
            </a:r>
            <a:endParaRPr lang="es-MX" sz="1000" b="1" dirty="0">
              <a:solidFill>
                <a:srgbClr val="000000"/>
              </a:solidFill>
              <a:cs typeface="Arial" charset="0"/>
            </a:endParaRPr>
          </a:p>
        </p:txBody>
      </p:sp>
      <p:sp>
        <p:nvSpPr>
          <p:cNvPr id="20487" name="Text Box 6"/>
          <p:cNvSpPr txBox="1">
            <a:spLocks noChangeArrowheads="1"/>
          </p:cNvSpPr>
          <p:nvPr/>
        </p:nvSpPr>
        <p:spPr bwMode="auto">
          <a:xfrm>
            <a:off x="4019550" y="3038475"/>
            <a:ext cx="914400" cy="161925"/>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Korea</a:t>
            </a:r>
            <a:endParaRPr lang="es-MX" sz="1000" b="1" dirty="0">
              <a:solidFill>
                <a:srgbClr val="000000"/>
              </a:solidFill>
              <a:cs typeface="Arial" charset="0"/>
            </a:endParaRPr>
          </a:p>
        </p:txBody>
      </p:sp>
      <p:sp>
        <p:nvSpPr>
          <p:cNvPr id="20488" name="Text Box 7"/>
          <p:cNvSpPr txBox="1">
            <a:spLocks noChangeArrowheads="1"/>
          </p:cNvSpPr>
          <p:nvPr/>
        </p:nvSpPr>
        <p:spPr bwMode="auto">
          <a:xfrm>
            <a:off x="5429250" y="2695575"/>
            <a:ext cx="876300" cy="257175"/>
          </a:xfrm>
          <a:prstGeom prst="rect">
            <a:avLst/>
          </a:prstGeom>
          <a:noFill/>
          <a:ln w="9525">
            <a:noFill/>
            <a:miter lim="800000"/>
            <a:headEnd/>
            <a:tailEnd/>
          </a:ln>
        </p:spPr>
        <p:txBody>
          <a:bodyPr lIns="27432" tIns="22860" rIns="0" bIns="0"/>
          <a:lstStyle/>
          <a:p>
            <a:pPr rtl="1"/>
            <a:r>
              <a:rPr lang="es-MX" sz="1000" b="1">
                <a:solidFill>
                  <a:srgbClr val="000000"/>
                </a:solidFill>
                <a:cs typeface="Arial" charset="0"/>
              </a:rPr>
              <a:t>Australia</a:t>
            </a:r>
          </a:p>
        </p:txBody>
      </p:sp>
      <p:sp>
        <p:nvSpPr>
          <p:cNvPr id="20489" name="Text Box 8"/>
          <p:cNvSpPr txBox="1">
            <a:spLocks noChangeArrowheads="1"/>
          </p:cNvSpPr>
          <p:nvPr/>
        </p:nvSpPr>
        <p:spPr bwMode="auto">
          <a:xfrm>
            <a:off x="3886200" y="4095750"/>
            <a:ext cx="771525" cy="257175"/>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Spain</a:t>
            </a:r>
            <a:endParaRPr lang="es-MX" sz="1000" b="1" dirty="0">
              <a:solidFill>
                <a:srgbClr val="000000"/>
              </a:solidFill>
              <a:cs typeface="Arial" charset="0"/>
            </a:endParaRPr>
          </a:p>
        </p:txBody>
      </p:sp>
      <p:sp>
        <p:nvSpPr>
          <p:cNvPr id="20490" name="Text Box 9"/>
          <p:cNvSpPr txBox="1">
            <a:spLocks noChangeArrowheads="1"/>
          </p:cNvSpPr>
          <p:nvPr/>
        </p:nvSpPr>
        <p:spPr bwMode="auto">
          <a:xfrm>
            <a:off x="5551488" y="1916113"/>
            <a:ext cx="1181100" cy="276225"/>
          </a:xfrm>
          <a:prstGeom prst="rect">
            <a:avLst/>
          </a:prstGeom>
          <a:noFill/>
          <a:ln w="9525">
            <a:noFill/>
            <a:miter lim="800000"/>
            <a:headEnd/>
            <a:tailEnd/>
          </a:ln>
        </p:spPr>
        <p:txBody>
          <a:bodyPr lIns="27432" tIns="22860" rIns="0" bIns="0"/>
          <a:lstStyle/>
          <a:p>
            <a:pPr algn="ctr" rtl="1"/>
            <a:r>
              <a:rPr lang="es-MX" sz="1000" b="1" dirty="0" smtClean="0">
                <a:solidFill>
                  <a:schemeClr val="bg1"/>
                </a:solidFill>
                <a:cs typeface="Arial" charset="0"/>
              </a:rPr>
              <a:t>US</a:t>
            </a:r>
            <a:endParaRPr lang="es-MX" sz="1100" b="1" dirty="0" smtClean="0">
              <a:solidFill>
                <a:schemeClr val="bg1"/>
              </a:solidFill>
              <a:cs typeface="Arial" charset="0"/>
            </a:endParaRPr>
          </a:p>
          <a:p>
            <a:pPr algn="ctr" rtl="1"/>
            <a:endParaRPr lang="es-MX" sz="1100" b="1" dirty="0" smtClean="0">
              <a:solidFill>
                <a:schemeClr val="bg1"/>
              </a:solidFill>
              <a:cs typeface="Arial" charset="0"/>
            </a:endParaRPr>
          </a:p>
          <a:p>
            <a:pPr algn="ctr" rtl="1"/>
            <a:endParaRPr lang="es-MX" sz="1100" b="1" dirty="0">
              <a:solidFill>
                <a:schemeClr val="bg1"/>
              </a:solidFill>
              <a:cs typeface="Arial" charset="0"/>
            </a:endParaRPr>
          </a:p>
        </p:txBody>
      </p:sp>
      <p:sp>
        <p:nvSpPr>
          <p:cNvPr id="20491" name="Text Box 10"/>
          <p:cNvSpPr txBox="1">
            <a:spLocks noChangeArrowheads="1"/>
          </p:cNvSpPr>
          <p:nvPr/>
        </p:nvSpPr>
        <p:spPr bwMode="auto">
          <a:xfrm>
            <a:off x="1552575" y="5448300"/>
            <a:ext cx="723900" cy="228600"/>
          </a:xfrm>
          <a:prstGeom prst="rect">
            <a:avLst/>
          </a:prstGeom>
          <a:noFill/>
          <a:ln w="9525">
            <a:noFill/>
            <a:miter lim="800000"/>
            <a:headEnd/>
            <a:tailEnd/>
          </a:ln>
        </p:spPr>
        <p:txBody>
          <a:bodyPr lIns="27432" tIns="22860" rIns="0" bIns="0"/>
          <a:lstStyle/>
          <a:p>
            <a:pPr rtl="1"/>
            <a:r>
              <a:rPr lang="es-MX" sz="1000" b="1" dirty="0">
                <a:solidFill>
                  <a:srgbClr val="000000"/>
                </a:solidFill>
                <a:cs typeface="Arial" charset="0"/>
              </a:rPr>
              <a:t>*India</a:t>
            </a:r>
          </a:p>
        </p:txBody>
      </p:sp>
      <p:sp>
        <p:nvSpPr>
          <p:cNvPr id="20492" name="Text Box 11"/>
          <p:cNvSpPr txBox="1">
            <a:spLocks noChangeArrowheads="1"/>
          </p:cNvSpPr>
          <p:nvPr/>
        </p:nvSpPr>
        <p:spPr bwMode="auto">
          <a:xfrm>
            <a:off x="1019175" y="5181600"/>
            <a:ext cx="704850" cy="219075"/>
          </a:xfrm>
          <a:prstGeom prst="rect">
            <a:avLst/>
          </a:prstGeom>
          <a:noFill/>
          <a:ln w="9525">
            <a:noFill/>
            <a:miter lim="800000"/>
            <a:headEnd/>
            <a:tailEnd/>
          </a:ln>
        </p:spPr>
        <p:txBody>
          <a:bodyPr lIns="27432" tIns="22860" rIns="0" bIns="0"/>
          <a:lstStyle/>
          <a:p>
            <a:pPr rtl="1"/>
            <a:r>
              <a:rPr lang="es-MX" sz="1000" b="1" dirty="0">
                <a:solidFill>
                  <a:srgbClr val="000000"/>
                </a:solidFill>
                <a:cs typeface="Arial" charset="0"/>
              </a:rPr>
              <a:t>*Indonesia</a:t>
            </a:r>
          </a:p>
        </p:txBody>
      </p:sp>
      <p:sp>
        <p:nvSpPr>
          <p:cNvPr id="20493" name="Text Box 13"/>
          <p:cNvSpPr txBox="1">
            <a:spLocks noChangeArrowheads="1"/>
          </p:cNvSpPr>
          <p:nvPr/>
        </p:nvSpPr>
        <p:spPr bwMode="auto">
          <a:xfrm>
            <a:off x="2247900" y="4010025"/>
            <a:ext cx="1133475" cy="304800"/>
          </a:xfrm>
          <a:prstGeom prst="rect">
            <a:avLst/>
          </a:prstGeom>
          <a:noFill/>
          <a:ln w="9525">
            <a:noFill/>
            <a:miter lim="800000"/>
            <a:headEnd/>
            <a:tailEnd/>
          </a:ln>
        </p:spPr>
        <p:txBody>
          <a:bodyPr lIns="27432" tIns="22860" rIns="0" bIns="0"/>
          <a:lstStyle/>
          <a:p>
            <a:pPr rtl="1"/>
            <a:r>
              <a:rPr lang="es-MX" sz="1000" b="1" dirty="0">
                <a:solidFill>
                  <a:srgbClr val="000000"/>
                </a:solidFill>
                <a:cs typeface="Arial" charset="0"/>
              </a:rPr>
              <a:t>*</a:t>
            </a:r>
            <a:r>
              <a:rPr lang="es-MX" sz="1000" b="1" dirty="0" smtClean="0">
                <a:solidFill>
                  <a:srgbClr val="000000"/>
                </a:solidFill>
                <a:cs typeface="Arial" charset="0"/>
              </a:rPr>
              <a:t>South </a:t>
            </a:r>
            <a:r>
              <a:rPr lang="es-MX" sz="1000" b="1" dirty="0" err="1" smtClean="0">
                <a:solidFill>
                  <a:srgbClr val="000000"/>
                </a:solidFill>
                <a:cs typeface="Arial" charset="0"/>
              </a:rPr>
              <a:t>Africa</a:t>
            </a:r>
            <a:endParaRPr lang="es-MX" sz="1000" b="1" dirty="0">
              <a:solidFill>
                <a:srgbClr val="000000"/>
              </a:solidFill>
              <a:cs typeface="Arial" charset="0"/>
            </a:endParaRPr>
          </a:p>
        </p:txBody>
      </p:sp>
      <p:sp>
        <p:nvSpPr>
          <p:cNvPr id="20494" name="Text Box 15"/>
          <p:cNvSpPr txBox="1">
            <a:spLocks noChangeArrowheads="1"/>
          </p:cNvSpPr>
          <p:nvPr/>
        </p:nvSpPr>
        <p:spPr bwMode="auto">
          <a:xfrm>
            <a:off x="4371975" y="4400550"/>
            <a:ext cx="1323975" cy="342900"/>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Italy</a:t>
            </a:r>
            <a:endParaRPr lang="es-MX" sz="1000" b="1" dirty="0">
              <a:solidFill>
                <a:srgbClr val="000000"/>
              </a:solidFill>
              <a:cs typeface="Arial" charset="0"/>
            </a:endParaRPr>
          </a:p>
        </p:txBody>
      </p:sp>
      <p:sp>
        <p:nvSpPr>
          <p:cNvPr id="20495" name="Text Box 16"/>
          <p:cNvSpPr txBox="1">
            <a:spLocks noChangeArrowheads="1"/>
          </p:cNvSpPr>
          <p:nvPr/>
        </p:nvSpPr>
        <p:spPr bwMode="auto">
          <a:xfrm>
            <a:off x="5191125" y="3971925"/>
            <a:ext cx="1162050" cy="276225"/>
          </a:xfrm>
          <a:prstGeom prst="rect">
            <a:avLst/>
          </a:prstGeom>
          <a:noFill/>
          <a:ln w="9525">
            <a:noFill/>
            <a:miter lim="800000"/>
            <a:headEnd/>
            <a:tailEnd/>
          </a:ln>
        </p:spPr>
        <p:txBody>
          <a:bodyPr lIns="27432" tIns="22860" rIns="0" bIns="0"/>
          <a:lstStyle/>
          <a:p>
            <a:pPr rtl="1"/>
            <a:r>
              <a:rPr lang="es-MX" sz="1100" b="1" dirty="0" smtClean="0">
                <a:solidFill>
                  <a:srgbClr val="000000"/>
                </a:solidFill>
                <a:cs typeface="Arial" charset="0"/>
              </a:rPr>
              <a:t>UK</a:t>
            </a:r>
            <a:endParaRPr lang="es-MX" sz="1100" b="1" dirty="0">
              <a:solidFill>
                <a:srgbClr val="000000"/>
              </a:solidFill>
              <a:cs typeface="Arial" charset="0"/>
            </a:endParaRPr>
          </a:p>
          <a:p>
            <a:pPr rtl="1"/>
            <a:endParaRPr lang="es-MX" sz="1100" b="1" dirty="0">
              <a:solidFill>
                <a:srgbClr val="000000"/>
              </a:solidFill>
              <a:cs typeface="Arial" charset="0"/>
            </a:endParaRPr>
          </a:p>
        </p:txBody>
      </p:sp>
      <p:sp>
        <p:nvSpPr>
          <p:cNvPr id="20496" name="Text Box 17"/>
          <p:cNvSpPr txBox="1">
            <a:spLocks noChangeArrowheads="1"/>
          </p:cNvSpPr>
          <p:nvPr/>
        </p:nvSpPr>
        <p:spPr bwMode="auto">
          <a:xfrm>
            <a:off x="5067300" y="3343275"/>
            <a:ext cx="1152525" cy="257175"/>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Germany</a:t>
            </a:r>
            <a:endParaRPr lang="es-MX" sz="1000" b="1" dirty="0">
              <a:solidFill>
                <a:srgbClr val="000000"/>
              </a:solidFill>
              <a:cs typeface="Arial" charset="0"/>
            </a:endParaRPr>
          </a:p>
        </p:txBody>
      </p:sp>
      <p:sp>
        <p:nvSpPr>
          <p:cNvPr id="20497" name="Text Box 19"/>
          <p:cNvSpPr txBox="1">
            <a:spLocks noChangeArrowheads="1"/>
          </p:cNvSpPr>
          <p:nvPr/>
        </p:nvSpPr>
        <p:spPr bwMode="auto">
          <a:xfrm>
            <a:off x="3600450" y="3686175"/>
            <a:ext cx="895350" cy="342900"/>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Japan</a:t>
            </a:r>
            <a:endParaRPr lang="es-MX" sz="1000" b="1" dirty="0">
              <a:solidFill>
                <a:srgbClr val="000000"/>
              </a:solidFill>
              <a:cs typeface="Arial" charset="0"/>
            </a:endParaRPr>
          </a:p>
        </p:txBody>
      </p:sp>
      <p:sp>
        <p:nvSpPr>
          <p:cNvPr id="20498" name="Text Box 21"/>
          <p:cNvSpPr txBox="1">
            <a:spLocks noChangeArrowheads="1"/>
          </p:cNvSpPr>
          <p:nvPr/>
        </p:nvSpPr>
        <p:spPr bwMode="auto">
          <a:xfrm>
            <a:off x="2705100" y="5048250"/>
            <a:ext cx="762000" cy="219075"/>
          </a:xfrm>
          <a:prstGeom prst="rect">
            <a:avLst/>
          </a:prstGeom>
          <a:noFill/>
          <a:ln w="9525">
            <a:noFill/>
            <a:miter lim="800000"/>
            <a:headEnd/>
            <a:tailEnd/>
          </a:ln>
        </p:spPr>
        <p:txBody>
          <a:bodyPr lIns="27432" tIns="22860" rIns="0" bIns="0"/>
          <a:lstStyle/>
          <a:p>
            <a:pPr rtl="1"/>
            <a:r>
              <a:rPr lang="es-MX" sz="1000" b="1" dirty="0">
                <a:solidFill>
                  <a:srgbClr val="000000"/>
                </a:solidFill>
                <a:cs typeface="Arial" charset="0"/>
              </a:rPr>
              <a:t>*</a:t>
            </a:r>
            <a:r>
              <a:rPr lang="es-MX" sz="1000" b="1" dirty="0" err="1" smtClean="0">
                <a:solidFill>
                  <a:srgbClr val="000000"/>
                </a:solidFill>
                <a:cs typeface="Arial" charset="0"/>
              </a:rPr>
              <a:t>Brazil</a:t>
            </a:r>
            <a:endParaRPr lang="es-MX" sz="1000" b="1" dirty="0">
              <a:solidFill>
                <a:srgbClr val="000000"/>
              </a:solidFill>
              <a:cs typeface="Arial" charset="0"/>
            </a:endParaRPr>
          </a:p>
        </p:txBody>
      </p:sp>
      <p:sp>
        <p:nvSpPr>
          <p:cNvPr id="20499" name="Text Box 22"/>
          <p:cNvSpPr txBox="1">
            <a:spLocks noChangeArrowheads="1"/>
          </p:cNvSpPr>
          <p:nvPr/>
        </p:nvSpPr>
        <p:spPr bwMode="auto">
          <a:xfrm>
            <a:off x="7334250" y="2409825"/>
            <a:ext cx="733425" cy="285750"/>
          </a:xfrm>
          <a:prstGeom prst="rect">
            <a:avLst/>
          </a:prstGeom>
          <a:noFill/>
          <a:ln w="9525">
            <a:noFill/>
            <a:miter lim="800000"/>
            <a:headEnd/>
            <a:tailEnd/>
          </a:ln>
        </p:spPr>
        <p:txBody>
          <a:bodyPr lIns="27432" tIns="22860" rIns="0" bIns="0"/>
          <a:lstStyle/>
          <a:p>
            <a:pPr rtl="1"/>
            <a:r>
              <a:rPr lang="es-MX" sz="1000" b="1" dirty="0" err="1" smtClean="0">
                <a:solidFill>
                  <a:srgbClr val="000000"/>
                </a:solidFill>
                <a:cs typeface="Arial" charset="0"/>
              </a:rPr>
              <a:t>Norway</a:t>
            </a:r>
            <a:endParaRPr lang="es-MX" sz="1000" b="1" dirty="0">
              <a:solidFill>
                <a:srgbClr val="000000"/>
              </a:solidFill>
              <a:cs typeface="Arial" charset="0"/>
            </a:endParaRPr>
          </a:p>
        </p:txBody>
      </p:sp>
      <p:sp>
        <p:nvSpPr>
          <p:cNvPr id="20500" name="Text Box 23"/>
          <p:cNvSpPr txBox="1">
            <a:spLocks noChangeArrowheads="1"/>
          </p:cNvSpPr>
          <p:nvPr/>
        </p:nvSpPr>
        <p:spPr bwMode="auto">
          <a:xfrm>
            <a:off x="4619625" y="3114675"/>
            <a:ext cx="904875" cy="238125"/>
          </a:xfrm>
          <a:prstGeom prst="rect">
            <a:avLst/>
          </a:prstGeom>
          <a:noFill/>
          <a:ln w="9525">
            <a:noFill/>
            <a:miter lim="800000"/>
            <a:headEnd/>
            <a:tailEnd/>
          </a:ln>
        </p:spPr>
        <p:txBody>
          <a:bodyPr lIns="27432" tIns="22860" rIns="0" bIns="0"/>
          <a:lstStyle/>
          <a:p>
            <a:pPr rtl="1"/>
            <a:r>
              <a:rPr lang="es-MX" sz="1000" b="1" dirty="0" smtClean="0">
                <a:solidFill>
                  <a:srgbClr val="000000"/>
                </a:solidFill>
                <a:cs typeface="Arial" charset="0"/>
              </a:rPr>
              <a:t>France</a:t>
            </a:r>
            <a:endParaRPr lang="es-MX" sz="1000" b="1" dirty="0">
              <a:solidFill>
                <a:srgbClr val="000000"/>
              </a:solidFill>
              <a:cs typeface="Arial" charset="0"/>
            </a:endParaRPr>
          </a:p>
        </p:txBody>
      </p:sp>
      <p:sp>
        <p:nvSpPr>
          <p:cNvPr id="20501" name="21 CuadroTexto"/>
          <p:cNvSpPr txBox="1">
            <a:spLocks noChangeArrowheads="1"/>
          </p:cNvSpPr>
          <p:nvPr/>
        </p:nvSpPr>
        <p:spPr bwMode="auto">
          <a:xfrm>
            <a:off x="0" y="6269038"/>
            <a:ext cx="2879725" cy="400050"/>
          </a:xfrm>
          <a:prstGeom prst="rect">
            <a:avLst/>
          </a:prstGeom>
          <a:noFill/>
          <a:ln w="9525">
            <a:noFill/>
            <a:miter lim="800000"/>
            <a:headEnd/>
            <a:tailEnd/>
          </a:ln>
        </p:spPr>
        <p:txBody>
          <a:bodyPr>
            <a:spAutoFit/>
          </a:bodyPr>
          <a:lstStyle/>
          <a:p>
            <a:r>
              <a:rPr lang="es-ES_tradnl" sz="1000" dirty="0" smtClean="0"/>
              <a:t>*   </a:t>
            </a:r>
            <a:r>
              <a:rPr lang="es-ES_tradnl" sz="1000" dirty="0" err="1" smtClean="0"/>
              <a:t>For</a:t>
            </a:r>
            <a:r>
              <a:rPr lang="es-ES_tradnl" sz="1000" dirty="0" smtClean="0"/>
              <a:t> 2007</a:t>
            </a:r>
            <a:endParaRPr lang="es-ES_tradnl" sz="1000" dirty="0"/>
          </a:p>
          <a:p>
            <a:r>
              <a:rPr lang="es-ES_tradnl" sz="1000" dirty="0"/>
              <a:t>* </a:t>
            </a:r>
            <a:r>
              <a:rPr lang="es-ES_tradnl" sz="1000" dirty="0" smtClean="0"/>
              <a:t>*PPP </a:t>
            </a:r>
            <a:r>
              <a:rPr lang="es-ES_tradnl" sz="1000" dirty="0" err="1" smtClean="0"/>
              <a:t>dollars</a:t>
            </a:r>
            <a:r>
              <a:rPr lang="es-ES_tradnl" sz="1000" dirty="0" smtClean="0"/>
              <a:t> </a:t>
            </a:r>
            <a:endParaRPr lang="es-MX" sz="1000" dirty="0"/>
          </a:p>
        </p:txBody>
      </p:sp>
      <p:sp>
        <p:nvSpPr>
          <p:cNvPr id="20502" name="Text Box 5"/>
          <p:cNvSpPr txBox="1">
            <a:spLocks noChangeArrowheads="1"/>
          </p:cNvSpPr>
          <p:nvPr/>
        </p:nvSpPr>
        <p:spPr bwMode="auto">
          <a:xfrm>
            <a:off x="0" y="14288"/>
            <a:ext cx="9144000" cy="585787"/>
          </a:xfrm>
          <a:prstGeom prst="rect">
            <a:avLst/>
          </a:prstGeom>
          <a:noFill/>
          <a:ln w="9525">
            <a:noFill/>
            <a:miter lim="800000"/>
            <a:headEnd/>
            <a:tailEnd/>
          </a:ln>
        </p:spPr>
        <p:txBody>
          <a:bodyPr>
            <a:spAutoFit/>
          </a:bodyPr>
          <a:lstStyle/>
          <a:p>
            <a:pPr algn="ctr"/>
            <a:r>
              <a:rPr lang="es-MX" sz="3200" b="1" dirty="0" smtClean="0">
                <a:solidFill>
                  <a:srgbClr val="0040C0"/>
                </a:solidFill>
              </a:rPr>
              <a:t>Energy consumption, </a:t>
            </a:r>
            <a:r>
              <a:rPr lang="es-MX" sz="3200" b="1" dirty="0">
                <a:solidFill>
                  <a:srgbClr val="0040C0"/>
                </a:solidFill>
              </a:rPr>
              <a:t>2008</a:t>
            </a:r>
            <a:endParaRPr lang="es-ES" sz="3200" b="1" dirty="0">
              <a:solidFill>
                <a:srgbClr val="0040C0"/>
              </a:solidFill>
            </a:endParaRPr>
          </a:p>
        </p:txBody>
      </p:sp>
      <p:sp>
        <p:nvSpPr>
          <p:cNvPr id="20503" name="22 CuadroTexto"/>
          <p:cNvSpPr txBox="1">
            <a:spLocks noChangeArrowheads="1"/>
          </p:cNvSpPr>
          <p:nvPr/>
        </p:nvSpPr>
        <p:spPr bwMode="auto">
          <a:xfrm>
            <a:off x="34925" y="6670675"/>
            <a:ext cx="4681538" cy="214313"/>
          </a:xfrm>
          <a:prstGeom prst="rect">
            <a:avLst/>
          </a:prstGeom>
          <a:noFill/>
          <a:ln w="9525">
            <a:noFill/>
            <a:miter lim="800000"/>
            <a:headEnd/>
            <a:tailEnd/>
          </a:ln>
        </p:spPr>
        <p:txBody>
          <a:bodyPr>
            <a:spAutoFit/>
          </a:bodyPr>
          <a:lstStyle/>
          <a:p>
            <a:r>
              <a:rPr lang="es-ES_tradnl" sz="800" b="1" dirty="0"/>
              <a:t>Fuente: </a:t>
            </a:r>
            <a:r>
              <a:rPr lang="es-ES_tradnl" sz="800" b="1" dirty="0" smtClean="0"/>
              <a:t> OECD</a:t>
            </a:r>
            <a:endParaRPr lang="es-MX" sz="800" b="1"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Energy Balance 2009, PJ</a:t>
            </a:r>
            <a:endParaRPr lang="en-US" dirty="0"/>
          </a:p>
        </p:txBody>
      </p:sp>
      <p:pic>
        <p:nvPicPr>
          <p:cNvPr id="5" name="Content Placeholder 4" descr="Energy Balance 2009.png"/>
          <p:cNvPicPr>
            <a:picLocks noGrp="1" noChangeAspect="1"/>
          </p:cNvPicPr>
          <p:nvPr>
            <p:ph idx="1"/>
          </p:nvPr>
        </p:nvPicPr>
        <p:blipFill>
          <a:blip r:embed="rId2" cstate="print"/>
          <a:stretch>
            <a:fillRect/>
          </a:stretch>
        </p:blipFill>
        <p:spPr>
          <a:xfrm>
            <a:off x="838200" y="1600200"/>
            <a:ext cx="7467600" cy="4915858"/>
          </a:xfr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Electricity generation 2010</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international trade</a:t>
            </a:r>
            <a:endParaRPr lang="en-US" dirty="0"/>
          </a:p>
        </p:txBody>
      </p:sp>
      <p:graphicFrame>
        <p:nvGraphicFramePr>
          <p:cNvPr id="4" name="Chart 3"/>
          <p:cNvGraphicFramePr/>
          <p:nvPr/>
        </p:nvGraphicFramePr>
        <p:xfrm>
          <a:off x="990600" y="1219200"/>
          <a:ext cx="7258050" cy="28860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2438400" y="4114800"/>
          <a:ext cx="4800600" cy="2438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GHG emissions inventory</a:t>
            </a:r>
            <a:endParaRPr lang="en-US"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1654516" y="1600200"/>
            <a:ext cx="5834968" cy="4525963"/>
          </a:xfrm>
          <a:prstGeom prst="rect">
            <a:avLst/>
          </a:prstGeom>
          <a:noFill/>
          <a:ln w="9525">
            <a:noFill/>
            <a:miter lim="800000"/>
            <a:headEnd/>
            <a:tailEnd/>
          </a:ln>
          <a:effectLst/>
        </p:spPr>
      </p:pic>
      <p:sp>
        <p:nvSpPr>
          <p:cNvPr id="5" name="TextBox 4"/>
          <p:cNvSpPr txBox="1"/>
          <p:nvPr/>
        </p:nvSpPr>
        <p:spPr>
          <a:xfrm>
            <a:off x="304800" y="6324600"/>
            <a:ext cx="8888267" cy="369332"/>
          </a:xfrm>
          <a:prstGeom prst="rect">
            <a:avLst/>
          </a:prstGeom>
          <a:noFill/>
        </p:spPr>
        <p:txBody>
          <a:bodyPr wrap="none" rtlCol="0">
            <a:spAutoFit/>
          </a:bodyPr>
          <a:lstStyle/>
          <a:p>
            <a:r>
              <a:rPr lang="en-US" dirty="0" smtClean="0"/>
              <a:t>SEMARNAT-INE (2002).  National Greenhouse Gas Inventory 1990-2002.  Report from Mexico</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2" cstate="print"/>
          <a:srcRect/>
          <a:stretch>
            <a:fillRect/>
          </a:stretch>
        </p:blipFill>
        <p:spPr bwMode="auto">
          <a:xfrm>
            <a:off x="250825" y="1398588"/>
            <a:ext cx="2644775" cy="1981200"/>
          </a:xfrm>
          <a:prstGeom prst="rect">
            <a:avLst/>
          </a:prstGeom>
          <a:noFill/>
          <a:ln w="9525">
            <a:noFill/>
            <a:miter lim="800000"/>
            <a:headEnd/>
            <a:tailEnd/>
          </a:ln>
        </p:spPr>
      </p:pic>
      <p:sp>
        <p:nvSpPr>
          <p:cNvPr id="6147" name="Text Box 8"/>
          <p:cNvSpPr txBox="1">
            <a:spLocks noChangeArrowheads="1"/>
          </p:cNvSpPr>
          <p:nvPr/>
        </p:nvSpPr>
        <p:spPr bwMode="auto">
          <a:xfrm>
            <a:off x="395288" y="260350"/>
            <a:ext cx="6551612" cy="831850"/>
          </a:xfrm>
          <a:prstGeom prst="rect">
            <a:avLst/>
          </a:prstGeom>
          <a:noFill/>
          <a:ln w="9525">
            <a:noFill/>
            <a:miter lim="800000"/>
            <a:headEnd/>
            <a:tailEnd/>
          </a:ln>
        </p:spPr>
        <p:txBody>
          <a:bodyPr>
            <a:spAutoFit/>
          </a:bodyPr>
          <a:lstStyle/>
          <a:p>
            <a:r>
              <a:rPr lang="en-US" sz="2400" b="1" dirty="0">
                <a:solidFill>
                  <a:srgbClr val="0033CC"/>
                </a:solidFill>
              </a:rPr>
              <a:t>Change in Surface Temperature (°C)</a:t>
            </a:r>
          </a:p>
          <a:p>
            <a:r>
              <a:rPr lang="en-US" sz="2400" b="1" dirty="0">
                <a:solidFill>
                  <a:srgbClr val="0033CC"/>
                </a:solidFill>
              </a:rPr>
              <a:t>Scenario A2 </a:t>
            </a:r>
          </a:p>
        </p:txBody>
      </p:sp>
      <p:sp>
        <p:nvSpPr>
          <p:cNvPr id="6148" name="Text Box 3"/>
          <p:cNvSpPr txBox="1">
            <a:spLocks noChangeArrowheads="1"/>
          </p:cNvSpPr>
          <p:nvPr/>
        </p:nvSpPr>
        <p:spPr bwMode="auto">
          <a:xfrm>
            <a:off x="1258888" y="1111250"/>
            <a:ext cx="692150" cy="366713"/>
          </a:xfrm>
          <a:prstGeom prst="rect">
            <a:avLst/>
          </a:prstGeom>
          <a:noFill/>
          <a:ln w="9525">
            <a:noFill/>
            <a:miter lim="800000"/>
            <a:headEnd/>
            <a:tailEnd/>
          </a:ln>
        </p:spPr>
        <p:txBody>
          <a:bodyPr wrap="none">
            <a:spAutoFit/>
          </a:bodyPr>
          <a:lstStyle/>
          <a:p>
            <a:r>
              <a:rPr lang="es-MX"/>
              <a:t>2020</a:t>
            </a:r>
            <a:endParaRPr lang="en-US"/>
          </a:p>
        </p:txBody>
      </p:sp>
      <p:sp>
        <p:nvSpPr>
          <p:cNvPr id="6149" name="Text Box 5"/>
          <p:cNvSpPr txBox="1">
            <a:spLocks noChangeArrowheads="1"/>
          </p:cNvSpPr>
          <p:nvPr/>
        </p:nvSpPr>
        <p:spPr bwMode="auto">
          <a:xfrm>
            <a:off x="6946900" y="1039813"/>
            <a:ext cx="692150" cy="366712"/>
          </a:xfrm>
          <a:prstGeom prst="rect">
            <a:avLst/>
          </a:prstGeom>
          <a:noFill/>
          <a:ln w="9525">
            <a:noFill/>
            <a:miter lim="800000"/>
            <a:headEnd/>
            <a:tailEnd/>
          </a:ln>
        </p:spPr>
        <p:txBody>
          <a:bodyPr wrap="none">
            <a:spAutoFit/>
          </a:bodyPr>
          <a:lstStyle/>
          <a:p>
            <a:r>
              <a:rPr lang="es-MX"/>
              <a:t>2080</a:t>
            </a:r>
            <a:endParaRPr lang="en-US"/>
          </a:p>
        </p:txBody>
      </p:sp>
      <p:pic>
        <p:nvPicPr>
          <p:cNvPr id="6150" name="Picture 2"/>
          <p:cNvPicPr>
            <a:picLocks noChangeAspect="1" noChangeArrowheads="1"/>
          </p:cNvPicPr>
          <p:nvPr/>
        </p:nvPicPr>
        <p:blipFill>
          <a:blip r:embed="rId3" cstate="print"/>
          <a:srcRect r="2324"/>
          <a:stretch>
            <a:fillRect/>
          </a:stretch>
        </p:blipFill>
        <p:spPr bwMode="auto">
          <a:xfrm>
            <a:off x="3059113" y="1327150"/>
            <a:ext cx="2595562" cy="1979613"/>
          </a:xfrm>
          <a:prstGeom prst="rect">
            <a:avLst/>
          </a:prstGeom>
          <a:noFill/>
          <a:ln w="9525">
            <a:noFill/>
            <a:miter lim="800000"/>
            <a:headEnd/>
            <a:tailEnd/>
          </a:ln>
        </p:spPr>
      </p:pic>
      <p:pic>
        <p:nvPicPr>
          <p:cNvPr id="6151" name="Picture 3"/>
          <p:cNvPicPr>
            <a:picLocks noChangeAspect="1" noChangeArrowheads="1"/>
          </p:cNvPicPr>
          <p:nvPr/>
        </p:nvPicPr>
        <p:blipFill>
          <a:blip r:embed="rId4" cstate="print"/>
          <a:srcRect/>
          <a:stretch>
            <a:fillRect/>
          </a:stretch>
        </p:blipFill>
        <p:spPr bwMode="auto">
          <a:xfrm>
            <a:off x="5867400" y="1398588"/>
            <a:ext cx="2657475" cy="1981200"/>
          </a:xfrm>
          <a:prstGeom prst="rect">
            <a:avLst/>
          </a:prstGeom>
          <a:noFill/>
          <a:ln w="9525">
            <a:noFill/>
            <a:miter lim="800000"/>
            <a:headEnd/>
            <a:tailEnd/>
          </a:ln>
        </p:spPr>
      </p:pic>
      <p:sp>
        <p:nvSpPr>
          <p:cNvPr id="6152" name="Text Box 4"/>
          <p:cNvSpPr txBox="1">
            <a:spLocks noChangeArrowheads="1"/>
          </p:cNvSpPr>
          <p:nvPr/>
        </p:nvSpPr>
        <p:spPr bwMode="auto">
          <a:xfrm>
            <a:off x="4164013" y="1081088"/>
            <a:ext cx="692150" cy="366712"/>
          </a:xfrm>
          <a:prstGeom prst="rect">
            <a:avLst/>
          </a:prstGeom>
          <a:noFill/>
          <a:ln w="9525">
            <a:noFill/>
            <a:miter lim="800000"/>
            <a:headEnd/>
            <a:tailEnd/>
          </a:ln>
        </p:spPr>
        <p:txBody>
          <a:bodyPr wrap="none">
            <a:spAutoFit/>
          </a:bodyPr>
          <a:lstStyle/>
          <a:p>
            <a:r>
              <a:rPr lang="es-MX"/>
              <a:t>2050</a:t>
            </a:r>
            <a:endParaRPr lang="en-US"/>
          </a:p>
        </p:txBody>
      </p:sp>
      <p:pic>
        <p:nvPicPr>
          <p:cNvPr id="6153" name="Picture 4"/>
          <p:cNvPicPr>
            <a:picLocks noChangeAspect="1" noChangeArrowheads="1"/>
          </p:cNvPicPr>
          <p:nvPr/>
        </p:nvPicPr>
        <p:blipFill>
          <a:blip r:embed="rId5" cstate="print"/>
          <a:srcRect/>
          <a:stretch>
            <a:fillRect/>
          </a:stretch>
        </p:blipFill>
        <p:spPr bwMode="auto">
          <a:xfrm>
            <a:off x="393700" y="4070350"/>
            <a:ext cx="2576513" cy="1979613"/>
          </a:xfrm>
          <a:prstGeom prst="rect">
            <a:avLst/>
          </a:prstGeom>
          <a:noFill/>
          <a:ln w="9525">
            <a:noFill/>
            <a:miter lim="800000"/>
            <a:headEnd/>
            <a:tailEnd/>
          </a:ln>
        </p:spPr>
      </p:pic>
      <p:sp>
        <p:nvSpPr>
          <p:cNvPr id="6154" name="Text Box 8"/>
          <p:cNvSpPr txBox="1">
            <a:spLocks noChangeArrowheads="1"/>
          </p:cNvSpPr>
          <p:nvPr/>
        </p:nvSpPr>
        <p:spPr bwMode="auto">
          <a:xfrm>
            <a:off x="467544" y="3278189"/>
            <a:ext cx="8676456" cy="830997"/>
          </a:xfrm>
          <a:prstGeom prst="rect">
            <a:avLst/>
          </a:prstGeom>
          <a:noFill/>
          <a:ln w="9525">
            <a:noFill/>
            <a:miter lim="800000"/>
            <a:headEnd/>
            <a:tailEnd/>
          </a:ln>
        </p:spPr>
        <p:txBody>
          <a:bodyPr wrap="square">
            <a:spAutoFit/>
          </a:bodyPr>
          <a:lstStyle/>
          <a:p>
            <a:r>
              <a:rPr lang="en-US" sz="2400" b="1" dirty="0">
                <a:solidFill>
                  <a:srgbClr val="0033CC"/>
                </a:solidFill>
              </a:rPr>
              <a:t>Change in Precipitation (%)</a:t>
            </a:r>
          </a:p>
          <a:p>
            <a:r>
              <a:rPr lang="en-US" sz="2400" b="1" dirty="0">
                <a:solidFill>
                  <a:srgbClr val="0033CC"/>
                </a:solidFill>
              </a:rPr>
              <a:t>Scenario A2 </a:t>
            </a:r>
          </a:p>
        </p:txBody>
      </p:sp>
      <p:sp>
        <p:nvSpPr>
          <p:cNvPr id="6155" name="Text Box 3"/>
          <p:cNvSpPr txBox="1">
            <a:spLocks noChangeArrowheads="1"/>
          </p:cNvSpPr>
          <p:nvPr/>
        </p:nvSpPr>
        <p:spPr bwMode="auto">
          <a:xfrm>
            <a:off x="1379538" y="6164263"/>
            <a:ext cx="692150" cy="366712"/>
          </a:xfrm>
          <a:prstGeom prst="rect">
            <a:avLst/>
          </a:prstGeom>
          <a:noFill/>
          <a:ln w="9525">
            <a:noFill/>
            <a:miter lim="800000"/>
            <a:headEnd/>
            <a:tailEnd/>
          </a:ln>
        </p:spPr>
        <p:txBody>
          <a:bodyPr wrap="none">
            <a:spAutoFit/>
          </a:bodyPr>
          <a:lstStyle/>
          <a:p>
            <a:r>
              <a:rPr lang="es-MX"/>
              <a:t>2020</a:t>
            </a:r>
            <a:endParaRPr lang="en-US"/>
          </a:p>
        </p:txBody>
      </p:sp>
      <p:sp>
        <p:nvSpPr>
          <p:cNvPr id="6156" name="Text Box 5"/>
          <p:cNvSpPr txBox="1">
            <a:spLocks noChangeArrowheads="1"/>
          </p:cNvSpPr>
          <p:nvPr/>
        </p:nvSpPr>
        <p:spPr bwMode="auto">
          <a:xfrm>
            <a:off x="7067550" y="6092825"/>
            <a:ext cx="692150" cy="366713"/>
          </a:xfrm>
          <a:prstGeom prst="rect">
            <a:avLst/>
          </a:prstGeom>
          <a:noFill/>
          <a:ln w="9525">
            <a:noFill/>
            <a:miter lim="800000"/>
            <a:headEnd/>
            <a:tailEnd/>
          </a:ln>
        </p:spPr>
        <p:txBody>
          <a:bodyPr wrap="none">
            <a:spAutoFit/>
          </a:bodyPr>
          <a:lstStyle/>
          <a:p>
            <a:r>
              <a:rPr lang="es-MX"/>
              <a:t>2080</a:t>
            </a:r>
            <a:endParaRPr lang="en-US"/>
          </a:p>
        </p:txBody>
      </p:sp>
      <p:sp>
        <p:nvSpPr>
          <p:cNvPr id="6157" name="Text Box 4"/>
          <p:cNvSpPr txBox="1">
            <a:spLocks noChangeArrowheads="1"/>
          </p:cNvSpPr>
          <p:nvPr/>
        </p:nvSpPr>
        <p:spPr bwMode="auto">
          <a:xfrm>
            <a:off x="4284663" y="6134100"/>
            <a:ext cx="692150" cy="366713"/>
          </a:xfrm>
          <a:prstGeom prst="rect">
            <a:avLst/>
          </a:prstGeom>
          <a:noFill/>
          <a:ln w="9525">
            <a:noFill/>
            <a:miter lim="800000"/>
            <a:headEnd/>
            <a:tailEnd/>
          </a:ln>
        </p:spPr>
        <p:txBody>
          <a:bodyPr wrap="none">
            <a:spAutoFit/>
          </a:bodyPr>
          <a:lstStyle/>
          <a:p>
            <a:r>
              <a:rPr lang="es-MX"/>
              <a:t>2050</a:t>
            </a:r>
            <a:endParaRPr lang="en-US"/>
          </a:p>
        </p:txBody>
      </p:sp>
      <p:pic>
        <p:nvPicPr>
          <p:cNvPr id="6158" name="Picture 5"/>
          <p:cNvPicPr>
            <a:picLocks noChangeAspect="1" noChangeArrowheads="1"/>
          </p:cNvPicPr>
          <p:nvPr/>
        </p:nvPicPr>
        <p:blipFill>
          <a:blip r:embed="rId6" cstate="print"/>
          <a:srcRect t="3334"/>
          <a:stretch>
            <a:fillRect/>
          </a:stretch>
        </p:blipFill>
        <p:spPr bwMode="auto">
          <a:xfrm>
            <a:off x="3348038" y="4070350"/>
            <a:ext cx="2287587" cy="1979613"/>
          </a:xfrm>
          <a:prstGeom prst="rect">
            <a:avLst/>
          </a:prstGeom>
          <a:noFill/>
          <a:ln w="9525">
            <a:noFill/>
            <a:miter lim="800000"/>
            <a:headEnd/>
            <a:tailEnd/>
          </a:ln>
        </p:spPr>
      </p:pic>
      <p:pic>
        <p:nvPicPr>
          <p:cNvPr id="6159" name="Picture 6"/>
          <p:cNvPicPr>
            <a:picLocks noChangeAspect="1" noChangeArrowheads="1"/>
          </p:cNvPicPr>
          <p:nvPr/>
        </p:nvPicPr>
        <p:blipFill>
          <a:blip r:embed="rId7" cstate="print"/>
          <a:srcRect/>
          <a:stretch>
            <a:fillRect/>
          </a:stretch>
        </p:blipFill>
        <p:spPr bwMode="auto">
          <a:xfrm>
            <a:off x="5867400" y="4070350"/>
            <a:ext cx="2436813" cy="1979613"/>
          </a:xfrm>
          <a:prstGeom prst="rect">
            <a:avLst/>
          </a:prstGeom>
          <a:noFill/>
          <a:ln w="9525">
            <a:noFill/>
            <a:miter lim="800000"/>
            <a:headEnd/>
            <a:tailEnd/>
          </a:ln>
        </p:spPr>
      </p:pic>
      <p:sp>
        <p:nvSpPr>
          <p:cNvPr id="18" name="Text Box 10"/>
          <p:cNvSpPr txBox="1">
            <a:spLocks noChangeArrowheads="1"/>
          </p:cNvSpPr>
          <p:nvPr/>
        </p:nvSpPr>
        <p:spPr bwMode="auto">
          <a:xfrm>
            <a:off x="-9525" y="6669088"/>
            <a:ext cx="7635875" cy="215900"/>
          </a:xfrm>
          <a:prstGeom prst="rect">
            <a:avLst/>
          </a:prstGeom>
          <a:noFill/>
          <a:ln w="9525">
            <a:noFill/>
            <a:miter lim="800000"/>
            <a:headEnd/>
            <a:tailEnd/>
          </a:ln>
        </p:spPr>
        <p:txBody>
          <a:bodyPr>
            <a:spAutoFit/>
          </a:bodyPr>
          <a:lstStyle/>
          <a:p>
            <a:pPr>
              <a:defRPr/>
            </a:pPr>
            <a:r>
              <a:rPr lang="es-MX" sz="800" dirty="0">
                <a:solidFill>
                  <a:schemeClr val="tx2">
                    <a:lumMod val="75000"/>
                  </a:schemeClr>
                </a:solidFill>
              </a:rPr>
              <a:t>Fuente: SEMARNAT “México. Cuarta Comunicación Nacional ante la Convención Marco de las Naciones Unidas“, 2010.</a:t>
            </a:r>
            <a:endParaRPr lang="en-US" sz="800" dirty="0">
              <a:solidFill>
                <a:schemeClr val="tx2">
                  <a:lumMod val="75000"/>
                </a:schemeClr>
              </a:solidFill>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5" name="Object 4"/>
          <p:cNvGraphicFramePr>
            <a:graphicFrameLocks noChangeAspect="1"/>
          </p:cNvGraphicFramePr>
          <p:nvPr/>
        </p:nvGraphicFramePr>
        <p:xfrm>
          <a:off x="684213" y="2033588"/>
          <a:ext cx="2447925" cy="1755775"/>
        </p:xfrm>
        <a:graphic>
          <a:graphicData uri="http://schemas.openxmlformats.org/presentationml/2006/ole">
            <p:oleObj spid="_x0000_s3074" r:id="rId4" imgW="9142857" imgH="6857143" progId="">
              <p:embed/>
            </p:oleObj>
          </a:graphicData>
        </a:graphic>
      </p:graphicFrame>
      <p:sp>
        <p:nvSpPr>
          <p:cNvPr id="8196" name="Rectangle 5"/>
          <p:cNvSpPr>
            <a:spLocks noChangeArrowheads="1"/>
          </p:cNvSpPr>
          <p:nvPr/>
        </p:nvSpPr>
        <p:spPr bwMode="auto">
          <a:xfrm>
            <a:off x="684213" y="3048000"/>
            <a:ext cx="815975" cy="606425"/>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8197" name="Text Box 6"/>
          <p:cNvSpPr txBox="1">
            <a:spLocks noChangeArrowheads="1"/>
          </p:cNvSpPr>
          <p:nvPr/>
        </p:nvSpPr>
        <p:spPr bwMode="auto">
          <a:xfrm>
            <a:off x="2339975" y="2349500"/>
            <a:ext cx="582613" cy="307975"/>
          </a:xfrm>
          <a:prstGeom prst="rect">
            <a:avLst/>
          </a:prstGeom>
          <a:noFill/>
          <a:ln w="9525">
            <a:noFill/>
            <a:miter lim="800000"/>
            <a:headEnd/>
            <a:tailEnd/>
          </a:ln>
        </p:spPr>
        <p:txBody>
          <a:bodyPr wrap="none">
            <a:spAutoFit/>
          </a:bodyPr>
          <a:lstStyle/>
          <a:p>
            <a:r>
              <a:rPr lang="es-MX" sz="1400"/>
              <a:t>2005</a:t>
            </a:r>
          </a:p>
        </p:txBody>
      </p:sp>
      <p:sp>
        <p:nvSpPr>
          <p:cNvPr id="8198" name="Rectangle 7"/>
          <p:cNvSpPr>
            <a:spLocks noChangeArrowheads="1"/>
          </p:cNvSpPr>
          <p:nvPr/>
        </p:nvSpPr>
        <p:spPr bwMode="auto">
          <a:xfrm>
            <a:off x="6300788" y="3357563"/>
            <a:ext cx="720725" cy="720725"/>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8199" name="Text Box 8"/>
          <p:cNvSpPr txBox="1">
            <a:spLocks noChangeArrowheads="1"/>
          </p:cNvSpPr>
          <p:nvPr/>
        </p:nvSpPr>
        <p:spPr bwMode="auto">
          <a:xfrm>
            <a:off x="6103977" y="2349500"/>
            <a:ext cx="1952586" cy="1015663"/>
          </a:xfrm>
          <a:prstGeom prst="rect">
            <a:avLst/>
          </a:prstGeom>
          <a:noFill/>
          <a:ln w="9525">
            <a:noFill/>
            <a:miter lim="800000"/>
            <a:headEnd/>
            <a:tailEnd/>
          </a:ln>
        </p:spPr>
        <p:txBody>
          <a:bodyPr wrap="none">
            <a:spAutoFit/>
          </a:bodyPr>
          <a:lstStyle/>
          <a:p>
            <a:pPr algn="r"/>
            <a:r>
              <a:rPr lang="es-MX" sz="2400" b="1" dirty="0"/>
              <a:t>2020</a:t>
            </a:r>
          </a:p>
          <a:p>
            <a:pPr algn="r"/>
            <a:r>
              <a:rPr lang="es-MX" sz="2400" b="1" dirty="0" err="1"/>
              <a:t>Scenario</a:t>
            </a:r>
            <a:r>
              <a:rPr lang="es-MX" sz="2400" b="1" dirty="0"/>
              <a:t> A2</a:t>
            </a:r>
          </a:p>
          <a:p>
            <a:pPr algn="r"/>
            <a:r>
              <a:rPr lang="es-MX" sz="1200" b="1" dirty="0" smtClean="0"/>
              <a:t>HADLEY MODELO</a:t>
            </a:r>
            <a:endParaRPr lang="en-US" sz="1200" b="1" dirty="0"/>
          </a:p>
        </p:txBody>
      </p:sp>
      <p:sp>
        <p:nvSpPr>
          <p:cNvPr id="8200" name="Oval 9"/>
          <p:cNvSpPr>
            <a:spLocks noChangeArrowheads="1"/>
          </p:cNvSpPr>
          <p:nvPr/>
        </p:nvSpPr>
        <p:spPr bwMode="auto">
          <a:xfrm>
            <a:off x="395288" y="1484313"/>
            <a:ext cx="2881312" cy="2592387"/>
          </a:xfrm>
          <a:prstGeom prst="ellipse">
            <a:avLst/>
          </a:prstGeom>
          <a:noFill/>
          <a:ln w="28575">
            <a:solidFill>
              <a:srgbClr val="336600"/>
            </a:solidFill>
            <a:round/>
            <a:headEnd/>
            <a:tailEnd/>
          </a:ln>
        </p:spPr>
        <p:txBody>
          <a:bodyPr wrap="none" anchor="ctr"/>
          <a:lstStyle/>
          <a:p>
            <a:endParaRPr lang="en-US"/>
          </a:p>
        </p:txBody>
      </p:sp>
      <p:sp>
        <p:nvSpPr>
          <p:cNvPr id="3082" name="Text Box 10"/>
          <p:cNvSpPr txBox="1">
            <a:spLocks noChangeArrowheads="1"/>
          </p:cNvSpPr>
          <p:nvPr/>
        </p:nvSpPr>
        <p:spPr bwMode="auto">
          <a:xfrm>
            <a:off x="0" y="6664325"/>
            <a:ext cx="7635875" cy="215900"/>
          </a:xfrm>
          <a:prstGeom prst="rect">
            <a:avLst/>
          </a:prstGeom>
          <a:noFill/>
          <a:ln w="9525">
            <a:noFill/>
            <a:miter lim="800000"/>
            <a:headEnd/>
            <a:tailEnd/>
          </a:ln>
        </p:spPr>
        <p:txBody>
          <a:bodyPr>
            <a:spAutoFit/>
          </a:bodyPr>
          <a:lstStyle/>
          <a:p>
            <a:pPr>
              <a:defRPr/>
            </a:pPr>
            <a:r>
              <a:rPr lang="es-MX" sz="800" dirty="0">
                <a:solidFill>
                  <a:schemeClr val="tx2">
                    <a:lumMod val="75000"/>
                  </a:schemeClr>
                </a:solidFill>
              </a:rPr>
              <a:t>Fuente: SEMARNAT “México. Tercera Comunicación Nacional ante la Convención Marco de las Naciones Unidas“, 2006.</a:t>
            </a:r>
            <a:endParaRPr lang="en-US" sz="800" dirty="0">
              <a:solidFill>
                <a:schemeClr val="tx2">
                  <a:lumMod val="75000"/>
                </a:schemeClr>
              </a:solidFill>
            </a:endParaRPr>
          </a:p>
        </p:txBody>
      </p:sp>
      <p:sp>
        <p:nvSpPr>
          <p:cNvPr id="8202" name="Text Box 3"/>
          <p:cNvSpPr txBox="1">
            <a:spLocks noChangeArrowheads="1"/>
          </p:cNvSpPr>
          <p:nvPr/>
        </p:nvSpPr>
        <p:spPr bwMode="auto">
          <a:xfrm>
            <a:off x="428625" y="333375"/>
            <a:ext cx="6735763" cy="706438"/>
          </a:xfrm>
          <a:prstGeom prst="rect">
            <a:avLst/>
          </a:prstGeom>
          <a:noFill/>
          <a:ln w="9525">
            <a:noFill/>
            <a:miter lim="800000"/>
            <a:headEnd/>
            <a:tailEnd/>
          </a:ln>
        </p:spPr>
        <p:txBody>
          <a:bodyPr>
            <a:spAutoFit/>
          </a:bodyPr>
          <a:lstStyle/>
          <a:p>
            <a:r>
              <a:rPr lang="es-MX" sz="2000" b="1">
                <a:solidFill>
                  <a:srgbClr val="0040C0"/>
                </a:solidFill>
              </a:rPr>
              <a:t>Future Consequences of Climate Change in Mexico</a:t>
            </a:r>
          </a:p>
          <a:p>
            <a:r>
              <a:rPr lang="es-MX" sz="2000" b="1">
                <a:solidFill>
                  <a:srgbClr val="0040C0"/>
                </a:solidFill>
              </a:rPr>
              <a:t>Change in soil aptitude for rain-fed corn</a:t>
            </a:r>
            <a:endParaRPr lang="es-ES" sz="2800" b="1">
              <a:solidFill>
                <a:srgbClr val="0040C0"/>
              </a:solidFill>
            </a:endParaRPr>
          </a:p>
        </p:txBody>
      </p:sp>
      <p:pic>
        <p:nvPicPr>
          <p:cNvPr id="11" name="Picture 10" descr="map.png"/>
          <p:cNvPicPr>
            <a:picLocks noChangeAspect="1"/>
          </p:cNvPicPr>
          <p:nvPr/>
        </p:nvPicPr>
        <p:blipFill>
          <a:blip r:embed="rId5" cstate="print"/>
          <a:srcRect r="9391" b="23708"/>
          <a:stretch>
            <a:fillRect/>
          </a:stretch>
        </p:blipFill>
        <p:spPr>
          <a:xfrm>
            <a:off x="2771800" y="3735480"/>
            <a:ext cx="5904656" cy="2792372"/>
          </a:xfrm>
          <a:prstGeom prst="rect">
            <a:avLst/>
          </a:prstGeom>
        </p:spPr>
      </p:pic>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719513" y="1601788"/>
            <a:ext cx="5424487" cy="5256212"/>
            <a:chOff x="2064" y="1162"/>
            <a:chExt cx="2918" cy="2752"/>
          </a:xfrm>
        </p:grpSpPr>
        <p:pic>
          <p:nvPicPr>
            <p:cNvPr id="2057" name="Picture 3"/>
            <p:cNvPicPr>
              <a:picLocks noChangeAspect="1" noChangeArrowheads="1"/>
            </p:cNvPicPr>
            <p:nvPr/>
          </p:nvPicPr>
          <p:blipFill>
            <a:blip r:embed="rId3" cstate="print"/>
            <a:srcRect l="27391" t="11412" b="2983"/>
            <a:stretch>
              <a:fillRect/>
            </a:stretch>
          </p:blipFill>
          <p:spPr bwMode="auto">
            <a:xfrm>
              <a:off x="2064" y="1162"/>
              <a:ext cx="2918" cy="2752"/>
            </a:xfrm>
            <a:prstGeom prst="rect">
              <a:avLst/>
            </a:prstGeom>
            <a:ln>
              <a:noFill/>
            </a:ln>
            <a:effectLst>
              <a:outerShdw blurRad="292100" dist="139700" dir="2700000" algn="tl" rotWithShape="0">
                <a:srgbClr val="333333">
                  <a:alpha val="65000"/>
                </a:srgbClr>
              </a:outerShdw>
            </a:effectLst>
          </p:spPr>
        </p:pic>
        <p:sp>
          <p:nvSpPr>
            <p:cNvPr id="9226" name="Freeform 4"/>
            <p:cNvSpPr>
              <a:spLocks/>
            </p:cNvSpPr>
            <p:nvPr/>
          </p:nvSpPr>
          <p:spPr bwMode="auto">
            <a:xfrm>
              <a:off x="2963" y="1882"/>
              <a:ext cx="242" cy="706"/>
            </a:xfrm>
            <a:custGeom>
              <a:avLst/>
              <a:gdLst>
                <a:gd name="T0" fmla="*/ 237 w 242"/>
                <a:gd name="T1" fmla="*/ 0 h 706"/>
                <a:gd name="T2" fmla="*/ 199 w 242"/>
                <a:gd name="T3" fmla="*/ 102 h 706"/>
                <a:gd name="T4" fmla="*/ 154 w 242"/>
                <a:gd name="T5" fmla="*/ 153 h 706"/>
                <a:gd name="T6" fmla="*/ 142 w 242"/>
                <a:gd name="T7" fmla="*/ 259 h 706"/>
                <a:gd name="T8" fmla="*/ 127 w 242"/>
                <a:gd name="T9" fmla="*/ 321 h 706"/>
                <a:gd name="T10" fmla="*/ 131 w 242"/>
                <a:gd name="T11" fmla="*/ 386 h 706"/>
                <a:gd name="T12" fmla="*/ 113 w 242"/>
                <a:gd name="T13" fmla="*/ 426 h 706"/>
                <a:gd name="T14" fmla="*/ 115 w 242"/>
                <a:gd name="T15" fmla="*/ 467 h 706"/>
                <a:gd name="T16" fmla="*/ 123 w 242"/>
                <a:gd name="T17" fmla="*/ 542 h 706"/>
                <a:gd name="T18" fmla="*/ 120 w 242"/>
                <a:gd name="T19" fmla="*/ 581 h 706"/>
                <a:gd name="T20" fmla="*/ 102 w 242"/>
                <a:gd name="T21" fmla="*/ 625 h 706"/>
                <a:gd name="T22" fmla="*/ 83 w 242"/>
                <a:gd name="T23" fmla="*/ 672 h 706"/>
                <a:gd name="T24" fmla="*/ 77 w 242"/>
                <a:gd name="T25" fmla="*/ 691 h 706"/>
                <a:gd name="T26" fmla="*/ 33 w 242"/>
                <a:gd name="T27" fmla="*/ 705 h 706"/>
                <a:gd name="T28" fmla="*/ 0 w 242"/>
                <a:gd name="T29" fmla="*/ 676 h 7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2"/>
                <a:gd name="T46" fmla="*/ 0 h 706"/>
                <a:gd name="T47" fmla="*/ 242 w 242"/>
                <a:gd name="T48" fmla="*/ 706 h 7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2" h="706">
                  <a:moveTo>
                    <a:pt x="237" y="0"/>
                  </a:moveTo>
                  <a:cubicBezTo>
                    <a:pt x="232" y="59"/>
                    <a:pt x="242" y="73"/>
                    <a:pt x="199" y="102"/>
                  </a:cubicBezTo>
                  <a:cubicBezTo>
                    <a:pt x="185" y="123"/>
                    <a:pt x="168" y="132"/>
                    <a:pt x="154" y="153"/>
                  </a:cubicBezTo>
                  <a:cubicBezTo>
                    <a:pt x="145" y="178"/>
                    <a:pt x="149" y="207"/>
                    <a:pt x="142" y="259"/>
                  </a:cubicBezTo>
                  <a:cubicBezTo>
                    <a:pt x="137" y="287"/>
                    <a:pt x="129" y="300"/>
                    <a:pt x="127" y="321"/>
                  </a:cubicBezTo>
                  <a:cubicBezTo>
                    <a:pt x="125" y="342"/>
                    <a:pt x="133" y="369"/>
                    <a:pt x="131" y="386"/>
                  </a:cubicBezTo>
                  <a:cubicBezTo>
                    <a:pt x="129" y="403"/>
                    <a:pt x="116" y="413"/>
                    <a:pt x="113" y="426"/>
                  </a:cubicBezTo>
                  <a:cubicBezTo>
                    <a:pt x="110" y="439"/>
                    <a:pt x="113" y="448"/>
                    <a:pt x="115" y="467"/>
                  </a:cubicBezTo>
                  <a:cubicBezTo>
                    <a:pt x="115" y="486"/>
                    <a:pt x="128" y="508"/>
                    <a:pt x="123" y="542"/>
                  </a:cubicBezTo>
                  <a:cubicBezTo>
                    <a:pt x="124" y="561"/>
                    <a:pt x="123" y="567"/>
                    <a:pt x="120" y="581"/>
                  </a:cubicBezTo>
                  <a:cubicBezTo>
                    <a:pt x="117" y="595"/>
                    <a:pt x="108" y="610"/>
                    <a:pt x="102" y="625"/>
                  </a:cubicBezTo>
                  <a:cubicBezTo>
                    <a:pt x="96" y="640"/>
                    <a:pt x="87" y="661"/>
                    <a:pt x="83" y="672"/>
                  </a:cubicBezTo>
                  <a:cubicBezTo>
                    <a:pt x="81" y="678"/>
                    <a:pt x="84" y="690"/>
                    <a:pt x="77" y="691"/>
                  </a:cubicBezTo>
                  <a:cubicBezTo>
                    <a:pt x="71" y="694"/>
                    <a:pt x="49" y="706"/>
                    <a:pt x="33" y="705"/>
                  </a:cubicBezTo>
                  <a:cubicBezTo>
                    <a:pt x="20" y="703"/>
                    <a:pt x="11" y="680"/>
                    <a:pt x="0" y="676"/>
                  </a:cubicBezTo>
                </a:path>
              </a:pathLst>
            </a:custGeom>
            <a:noFill/>
            <a:ln w="9525">
              <a:solidFill>
                <a:srgbClr val="FFFF00"/>
              </a:solidFill>
              <a:round/>
              <a:headEnd/>
              <a:tailEnd/>
            </a:ln>
          </p:spPr>
          <p:txBody>
            <a:bodyPr/>
            <a:lstStyle/>
            <a:p>
              <a:endParaRPr lang="en-US"/>
            </a:p>
          </p:txBody>
        </p:sp>
        <p:sp>
          <p:nvSpPr>
            <p:cNvPr id="9227" name="Freeform 5"/>
            <p:cNvSpPr>
              <a:spLocks/>
            </p:cNvSpPr>
            <p:nvPr/>
          </p:nvSpPr>
          <p:spPr bwMode="auto">
            <a:xfrm>
              <a:off x="4003" y="2390"/>
              <a:ext cx="375" cy="675"/>
            </a:xfrm>
            <a:custGeom>
              <a:avLst/>
              <a:gdLst>
                <a:gd name="T0" fmla="*/ 375 w 375"/>
                <a:gd name="T1" fmla="*/ 0 h 675"/>
                <a:gd name="T2" fmla="*/ 310 w 375"/>
                <a:gd name="T3" fmla="*/ 36 h 675"/>
                <a:gd name="T4" fmla="*/ 303 w 375"/>
                <a:gd name="T5" fmla="*/ 87 h 675"/>
                <a:gd name="T6" fmla="*/ 281 w 375"/>
                <a:gd name="T7" fmla="*/ 94 h 675"/>
                <a:gd name="T8" fmla="*/ 238 w 375"/>
                <a:gd name="T9" fmla="*/ 152 h 675"/>
                <a:gd name="T10" fmla="*/ 231 w 375"/>
                <a:gd name="T11" fmla="*/ 173 h 675"/>
                <a:gd name="T12" fmla="*/ 209 w 375"/>
                <a:gd name="T13" fmla="*/ 180 h 675"/>
                <a:gd name="T14" fmla="*/ 178 w 375"/>
                <a:gd name="T15" fmla="*/ 237 h 675"/>
                <a:gd name="T16" fmla="*/ 121 w 375"/>
                <a:gd name="T17" fmla="*/ 267 h 675"/>
                <a:gd name="T18" fmla="*/ 70 w 375"/>
                <a:gd name="T19" fmla="*/ 289 h 675"/>
                <a:gd name="T20" fmla="*/ 13 w 375"/>
                <a:gd name="T21" fmla="*/ 332 h 675"/>
                <a:gd name="T22" fmla="*/ 5 w 375"/>
                <a:gd name="T23" fmla="*/ 368 h 675"/>
                <a:gd name="T24" fmla="*/ 43 w 375"/>
                <a:gd name="T25" fmla="*/ 346 h 675"/>
                <a:gd name="T26" fmla="*/ 75 w 375"/>
                <a:gd name="T27" fmla="*/ 316 h 675"/>
                <a:gd name="T28" fmla="*/ 116 w 375"/>
                <a:gd name="T29" fmla="*/ 319 h 675"/>
                <a:gd name="T30" fmla="*/ 159 w 375"/>
                <a:gd name="T31" fmla="*/ 305 h 675"/>
                <a:gd name="T32" fmla="*/ 195 w 375"/>
                <a:gd name="T33" fmla="*/ 289 h 675"/>
                <a:gd name="T34" fmla="*/ 173 w 375"/>
                <a:gd name="T35" fmla="*/ 368 h 675"/>
                <a:gd name="T36" fmla="*/ 154 w 375"/>
                <a:gd name="T37" fmla="*/ 419 h 675"/>
                <a:gd name="T38" fmla="*/ 195 w 375"/>
                <a:gd name="T39" fmla="*/ 404 h 675"/>
                <a:gd name="T40" fmla="*/ 245 w 375"/>
                <a:gd name="T41" fmla="*/ 346 h 675"/>
                <a:gd name="T42" fmla="*/ 223 w 375"/>
                <a:gd name="T43" fmla="*/ 447 h 675"/>
                <a:gd name="T44" fmla="*/ 202 w 375"/>
                <a:gd name="T45" fmla="*/ 461 h 675"/>
                <a:gd name="T46" fmla="*/ 173 w 375"/>
                <a:gd name="T47" fmla="*/ 490 h 675"/>
                <a:gd name="T48" fmla="*/ 166 w 375"/>
                <a:gd name="T49" fmla="*/ 512 h 675"/>
                <a:gd name="T50" fmla="*/ 151 w 375"/>
                <a:gd name="T51" fmla="*/ 526 h 675"/>
                <a:gd name="T52" fmla="*/ 144 w 375"/>
                <a:gd name="T53" fmla="*/ 548 h 675"/>
                <a:gd name="T54" fmla="*/ 127 w 375"/>
                <a:gd name="T55" fmla="*/ 588 h 675"/>
                <a:gd name="T56" fmla="*/ 94 w 375"/>
                <a:gd name="T57" fmla="*/ 615 h 675"/>
                <a:gd name="T58" fmla="*/ 81 w 375"/>
                <a:gd name="T59" fmla="*/ 650 h 675"/>
                <a:gd name="T60" fmla="*/ 94 w 375"/>
                <a:gd name="T61" fmla="*/ 675 h 6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75"/>
                <a:gd name="T94" fmla="*/ 0 h 675"/>
                <a:gd name="T95" fmla="*/ 375 w 375"/>
                <a:gd name="T96" fmla="*/ 675 h 6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75" h="675">
                  <a:moveTo>
                    <a:pt x="375" y="0"/>
                  </a:moveTo>
                  <a:cubicBezTo>
                    <a:pt x="343" y="9"/>
                    <a:pt x="329" y="8"/>
                    <a:pt x="310" y="36"/>
                  </a:cubicBezTo>
                  <a:cubicBezTo>
                    <a:pt x="308" y="53"/>
                    <a:pt x="311" y="72"/>
                    <a:pt x="303" y="87"/>
                  </a:cubicBezTo>
                  <a:cubicBezTo>
                    <a:pt x="300" y="94"/>
                    <a:pt x="287" y="89"/>
                    <a:pt x="281" y="94"/>
                  </a:cubicBezTo>
                  <a:cubicBezTo>
                    <a:pt x="269" y="103"/>
                    <a:pt x="245" y="138"/>
                    <a:pt x="238" y="152"/>
                  </a:cubicBezTo>
                  <a:cubicBezTo>
                    <a:pt x="235" y="159"/>
                    <a:pt x="236" y="168"/>
                    <a:pt x="231" y="173"/>
                  </a:cubicBezTo>
                  <a:cubicBezTo>
                    <a:pt x="225" y="178"/>
                    <a:pt x="216" y="178"/>
                    <a:pt x="209" y="180"/>
                  </a:cubicBezTo>
                  <a:cubicBezTo>
                    <a:pt x="198" y="188"/>
                    <a:pt x="193" y="223"/>
                    <a:pt x="178" y="237"/>
                  </a:cubicBezTo>
                  <a:cubicBezTo>
                    <a:pt x="163" y="251"/>
                    <a:pt x="139" y="258"/>
                    <a:pt x="121" y="267"/>
                  </a:cubicBezTo>
                  <a:cubicBezTo>
                    <a:pt x="103" y="276"/>
                    <a:pt x="88" y="278"/>
                    <a:pt x="70" y="289"/>
                  </a:cubicBezTo>
                  <a:cubicBezTo>
                    <a:pt x="52" y="300"/>
                    <a:pt x="24" y="319"/>
                    <a:pt x="13" y="332"/>
                  </a:cubicBezTo>
                  <a:cubicBezTo>
                    <a:pt x="2" y="345"/>
                    <a:pt x="0" y="366"/>
                    <a:pt x="5" y="368"/>
                  </a:cubicBezTo>
                  <a:cubicBezTo>
                    <a:pt x="10" y="370"/>
                    <a:pt x="31" y="355"/>
                    <a:pt x="43" y="346"/>
                  </a:cubicBezTo>
                  <a:cubicBezTo>
                    <a:pt x="55" y="337"/>
                    <a:pt x="63" y="320"/>
                    <a:pt x="75" y="316"/>
                  </a:cubicBezTo>
                  <a:cubicBezTo>
                    <a:pt x="87" y="312"/>
                    <a:pt x="102" y="321"/>
                    <a:pt x="116" y="319"/>
                  </a:cubicBezTo>
                  <a:cubicBezTo>
                    <a:pt x="130" y="317"/>
                    <a:pt x="146" y="310"/>
                    <a:pt x="159" y="305"/>
                  </a:cubicBezTo>
                  <a:cubicBezTo>
                    <a:pt x="172" y="300"/>
                    <a:pt x="193" y="279"/>
                    <a:pt x="195" y="289"/>
                  </a:cubicBezTo>
                  <a:cubicBezTo>
                    <a:pt x="184" y="322"/>
                    <a:pt x="198" y="342"/>
                    <a:pt x="173" y="368"/>
                  </a:cubicBezTo>
                  <a:cubicBezTo>
                    <a:pt x="170" y="378"/>
                    <a:pt x="136" y="410"/>
                    <a:pt x="154" y="419"/>
                  </a:cubicBezTo>
                  <a:cubicBezTo>
                    <a:pt x="162" y="423"/>
                    <a:pt x="188" y="409"/>
                    <a:pt x="195" y="404"/>
                  </a:cubicBezTo>
                  <a:cubicBezTo>
                    <a:pt x="201" y="361"/>
                    <a:pt x="197" y="331"/>
                    <a:pt x="245" y="346"/>
                  </a:cubicBezTo>
                  <a:cubicBezTo>
                    <a:pt x="239" y="372"/>
                    <a:pt x="232" y="426"/>
                    <a:pt x="223" y="447"/>
                  </a:cubicBezTo>
                  <a:cubicBezTo>
                    <a:pt x="220" y="455"/>
                    <a:pt x="209" y="456"/>
                    <a:pt x="202" y="461"/>
                  </a:cubicBezTo>
                  <a:cubicBezTo>
                    <a:pt x="183" y="520"/>
                    <a:pt x="212" y="451"/>
                    <a:pt x="173" y="490"/>
                  </a:cubicBezTo>
                  <a:cubicBezTo>
                    <a:pt x="168" y="495"/>
                    <a:pt x="170" y="505"/>
                    <a:pt x="166" y="512"/>
                  </a:cubicBezTo>
                  <a:cubicBezTo>
                    <a:pt x="162" y="518"/>
                    <a:pt x="156" y="521"/>
                    <a:pt x="151" y="526"/>
                  </a:cubicBezTo>
                  <a:cubicBezTo>
                    <a:pt x="149" y="533"/>
                    <a:pt x="147" y="541"/>
                    <a:pt x="144" y="548"/>
                  </a:cubicBezTo>
                  <a:cubicBezTo>
                    <a:pt x="139" y="557"/>
                    <a:pt x="135" y="577"/>
                    <a:pt x="127" y="588"/>
                  </a:cubicBezTo>
                  <a:cubicBezTo>
                    <a:pt x="119" y="599"/>
                    <a:pt x="102" y="605"/>
                    <a:pt x="94" y="615"/>
                  </a:cubicBezTo>
                  <a:cubicBezTo>
                    <a:pt x="86" y="625"/>
                    <a:pt x="81" y="640"/>
                    <a:pt x="81" y="650"/>
                  </a:cubicBezTo>
                  <a:cubicBezTo>
                    <a:pt x="81" y="660"/>
                    <a:pt x="91" y="670"/>
                    <a:pt x="94" y="675"/>
                  </a:cubicBezTo>
                </a:path>
              </a:pathLst>
            </a:custGeom>
            <a:noFill/>
            <a:ln w="9525">
              <a:solidFill>
                <a:srgbClr val="FFFF00"/>
              </a:solidFill>
              <a:round/>
              <a:headEnd/>
              <a:tailEnd/>
            </a:ln>
          </p:spPr>
          <p:txBody>
            <a:bodyPr/>
            <a:lstStyle/>
            <a:p>
              <a:endParaRPr lang="en-US"/>
            </a:p>
          </p:txBody>
        </p:sp>
        <p:sp>
          <p:nvSpPr>
            <p:cNvPr id="9228" name="Freeform 6"/>
            <p:cNvSpPr>
              <a:spLocks/>
            </p:cNvSpPr>
            <p:nvPr/>
          </p:nvSpPr>
          <p:spPr bwMode="auto">
            <a:xfrm>
              <a:off x="4176" y="2786"/>
              <a:ext cx="202" cy="216"/>
            </a:xfrm>
            <a:custGeom>
              <a:avLst/>
              <a:gdLst>
                <a:gd name="T0" fmla="*/ 202 w 202"/>
                <a:gd name="T1" fmla="*/ 0 h 216"/>
                <a:gd name="T2" fmla="*/ 187 w 202"/>
                <a:gd name="T3" fmla="*/ 15 h 216"/>
                <a:gd name="T4" fmla="*/ 144 w 202"/>
                <a:gd name="T5" fmla="*/ 29 h 216"/>
                <a:gd name="T6" fmla="*/ 101 w 202"/>
                <a:gd name="T7" fmla="*/ 72 h 216"/>
                <a:gd name="T8" fmla="*/ 58 w 202"/>
                <a:gd name="T9" fmla="*/ 116 h 216"/>
                <a:gd name="T10" fmla="*/ 14 w 202"/>
                <a:gd name="T11" fmla="*/ 166 h 216"/>
                <a:gd name="T12" fmla="*/ 0 w 202"/>
                <a:gd name="T13" fmla="*/ 216 h 216"/>
                <a:gd name="T14" fmla="*/ 0 60000 65536"/>
                <a:gd name="T15" fmla="*/ 0 60000 65536"/>
                <a:gd name="T16" fmla="*/ 0 60000 65536"/>
                <a:gd name="T17" fmla="*/ 0 60000 65536"/>
                <a:gd name="T18" fmla="*/ 0 60000 65536"/>
                <a:gd name="T19" fmla="*/ 0 60000 65536"/>
                <a:gd name="T20" fmla="*/ 0 60000 65536"/>
                <a:gd name="T21" fmla="*/ 0 w 202"/>
                <a:gd name="T22" fmla="*/ 0 h 216"/>
                <a:gd name="T23" fmla="*/ 202 w 202"/>
                <a:gd name="T24" fmla="*/ 216 h 2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 h="216">
                  <a:moveTo>
                    <a:pt x="202" y="0"/>
                  </a:moveTo>
                  <a:cubicBezTo>
                    <a:pt x="197" y="5"/>
                    <a:pt x="193" y="12"/>
                    <a:pt x="187" y="15"/>
                  </a:cubicBezTo>
                  <a:cubicBezTo>
                    <a:pt x="174" y="22"/>
                    <a:pt x="144" y="29"/>
                    <a:pt x="144" y="29"/>
                  </a:cubicBezTo>
                  <a:cubicBezTo>
                    <a:pt x="135" y="57"/>
                    <a:pt x="129" y="63"/>
                    <a:pt x="101" y="72"/>
                  </a:cubicBezTo>
                  <a:cubicBezTo>
                    <a:pt x="92" y="100"/>
                    <a:pt x="85" y="106"/>
                    <a:pt x="58" y="116"/>
                  </a:cubicBezTo>
                  <a:cubicBezTo>
                    <a:pt x="34" y="138"/>
                    <a:pt x="44" y="147"/>
                    <a:pt x="14" y="166"/>
                  </a:cubicBezTo>
                  <a:cubicBezTo>
                    <a:pt x="6" y="207"/>
                    <a:pt x="12" y="191"/>
                    <a:pt x="0" y="216"/>
                  </a:cubicBezTo>
                </a:path>
              </a:pathLst>
            </a:custGeom>
            <a:noFill/>
            <a:ln w="9525">
              <a:solidFill>
                <a:srgbClr val="FFFF00"/>
              </a:solidFill>
              <a:round/>
              <a:headEnd/>
              <a:tailEnd/>
            </a:ln>
          </p:spPr>
          <p:txBody>
            <a:bodyPr/>
            <a:lstStyle/>
            <a:p>
              <a:endParaRPr lang="en-US"/>
            </a:p>
          </p:txBody>
        </p:sp>
        <p:sp>
          <p:nvSpPr>
            <p:cNvPr id="9229" name="Freeform 7"/>
            <p:cNvSpPr>
              <a:spLocks/>
            </p:cNvSpPr>
            <p:nvPr/>
          </p:nvSpPr>
          <p:spPr bwMode="auto">
            <a:xfrm>
              <a:off x="2068" y="2929"/>
              <a:ext cx="746" cy="475"/>
            </a:xfrm>
            <a:custGeom>
              <a:avLst/>
              <a:gdLst>
                <a:gd name="T0" fmla="*/ 703 w 746"/>
                <a:gd name="T1" fmla="*/ 0 h 475"/>
                <a:gd name="T2" fmla="*/ 744 w 746"/>
                <a:gd name="T3" fmla="*/ 35 h 475"/>
                <a:gd name="T4" fmla="*/ 690 w 746"/>
                <a:gd name="T5" fmla="*/ 102 h 475"/>
                <a:gd name="T6" fmla="*/ 682 w 746"/>
                <a:gd name="T7" fmla="*/ 124 h 475"/>
                <a:gd name="T8" fmla="*/ 663 w 746"/>
                <a:gd name="T9" fmla="*/ 171 h 475"/>
                <a:gd name="T10" fmla="*/ 675 w 746"/>
                <a:gd name="T11" fmla="*/ 217 h 475"/>
                <a:gd name="T12" fmla="*/ 625 w 746"/>
                <a:gd name="T13" fmla="*/ 261 h 475"/>
                <a:gd name="T14" fmla="*/ 597 w 746"/>
                <a:gd name="T15" fmla="*/ 307 h 475"/>
                <a:gd name="T16" fmla="*/ 491 w 746"/>
                <a:gd name="T17" fmla="*/ 359 h 475"/>
                <a:gd name="T18" fmla="*/ 366 w 746"/>
                <a:gd name="T19" fmla="*/ 376 h 475"/>
                <a:gd name="T20" fmla="*/ 322 w 746"/>
                <a:gd name="T21" fmla="*/ 383 h 475"/>
                <a:gd name="T22" fmla="*/ 157 w 746"/>
                <a:gd name="T23" fmla="*/ 397 h 475"/>
                <a:gd name="T24" fmla="*/ 99 w 746"/>
                <a:gd name="T25" fmla="*/ 433 h 475"/>
                <a:gd name="T26" fmla="*/ 0 w 746"/>
                <a:gd name="T27" fmla="*/ 475 h 47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6"/>
                <a:gd name="T43" fmla="*/ 0 h 475"/>
                <a:gd name="T44" fmla="*/ 746 w 746"/>
                <a:gd name="T45" fmla="*/ 475 h 47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6" h="475">
                  <a:moveTo>
                    <a:pt x="703" y="0"/>
                  </a:moveTo>
                  <a:cubicBezTo>
                    <a:pt x="707" y="2"/>
                    <a:pt x="746" y="18"/>
                    <a:pt x="744" y="35"/>
                  </a:cubicBezTo>
                  <a:cubicBezTo>
                    <a:pt x="742" y="52"/>
                    <a:pt x="700" y="87"/>
                    <a:pt x="690" y="102"/>
                  </a:cubicBezTo>
                  <a:cubicBezTo>
                    <a:pt x="687" y="109"/>
                    <a:pt x="683" y="116"/>
                    <a:pt x="682" y="124"/>
                  </a:cubicBezTo>
                  <a:cubicBezTo>
                    <a:pt x="680" y="136"/>
                    <a:pt x="664" y="156"/>
                    <a:pt x="663" y="171"/>
                  </a:cubicBezTo>
                  <a:cubicBezTo>
                    <a:pt x="662" y="186"/>
                    <a:pt x="681" y="202"/>
                    <a:pt x="675" y="217"/>
                  </a:cubicBezTo>
                  <a:cubicBezTo>
                    <a:pt x="674" y="219"/>
                    <a:pt x="633" y="252"/>
                    <a:pt x="625" y="261"/>
                  </a:cubicBezTo>
                  <a:cubicBezTo>
                    <a:pt x="614" y="294"/>
                    <a:pt x="628" y="296"/>
                    <a:pt x="597" y="307"/>
                  </a:cubicBezTo>
                  <a:cubicBezTo>
                    <a:pt x="557" y="337"/>
                    <a:pt x="529" y="348"/>
                    <a:pt x="491" y="359"/>
                  </a:cubicBezTo>
                  <a:cubicBezTo>
                    <a:pt x="453" y="370"/>
                    <a:pt x="394" y="372"/>
                    <a:pt x="366" y="376"/>
                  </a:cubicBezTo>
                  <a:cubicBezTo>
                    <a:pt x="351" y="378"/>
                    <a:pt x="337" y="382"/>
                    <a:pt x="322" y="383"/>
                  </a:cubicBezTo>
                  <a:cubicBezTo>
                    <a:pt x="267" y="389"/>
                    <a:pt x="157" y="397"/>
                    <a:pt x="157" y="397"/>
                  </a:cubicBezTo>
                  <a:cubicBezTo>
                    <a:pt x="139" y="415"/>
                    <a:pt x="124" y="425"/>
                    <a:pt x="99" y="433"/>
                  </a:cubicBezTo>
                  <a:cubicBezTo>
                    <a:pt x="64" y="470"/>
                    <a:pt x="36" y="433"/>
                    <a:pt x="0" y="475"/>
                  </a:cubicBezTo>
                </a:path>
              </a:pathLst>
            </a:custGeom>
            <a:noFill/>
            <a:ln w="9525">
              <a:solidFill>
                <a:srgbClr val="FFFF00"/>
              </a:solidFill>
              <a:round/>
              <a:headEnd/>
              <a:tailEnd/>
            </a:ln>
          </p:spPr>
          <p:txBody>
            <a:bodyPr/>
            <a:lstStyle/>
            <a:p>
              <a:endParaRPr lang="en-US"/>
            </a:p>
          </p:txBody>
        </p:sp>
      </p:grpSp>
      <p:sp>
        <p:nvSpPr>
          <p:cNvPr id="2055" name="Text Box 13"/>
          <p:cNvSpPr txBox="1">
            <a:spLocks noChangeArrowheads="1"/>
          </p:cNvSpPr>
          <p:nvPr/>
        </p:nvSpPr>
        <p:spPr bwMode="auto">
          <a:xfrm>
            <a:off x="0" y="6248400"/>
            <a:ext cx="3910622" cy="830997"/>
          </a:xfrm>
          <a:prstGeom prst="rect">
            <a:avLst/>
          </a:prstGeom>
          <a:noFill/>
          <a:ln w="9525">
            <a:noFill/>
            <a:miter lim="800000"/>
            <a:headEnd/>
            <a:tailEnd/>
          </a:ln>
        </p:spPr>
        <p:txBody>
          <a:bodyPr wrap="none">
            <a:spAutoFit/>
          </a:bodyPr>
          <a:lstStyle/>
          <a:p>
            <a:pPr>
              <a:defRPr/>
            </a:pPr>
            <a:r>
              <a:rPr lang="es-MX" sz="1200" dirty="0">
                <a:solidFill>
                  <a:schemeClr val="tx2">
                    <a:lumMod val="75000"/>
                  </a:schemeClr>
                </a:solidFill>
              </a:rPr>
              <a:t>Fuente: UNAM, Ciencias de la Atmósfera y SEMARNAT </a:t>
            </a:r>
            <a:endParaRPr lang="es-MX" sz="1200" dirty="0" smtClean="0">
              <a:solidFill>
                <a:schemeClr val="tx2">
                  <a:lumMod val="75000"/>
                </a:schemeClr>
              </a:solidFill>
            </a:endParaRPr>
          </a:p>
          <a:p>
            <a:pPr>
              <a:defRPr/>
            </a:pPr>
            <a:r>
              <a:rPr lang="es-MX" sz="1200" dirty="0" smtClean="0">
                <a:solidFill>
                  <a:schemeClr val="tx2">
                    <a:lumMod val="75000"/>
                  </a:schemeClr>
                </a:solidFill>
              </a:rPr>
              <a:t>“</a:t>
            </a:r>
            <a:r>
              <a:rPr lang="es-MX" sz="1200" dirty="0">
                <a:solidFill>
                  <a:schemeClr val="tx2">
                    <a:lumMod val="75000"/>
                  </a:schemeClr>
                </a:solidFill>
              </a:rPr>
              <a:t>México. Cuarta Comunicación Nacional ante la </a:t>
            </a:r>
            <a:r>
              <a:rPr lang="es-MX" sz="1200" dirty="0" smtClean="0">
                <a:solidFill>
                  <a:schemeClr val="tx2">
                    <a:lumMod val="75000"/>
                  </a:schemeClr>
                </a:solidFill>
              </a:rPr>
              <a:t>Convención</a:t>
            </a:r>
          </a:p>
          <a:p>
            <a:pPr>
              <a:defRPr/>
            </a:pPr>
            <a:r>
              <a:rPr lang="es-MX" sz="1200" dirty="0" smtClean="0">
                <a:solidFill>
                  <a:schemeClr val="tx2">
                    <a:lumMod val="75000"/>
                  </a:schemeClr>
                </a:solidFill>
              </a:rPr>
              <a:t> </a:t>
            </a:r>
            <a:r>
              <a:rPr lang="es-MX" sz="1200" dirty="0">
                <a:solidFill>
                  <a:schemeClr val="tx2">
                    <a:lumMod val="75000"/>
                  </a:schemeClr>
                </a:solidFill>
              </a:rPr>
              <a:t>Marco de las Naciones Unidas“, 2010.</a:t>
            </a:r>
            <a:endParaRPr lang="en-US" sz="1200" dirty="0">
              <a:solidFill>
                <a:schemeClr val="tx2">
                  <a:lumMod val="75000"/>
                </a:schemeClr>
              </a:solidFill>
            </a:endParaRPr>
          </a:p>
          <a:p>
            <a:pPr>
              <a:defRPr/>
            </a:pPr>
            <a:endParaRPr lang="es-ES" sz="1200" dirty="0">
              <a:solidFill>
                <a:schemeClr val="tx2">
                  <a:lumMod val="75000"/>
                </a:schemeClr>
              </a:solidFill>
            </a:endParaRPr>
          </a:p>
        </p:txBody>
      </p:sp>
      <p:sp>
        <p:nvSpPr>
          <p:cNvPr id="9220" name="13 CuadroTexto"/>
          <p:cNvSpPr txBox="1">
            <a:spLocks noChangeArrowheads="1"/>
          </p:cNvSpPr>
          <p:nvPr/>
        </p:nvSpPr>
        <p:spPr bwMode="auto">
          <a:xfrm>
            <a:off x="395288" y="222250"/>
            <a:ext cx="6624637" cy="830263"/>
          </a:xfrm>
          <a:prstGeom prst="rect">
            <a:avLst/>
          </a:prstGeom>
          <a:noFill/>
          <a:ln w="9525">
            <a:noFill/>
            <a:miter lim="800000"/>
            <a:headEnd/>
            <a:tailEnd/>
          </a:ln>
        </p:spPr>
        <p:txBody>
          <a:bodyPr>
            <a:spAutoFit/>
          </a:bodyPr>
          <a:lstStyle/>
          <a:p>
            <a:r>
              <a:rPr lang="es-MX" sz="2400" b="1">
                <a:solidFill>
                  <a:srgbClr val="0040C0"/>
                </a:solidFill>
              </a:rPr>
              <a:t>Future Consequences of Climate Change</a:t>
            </a:r>
          </a:p>
          <a:p>
            <a:r>
              <a:rPr lang="es-MX" sz="2400" b="1">
                <a:solidFill>
                  <a:srgbClr val="0040C0"/>
                </a:solidFill>
              </a:rPr>
              <a:t>in Mexico. Most vulnerable coastal areas</a:t>
            </a:r>
            <a:endParaRPr lang="es-MX" sz="2200" b="1">
              <a:solidFill>
                <a:srgbClr val="0040C0"/>
              </a:solidFill>
            </a:endParaRPr>
          </a:p>
        </p:txBody>
      </p:sp>
      <p:pic>
        <p:nvPicPr>
          <p:cNvPr id="14" name="Picture 13" descr="slr.png"/>
          <p:cNvPicPr>
            <a:picLocks noChangeAspect="1"/>
          </p:cNvPicPr>
          <p:nvPr/>
        </p:nvPicPr>
        <p:blipFill>
          <a:blip r:embed="rId4" cstate="print"/>
          <a:srcRect r="62921" b="48357"/>
          <a:stretch>
            <a:fillRect/>
          </a:stretch>
        </p:blipFill>
        <p:spPr>
          <a:xfrm>
            <a:off x="611560" y="1196752"/>
            <a:ext cx="2952328" cy="2309538"/>
          </a:xfrm>
          <a:prstGeom prst="rect">
            <a:avLst/>
          </a:prstGeom>
        </p:spPr>
      </p:pic>
      <p:grpSp>
        <p:nvGrpSpPr>
          <p:cNvPr id="3" name="Group 16"/>
          <p:cNvGrpSpPr/>
          <p:nvPr/>
        </p:nvGrpSpPr>
        <p:grpSpPr>
          <a:xfrm>
            <a:off x="107950" y="3505200"/>
            <a:ext cx="4032250" cy="2808288"/>
            <a:chOff x="107950" y="3644900"/>
            <a:chExt cx="4032250" cy="2808288"/>
          </a:xfrm>
        </p:grpSpPr>
        <p:pic>
          <p:nvPicPr>
            <p:cNvPr id="139267" name="Picture 3"/>
            <p:cNvPicPr>
              <a:picLocks noChangeAspect="1" noChangeArrowheads="1"/>
            </p:cNvPicPr>
            <p:nvPr/>
          </p:nvPicPr>
          <p:blipFill>
            <a:blip r:embed="rId5" cstate="print"/>
            <a:srcRect l="1910" t="2954" r="2323" b="2937"/>
            <a:stretch>
              <a:fillRect/>
            </a:stretch>
          </p:blipFill>
          <p:spPr bwMode="auto">
            <a:xfrm>
              <a:off x="107950" y="3644900"/>
              <a:ext cx="4032250" cy="2808288"/>
            </a:xfrm>
            <a:prstGeom prst="rect">
              <a:avLst/>
            </a:prstGeom>
            <a:ln>
              <a:noFill/>
            </a:ln>
            <a:effectLst>
              <a:outerShdw blurRad="292100" dist="139700" dir="2700000" algn="tl" rotWithShape="0">
                <a:srgbClr val="333333">
                  <a:alpha val="65000"/>
                </a:srgbClr>
              </a:outerShdw>
            </a:effectLst>
          </p:spPr>
        </p:pic>
        <p:sp>
          <p:nvSpPr>
            <p:cNvPr id="15" name="CuadroTexto 14"/>
            <p:cNvSpPr txBox="1"/>
            <p:nvPr/>
          </p:nvSpPr>
          <p:spPr>
            <a:xfrm>
              <a:off x="1936750" y="4113213"/>
              <a:ext cx="654050" cy="230187"/>
            </a:xfrm>
            <a:prstGeom prst="rect">
              <a:avLst/>
            </a:prstGeom>
            <a:solidFill>
              <a:schemeClr val="tx2">
                <a:lumMod val="40000"/>
                <a:lumOff val="60000"/>
              </a:schemeClr>
            </a:solidFill>
          </p:spPr>
          <p:txBody>
            <a:bodyPr>
              <a:spAutoFit/>
            </a:bodyPr>
            <a:lstStyle/>
            <a:p>
              <a:pPr>
                <a:defRPr/>
              </a:pPr>
              <a:r>
                <a:rPr lang="es-ES_tradnl" sz="900" dirty="0">
                  <a:solidFill>
                    <a:schemeClr val="bg1"/>
                  </a:solidFill>
                </a:rPr>
                <a:t>km</a:t>
              </a:r>
              <a:r>
                <a:rPr lang="es-ES_tradnl" sz="900" baseline="30000" dirty="0">
                  <a:solidFill>
                    <a:schemeClr val="bg1"/>
                  </a:solidFill>
                </a:rPr>
                <a:t>2</a:t>
              </a:r>
            </a:p>
          </p:txBody>
        </p:sp>
        <p:sp>
          <p:nvSpPr>
            <p:cNvPr id="16" name="CuadroTexto 15"/>
            <p:cNvSpPr txBox="1"/>
            <p:nvPr/>
          </p:nvSpPr>
          <p:spPr>
            <a:xfrm>
              <a:off x="3352800" y="4113213"/>
              <a:ext cx="287338" cy="230187"/>
            </a:xfrm>
            <a:prstGeom prst="rect">
              <a:avLst/>
            </a:prstGeom>
            <a:solidFill>
              <a:schemeClr val="tx2">
                <a:lumMod val="40000"/>
                <a:lumOff val="60000"/>
              </a:schemeClr>
            </a:solidFill>
          </p:spPr>
          <p:txBody>
            <a:bodyPr wrap="none">
              <a:spAutoFit/>
            </a:bodyPr>
            <a:lstStyle/>
            <a:p>
              <a:pPr>
                <a:defRPr/>
              </a:pPr>
              <a:r>
                <a:rPr lang="es-ES_tradnl" sz="900" dirty="0">
                  <a:solidFill>
                    <a:schemeClr val="bg1"/>
                  </a:solidFill>
                </a:rPr>
                <a:t>%</a:t>
              </a:r>
            </a:p>
          </p:txBody>
        </p:sp>
        <p:sp>
          <p:nvSpPr>
            <p:cNvPr id="18" name="Rectangle 17"/>
            <p:cNvSpPr/>
            <p:nvPr/>
          </p:nvSpPr>
          <p:spPr>
            <a:xfrm>
              <a:off x="1475656" y="3645024"/>
              <a:ext cx="2664296" cy="43204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Calibri" pitchFamily="34" charset="0"/>
                  <a:cs typeface="Calibri" pitchFamily="34" charset="0"/>
                </a:rPr>
                <a:t>Estimated impacted area with a potential 1m </a:t>
              </a:r>
              <a:r>
                <a:rPr lang="en-US" sz="1200" dirty="0" err="1" smtClean="0">
                  <a:latin typeface="Calibri" pitchFamily="34" charset="0"/>
                  <a:cs typeface="Calibri" pitchFamily="34" charset="0"/>
                </a:rPr>
                <a:t>slr</a:t>
              </a:r>
              <a:endParaRPr lang="en-US" sz="1200" dirty="0">
                <a:latin typeface="Calibri" pitchFamily="34" charset="0"/>
                <a:cs typeface="Calibri" pitchFamily="34" charset="0"/>
              </a:endParaRPr>
            </a:p>
          </p:txBody>
        </p:sp>
        <p:sp>
          <p:nvSpPr>
            <p:cNvPr id="19" name="TextBox 18"/>
            <p:cNvSpPr txBox="1"/>
            <p:nvPr/>
          </p:nvSpPr>
          <p:spPr>
            <a:xfrm>
              <a:off x="467544" y="3861048"/>
              <a:ext cx="792088" cy="369332"/>
            </a:xfrm>
            <a:prstGeom prst="rect">
              <a:avLst/>
            </a:prstGeom>
            <a:solidFill>
              <a:schemeClr val="tx2">
                <a:lumMod val="40000"/>
                <a:lumOff val="60000"/>
              </a:schemeClr>
            </a:solidFill>
          </p:spPr>
          <p:txBody>
            <a:bodyPr wrap="square" rtlCol="0">
              <a:spAutoFit/>
            </a:bodyPr>
            <a:lstStyle/>
            <a:p>
              <a:r>
                <a:rPr lang="en-US" dirty="0" smtClean="0">
                  <a:solidFill>
                    <a:schemeClr val="bg1"/>
                  </a:solidFill>
                </a:rPr>
                <a:t>State</a:t>
              </a:r>
              <a:endParaRPr lang="en-US" dirty="0">
                <a:solidFill>
                  <a:schemeClr val="bg1"/>
                </a:solidFill>
              </a:endParaRPr>
            </a:p>
          </p:txBody>
        </p:sp>
      </p:grpSp>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Climate Change Program</a:t>
            </a:r>
            <a:endParaRPr lang="en-US" dirty="0"/>
          </a:p>
        </p:txBody>
      </p:sp>
      <p:pic>
        <p:nvPicPr>
          <p:cNvPr id="24578" name="Picture 2"/>
          <p:cNvPicPr>
            <a:picLocks noGrp="1" noChangeAspect="1" noChangeArrowheads="1"/>
          </p:cNvPicPr>
          <p:nvPr>
            <p:ph idx="1"/>
          </p:nvPr>
        </p:nvPicPr>
        <p:blipFill>
          <a:blip r:embed="rId3" cstate="print"/>
          <a:srcRect/>
          <a:stretch>
            <a:fillRect/>
          </a:stretch>
        </p:blipFill>
        <p:spPr bwMode="auto">
          <a:xfrm>
            <a:off x="1390132" y="1600200"/>
            <a:ext cx="6363735" cy="4525963"/>
          </a:xfrm>
          <a:prstGeom prst="rect">
            <a:avLst/>
          </a:prstGeom>
          <a:noFill/>
          <a:ln w="9525">
            <a:noFill/>
            <a:miter lim="800000"/>
            <a:headEnd/>
            <a:tailEnd/>
          </a:ln>
        </p:spPr>
      </p:pic>
      <p:sp>
        <p:nvSpPr>
          <p:cNvPr id="5" name="TextBox 4"/>
          <p:cNvSpPr txBox="1"/>
          <p:nvPr/>
        </p:nvSpPr>
        <p:spPr>
          <a:xfrm>
            <a:off x="1905000" y="6400800"/>
            <a:ext cx="2544094" cy="369332"/>
          </a:xfrm>
          <a:prstGeom prst="rect">
            <a:avLst/>
          </a:prstGeom>
          <a:noFill/>
        </p:spPr>
        <p:txBody>
          <a:bodyPr wrap="none" rtlCol="0">
            <a:spAutoFit/>
          </a:bodyPr>
          <a:lstStyle/>
          <a:p>
            <a:r>
              <a:rPr lang="en-US" dirty="0" smtClean="0"/>
              <a:t>Source: SEMARNAT, 2009</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by sector, 2008-2012</a:t>
            </a:r>
            <a:endParaRPr lang="en-US" dirty="0"/>
          </a:p>
        </p:txBody>
      </p:sp>
      <p:graphicFrame>
        <p:nvGraphicFramePr>
          <p:cNvPr id="9" name="Content Placeholder 8"/>
          <p:cNvGraphicFramePr>
            <a:graphicFrameLocks noGrp="1"/>
          </p:cNvGraphicFramePr>
          <p:nvPr>
            <p:ph idx="1"/>
          </p:nvPr>
        </p:nvGraphicFramePr>
        <p:xfrm>
          <a:off x="4191000" y="1676400"/>
          <a:ext cx="4800599" cy="4402316"/>
        </p:xfrm>
        <a:graphic>
          <a:graphicData uri="http://schemas.openxmlformats.org/drawingml/2006/table">
            <a:tbl>
              <a:tblPr/>
              <a:tblGrid>
                <a:gridCol w="4190999"/>
                <a:gridCol w="609600"/>
              </a:tblGrid>
              <a:tr h="300937">
                <a:tc>
                  <a:txBody>
                    <a:bodyPr/>
                    <a:lstStyle/>
                    <a:p>
                      <a:pPr algn="ctr" rtl="0" fontAlgn="t"/>
                      <a:r>
                        <a:rPr lang="en-US" sz="1400" b="1" i="0" u="none" strike="noStrike" dirty="0" smtClean="0">
                          <a:solidFill>
                            <a:srgbClr val="FFFFFF"/>
                          </a:solidFill>
                          <a:latin typeface="Calibri"/>
                        </a:rPr>
                        <a:t>Measures</a:t>
                      </a:r>
                      <a:r>
                        <a:rPr lang="en-US" sz="1400" b="1" i="0" u="none" strike="noStrike" baseline="0" dirty="0" smtClean="0">
                          <a:solidFill>
                            <a:srgbClr val="FFFFFF"/>
                          </a:solidFill>
                          <a:latin typeface="Calibri"/>
                        </a:rPr>
                        <a:t> (selected)</a:t>
                      </a:r>
                      <a:endParaRPr lang="en-US" sz="1400" b="1" i="0" u="none" strike="noStrike" dirty="0">
                        <a:solidFill>
                          <a:srgbClr val="FFFFFF"/>
                        </a:solidFill>
                        <a:latin typeface="Calibri"/>
                      </a:endParaRP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ctr" rtl="0" fontAlgn="t"/>
                      <a:r>
                        <a:rPr lang="en-US" sz="1400" b="1" i="0" u="none" strike="noStrike" dirty="0" smtClean="0">
                          <a:solidFill>
                            <a:srgbClr val="FFFFFF"/>
                          </a:solidFill>
                          <a:latin typeface="Calibri"/>
                        </a:rPr>
                        <a:t>CO2e</a:t>
                      </a:r>
                      <a:endParaRPr lang="en-US" sz="1400" b="1" i="0" u="none" strike="noStrike" dirty="0">
                        <a:solidFill>
                          <a:srgbClr val="FFFFFF"/>
                        </a:solidFill>
                        <a:latin typeface="Calibri"/>
                      </a:endParaRP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r>
              <a:tr h="252865">
                <a:tc>
                  <a:txBody>
                    <a:bodyPr/>
                    <a:lstStyle/>
                    <a:p>
                      <a:pPr algn="l" rtl="0" fontAlgn="t"/>
                      <a:r>
                        <a:rPr lang="en-US" sz="1400" b="0" i="0" u="none" strike="noStrike" kern="1200" dirty="0">
                          <a:solidFill>
                            <a:srgbClr val="000000"/>
                          </a:solidFill>
                          <a:latin typeface="Calibri"/>
                          <a:ea typeface="+mn-ea"/>
                          <a:cs typeface="+mn-cs"/>
                        </a:rPr>
                        <a:t>Reinjection of sour gas in </a:t>
                      </a:r>
                      <a:r>
                        <a:rPr lang="en-US" sz="1400" b="0" i="0" u="none" strike="noStrike" kern="1200" dirty="0" err="1">
                          <a:solidFill>
                            <a:srgbClr val="000000"/>
                          </a:solidFill>
                          <a:latin typeface="Calibri"/>
                          <a:ea typeface="+mn-ea"/>
                          <a:cs typeface="+mn-cs"/>
                        </a:rPr>
                        <a:t>Cantarell</a:t>
                      </a:r>
                      <a:r>
                        <a:rPr lang="en-US" sz="1400" b="0" i="0" u="none" strike="noStrike" kern="1200" dirty="0">
                          <a:solidFill>
                            <a:srgbClr val="000000"/>
                          </a:solidFill>
                          <a:latin typeface="Calibri"/>
                          <a:ea typeface="+mn-ea"/>
                          <a:cs typeface="+mn-cs"/>
                        </a:rPr>
                        <a:t>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kern="1200" dirty="0">
                          <a:solidFill>
                            <a:srgbClr val="000000"/>
                          </a:solidFill>
                          <a:latin typeface="Calibri"/>
                          <a:ea typeface="+mn-ea"/>
                          <a:cs typeface="+mn-cs"/>
                        </a:rPr>
                        <a:t>27.6</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EDF4"/>
                    </a:solidFill>
                  </a:tcPr>
                </a:tc>
              </a:tr>
              <a:tr h="252865">
                <a:tc>
                  <a:txBody>
                    <a:bodyPr/>
                    <a:lstStyle/>
                    <a:p>
                      <a:pPr algn="l" rtl="0" fontAlgn="t"/>
                      <a:r>
                        <a:rPr lang="en-US" sz="1400" b="0" i="0" u="none" strike="noStrike" dirty="0">
                          <a:solidFill>
                            <a:srgbClr val="000000"/>
                          </a:solidFill>
                          <a:latin typeface="Calibri"/>
                        </a:rPr>
                        <a:t>Sustainable Forest Management (2.95 ha)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11.88</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126433">
                <a:tc>
                  <a:txBody>
                    <a:bodyPr/>
                    <a:lstStyle/>
                    <a:p>
                      <a:pPr algn="l" rtl="0" fontAlgn="t"/>
                      <a:r>
                        <a:rPr lang="en-US" sz="1400" b="0" i="0" u="none" strike="noStrike">
                          <a:solidFill>
                            <a:srgbClr val="000000"/>
                          </a:solidFill>
                          <a:latin typeface="Calibri"/>
                        </a:rPr>
                        <a:t>REDD incentives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8.97</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93877">
                <a:tc>
                  <a:txBody>
                    <a:bodyPr/>
                    <a:lstStyle/>
                    <a:p>
                      <a:pPr algn="l" rtl="0" fontAlgn="t"/>
                      <a:r>
                        <a:rPr lang="en-US" sz="1400" b="0" i="0" u="none" strike="noStrike">
                          <a:solidFill>
                            <a:srgbClr val="000000"/>
                          </a:solidFill>
                          <a:latin typeface="Calibri"/>
                        </a:rPr>
                        <a:t>Landfill sites with controlled methane combustion or energy generation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7.56</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493877">
                <a:tc>
                  <a:txBody>
                    <a:bodyPr/>
                    <a:lstStyle/>
                    <a:p>
                      <a:pPr algn="l" rtl="0" fontAlgn="t"/>
                      <a:r>
                        <a:rPr lang="en-US" sz="1400" b="0" i="0" u="none" strike="noStrike" dirty="0">
                          <a:solidFill>
                            <a:srgbClr val="000000"/>
                          </a:solidFill>
                          <a:latin typeface="Calibri"/>
                        </a:rPr>
                        <a:t>Environmental services payments </a:t>
                      </a:r>
                      <a:r>
                        <a:rPr lang="en-US" sz="1400" b="0" i="0" u="none" strike="noStrike" dirty="0" smtClean="0">
                          <a:solidFill>
                            <a:srgbClr val="000000"/>
                          </a:solidFill>
                          <a:latin typeface="Calibri"/>
                        </a:rPr>
                        <a:t>program</a:t>
                      </a:r>
                    </a:p>
                    <a:p>
                      <a:pPr algn="l" rtl="0" fontAlgn="t"/>
                      <a:r>
                        <a:rPr lang="en-US" sz="1400" b="0" i="0" u="none" strike="noStrike" dirty="0" smtClean="0">
                          <a:solidFill>
                            <a:srgbClr val="000000"/>
                          </a:solidFill>
                          <a:latin typeface="Calibri"/>
                        </a:rPr>
                        <a:t> </a:t>
                      </a:r>
                      <a:r>
                        <a:rPr lang="en-US" sz="1400" b="0" i="0" u="none" strike="noStrike" dirty="0">
                          <a:solidFill>
                            <a:srgbClr val="000000"/>
                          </a:solidFill>
                          <a:latin typeface="Calibri"/>
                        </a:rPr>
                        <a:t>(additional 2.175 million ha)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6.27</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248914">
                <a:tc>
                  <a:txBody>
                    <a:bodyPr/>
                    <a:lstStyle/>
                    <a:p>
                      <a:pPr algn="l" rtl="0" fontAlgn="t"/>
                      <a:r>
                        <a:rPr lang="en-US" sz="1400" b="0" i="0" u="none" strike="noStrike">
                          <a:solidFill>
                            <a:srgbClr val="000000"/>
                          </a:solidFill>
                          <a:latin typeface="Calibri"/>
                        </a:rPr>
                        <a:t>Operational efficiency in PEMEX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4.96</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248914">
                <a:tc>
                  <a:txBody>
                    <a:bodyPr/>
                    <a:lstStyle/>
                    <a:p>
                      <a:pPr algn="l" rtl="0" fontAlgn="t"/>
                      <a:r>
                        <a:rPr lang="en-US" sz="1400" b="0" i="0" u="none" strike="noStrike">
                          <a:solidFill>
                            <a:srgbClr val="000000"/>
                          </a:solidFill>
                          <a:latin typeface="Calibri"/>
                        </a:rPr>
                        <a:t>Energy savings, new household appliances</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4.73</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493877">
                <a:tc>
                  <a:txBody>
                    <a:bodyPr/>
                    <a:lstStyle/>
                    <a:p>
                      <a:pPr algn="l" rtl="0" fontAlgn="t"/>
                      <a:r>
                        <a:rPr lang="en-US" sz="1400" b="0" i="0" u="none" strike="noStrike" dirty="0">
                          <a:solidFill>
                            <a:srgbClr val="000000"/>
                          </a:solidFill>
                          <a:latin typeface="Calibri"/>
                        </a:rPr>
                        <a:t>Wildlife conservation management units </a:t>
                      </a:r>
                      <a:endParaRPr lang="en-US" sz="1400" b="0" i="0" u="none" strike="noStrike" dirty="0" smtClean="0">
                        <a:solidFill>
                          <a:srgbClr val="000000"/>
                        </a:solidFill>
                        <a:latin typeface="Calibri"/>
                      </a:endParaRPr>
                    </a:p>
                    <a:p>
                      <a:pPr algn="l" rtl="0" fontAlgn="t"/>
                      <a:r>
                        <a:rPr lang="en-US" sz="1400" b="0" i="0" u="none" strike="noStrike" dirty="0" smtClean="0">
                          <a:solidFill>
                            <a:srgbClr val="000000"/>
                          </a:solidFill>
                          <a:latin typeface="Calibri"/>
                        </a:rPr>
                        <a:t>(</a:t>
                      </a:r>
                      <a:r>
                        <a:rPr lang="en-US" sz="1400" b="0" i="0" u="none" strike="noStrike" dirty="0">
                          <a:solidFill>
                            <a:srgbClr val="000000"/>
                          </a:solidFill>
                          <a:latin typeface="Calibri"/>
                        </a:rPr>
                        <a:t>additional 2.5 million ha)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4.19</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248914">
                <a:tc>
                  <a:txBody>
                    <a:bodyPr/>
                    <a:lstStyle/>
                    <a:p>
                      <a:pPr algn="l" rtl="0" fontAlgn="t"/>
                      <a:r>
                        <a:rPr lang="en-US" sz="1400" b="0" i="0" u="none" strike="noStrike">
                          <a:solidFill>
                            <a:srgbClr val="000000"/>
                          </a:solidFill>
                          <a:latin typeface="Calibri"/>
                        </a:rPr>
                        <a:t>Increased use of rail for freight transport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3.9</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126433">
                <a:tc>
                  <a:txBody>
                    <a:bodyPr/>
                    <a:lstStyle/>
                    <a:p>
                      <a:pPr algn="l" rtl="0" fontAlgn="t"/>
                      <a:r>
                        <a:rPr lang="en-US" sz="1400" b="0" i="0" u="none" strike="noStrike">
                          <a:solidFill>
                            <a:srgbClr val="000000"/>
                          </a:solidFill>
                          <a:latin typeface="Calibri"/>
                        </a:rPr>
                        <a:t>Cogeneration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3.77</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248914">
                <a:tc>
                  <a:txBody>
                    <a:bodyPr/>
                    <a:lstStyle/>
                    <a:p>
                      <a:pPr algn="l" rtl="0" fontAlgn="t"/>
                      <a:r>
                        <a:rPr lang="en-US" sz="1400" b="0" i="0" u="none" strike="noStrike">
                          <a:solidFill>
                            <a:srgbClr val="000000"/>
                          </a:solidFill>
                          <a:latin typeface="Calibri"/>
                        </a:rPr>
                        <a:t>Renewable energy (self-supply)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3.65</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126433">
                <a:tc>
                  <a:txBody>
                    <a:bodyPr/>
                    <a:lstStyle/>
                    <a:p>
                      <a:pPr algn="l" rtl="0" fontAlgn="t"/>
                      <a:r>
                        <a:rPr lang="en-US" sz="1400" b="0" i="0" u="none" strike="noStrike">
                          <a:solidFill>
                            <a:srgbClr val="000000"/>
                          </a:solidFill>
                          <a:latin typeface="Calibri"/>
                        </a:rPr>
                        <a:t>Wind power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2.4</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126433">
                <a:tc>
                  <a:txBody>
                    <a:bodyPr/>
                    <a:lstStyle/>
                    <a:p>
                      <a:pPr algn="l" rtl="0" fontAlgn="t"/>
                      <a:r>
                        <a:rPr lang="en-US" sz="1400" b="0" i="0" u="none" strike="noStrike">
                          <a:solidFill>
                            <a:srgbClr val="000000"/>
                          </a:solidFill>
                          <a:latin typeface="Calibri"/>
                        </a:rPr>
                        <a:t>Green buildings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400" b="0" i="0" u="none" strike="noStrike" dirty="0">
                          <a:solidFill>
                            <a:srgbClr val="000000"/>
                          </a:solidFill>
                          <a:latin typeface="Calibri"/>
                        </a:rPr>
                        <a:t>2.1</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r h="248914">
                <a:tc>
                  <a:txBody>
                    <a:bodyPr/>
                    <a:lstStyle/>
                    <a:p>
                      <a:pPr algn="l" rtl="0" fontAlgn="t"/>
                      <a:r>
                        <a:rPr lang="en-US" sz="1400" b="0" i="0" u="none" strike="noStrike" dirty="0">
                          <a:solidFill>
                            <a:srgbClr val="000000"/>
                          </a:solidFill>
                          <a:latin typeface="Calibri"/>
                        </a:rPr>
                        <a:t>Efficient wood burning stoves </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t"/>
                      <a:r>
                        <a:rPr lang="en-US" sz="1400" b="0" i="0" u="none" strike="noStrike" dirty="0">
                          <a:solidFill>
                            <a:srgbClr val="000000"/>
                          </a:solidFill>
                          <a:latin typeface="Calibri"/>
                        </a:rPr>
                        <a:t>1.62</a:t>
                      </a:r>
                    </a:p>
                  </a:txBody>
                  <a:tcPr marL="4002" marR="4002" marT="400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bl>
          </a:graphicData>
        </a:graphic>
      </p:graphicFrame>
      <p:graphicFrame>
        <p:nvGraphicFramePr>
          <p:cNvPr id="12" name="Chart 11"/>
          <p:cNvGraphicFramePr/>
          <p:nvPr/>
        </p:nvGraphicFramePr>
        <p:xfrm>
          <a:off x="0" y="2133600"/>
          <a:ext cx="4343400" cy="2590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bwMode="auto">
          <a:xfrm>
            <a:off x="2057400" y="870808"/>
            <a:ext cx="4416265" cy="5255356"/>
          </a:xfrm>
          <a:prstGeom prst="rect">
            <a:avLst/>
          </a:prstGeom>
          <a:noFill/>
          <a:ln w="9525">
            <a:noFill/>
            <a:miter lim="800000"/>
            <a:headEnd/>
            <a:tailEnd/>
          </a:ln>
        </p:spPr>
      </p:pic>
      <p:sp>
        <p:nvSpPr>
          <p:cNvPr id="8" name="TextBox 7"/>
          <p:cNvSpPr txBox="1"/>
          <p:nvPr/>
        </p:nvSpPr>
        <p:spPr>
          <a:xfrm>
            <a:off x="6248400" y="304800"/>
            <a:ext cx="2590800" cy="1077218"/>
          </a:xfrm>
          <a:prstGeom prst="rect">
            <a:avLst/>
          </a:prstGeom>
          <a:solidFill>
            <a:schemeClr val="accent1">
              <a:lumMod val="60000"/>
              <a:lumOff val="40000"/>
            </a:schemeClr>
          </a:solidFill>
          <a:ln>
            <a:solidFill>
              <a:schemeClr val="tx1"/>
            </a:solidFill>
          </a:ln>
        </p:spPr>
        <p:txBody>
          <a:bodyPr wrap="square" rtlCol="0">
            <a:spAutoFit/>
          </a:bodyPr>
          <a:lstStyle/>
          <a:p>
            <a:r>
              <a:rPr lang="en-US" sz="3200" b="1" dirty="0" smtClean="0"/>
              <a:t>Temperature Change</a:t>
            </a:r>
            <a:endParaRPr lang="en-US" sz="3200" b="1" dirty="0"/>
          </a:p>
        </p:txBody>
      </p:sp>
      <p:sp>
        <p:nvSpPr>
          <p:cNvPr id="9" name="TextBox 8"/>
          <p:cNvSpPr txBox="1"/>
          <p:nvPr/>
        </p:nvSpPr>
        <p:spPr>
          <a:xfrm>
            <a:off x="685800" y="457200"/>
            <a:ext cx="4953000" cy="646331"/>
          </a:xfrm>
          <a:prstGeom prst="rect">
            <a:avLst/>
          </a:prstGeom>
          <a:noFill/>
        </p:spPr>
        <p:txBody>
          <a:bodyPr wrap="square" rtlCol="0">
            <a:spAutoFit/>
          </a:bodyPr>
          <a:lstStyle/>
          <a:p>
            <a:r>
              <a:rPr lang="en-US" b="1" dirty="0" smtClean="0"/>
              <a:t>Annual Mean Temperature Anomalies 1901-2005</a:t>
            </a:r>
          </a:p>
          <a:p>
            <a:endParaRPr lang="en-US" dirty="0"/>
          </a:p>
        </p:txBody>
      </p:sp>
      <p:sp>
        <p:nvSpPr>
          <p:cNvPr id="10" name="TextBox 9"/>
          <p:cNvSpPr txBox="1"/>
          <p:nvPr/>
        </p:nvSpPr>
        <p:spPr>
          <a:xfrm>
            <a:off x="228600" y="6172200"/>
            <a:ext cx="8610600" cy="584775"/>
          </a:xfrm>
          <a:prstGeom prst="rect">
            <a:avLst/>
          </a:prstGeom>
          <a:noFill/>
        </p:spPr>
        <p:txBody>
          <a:bodyPr wrap="square" rtlCol="0">
            <a:spAutoFit/>
          </a:bodyPr>
          <a:lstStyle/>
          <a:p>
            <a:r>
              <a:rPr lang="en-US" sz="1600" i="1" dirty="0" smtClean="0"/>
              <a:t>Red shades indicate warming over the period and blue shades indicate cooling over the period.</a:t>
            </a:r>
            <a:br>
              <a:rPr lang="en-US" sz="1600" i="1" dirty="0" smtClean="0"/>
            </a:br>
            <a:r>
              <a:rPr lang="en-US" sz="1600" i="1" dirty="0" smtClean="0"/>
              <a:t>Data courtesy </a:t>
            </a:r>
            <a:r>
              <a:rPr lang="en-US" sz="1600" i="1" dirty="0" smtClean="0">
                <a:hlinkClick r:id="rId3"/>
              </a:rPr>
              <a:t>NOAA's National Climatic Data Center</a:t>
            </a:r>
            <a:r>
              <a:rPr lang="en-US" sz="1600" i="1" dirty="0" smtClean="0"/>
              <a:t>.</a:t>
            </a:r>
            <a:endParaRPr lang="en-US" sz="16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Título"/>
          <p:cNvSpPr>
            <a:spLocks noGrp="1"/>
          </p:cNvSpPr>
          <p:nvPr>
            <p:ph type="title"/>
          </p:nvPr>
        </p:nvSpPr>
        <p:spPr/>
        <p:txBody>
          <a:bodyPr/>
          <a:lstStyle/>
          <a:p>
            <a:pPr eaLnBrk="1" hangingPunct="1"/>
            <a:r>
              <a:rPr lang="es-MX" smtClean="0">
                <a:latin typeface="Arial" charset="0"/>
              </a:rPr>
              <a:t>Wind potential in Mexico</a:t>
            </a:r>
          </a:p>
        </p:txBody>
      </p:sp>
      <p:pic>
        <p:nvPicPr>
          <p:cNvPr id="26628" name="Picture 4"/>
          <p:cNvPicPr>
            <a:picLocks noChangeAspect="1" noChangeArrowheads="1"/>
          </p:cNvPicPr>
          <p:nvPr/>
        </p:nvPicPr>
        <p:blipFill rotWithShape="1">
          <a:blip r:embed="rId3" cstate="print"/>
          <a:srcRect t="2150" r="8073" b="1571"/>
          <a:stretch/>
        </p:blipFill>
        <p:spPr bwMode="auto">
          <a:xfrm>
            <a:off x="468313" y="1125538"/>
            <a:ext cx="8183562" cy="532765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programs, special emphasis on adaptation</a:t>
            </a:r>
            <a:endParaRPr lang="en-US" dirty="0"/>
          </a:p>
        </p:txBody>
      </p:sp>
      <p:sp>
        <p:nvSpPr>
          <p:cNvPr id="5" name="Content Placeholder 4"/>
          <p:cNvSpPr>
            <a:spLocks noGrp="1"/>
          </p:cNvSpPr>
          <p:nvPr>
            <p:ph idx="1"/>
          </p:nvPr>
        </p:nvSpPr>
        <p:spPr>
          <a:xfrm>
            <a:off x="5943600" y="1600200"/>
            <a:ext cx="2971800" cy="4525963"/>
          </a:xfrm>
        </p:spPr>
        <p:txBody>
          <a:bodyPr>
            <a:normAutofit fontScale="85000" lnSpcReduction="10000"/>
          </a:bodyPr>
          <a:lstStyle/>
          <a:p>
            <a:r>
              <a:rPr lang="en-US" dirty="0" smtClean="0"/>
              <a:t>Vulnerability assessments</a:t>
            </a:r>
          </a:p>
          <a:p>
            <a:r>
              <a:rPr lang="en-US" dirty="0" smtClean="0"/>
              <a:t>Land use management measures</a:t>
            </a:r>
          </a:p>
          <a:p>
            <a:r>
              <a:rPr lang="en-US" dirty="0" smtClean="0"/>
              <a:t>Natural disasters programs (review of experiences and resources gap)</a:t>
            </a:r>
            <a:endParaRPr lang="en-US" dirty="0"/>
          </a:p>
        </p:txBody>
      </p:sp>
      <p:pic>
        <p:nvPicPr>
          <p:cNvPr id="2051" name="Picture 3"/>
          <p:cNvPicPr>
            <a:picLocks noChangeAspect="1" noChangeArrowheads="1"/>
          </p:cNvPicPr>
          <p:nvPr/>
        </p:nvPicPr>
        <p:blipFill>
          <a:blip r:embed="rId2" cstate="print"/>
          <a:srcRect l="23646" t="15625" r="22474" b="12500"/>
          <a:stretch>
            <a:fillRect/>
          </a:stretch>
        </p:blipFill>
        <p:spPr bwMode="auto">
          <a:xfrm>
            <a:off x="685800" y="1828800"/>
            <a:ext cx="5080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challenges</a:t>
            </a:r>
            <a:endParaRPr lang="en-US" dirty="0"/>
          </a:p>
        </p:txBody>
      </p:sp>
      <p:sp>
        <p:nvSpPr>
          <p:cNvPr id="3" name="Content Placeholder 2"/>
          <p:cNvSpPr>
            <a:spLocks noGrp="1"/>
          </p:cNvSpPr>
          <p:nvPr>
            <p:ph idx="1"/>
          </p:nvPr>
        </p:nvSpPr>
        <p:spPr/>
        <p:txBody>
          <a:bodyPr/>
          <a:lstStyle/>
          <a:p>
            <a:r>
              <a:rPr lang="en-US" dirty="0" smtClean="0"/>
              <a:t>Financing.  In particular of higher upfront costs of measures with high investment costs</a:t>
            </a:r>
          </a:p>
          <a:p>
            <a:r>
              <a:rPr lang="en-US" dirty="0" smtClean="0"/>
              <a:t>Enforcement of policies and programs</a:t>
            </a:r>
          </a:p>
          <a:p>
            <a:r>
              <a:rPr lang="en-US" dirty="0" smtClean="0"/>
              <a:t>Limited institutional capacity in some sectors</a:t>
            </a:r>
          </a:p>
          <a:p>
            <a:r>
              <a:rPr lang="en-US" dirty="0" smtClean="0"/>
              <a:t>Political struggle between agencies</a:t>
            </a:r>
          </a:p>
          <a:p>
            <a:r>
              <a:rPr lang="en-US" dirty="0" smtClean="0"/>
              <a:t>Incomplete legal framework</a:t>
            </a:r>
          </a:p>
          <a:p>
            <a:r>
              <a:rPr lang="en-US" dirty="0" smtClean="0"/>
              <a:t>Limited opportunities for private sector participation (lack of incentives, uncertainty)</a:t>
            </a:r>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Rectángulo"/>
          <p:cNvSpPr/>
          <p:nvPr/>
        </p:nvSpPr>
        <p:spPr>
          <a:xfrm>
            <a:off x="12700" y="0"/>
            <a:ext cx="91313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pic>
        <p:nvPicPr>
          <p:cNvPr id="12291" name="Picture 5" descr="TIerra para recortar.jpg"/>
          <p:cNvPicPr>
            <a:picLocks noChangeAspect="1"/>
          </p:cNvPicPr>
          <p:nvPr/>
        </p:nvPicPr>
        <p:blipFill>
          <a:blip r:embed="rId3" cstate="print"/>
          <a:srcRect l="50000" b="50000"/>
          <a:stretch>
            <a:fillRect/>
          </a:stretch>
        </p:blipFill>
        <p:spPr bwMode="auto">
          <a:xfrm>
            <a:off x="304800" y="1905000"/>
            <a:ext cx="4800600" cy="4572000"/>
          </a:xfrm>
          <a:prstGeom prst="rect">
            <a:avLst/>
          </a:prstGeom>
          <a:noFill/>
          <a:ln w="9525">
            <a:noFill/>
            <a:miter lim="800000"/>
            <a:headEnd/>
            <a:tailEnd/>
          </a:ln>
        </p:spPr>
      </p:pic>
      <p:grpSp>
        <p:nvGrpSpPr>
          <p:cNvPr id="2" name="Group 67"/>
          <p:cNvGrpSpPr>
            <a:grpSpLocks/>
          </p:cNvGrpSpPr>
          <p:nvPr/>
        </p:nvGrpSpPr>
        <p:grpSpPr bwMode="auto">
          <a:xfrm>
            <a:off x="2928938" y="1857375"/>
            <a:ext cx="2733675" cy="492125"/>
            <a:chOff x="3124200" y="2325470"/>
            <a:chExt cx="2733759" cy="492343"/>
          </a:xfrm>
        </p:grpSpPr>
        <p:grpSp>
          <p:nvGrpSpPr>
            <p:cNvPr id="3" name="Group 26"/>
            <p:cNvGrpSpPr>
              <a:grpSpLocks/>
            </p:cNvGrpSpPr>
            <p:nvPr/>
          </p:nvGrpSpPr>
          <p:grpSpPr bwMode="auto">
            <a:xfrm>
              <a:off x="3124200" y="2404879"/>
              <a:ext cx="596687" cy="412934"/>
              <a:chOff x="21115" y="1524233"/>
              <a:chExt cx="596687" cy="412934"/>
            </a:xfrm>
          </p:grpSpPr>
          <p:sp>
            <p:nvSpPr>
              <p:cNvPr id="8" name="Oval 27"/>
              <p:cNvSpPr/>
              <p:nvPr/>
            </p:nvSpPr>
            <p:spPr>
              <a:xfrm>
                <a:off x="240197" y="1524234"/>
                <a:ext cx="152405" cy="1524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93" name="TextBox 28"/>
              <p:cNvSpPr txBox="1">
                <a:spLocks noChangeArrowheads="1"/>
              </p:cNvSpPr>
              <p:nvPr/>
            </p:nvSpPr>
            <p:spPr bwMode="auto">
              <a:xfrm>
                <a:off x="21115" y="1600278"/>
                <a:ext cx="596687" cy="336889"/>
              </a:xfrm>
              <a:prstGeom prst="rect">
                <a:avLst/>
              </a:prstGeom>
              <a:noFill/>
              <a:ln w="9525">
                <a:noFill/>
                <a:miter lim="800000"/>
                <a:headEnd/>
                <a:tailEnd/>
              </a:ln>
            </p:spPr>
            <p:txBody>
              <a:bodyPr wrap="none">
                <a:spAutoFit/>
              </a:bodyPr>
              <a:lstStyle/>
              <a:p>
                <a:r>
                  <a:rPr lang="en-US" sz="1600" b="1">
                    <a:solidFill>
                      <a:srgbClr val="006600"/>
                    </a:solidFill>
                    <a:latin typeface="Calibri" pitchFamily="34" charset="0"/>
                  </a:rPr>
                  <a:t>1997</a:t>
                </a:r>
              </a:p>
            </p:txBody>
          </p:sp>
        </p:grpSp>
        <p:sp>
          <p:nvSpPr>
            <p:cNvPr id="12391" name="TextBox 29"/>
            <p:cNvSpPr txBox="1">
              <a:spLocks noChangeArrowheads="1"/>
            </p:cNvSpPr>
            <p:nvPr/>
          </p:nvSpPr>
          <p:spPr bwMode="auto">
            <a:xfrm>
              <a:off x="3584589" y="2325470"/>
              <a:ext cx="2273370" cy="336700"/>
            </a:xfrm>
            <a:prstGeom prst="rect">
              <a:avLst/>
            </a:prstGeom>
            <a:noFill/>
            <a:ln w="9525">
              <a:noFill/>
              <a:miter lim="800000"/>
              <a:headEnd/>
              <a:tailEnd/>
            </a:ln>
          </p:spPr>
          <p:txBody>
            <a:bodyPr wrap="none">
              <a:spAutoFit/>
            </a:bodyPr>
            <a:lstStyle/>
            <a:p>
              <a:r>
                <a:rPr lang="en-US" sz="1400">
                  <a:solidFill>
                    <a:srgbClr val="006600"/>
                  </a:solidFill>
                  <a:latin typeface="Calibri" pitchFamily="34" charset="0"/>
                </a:rPr>
                <a:t>COP 3. </a:t>
              </a:r>
              <a:r>
                <a:rPr lang="en-US" sz="1600" b="1">
                  <a:solidFill>
                    <a:srgbClr val="006600"/>
                  </a:solidFill>
                  <a:latin typeface="Calibri" pitchFamily="34" charset="0"/>
                </a:rPr>
                <a:t>KYOTO PROTOCOL</a:t>
              </a:r>
            </a:p>
          </p:txBody>
        </p:sp>
      </p:grpSp>
      <p:grpSp>
        <p:nvGrpSpPr>
          <p:cNvPr id="4" name="Group 41"/>
          <p:cNvGrpSpPr>
            <a:grpSpLocks/>
          </p:cNvGrpSpPr>
          <p:nvPr/>
        </p:nvGrpSpPr>
        <p:grpSpPr bwMode="auto">
          <a:xfrm>
            <a:off x="1285875" y="974725"/>
            <a:ext cx="2643188" cy="882650"/>
            <a:chOff x="1676400" y="1284383"/>
            <a:chExt cx="2642991" cy="882971"/>
          </a:xfrm>
        </p:grpSpPr>
        <p:cxnSp>
          <p:nvCxnSpPr>
            <p:cNvPr id="11" name="Straight Connector 38"/>
            <p:cNvCxnSpPr/>
            <p:nvPr/>
          </p:nvCxnSpPr>
          <p:spPr>
            <a:xfrm rot="5400000">
              <a:off x="1751703" y="1588503"/>
              <a:ext cx="446249" cy="1269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Group 23"/>
            <p:cNvGrpSpPr>
              <a:grpSpLocks/>
            </p:cNvGrpSpPr>
            <p:nvPr/>
          </p:nvGrpSpPr>
          <p:grpSpPr bwMode="auto">
            <a:xfrm>
              <a:off x="1676400" y="1752866"/>
              <a:ext cx="601447" cy="414488"/>
              <a:chOff x="21115" y="1524266"/>
              <a:chExt cx="601447" cy="414488"/>
            </a:xfrm>
          </p:grpSpPr>
          <p:sp>
            <p:nvSpPr>
              <p:cNvPr id="14" name="Oval 24"/>
              <p:cNvSpPr/>
              <p:nvPr/>
            </p:nvSpPr>
            <p:spPr>
              <a:xfrm>
                <a:off x="240174" y="1524266"/>
                <a:ext cx="152389" cy="15245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89" name="TextBox 25"/>
              <p:cNvSpPr txBox="1">
                <a:spLocks noChangeArrowheads="1"/>
              </p:cNvSpPr>
              <p:nvPr/>
            </p:nvSpPr>
            <p:spPr bwMode="auto">
              <a:xfrm>
                <a:off x="21115" y="1600200"/>
                <a:ext cx="601447" cy="338554"/>
              </a:xfrm>
              <a:prstGeom prst="rect">
                <a:avLst/>
              </a:prstGeom>
              <a:noFill/>
              <a:ln w="9525">
                <a:noFill/>
                <a:miter lim="800000"/>
                <a:headEnd/>
                <a:tailEnd/>
              </a:ln>
            </p:spPr>
            <p:txBody>
              <a:bodyPr wrap="none">
                <a:spAutoFit/>
              </a:bodyPr>
              <a:lstStyle/>
              <a:p>
                <a:r>
                  <a:rPr lang="en-US" sz="1600" b="1">
                    <a:solidFill>
                      <a:srgbClr val="006600"/>
                    </a:solidFill>
                    <a:latin typeface="Calibri" pitchFamily="34" charset="0"/>
                  </a:rPr>
                  <a:t>1992</a:t>
                </a:r>
              </a:p>
            </p:txBody>
          </p:sp>
        </p:grpSp>
        <p:sp>
          <p:nvSpPr>
            <p:cNvPr id="12387" name="TextBox 30"/>
            <p:cNvSpPr txBox="1">
              <a:spLocks noChangeArrowheads="1"/>
            </p:cNvSpPr>
            <p:nvPr/>
          </p:nvSpPr>
          <p:spPr bwMode="auto">
            <a:xfrm>
              <a:off x="2033563" y="1284383"/>
              <a:ext cx="2285828" cy="646566"/>
            </a:xfrm>
            <a:prstGeom prst="rect">
              <a:avLst/>
            </a:prstGeom>
            <a:noFill/>
            <a:ln w="9525">
              <a:noFill/>
              <a:miter lim="800000"/>
              <a:headEnd/>
              <a:tailEnd/>
            </a:ln>
          </p:spPr>
          <p:txBody>
            <a:bodyPr>
              <a:spAutoFit/>
            </a:bodyPr>
            <a:lstStyle/>
            <a:p>
              <a:r>
                <a:rPr lang="en-US" sz="1600" b="1">
                  <a:solidFill>
                    <a:srgbClr val="006600"/>
                  </a:solidFill>
                  <a:latin typeface="Calibri" pitchFamily="34" charset="0"/>
                </a:rPr>
                <a:t>UNFCCC</a:t>
              </a:r>
              <a:r>
                <a:rPr lang="en-US" sz="1100" b="1">
                  <a:solidFill>
                    <a:srgbClr val="006600"/>
                  </a:solidFill>
                  <a:latin typeface="Calibri" pitchFamily="34" charset="0"/>
                </a:rPr>
                <a:t> </a:t>
              </a:r>
              <a:r>
                <a:rPr lang="en-US" sz="1000" b="1">
                  <a:solidFill>
                    <a:srgbClr val="006600"/>
                  </a:solidFill>
                  <a:latin typeface="Calibri" pitchFamily="34" charset="0"/>
                </a:rPr>
                <a:t>United Nations   Framework Convention on Climate Change</a:t>
              </a:r>
            </a:p>
          </p:txBody>
        </p:sp>
      </p:grpSp>
      <p:grpSp>
        <p:nvGrpSpPr>
          <p:cNvPr id="6" name="Group 66"/>
          <p:cNvGrpSpPr>
            <a:grpSpLocks/>
          </p:cNvGrpSpPr>
          <p:nvPr/>
        </p:nvGrpSpPr>
        <p:grpSpPr bwMode="auto">
          <a:xfrm>
            <a:off x="4500563" y="3071813"/>
            <a:ext cx="2895600" cy="492125"/>
            <a:chOff x="3962400" y="2935070"/>
            <a:chExt cx="2896152" cy="492343"/>
          </a:xfrm>
        </p:grpSpPr>
        <p:grpSp>
          <p:nvGrpSpPr>
            <p:cNvPr id="7" name="Group 33"/>
            <p:cNvGrpSpPr>
              <a:grpSpLocks/>
            </p:cNvGrpSpPr>
            <p:nvPr/>
          </p:nvGrpSpPr>
          <p:grpSpPr bwMode="auto">
            <a:xfrm>
              <a:off x="3962400" y="3014479"/>
              <a:ext cx="596686" cy="412934"/>
              <a:chOff x="21115" y="1524233"/>
              <a:chExt cx="596686" cy="412934"/>
            </a:xfrm>
          </p:grpSpPr>
          <p:sp>
            <p:nvSpPr>
              <p:cNvPr id="19" name="Oval 36"/>
              <p:cNvSpPr/>
              <p:nvPr/>
            </p:nvSpPr>
            <p:spPr>
              <a:xfrm>
                <a:off x="240232" y="1524234"/>
                <a:ext cx="152429" cy="1524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84" name="TextBox 37"/>
              <p:cNvSpPr txBox="1">
                <a:spLocks noChangeArrowheads="1"/>
              </p:cNvSpPr>
              <p:nvPr/>
            </p:nvSpPr>
            <p:spPr bwMode="auto">
              <a:xfrm>
                <a:off x="21115" y="1600278"/>
                <a:ext cx="596686" cy="336889"/>
              </a:xfrm>
              <a:prstGeom prst="rect">
                <a:avLst/>
              </a:prstGeom>
              <a:noFill/>
              <a:ln w="9525">
                <a:noFill/>
                <a:miter lim="800000"/>
                <a:headEnd/>
                <a:tailEnd/>
              </a:ln>
            </p:spPr>
            <p:txBody>
              <a:bodyPr wrap="none">
                <a:spAutoFit/>
              </a:bodyPr>
              <a:lstStyle/>
              <a:p>
                <a:r>
                  <a:rPr lang="en-US" sz="1600" b="1">
                    <a:solidFill>
                      <a:srgbClr val="006600"/>
                    </a:solidFill>
                    <a:latin typeface="Calibri" pitchFamily="34" charset="0"/>
                  </a:rPr>
                  <a:t>2001</a:t>
                </a:r>
              </a:p>
            </p:txBody>
          </p:sp>
        </p:grpSp>
        <p:sp>
          <p:nvSpPr>
            <p:cNvPr id="12382" name="TextBox 39"/>
            <p:cNvSpPr txBox="1">
              <a:spLocks noChangeArrowheads="1"/>
            </p:cNvSpPr>
            <p:nvPr/>
          </p:nvSpPr>
          <p:spPr bwMode="auto">
            <a:xfrm>
              <a:off x="4449855" y="2935070"/>
              <a:ext cx="2408697" cy="304936"/>
            </a:xfrm>
            <a:prstGeom prst="rect">
              <a:avLst/>
            </a:prstGeom>
            <a:noFill/>
            <a:ln w="9525">
              <a:noFill/>
              <a:miter lim="800000"/>
              <a:headEnd/>
              <a:tailEnd/>
            </a:ln>
          </p:spPr>
          <p:txBody>
            <a:bodyPr wrap="none">
              <a:spAutoFit/>
            </a:bodyPr>
            <a:lstStyle/>
            <a:p>
              <a:r>
                <a:rPr lang="en-US" sz="1400">
                  <a:solidFill>
                    <a:srgbClr val="006600"/>
                  </a:solidFill>
                  <a:latin typeface="Calibri" pitchFamily="34" charset="0"/>
                </a:rPr>
                <a:t>COP 7. </a:t>
              </a:r>
              <a:r>
                <a:rPr lang="en-US" sz="1400" b="1">
                  <a:solidFill>
                    <a:srgbClr val="006600"/>
                  </a:solidFill>
                  <a:latin typeface="Calibri" pitchFamily="34" charset="0"/>
                </a:rPr>
                <a:t>MARRAKESH ACCORDS</a:t>
              </a:r>
            </a:p>
          </p:txBody>
        </p:sp>
      </p:grpSp>
      <p:grpSp>
        <p:nvGrpSpPr>
          <p:cNvPr id="9" name="Group 105"/>
          <p:cNvGrpSpPr>
            <a:grpSpLocks/>
          </p:cNvGrpSpPr>
          <p:nvPr/>
        </p:nvGrpSpPr>
        <p:grpSpPr bwMode="auto">
          <a:xfrm>
            <a:off x="5357813" y="4722813"/>
            <a:ext cx="3043237" cy="492125"/>
            <a:chOff x="5269802" y="5196357"/>
            <a:chExt cx="3043929" cy="492343"/>
          </a:xfrm>
        </p:grpSpPr>
        <p:grpSp>
          <p:nvGrpSpPr>
            <p:cNvPr id="10" name="Group 46"/>
            <p:cNvGrpSpPr>
              <a:grpSpLocks/>
            </p:cNvGrpSpPr>
            <p:nvPr/>
          </p:nvGrpSpPr>
          <p:grpSpPr bwMode="auto">
            <a:xfrm>
              <a:off x="5269802" y="5275765"/>
              <a:ext cx="596686" cy="412935"/>
              <a:chOff x="21115" y="1524233"/>
              <a:chExt cx="596686" cy="412935"/>
            </a:xfrm>
          </p:grpSpPr>
          <p:sp>
            <p:nvSpPr>
              <p:cNvPr id="24" name="Oval 47"/>
              <p:cNvSpPr/>
              <p:nvPr/>
            </p:nvSpPr>
            <p:spPr>
              <a:xfrm>
                <a:off x="240240" y="1524235"/>
                <a:ext cx="152435" cy="15246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80" name="TextBox 48"/>
              <p:cNvSpPr txBox="1">
                <a:spLocks noChangeArrowheads="1"/>
              </p:cNvSpPr>
              <p:nvPr/>
            </p:nvSpPr>
            <p:spPr bwMode="auto">
              <a:xfrm>
                <a:off x="21115" y="1600279"/>
                <a:ext cx="596686" cy="336889"/>
              </a:xfrm>
              <a:prstGeom prst="rect">
                <a:avLst/>
              </a:prstGeom>
              <a:noFill/>
              <a:ln w="9525">
                <a:noFill/>
                <a:miter lim="800000"/>
                <a:headEnd/>
                <a:tailEnd/>
              </a:ln>
            </p:spPr>
            <p:txBody>
              <a:bodyPr wrap="none">
                <a:spAutoFit/>
              </a:bodyPr>
              <a:lstStyle/>
              <a:p>
                <a:r>
                  <a:rPr lang="en-US" sz="1600" b="1">
                    <a:solidFill>
                      <a:srgbClr val="006600"/>
                    </a:solidFill>
                    <a:latin typeface="Calibri" pitchFamily="34" charset="0"/>
                  </a:rPr>
                  <a:t>2007</a:t>
                </a:r>
              </a:p>
            </p:txBody>
          </p:sp>
        </p:grpSp>
        <p:sp>
          <p:nvSpPr>
            <p:cNvPr id="12378" name="TextBox 49"/>
            <p:cNvSpPr txBox="1">
              <a:spLocks noChangeArrowheads="1"/>
            </p:cNvSpPr>
            <p:nvPr/>
          </p:nvSpPr>
          <p:spPr bwMode="auto">
            <a:xfrm>
              <a:off x="5715991" y="5196357"/>
              <a:ext cx="2597740" cy="304936"/>
            </a:xfrm>
            <a:prstGeom prst="rect">
              <a:avLst/>
            </a:prstGeom>
            <a:noFill/>
            <a:ln w="9525">
              <a:noFill/>
              <a:miter lim="800000"/>
              <a:headEnd/>
              <a:tailEnd/>
            </a:ln>
          </p:spPr>
          <p:txBody>
            <a:bodyPr wrap="none">
              <a:spAutoFit/>
            </a:bodyPr>
            <a:lstStyle/>
            <a:p>
              <a:r>
                <a:rPr lang="en-US" sz="1400">
                  <a:solidFill>
                    <a:srgbClr val="006600"/>
                  </a:solidFill>
                  <a:latin typeface="Calibri" pitchFamily="34" charset="0"/>
                </a:rPr>
                <a:t>COP 13 &amp; CMP3</a:t>
              </a:r>
              <a:r>
                <a:rPr lang="en-US" sz="1400" b="1">
                  <a:solidFill>
                    <a:srgbClr val="006600"/>
                  </a:solidFill>
                  <a:latin typeface="Calibri" pitchFamily="34" charset="0"/>
                </a:rPr>
                <a:t>. BALI ROADMAP</a:t>
              </a:r>
            </a:p>
          </p:txBody>
        </p:sp>
      </p:grpSp>
      <p:grpSp>
        <p:nvGrpSpPr>
          <p:cNvPr id="12" name="Group 104"/>
          <p:cNvGrpSpPr>
            <a:grpSpLocks/>
          </p:cNvGrpSpPr>
          <p:nvPr/>
        </p:nvGrpSpPr>
        <p:grpSpPr bwMode="auto">
          <a:xfrm>
            <a:off x="642938" y="714375"/>
            <a:ext cx="3116262" cy="1074738"/>
            <a:chOff x="1303553" y="914400"/>
            <a:chExt cx="3116047" cy="1074460"/>
          </a:xfrm>
        </p:grpSpPr>
        <p:cxnSp>
          <p:nvCxnSpPr>
            <p:cNvPr id="27" name="Straight Connector 35"/>
            <p:cNvCxnSpPr/>
            <p:nvPr/>
          </p:nvCxnSpPr>
          <p:spPr>
            <a:xfrm rot="5400000">
              <a:off x="1274248" y="1337359"/>
              <a:ext cx="650707"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374" name="TextBox 22"/>
            <p:cNvSpPr txBox="1">
              <a:spLocks noChangeArrowheads="1"/>
            </p:cNvSpPr>
            <p:nvPr/>
          </p:nvSpPr>
          <p:spPr bwMode="auto">
            <a:xfrm>
              <a:off x="1303553" y="1650306"/>
              <a:ext cx="601447" cy="338554"/>
            </a:xfrm>
            <a:prstGeom prst="rect">
              <a:avLst/>
            </a:prstGeom>
            <a:noFill/>
            <a:ln w="9525">
              <a:noFill/>
              <a:miter lim="800000"/>
              <a:headEnd/>
              <a:tailEnd/>
            </a:ln>
          </p:spPr>
          <p:txBody>
            <a:bodyPr wrap="none">
              <a:spAutoFit/>
            </a:bodyPr>
            <a:lstStyle/>
            <a:p>
              <a:r>
                <a:rPr lang="en-US" sz="1600" b="1">
                  <a:solidFill>
                    <a:srgbClr val="006600"/>
                  </a:solidFill>
                  <a:latin typeface="Calibri" pitchFamily="34" charset="0"/>
                </a:rPr>
                <a:t>1988</a:t>
              </a:r>
            </a:p>
          </p:txBody>
        </p:sp>
        <p:sp>
          <p:nvSpPr>
            <p:cNvPr id="12375" name="TextBox 32"/>
            <p:cNvSpPr txBox="1">
              <a:spLocks noChangeArrowheads="1"/>
            </p:cNvSpPr>
            <p:nvPr/>
          </p:nvSpPr>
          <p:spPr bwMode="auto">
            <a:xfrm>
              <a:off x="1548011" y="914400"/>
              <a:ext cx="2871589" cy="507700"/>
            </a:xfrm>
            <a:prstGeom prst="rect">
              <a:avLst/>
            </a:prstGeom>
            <a:noFill/>
            <a:ln w="9525">
              <a:noFill/>
              <a:miter lim="800000"/>
              <a:headEnd/>
              <a:tailEnd/>
            </a:ln>
          </p:spPr>
          <p:txBody>
            <a:bodyPr>
              <a:spAutoFit/>
            </a:bodyPr>
            <a:lstStyle/>
            <a:p>
              <a:r>
                <a:rPr lang="en-US" sz="1600" b="1" dirty="0">
                  <a:solidFill>
                    <a:srgbClr val="006600"/>
                  </a:solidFill>
                  <a:latin typeface="Calibri" pitchFamily="34" charset="0"/>
                </a:rPr>
                <a:t>IPCC</a:t>
              </a:r>
              <a:r>
                <a:rPr lang="en-US" sz="1400" b="1" dirty="0">
                  <a:solidFill>
                    <a:srgbClr val="006600"/>
                  </a:solidFill>
                  <a:latin typeface="Calibri" pitchFamily="34" charset="0"/>
                </a:rPr>
                <a:t> </a:t>
              </a:r>
              <a:r>
                <a:rPr lang="en-US" sz="1100" b="1" dirty="0">
                  <a:solidFill>
                    <a:srgbClr val="006600"/>
                  </a:solidFill>
                  <a:latin typeface="Calibri" pitchFamily="34" charset="0"/>
                </a:rPr>
                <a:t>Intergovernmental Panel on Climate Change</a:t>
              </a:r>
            </a:p>
          </p:txBody>
        </p:sp>
        <p:sp>
          <p:nvSpPr>
            <p:cNvPr id="30" name="Rectangle 56"/>
            <p:cNvSpPr/>
            <p:nvPr/>
          </p:nvSpPr>
          <p:spPr>
            <a:xfrm>
              <a:off x="1524200" y="1546062"/>
              <a:ext cx="152389" cy="15236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 name="Group 120"/>
          <p:cNvGrpSpPr>
            <a:grpSpLocks/>
          </p:cNvGrpSpPr>
          <p:nvPr/>
        </p:nvGrpSpPr>
        <p:grpSpPr bwMode="auto">
          <a:xfrm>
            <a:off x="2428875" y="1643063"/>
            <a:ext cx="3140075" cy="463550"/>
            <a:chOff x="3031439" y="2057400"/>
            <a:chExt cx="3140761" cy="463073"/>
          </a:xfrm>
        </p:grpSpPr>
        <p:cxnSp>
          <p:nvCxnSpPr>
            <p:cNvPr id="32" name="Straight Connector 115"/>
            <p:cNvCxnSpPr/>
            <p:nvPr/>
          </p:nvCxnSpPr>
          <p:spPr>
            <a:xfrm>
              <a:off x="3275967" y="2209643"/>
              <a:ext cx="457300" cy="1585"/>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15" name="Group 113"/>
            <p:cNvGrpSpPr>
              <a:grpSpLocks/>
            </p:cNvGrpSpPr>
            <p:nvPr/>
          </p:nvGrpSpPr>
          <p:grpSpPr bwMode="auto">
            <a:xfrm>
              <a:off x="3031439" y="2169997"/>
              <a:ext cx="596687" cy="350476"/>
              <a:chOff x="7310996" y="2361526"/>
              <a:chExt cx="596687" cy="350476"/>
            </a:xfrm>
          </p:grpSpPr>
          <p:sp>
            <p:nvSpPr>
              <p:cNvPr id="35" name="Oval 61"/>
              <p:cNvSpPr/>
              <p:nvPr/>
            </p:nvSpPr>
            <p:spPr>
              <a:xfrm>
                <a:off x="7533294" y="2361525"/>
                <a:ext cx="87332" cy="76122"/>
              </a:xfrm>
              <a:prstGeom prst="ellipse">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72" name="TextBox 62"/>
              <p:cNvSpPr txBox="1">
                <a:spLocks noChangeArrowheads="1"/>
              </p:cNvSpPr>
              <p:nvPr/>
            </p:nvSpPr>
            <p:spPr bwMode="auto">
              <a:xfrm>
                <a:off x="7310996" y="2376444"/>
                <a:ext cx="596687" cy="335558"/>
              </a:xfrm>
              <a:prstGeom prst="rect">
                <a:avLst/>
              </a:prstGeom>
              <a:noFill/>
              <a:ln w="9525">
                <a:noFill/>
                <a:miter lim="800000"/>
                <a:headEnd/>
                <a:tailEnd/>
              </a:ln>
            </p:spPr>
            <p:txBody>
              <a:bodyPr wrap="none">
                <a:spAutoFit/>
              </a:bodyPr>
              <a:lstStyle/>
              <a:p>
                <a:r>
                  <a:rPr lang="en-US" sz="1600" b="1">
                    <a:solidFill>
                      <a:srgbClr val="002060"/>
                    </a:solidFill>
                    <a:latin typeface="Calibri" pitchFamily="34" charset="0"/>
                  </a:rPr>
                  <a:t>1994</a:t>
                </a:r>
              </a:p>
            </p:txBody>
          </p:sp>
        </p:grpSp>
        <p:sp>
          <p:nvSpPr>
            <p:cNvPr id="12370" name="TextBox 63"/>
            <p:cNvSpPr txBox="1">
              <a:spLocks noChangeArrowheads="1"/>
            </p:cNvSpPr>
            <p:nvPr/>
          </p:nvSpPr>
          <p:spPr bwMode="auto">
            <a:xfrm>
              <a:off x="3661814" y="2057400"/>
              <a:ext cx="2510386" cy="307461"/>
            </a:xfrm>
            <a:prstGeom prst="rect">
              <a:avLst/>
            </a:prstGeom>
            <a:noFill/>
            <a:ln w="9525">
              <a:noFill/>
              <a:miter lim="800000"/>
              <a:headEnd/>
              <a:tailEnd/>
            </a:ln>
          </p:spPr>
          <p:txBody>
            <a:bodyPr>
              <a:spAutoFit/>
            </a:bodyPr>
            <a:lstStyle/>
            <a:p>
              <a:r>
                <a:rPr lang="en-US" sz="1400" b="1">
                  <a:solidFill>
                    <a:srgbClr val="006600"/>
                  </a:solidFill>
                  <a:latin typeface="Calibri" pitchFamily="34" charset="0"/>
                </a:rPr>
                <a:t>UNFCCC enters into force</a:t>
              </a:r>
            </a:p>
          </p:txBody>
        </p:sp>
      </p:grpSp>
      <p:cxnSp>
        <p:nvCxnSpPr>
          <p:cNvPr id="12298" name="Straight Arrow Connector 73"/>
          <p:cNvCxnSpPr>
            <a:cxnSpLocks noChangeShapeType="1"/>
          </p:cNvCxnSpPr>
          <p:nvPr/>
        </p:nvCxnSpPr>
        <p:spPr bwMode="auto">
          <a:xfrm rot="16200000" flipV="1">
            <a:off x="-2057400" y="4102100"/>
            <a:ext cx="4724400" cy="0"/>
          </a:xfrm>
          <a:prstGeom prst="straightConnector1">
            <a:avLst/>
          </a:prstGeom>
          <a:noFill/>
          <a:ln w="38100" algn="ctr">
            <a:solidFill>
              <a:srgbClr val="006600"/>
            </a:solidFill>
            <a:round/>
            <a:headEnd type="oval" w="med" len="med"/>
            <a:tailEnd type="triangle" w="med" len="med"/>
          </a:ln>
        </p:spPr>
      </p:cxnSp>
      <p:cxnSp>
        <p:nvCxnSpPr>
          <p:cNvPr id="38" name="Straight Arrow Connector 72"/>
          <p:cNvCxnSpPr/>
          <p:nvPr/>
        </p:nvCxnSpPr>
        <p:spPr>
          <a:xfrm>
            <a:off x="304800" y="6477000"/>
            <a:ext cx="4953000" cy="1588"/>
          </a:xfrm>
          <a:prstGeom prst="straightConnector1">
            <a:avLst/>
          </a:prstGeom>
          <a:ln w="38100">
            <a:solidFill>
              <a:srgbClr val="FFC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6" name="Group 82"/>
          <p:cNvGrpSpPr>
            <a:grpSpLocks/>
          </p:cNvGrpSpPr>
          <p:nvPr/>
        </p:nvGrpSpPr>
        <p:grpSpPr bwMode="auto">
          <a:xfrm>
            <a:off x="2592388" y="2579688"/>
            <a:ext cx="550862" cy="349250"/>
            <a:chOff x="3550426" y="2742409"/>
            <a:chExt cx="549441" cy="349462"/>
          </a:xfrm>
        </p:grpSpPr>
        <p:sp>
          <p:nvSpPr>
            <p:cNvPr id="41" name="Rectangle 80"/>
            <p:cNvSpPr/>
            <p:nvPr/>
          </p:nvSpPr>
          <p:spPr>
            <a:xfrm>
              <a:off x="3810104" y="2742409"/>
              <a:ext cx="76003" cy="7624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solidFill>
                  <a:srgbClr val="FFC000"/>
                </a:solidFill>
              </a:endParaRPr>
            </a:p>
          </p:txBody>
        </p:sp>
        <p:sp>
          <p:nvSpPr>
            <p:cNvPr id="12367" name="TextBox 81"/>
            <p:cNvSpPr txBox="1">
              <a:spLocks noChangeArrowheads="1"/>
            </p:cNvSpPr>
            <p:nvPr/>
          </p:nvSpPr>
          <p:spPr bwMode="auto">
            <a:xfrm>
              <a:off x="3550426" y="2784347"/>
              <a:ext cx="549441" cy="307524"/>
            </a:xfrm>
            <a:prstGeom prst="rect">
              <a:avLst/>
            </a:prstGeom>
            <a:noFill/>
            <a:ln w="9525">
              <a:noFill/>
              <a:miter lim="800000"/>
              <a:headEnd/>
              <a:tailEnd/>
            </a:ln>
          </p:spPr>
          <p:txBody>
            <a:bodyPr wrap="none">
              <a:spAutoFit/>
            </a:bodyPr>
            <a:lstStyle/>
            <a:p>
              <a:r>
                <a:rPr lang="en-US" sz="1400" b="1">
                  <a:solidFill>
                    <a:srgbClr val="FFC000"/>
                  </a:solidFill>
                  <a:latin typeface="Calibri" pitchFamily="34" charset="0"/>
                </a:rPr>
                <a:t>1995</a:t>
              </a:r>
            </a:p>
          </p:txBody>
        </p:sp>
      </p:grpSp>
      <p:grpSp>
        <p:nvGrpSpPr>
          <p:cNvPr id="17" name="Group 83"/>
          <p:cNvGrpSpPr>
            <a:grpSpLocks/>
          </p:cNvGrpSpPr>
          <p:nvPr/>
        </p:nvGrpSpPr>
        <p:grpSpPr bwMode="auto">
          <a:xfrm>
            <a:off x="785813" y="1941513"/>
            <a:ext cx="550862" cy="347662"/>
            <a:chOff x="3550422" y="2743200"/>
            <a:chExt cx="549441" cy="347964"/>
          </a:xfrm>
        </p:grpSpPr>
        <p:sp>
          <p:nvSpPr>
            <p:cNvPr id="44" name="Rectangle 84"/>
            <p:cNvSpPr/>
            <p:nvPr/>
          </p:nvSpPr>
          <p:spPr>
            <a:xfrm>
              <a:off x="3810100" y="2743200"/>
              <a:ext cx="76003" cy="762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solidFill>
                  <a:srgbClr val="FFC000"/>
                </a:solidFill>
              </a:endParaRPr>
            </a:p>
          </p:txBody>
        </p:sp>
        <p:sp>
          <p:nvSpPr>
            <p:cNvPr id="12365" name="TextBox 85"/>
            <p:cNvSpPr txBox="1">
              <a:spLocks noChangeArrowheads="1"/>
            </p:cNvSpPr>
            <p:nvPr/>
          </p:nvSpPr>
          <p:spPr bwMode="auto">
            <a:xfrm>
              <a:off x="3550422" y="2782943"/>
              <a:ext cx="549441" cy="308221"/>
            </a:xfrm>
            <a:prstGeom prst="rect">
              <a:avLst/>
            </a:prstGeom>
            <a:noFill/>
            <a:ln w="9525">
              <a:noFill/>
              <a:miter lim="800000"/>
              <a:headEnd/>
              <a:tailEnd/>
            </a:ln>
          </p:spPr>
          <p:txBody>
            <a:bodyPr wrap="none">
              <a:spAutoFit/>
            </a:bodyPr>
            <a:lstStyle/>
            <a:p>
              <a:r>
                <a:rPr lang="en-US" sz="1400" b="1">
                  <a:solidFill>
                    <a:srgbClr val="FFC000"/>
                  </a:solidFill>
                  <a:latin typeface="Calibri" pitchFamily="34" charset="0"/>
                </a:rPr>
                <a:t>1990</a:t>
              </a:r>
            </a:p>
          </p:txBody>
        </p:sp>
      </p:grpSp>
      <p:grpSp>
        <p:nvGrpSpPr>
          <p:cNvPr id="18" name="Group 96"/>
          <p:cNvGrpSpPr>
            <a:grpSpLocks/>
          </p:cNvGrpSpPr>
          <p:nvPr/>
        </p:nvGrpSpPr>
        <p:grpSpPr bwMode="auto">
          <a:xfrm>
            <a:off x="3797300" y="3732213"/>
            <a:ext cx="546100" cy="369887"/>
            <a:chOff x="3797641" y="3721872"/>
            <a:chExt cx="545395" cy="369280"/>
          </a:xfrm>
        </p:grpSpPr>
        <p:sp>
          <p:nvSpPr>
            <p:cNvPr id="47" name="Rectangle 87"/>
            <p:cNvSpPr/>
            <p:nvPr/>
          </p:nvSpPr>
          <p:spPr>
            <a:xfrm>
              <a:off x="4119488" y="3721872"/>
              <a:ext cx="76102" cy="7607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solidFill>
                  <a:srgbClr val="FFC000"/>
                </a:solidFill>
              </a:endParaRPr>
            </a:p>
          </p:txBody>
        </p:sp>
        <p:sp>
          <p:nvSpPr>
            <p:cNvPr id="12363" name="TextBox 88"/>
            <p:cNvSpPr txBox="1">
              <a:spLocks noChangeArrowheads="1"/>
            </p:cNvSpPr>
            <p:nvPr/>
          </p:nvSpPr>
          <p:spPr bwMode="auto">
            <a:xfrm>
              <a:off x="3797641" y="3786501"/>
              <a:ext cx="545395" cy="304651"/>
            </a:xfrm>
            <a:prstGeom prst="rect">
              <a:avLst/>
            </a:prstGeom>
            <a:noFill/>
            <a:ln w="9525">
              <a:noFill/>
              <a:miter lim="800000"/>
              <a:headEnd/>
              <a:tailEnd/>
            </a:ln>
          </p:spPr>
          <p:txBody>
            <a:bodyPr wrap="none">
              <a:spAutoFit/>
            </a:bodyPr>
            <a:lstStyle/>
            <a:p>
              <a:r>
                <a:rPr lang="en-US" sz="1400" b="1">
                  <a:solidFill>
                    <a:srgbClr val="FFC000"/>
                  </a:solidFill>
                  <a:latin typeface="Calibri" pitchFamily="34" charset="0"/>
                </a:rPr>
                <a:t>2001</a:t>
              </a:r>
            </a:p>
          </p:txBody>
        </p:sp>
      </p:grpSp>
      <p:grpSp>
        <p:nvGrpSpPr>
          <p:cNvPr id="20" name="Group 97"/>
          <p:cNvGrpSpPr>
            <a:grpSpLocks/>
          </p:cNvGrpSpPr>
          <p:nvPr/>
        </p:nvGrpSpPr>
        <p:grpSpPr bwMode="auto">
          <a:xfrm>
            <a:off x="4489450" y="5138738"/>
            <a:ext cx="546100" cy="357187"/>
            <a:chOff x="4555246" y="5270326"/>
            <a:chExt cx="545395" cy="357179"/>
          </a:xfrm>
        </p:grpSpPr>
        <p:sp>
          <p:nvSpPr>
            <p:cNvPr id="50" name="Rectangle 90"/>
            <p:cNvSpPr/>
            <p:nvPr/>
          </p:nvSpPr>
          <p:spPr>
            <a:xfrm>
              <a:off x="4907216" y="5270326"/>
              <a:ext cx="76102" cy="7619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solidFill>
                  <a:srgbClr val="FFC000"/>
                </a:solidFill>
              </a:endParaRPr>
            </a:p>
          </p:txBody>
        </p:sp>
        <p:sp>
          <p:nvSpPr>
            <p:cNvPr id="12361" name="TextBox 91"/>
            <p:cNvSpPr txBox="1">
              <a:spLocks noChangeArrowheads="1"/>
            </p:cNvSpPr>
            <p:nvPr/>
          </p:nvSpPr>
          <p:spPr bwMode="auto">
            <a:xfrm>
              <a:off x="4555246" y="5322569"/>
              <a:ext cx="545395" cy="304936"/>
            </a:xfrm>
            <a:prstGeom prst="rect">
              <a:avLst/>
            </a:prstGeom>
            <a:noFill/>
            <a:ln w="9525">
              <a:noFill/>
              <a:miter lim="800000"/>
              <a:headEnd/>
              <a:tailEnd/>
            </a:ln>
          </p:spPr>
          <p:txBody>
            <a:bodyPr wrap="none">
              <a:spAutoFit/>
            </a:bodyPr>
            <a:lstStyle/>
            <a:p>
              <a:r>
                <a:rPr lang="en-US" sz="1400" b="1">
                  <a:solidFill>
                    <a:srgbClr val="FFC000"/>
                  </a:solidFill>
                  <a:latin typeface="Calibri" pitchFamily="34" charset="0"/>
                </a:rPr>
                <a:t>2007</a:t>
              </a:r>
            </a:p>
          </p:txBody>
        </p:sp>
      </p:grpSp>
      <p:grpSp>
        <p:nvGrpSpPr>
          <p:cNvPr id="21" name="Group 110"/>
          <p:cNvGrpSpPr>
            <a:grpSpLocks/>
          </p:cNvGrpSpPr>
          <p:nvPr/>
        </p:nvGrpSpPr>
        <p:grpSpPr bwMode="auto">
          <a:xfrm>
            <a:off x="6540500" y="1084263"/>
            <a:ext cx="2416175" cy="654050"/>
            <a:chOff x="6019800" y="1371600"/>
            <a:chExt cx="2726925" cy="805393"/>
          </a:xfrm>
        </p:grpSpPr>
        <p:sp>
          <p:nvSpPr>
            <p:cNvPr id="53" name="Oval 16"/>
            <p:cNvSpPr/>
            <p:nvPr/>
          </p:nvSpPr>
          <p:spPr>
            <a:xfrm>
              <a:off x="6019800" y="1547535"/>
              <a:ext cx="152293" cy="1524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2357" name="TextBox 54"/>
            <p:cNvSpPr txBox="1">
              <a:spLocks noChangeArrowheads="1"/>
            </p:cNvSpPr>
            <p:nvPr/>
          </p:nvSpPr>
          <p:spPr bwMode="auto">
            <a:xfrm>
              <a:off x="6173875" y="1371600"/>
              <a:ext cx="2572850" cy="530592"/>
            </a:xfrm>
            <a:prstGeom prst="rect">
              <a:avLst/>
            </a:prstGeom>
            <a:noFill/>
            <a:ln w="9525">
              <a:noFill/>
              <a:miter lim="800000"/>
              <a:headEnd/>
              <a:tailEnd/>
            </a:ln>
          </p:spPr>
          <p:txBody>
            <a:bodyPr wrap="none">
              <a:spAutoFit/>
            </a:bodyPr>
            <a:lstStyle/>
            <a:p>
              <a:r>
                <a:rPr lang="en-US" sz="1000" b="1">
                  <a:solidFill>
                    <a:srgbClr val="002060"/>
                  </a:solidFill>
                  <a:latin typeface="Calibri" pitchFamily="34" charset="0"/>
                </a:rPr>
                <a:t>COP &amp; CMP. Conferences of the Parties</a:t>
              </a:r>
            </a:p>
            <a:p>
              <a:r>
                <a:rPr lang="en-US" sz="1000" b="1">
                  <a:solidFill>
                    <a:srgbClr val="002060"/>
                  </a:solidFill>
                  <a:latin typeface="Calibri" pitchFamily="34" charset="0"/>
                </a:rPr>
                <a:t>of the UNFCCC and the Kyoto Protocol</a:t>
              </a:r>
            </a:p>
          </p:txBody>
        </p:sp>
        <p:sp>
          <p:nvSpPr>
            <p:cNvPr id="55" name="Rectangle 77"/>
            <p:cNvSpPr/>
            <p:nvPr/>
          </p:nvSpPr>
          <p:spPr>
            <a:xfrm>
              <a:off x="6019800" y="1952186"/>
              <a:ext cx="152293" cy="15247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2359" name="TextBox 98"/>
            <p:cNvSpPr txBox="1">
              <a:spLocks noChangeArrowheads="1"/>
            </p:cNvSpPr>
            <p:nvPr/>
          </p:nvSpPr>
          <p:spPr bwMode="auto">
            <a:xfrm>
              <a:off x="6172083" y="1875948"/>
              <a:ext cx="1608828" cy="301045"/>
            </a:xfrm>
            <a:prstGeom prst="rect">
              <a:avLst/>
            </a:prstGeom>
            <a:noFill/>
            <a:ln w="9525">
              <a:noFill/>
              <a:miter lim="800000"/>
              <a:headEnd/>
              <a:tailEnd/>
            </a:ln>
          </p:spPr>
          <p:txBody>
            <a:bodyPr wrap="none">
              <a:spAutoFit/>
            </a:bodyPr>
            <a:lstStyle/>
            <a:p>
              <a:r>
                <a:rPr lang="en-US" sz="1000" b="1">
                  <a:solidFill>
                    <a:srgbClr val="002060"/>
                  </a:solidFill>
                  <a:latin typeface="Calibri" pitchFamily="34" charset="0"/>
                </a:rPr>
                <a:t>IPCC Events &amp; REPORTS</a:t>
              </a:r>
            </a:p>
          </p:txBody>
        </p:sp>
      </p:grpSp>
      <p:grpSp>
        <p:nvGrpSpPr>
          <p:cNvPr id="22" name="Group 106"/>
          <p:cNvGrpSpPr>
            <a:grpSpLocks/>
          </p:cNvGrpSpPr>
          <p:nvPr/>
        </p:nvGrpSpPr>
        <p:grpSpPr bwMode="auto">
          <a:xfrm>
            <a:off x="12700" y="396875"/>
            <a:ext cx="2916238" cy="1317625"/>
            <a:chOff x="21115" y="500039"/>
            <a:chExt cx="2915663" cy="1317528"/>
          </a:xfrm>
        </p:grpSpPr>
        <p:cxnSp>
          <p:nvCxnSpPr>
            <p:cNvPr id="58" name="Straight Connector 34"/>
            <p:cNvCxnSpPr/>
            <p:nvPr/>
          </p:nvCxnSpPr>
          <p:spPr>
            <a:xfrm rot="10800000" flipV="1">
              <a:off x="324268" y="566709"/>
              <a:ext cx="1587" cy="91274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353" name="TextBox 18"/>
            <p:cNvSpPr txBox="1">
              <a:spLocks noChangeArrowheads="1"/>
            </p:cNvSpPr>
            <p:nvPr/>
          </p:nvSpPr>
          <p:spPr bwMode="auto">
            <a:xfrm>
              <a:off x="21115" y="1479013"/>
              <a:ext cx="601447" cy="338554"/>
            </a:xfrm>
            <a:prstGeom prst="rect">
              <a:avLst/>
            </a:prstGeom>
            <a:noFill/>
            <a:ln w="9525">
              <a:noFill/>
              <a:miter lim="800000"/>
              <a:headEnd/>
              <a:tailEnd/>
            </a:ln>
          </p:spPr>
          <p:txBody>
            <a:bodyPr wrap="none">
              <a:spAutoFit/>
            </a:bodyPr>
            <a:lstStyle/>
            <a:p>
              <a:r>
                <a:rPr lang="en-US" sz="1600" b="1">
                  <a:solidFill>
                    <a:srgbClr val="002060"/>
                  </a:solidFill>
                  <a:latin typeface="Calibri" pitchFamily="34" charset="0"/>
                </a:rPr>
                <a:t>1979</a:t>
              </a:r>
            </a:p>
          </p:txBody>
        </p:sp>
        <p:sp>
          <p:nvSpPr>
            <p:cNvPr id="12354" name="TextBox 31"/>
            <p:cNvSpPr txBox="1">
              <a:spLocks noChangeArrowheads="1"/>
            </p:cNvSpPr>
            <p:nvPr/>
          </p:nvSpPr>
          <p:spPr bwMode="auto">
            <a:xfrm>
              <a:off x="357617" y="500039"/>
              <a:ext cx="2579161" cy="307750"/>
            </a:xfrm>
            <a:prstGeom prst="rect">
              <a:avLst/>
            </a:prstGeom>
            <a:noFill/>
            <a:ln w="9525">
              <a:noFill/>
              <a:miter lim="800000"/>
              <a:headEnd/>
              <a:tailEnd/>
            </a:ln>
          </p:spPr>
          <p:txBody>
            <a:bodyPr wrap="none">
              <a:spAutoFit/>
            </a:bodyPr>
            <a:lstStyle/>
            <a:p>
              <a:r>
                <a:rPr lang="en-US" sz="1400" b="1">
                  <a:solidFill>
                    <a:srgbClr val="006600"/>
                  </a:solidFill>
                  <a:latin typeface="Calibri" pitchFamily="34" charset="0"/>
                </a:rPr>
                <a:t>First World Climate Conference</a:t>
              </a:r>
            </a:p>
          </p:txBody>
        </p:sp>
        <p:sp>
          <p:nvSpPr>
            <p:cNvPr id="61" name="Oval 10"/>
            <p:cNvSpPr/>
            <p:nvPr/>
          </p:nvSpPr>
          <p:spPr>
            <a:xfrm>
              <a:off x="240147" y="1371513"/>
              <a:ext cx="152370" cy="152389"/>
            </a:xfrm>
            <a:prstGeom prst="ellipse">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2306" name="TextBox 107"/>
          <p:cNvSpPr txBox="1">
            <a:spLocks noChangeArrowheads="1"/>
          </p:cNvSpPr>
          <p:nvPr/>
        </p:nvSpPr>
        <p:spPr bwMode="auto">
          <a:xfrm>
            <a:off x="4500563" y="214313"/>
            <a:ext cx="4419600" cy="904875"/>
          </a:xfrm>
          <a:prstGeom prst="rect">
            <a:avLst/>
          </a:prstGeom>
          <a:noFill/>
          <a:ln w="9525">
            <a:noFill/>
            <a:miter lim="800000"/>
            <a:headEnd/>
            <a:tailEnd/>
          </a:ln>
        </p:spPr>
        <p:txBody>
          <a:bodyPr>
            <a:spAutoFit/>
          </a:bodyPr>
          <a:lstStyle/>
          <a:p>
            <a:pPr algn="r">
              <a:lnSpc>
                <a:spcPct val="70000"/>
              </a:lnSpc>
            </a:pPr>
            <a:r>
              <a:rPr lang="en-US" sz="2400" b="1">
                <a:solidFill>
                  <a:srgbClr val="000066"/>
                </a:solidFill>
                <a:latin typeface="Calibri" pitchFamily="34" charset="0"/>
              </a:rPr>
              <a:t>TIMELINE</a:t>
            </a:r>
          </a:p>
          <a:p>
            <a:pPr algn="r">
              <a:lnSpc>
                <a:spcPct val="70000"/>
              </a:lnSpc>
            </a:pPr>
            <a:r>
              <a:rPr lang="en-US" sz="2000" i="1">
                <a:solidFill>
                  <a:srgbClr val="000066"/>
                </a:solidFill>
                <a:latin typeface="Calibri" pitchFamily="34" charset="0"/>
              </a:rPr>
              <a:t>of  international action</a:t>
            </a:r>
          </a:p>
          <a:p>
            <a:pPr algn="r">
              <a:lnSpc>
                <a:spcPct val="70000"/>
              </a:lnSpc>
            </a:pPr>
            <a:r>
              <a:rPr lang="en-US" sz="2000" i="1">
                <a:solidFill>
                  <a:srgbClr val="000066"/>
                </a:solidFill>
                <a:latin typeface="Calibri" pitchFamily="34" charset="0"/>
              </a:rPr>
              <a:t>on climate change</a:t>
            </a:r>
          </a:p>
        </p:txBody>
      </p:sp>
      <p:sp>
        <p:nvSpPr>
          <p:cNvPr id="12308" name="TextBox 112"/>
          <p:cNvSpPr txBox="1">
            <a:spLocks noChangeArrowheads="1"/>
          </p:cNvSpPr>
          <p:nvPr/>
        </p:nvSpPr>
        <p:spPr bwMode="auto">
          <a:xfrm>
            <a:off x="203200" y="6527800"/>
            <a:ext cx="2578100" cy="215900"/>
          </a:xfrm>
          <a:prstGeom prst="rect">
            <a:avLst/>
          </a:prstGeom>
          <a:noFill/>
          <a:ln w="9525">
            <a:noFill/>
            <a:miter lim="800000"/>
            <a:headEnd/>
            <a:tailEnd/>
          </a:ln>
        </p:spPr>
        <p:txBody>
          <a:bodyPr wrap="none">
            <a:spAutoFit/>
          </a:bodyPr>
          <a:lstStyle/>
          <a:p>
            <a:r>
              <a:rPr lang="en-US" sz="800">
                <a:cs typeface="Arial" charset="0"/>
              </a:rPr>
              <a:t>SOURCE: Mario Molina Center from UNFCC reports</a:t>
            </a:r>
          </a:p>
        </p:txBody>
      </p:sp>
      <p:grpSp>
        <p:nvGrpSpPr>
          <p:cNvPr id="23" name="Group 121"/>
          <p:cNvGrpSpPr>
            <a:grpSpLocks/>
          </p:cNvGrpSpPr>
          <p:nvPr/>
        </p:nvGrpSpPr>
        <p:grpSpPr bwMode="auto">
          <a:xfrm>
            <a:off x="5041900" y="3857625"/>
            <a:ext cx="3673475" cy="466725"/>
            <a:chOff x="3031439" y="2057400"/>
            <a:chExt cx="3674161" cy="466237"/>
          </a:xfrm>
        </p:grpSpPr>
        <p:cxnSp>
          <p:nvCxnSpPr>
            <p:cNvPr id="66" name="Straight Connector 122"/>
            <p:cNvCxnSpPr/>
            <p:nvPr/>
          </p:nvCxnSpPr>
          <p:spPr>
            <a:xfrm>
              <a:off x="3275960" y="2209641"/>
              <a:ext cx="457285" cy="1586"/>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5" name="Group 113"/>
            <p:cNvGrpSpPr>
              <a:grpSpLocks/>
            </p:cNvGrpSpPr>
            <p:nvPr/>
          </p:nvGrpSpPr>
          <p:grpSpPr bwMode="auto">
            <a:xfrm>
              <a:off x="3031439" y="2169996"/>
              <a:ext cx="601448" cy="353641"/>
              <a:chOff x="7310996" y="2361525"/>
              <a:chExt cx="601448" cy="353641"/>
            </a:xfrm>
          </p:grpSpPr>
          <p:sp>
            <p:nvSpPr>
              <p:cNvPr id="69" name="Oval 125"/>
              <p:cNvSpPr/>
              <p:nvPr/>
            </p:nvSpPr>
            <p:spPr>
              <a:xfrm>
                <a:off x="7533287" y="2361524"/>
                <a:ext cx="87329" cy="76120"/>
              </a:xfrm>
              <a:prstGeom prst="ellipse">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351" name="TextBox 126"/>
              <p:cNvSpPr txBox="1">
                <a:spLocks noChangeArrowheads="1"/>
              </p:cNvSpPr>
              <p:nvPr/>
            </p:nvSpPr>
            <p:spPr bwMode="auto">
              <a:xfrm>
                <a:off x="7310996" y="2376613"/>
                <a:ext cx="601448" cy="338553"/>
              </a:xfrm>
              <a:prstGeom prst="rect">
                <a:avLst/>
              </a:prstGeom>
              <a:noFill/>
              <a:ln w="9525">
                <a:noFill/>
                <a:miter lim="800000"/>
                <a:headEnd/>
                <a:tailEnd/>
              </a:ln>
            </p:spPr>
            <p:txBody>
              <a:bodyPr wrap="none">
                <a:spAutoFit/>
              </a:bodyPr>
              <a:lstStyle/>
              <a:p>
                <a:r>
                  <a:rPr lang="en-US" sz="1600" b="1">
                    <a:solidFill>
                      <a:srgbClr val="002060"/>
                    </a:solidFill>
                    <a:latin typeface="Calibri" pitchFamily="34" charset="0"/>
                  </a:rPr>
                  <a:t>2005</a:t>
                </a:r>
              </a:p>
            </p:txBody>
          </p:sp>
        </p:grpSp>
        <p:sp>
          <p:nvSpPr>
            <p:cNvPr id="12349" name="TextBox 124"/>
            <p:cNvSpPr txBox="1">
              <a:spLocks noChangeArrowheads="1"/>
            </p:cNvSpPr>
            <p:nvPr/>
          </p:nvSpPr>
          <p:spPr bwMode="auto">
            <a:xfrm>
              <a:off x="3661794" y="2057400"/>
              <a:ext cx="3043806" cy="307457"/>
            </a:xfrm>
            <a:prstGeom prst="rect">
              <a:avLst/>
            </a:prstGeom>
            <a:noFill/>
            <a:ln w="9525">
              <a:noFill/>
              <a:miter lim="800000"/>
              <a:headEnd/>
              <a:tailEnd/>
            </a:ln>
          </p:spPr>
          <p:txBody>
            <a:bodyPr>
              <a:spAutoFit/>
            </a:bodyPr>
            <a:lstStyle/>
            <a:p>
              <a:r>
                <a:rPr lang="en-US" sz="1400" b="1">
                  <a:solidFill>
                    <a:srgbClr val="006600"/>
                  </a:solidFill>
                  <a:latin typeface="Calibri" pitchFamily="34" charset="0"/>
                </a:rPr>
                <a:t>Kyoto Protocol enters into force</a:t>
              </a:r>
            </a:p>
          </p:txBody>
        </p:sp>
      </p:grpSp>
      <p:grpSp>
        <p:nvGrpSpPr>
          <p:cNvPr id="26" name="Group 78"/>
          <p:cNvGrpSpPr>
            <a:grpSpLocks/>
          </p:cNvGrpSpPr>
          <p:nvPr/>
        </p:nvGrpSpPr>
        <p:grpSpPr bwMode="auto">
          <a:xfrm>
            <a:off x="4214813" y="2714625"/>
            <a:ext cx="2855912" cy="512763"/>
            <a:chOff x="2780" y="2056"/>
            <a:chExt cx="1799" cy="323"/>
          </a:xfrm>
        </p:grpSpPr>
        <p:sp>
          <p:nvSpPr>
            <p:cNvPr id="72"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45" name="TextBox 117"/>
            <p:cNvSpPr txBox="1">
              <a:spLocks noChangeArrowheads="1"/>
            </p:cNvSpPr>
            <p:nvPr/>
          </p:nvSpPr>
          <p:spPr bwMode="auto">
            <a:xfrm>
              <a:off x="2780" y="2187"/>
              <a:ext cx="344" cy="192"/>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2000</a:t>
              </a:r>
            </a:p>
          </p:txBody>
        </p:sp>
        <p:sp>
          <p:nvSpPr>
            <p:cNvPr id="12346" name="TextBox 118"/>
            <p:cNvSpPr txBox="1">
              <a:spLocks noChangeArrowheads="1"/>
            </p:cNvSpPr>
            <p:nvPr/>
          </p:nvSpPr>
          <p:spPr bwMode="auto">
            <a:xfrm>
              <a:off x="3045" y="2056"/>
              <a:ext cx="1534" cy="174"/>
            </a:xfrm>
            <a:prstGeom prst="rect">
              <a:avLst/>
            </a:prstGeom>
            <a:noFill/>
            <a:ln w="9525">
              <a:noFill/>
              <a:miter lim="800000"/>
              <a:headEnd/>
              <a:tailEnd/>
            </a:ln>
          </p:spPr>
          <p:txBody>
            <a:bodyPr wrap="none">
              <a:spAutoFit/>
            </a:bodyPr>
            <a:lstStyle/>
            <a:p>
              <a:r>
                <a:rPr lang="en-US" sz="1200" b="1" i="1">
                  <a:solidFill>
                    <a:srgbClr val="000066"/>
                  </a:solidFill>
                  <a:latin typeface="Calibri" pitchFamily="34" charset="0"/>
                </a:rPr>
                <a:t>MEXICO Ratifies the Kyoto Protocol</a:t>
              </a:r>
            </a:p>
          </p:txBody>
        </p:sp>
      </p:grpSp>
      <p:grpSp>
        <p:nvGrpSpPr>
          <p:cNvPr id="28" name="Group 78"/>
          <p:cNvGrpSpPr>
            <a:grpSpLocks/>
          </p:cNvGrpSpPr>
          <p:nvPr/>
        </p:nvGrpSpPr>
        <p:grpSpPr bwMode="auto">
          <a:xfrm>
            <a:off x="1928813" y="1428750"/>
            <a:ext cx="2370137" cy="515938"/>
            <a:chOff x="2780" y="2056"/>
            <a:chExt cx="1493" cy="325"/>
          </a:xfrm>
        </p:grpSpPr>
        <p:sp>
          <p:nvSpPr>
            <p:cNvPr id="76"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42"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1992</a:t>
              </a:r>
            </a:p>
          </p:txBody>
        </p:sp>
        <p:sp>
          <p:nvSpPr>
            <p:cNvPr id="12343" name="TextBox 118"/>
            <p:cNvSpPr txBox="1">
              <a:spLocks noChangeArrowheads="1"/>
            </p:cNvSpPr>
            <p:nvPr/>
          </p:nvSpPr>
          <p:spPr bwMode="auto">
            <a:xfrm>
              <a:off x="3045" y="2056"/>
              <a:ext cx="1228" cy="174"/>
            </a:xfrm>
            <a:prstGeom prst="rect">
              <a:avLst/>
            </a:prstGeom>
            <a:noFill/>
            <a:ln w="9525">
              <a:noFill/>
              <a:miter lim="800000"/>
              <a:headEnd/>
              <a:tailEnd/>
            </a:ln>
          </p:spPr>
          <p:txBody>
            <a:bodyPr wrap="none">
              <a:spAutoFit/>
            </a:bodyPr>
            <a:lstStyle/>
            <a:p>
              <a:r>
                <a:rPr lang="en-US" sz="1200" b="1" i="1" dirty="0">
                  <a:solidFill>
                    <a:srgbClr val="000066"/>
                  </a:solidFill>
                  <a:latin typeface="Calibri" pitchFamily="34" charset="0"/>
                </a:rPr>
                <a:t>MEXICO signed the UNFCCC</a:t>
              </a:r>
            </a:p>
          </p:txBody>
        </p:sp>
      </p:grpSp>
      <p:grpSp>
        <p:nvGrpSpPr>
          <p:cNvPr id="29" name="Group 78"/>
          <p:cNvGrpSpPr>
            <a:grpSpLocks/>
          </p:cNvGrpSpPr>
          <p:nvPr/>
        </p:nvGrpSpPr>
        <p:grpSpPr bwMode="auto">
          <a:xfrm>
            <a:off x="3429000" y="2071688"/>
            <a:ext cx="4060825" cy="515937"/>
            <a:chOff x="2780" y="2056"/>
            <a:chExt cx="2558" cy="325"/>
          </a:xfrm>
        </p:grpSpPr>
        <p:sp>
          <p:nvSpPr>
            <p:cNvPr id="80"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39"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1997</a:t>
              </a:r>
            </a:p>
          </p:txBody>
        </p:sp>
        <p:sp>
          <p:nvSpPr>
            <p:cNvPr id="12340" name="TextBox 118"/>
            <p:cNvSpPr txBox="1">
              <a:spLocks noChangeArrowheads="1"/>
            </p:cNvSpPr>
            <p:nvPr/>
          </p:nvSpPr>
          <p:spPr bwMode="auto">
            <a:xfrm>
              <a:off x="3045" y="2056"/>
              <a:ext cx="2293" cy="174"/>
            </a:xfrm>
            <a:prstGeom prst="rect">
              <a:avLst/>
            </a:prstGeom>
            <a:noFill/>
            <a:ln w="9525">
              <a:noFill/>
              <a:miter lim="800000"/>
              <a:headEnd/>
              <a:tailEnd/>
            </a:ln>
          </p:spPr>
          <p:txBody>
            <a:bodyPr wrap="none">
              <a:spAutoFit/>
            </a:bodyPr>
            <a:lstStyle/>
            <a:p>
              <a:r>
                <a:rPr lang="en-US" sz="1200" b="1" i="1">
                  <a:solidFill>
                    <a:srgbClr val="000066"/>
                  </a:solidFill>
                  <a:latin typeface="Calibri" pitchFamily="34" charset="0"/>
                </a:rPr>
                <a:t>MEXICO The 1</a:t>
              </a:r>
              <a:r>
                <a:rPr lang="en-US" sz="1200" b="1" i="1" baseline="30000">
                  <a:solidFill>
                    <a:srgbClr val="000066"/>
                  </a:solidFill>
                  <a:latin typeface="Calibri" pitchFamily="34" charset="0"/>
                </a:rPr>
                <a:t>st</a:t>
              </a:r>
              <a:r>
                <a:rPr lang="en-US" sz="1200" b="1" i="1">
                  <a:solidFill>
                    <a:srgbClr val="000066"/>
                  </a:solidFill>
                  <a:latin typeface="Calibri" pitchFamily="34" charset="0"/>
                </a:rPr>
                <a:t> National Communication is presented </a:t>
              </a:r>
            </a:p>
          </p:txBody>
        </p:sp>
      </p:grpSp>
      <p:grpSp>
        <p:nvGrpSpPr>
          <p:cNvPr id="31" name="Group 78"/>
          <p:cNvGrpSpPr>
            <a:grpSpLocks/>
          </p:cNvGrpSpPr>
          <p:nvPr/>
        </p:nvGrpSpPr>
        <p:grpSpPr bwMode="auto">
          <a:xfrm>
            <a:off x="3857625" y="2413000"/>
            <a:ext cx="3927475" cy="515938"/>
            <a:chOff x="2780" y="2056"/>
            <a:chExt cx="2474" cy="325"/>
          </a:xfrm>
        </p:grpSpPr>
        <p:sp>
          <p:nvSpPr>
            <p:cNvPr id="84"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36"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1998</a:t>
              </a:r>
            </a:p>
          </p:txBody>
        </p:sp>
        <p:sp>
          <p:nvSpPr>
            <p:cNvPr id="12337" name="TextBox 118"/>
            <p:cNvSpPr txBox="1">
              <a:spLocks noChangeArrowheads="1"/>
            </p:cNvSpPr>
            <p:nvPr/>
          </p:nvSpPr>
          <p:spPr bwMode="auto">
            <a:xfrm>
              <a:off x="3045" y="2056"/>
              <a:ext cx="2209" cy="174"/>
            </a:xfrm>
            <a:prstGeom prst="rect">
              <a:avLst/>
            </a:prstGeom>
            <a:noFill/>
            <a:ln w="9525">
              <a:noFill/>
              <a:miter lim="800000"/>
              <a:headEnd/>
              <a:tailEnd/>
            </a:ln>
          </p:spPr>
          <p:txBody>
            <a:bodyPr wrap="none">
              <a:spAutoFit/>
            </a:bodyPr>
            <a:lstStyle/>
            <a:p>
              <a:r>
                <a:rPr lang="en-US" sz="1200" b="1" i="1">
                  <a:solidFill>
                    <a:srgbClr val="000066"/>
                  </a:solidFill>
                  <a:latin typeface="Calibri" pitchFamily="34" charset="0"/>
                </a:rPr>
                <a:t>MEXICO The 2</a:t>
              </a:r>
              <a:r>
                <a:rPr lang="en-US" sz="1200" b="1" i="1" baseline="30000">
                  <a:solidFill>
                    <a:srgbClr val="000066"/>
                  </a:solidFill>
                  <a:latin typeface="Calibri" pitchFamily="34" charset="0"/>
                </a:rPr>
                <a:t>nd</a:t>
              </a:r>
              <a:r>
                <a:rPr lang="en-US" sz="1200" b="1" i="1">
                  <a:solidFill>
                    <a:srgbClr val="000066"/>
                  </a:solidFill>
                  <a:latin typeface="Calibri" pitchFamily="34" charset="0"/>
                </a:rPr>
                <a:t> National GHG National Inventory  </a:t>
              </a:r>
            </a:p>
          </p:txBody>
        </p:sp>
      </p:grpSp>
      <p:grpSp>
        <p:nvGrpSpPr>
          <p:cNvPr id="12320" name="Group 78"/>
          <p:cNvGrpSpPr>
            <a:grpSpLocks/>
          </p:cNvGrpSpPr>
          <p:nvPr/>
        </p:nvGrpSpPr>
        <p:grpSpPr bwMode="auto">
          <a:xfrm>
            <a:off x="5214938" y="4270375"/>
            <a:ext cx="4008437" cy="515938"/>
            <a:chOff x="2780" y="2056"/>
            <a:chExt cx="2525" cy="325"/>
          </a:xfrm>
        </p:grpSpPr>
        <p:sp>
          <p:nvSpPr>
            <p:cNvPr id="88"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33"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2006</a:t>
              </a:r>
            </a:p>
          </p:txBody>
        </p:sp>
        <p:sp>
          <p:nvSpPr>
            <p:cNvPr id="12334" name="TextBox 118"/>
            <p:cNvSpPr txBox="1">
              <a:spLocks noChangeArrowheads="1"/>
            </p:cNvSpPr>
            <p:nvPr/>
          </p:nvSpPr>
          <p:spPr bwMode="auto">
            <a:xfrm>
              <a:off x="3005" y="2056"/>
              <a:ext cx="2300" cy="174"/>
            </a:xfrm>
            <a:prstGeom prst="rect">
              <a:avLst/>
            </a:prstGeom>
            <a:noFill/>
            <a:ln w="9525">
              <a:noFill/>
              <a:miter lim="800000"/>
              <a:headEnd/>
              <a:tailEnd/>
            </a:ln>
          </p:spPr>
          <p:txBody>
            <a:bodyPr wrap="none">
              <a:spAutoFit/>
            </a:bodyPr>
            <a:lstStyle/>
            <a:p>
              <a:r>
                <a:rPr lang="en-US" sz="1200" b="1">
                  <a:solidFill>
                    <a:srgbClr val="000066"/>
                  </a:solidFill>
                  <a:latin typeface="Calibri" pitchFamily="34" charset="0"/>
                </a:rPr>
                <a:t>MEXICO The 3</a:t>
              </a:r>
              <a:r>
                <a:rPr lang="en-US" sz="1200" b="1" baseline="30000">
                  <a:solidFill>
                    <a:srgbClr val="000066"/>
                  </a:solidFill>
                  <a:latin typeface="Calibri" pitchFamily="34" charset="0"/>
                </a:rPr>
                <a:t>rd</a:t>
              </a:r>
              <a:r>
                <a:rPr lang="en-US" sz="1200" b="1">
                  <a:solidFill>
                    <a:srgbClr val="000066"/>
                  </a:solidFill>
                  <a:latin typeface="Calibri" pitchFamily="34" charset="0"/>
                </a:rPr>
                <a:t> National Communication is presented </a:t>
              </a:r>
            </a:p>
          </p:txBody>
        </p:sp>
      </p:grpSp>
      <p:grpSp>
        <p:nvGrpSpPr>
          <p:cNvPr id="12323" name="Group 78"/>
          <p:cNvGrpSpPr>
            <a:grpSpLocks/>
          </p:cNvGrpSpPr>
          <p:nvPr/>
        </p:nvGrpSpPr>
        <p:grpSpPr bwMode="auto">
          <a:xfrm>
            <a:off x="5445125" y="5214938"/>
            <a:ext cx="3465513" cy="515937"/>
            <a:chOff x="2780" y="2056"/>
            <a:chExt cx="2183" cy="325"/>
          </a:xfrm>
        </p:grpSpPr>
        <p:sp>
          <p:nvSpPr>
            <p:cNvPr id="92"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30"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2007</a:t>
              </a:r>
            </a:p>
          </p:txBody>
        </p:sp>
        <p:sp>
          <p:nvSpPr>
            <p:cNvPr id="12331" name="TextBox 118"/>
            <p:cNvSpPr txBox="1">
              <a:spLocks noChangeArrowheads="1"/>
            </p:cNvSpPr>
            <p:nvPr/>
          </p:nvSpPr>
          <p:spPr bwMode="auto">
            <a:xfrm>
              <a:off x="3045" y="2056"/>
              <a:ext cx="1918" cy="314"/>
            </a:xfrm>
            <a:prstGeom prst="rect">
              <a:avLst/>
            </a:prstGeom>
            <a:noFill/>
            <a:ln w="9525">
              <a:noFill/>
              <a:miter lim="800000"/>
              <a:headEnd/>
              <a:tailEnd/>
            </a:ln>
          </p:spPr>
          <p:txBody>
            <a:bodyPr wrap="none">
              <a:spAutoFit/>
            </a:bodyPr>
            <a:lstStyle/>
            <a:p>
              <a:r>
                <a:rPr lang="en-US" sz="1200" b="1" i="1" dirty="0">
                  <a:solidFill>
                    <a:srgbClr val="000066"/>
                  </a:solidFill>
                  <a:latin typeface="Calibri" pitchFamily="34" charset="0"/>
                </a:rPr>
                <a:t>MEXICO  Published the National Strategy on </a:t>
              </a:r>
            </a:p>
            <a:p>
              <a:r>
                <a:rPr lang="en-US" sz="1200" b="1" i="1" dirty="0">
                  <a:solidFill>
                    <a:srgbClr val="000066"/>
                  </a:solidFill>
                  <a:latin typeface="Calibri" pitchFamily="34" charset="0"/>
                </a:rPr>
                <a:t>                    </a:t>
              </a:r>
              <a:r>
                <a:rPr lang="en-US" sz="1200" b="1" i="1" dirty="0" err="1">
                  <a:solidFill>
                    <a:srgbClr val="000066"/>
                  </a:solidFill>
                  <a:latin typeface="Calibri" pitchFamily="34" charset="0"/>
                </a:rPr>
                <a:t>Climte</a:t>
              </a:r>
              <a:r>
                <a:rPr lang="en-US" sz="1200" b="1" i="1" dirty="0">
                  <a:solidFill>
                    <a:srgbClr val="000066"/>
                  </a:solidFill>
                  <a:latin typeface="Calibri" pitchFamily="34" charset="0"/>
                </a:rPr>
                <a:t> Change</a:t>
              </a:r>
            </a:p>
          </p:txBody>
        </p:sp>
      </p:grpSp>
      <p:grpSp>
        <p:nvGrpSpPr>
          <p:cNvPr id="12326" name="Group 78"/>
          <p:cNvGrpSpPr>
            <a:grpSpLocks/>
          </p:cNvGrpSpPr>
          <p:nvPr/>
        </p:nvGrpSpPr>
        <p:grpSpPr bwMode="auto">
          <a:xfrm>
            <a:off x="5614993" y="6199187"/>
            <a:ext cx="550863" cy="460375"/>
            <a:chOff x="2780" y="2091"/>
            <a:chExt cx="347" cy="290"/>
          </a:xfrm>
        </p:grpSpPr>
        <p:sp>
          <p:nvSpPr>
            <p:cNvPr id="96"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27"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dirty="0" smtClean="0">
                  <a:solidFill>
                    <a:srgbClr val="000066"/>
                  </a:solidFill>
                  <a:latin typeface="Calibri" pitchFamily="34" charset="0"/>
                </a:rPr>
                <a:t>2010</a:t>
              </a:r>
              <a:endParaRPr lang="en-US" sz="1400" b="1" i="1" dirty="0">
                <a:solidFill>
                  <a:srgbClr val="000066"/>
                </a:solidFill>
                <a:latin typeface="Calibri" pitchFamily="34" charset="0"/>
              </a:endParaRPr>
            </a:p>
          </p:txBody>
        </p:sp>
      </p:grpSp>
      <p:grpSp>
        <p:nvGrpSpPr>
          <p:cNvPr id="12328" name="Group 78"/>
          <p:cNvGrpSpPr>
            <a:grpSpLocks/>
          </p:cNvGrpSpPr>
          <p:nvPr/>
        </p:nvGrpSpPr>
        <p:grpSpPr bwMode="auto">
          <a:xfrm>
            <a:off x="5572128" y="5714999"/>
            <a:ext cx="3421064" cy="646113"/>
            <a:chOff x="2780" y="2056"/>
            <a:chExt cx="2155" cy="407"/>
          </a:xfrm>
        </p:grpSpPr>
        <p:sp>
          <p:nvSpPr>
            <p:cNvPr id="106"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24"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2009</a:t>
              </a:r>
            </a:p>
          </p:txBody>
        </p:sp>
        <p:sp>
          <p:nvSpPr>
            <p:cNvPr id="12325" name="TextBox 118"/>
            <p:cNvSpPr txBox="1">
              <a:spLocks noChangeArrowheads="1"/>
            </p:cNvSpPr>
            <p:nvPr/>
          </p:nvSpPr>
          <p:spPr bwMode="auto">
            <a:xfrm>
              <a:off x="3045" y="2056"/>
              <a:ext cx="1890" cy="407"/>
            </a:xfrm>
            <a:prstGeom prst="rect">
              <a:avLst/>
            </a:prstGeom>
            <a:noFill/>
            <a:ln w="9525">
              <a:noFill/>
              <a:miter lim="800000"/>
              <a:headEnd/>
              <a:tailEnd/>
            </a:ln>
          </p:spPr>
          <p:txBody>
            <a:bodyPr wrap="none">
              <a:spAutoFit/>
            </a:bodyPr>
            <a:lstStyle/>
            <a:p>
              <a:r>
                <a:rPr lang="en-US" sz="1200" b="1" i="1" dirty="0">
                  <a:solidFill>
                    <a:srgbClr val="000066"/>
                  </a:solidFill>
                  <a:latin typeface="Calibri" pitchFamily="34" charset="0"/>
                </a:rPr>
                <a:t>MEXICO </a:t>
              </a:r>
              <a:r>
                <a:rPr lang="en-US" sz="1200" b="1" i="1" dirty="0" smtClean="0">
                  <a:solidFill>
                    <a:srgbClr val="000066"/>
                  </a:solidFill>
                  <a:latin typeface="Calibri" pitchFamily="34" charset="0"/>
                </a:rPr>
                <a:t>Presents the Special Program on </a:t>
              </a:r>
            </a:p>
            <a:p>
              <a:r>
                <a:rPr lang="en-US" sz="1200" b="1" i="1" dirty="0" smtClean="0">
                  <a:solidFill>
                    <a:srgbClr val="000066"/>
                  </a:solidFill>
                  <a:latin typeface="Calibri" pitchFamily="34" charset="0"/>
                </a:rPr>
                <a:t>                Climate Change</a:t>
              </a:r>
            </a:p>
            <a:p>
              <a:r>
                <a:rPr lang="en-US" sz="1200" b="1" i="1" dirty="0" smtClean="0">
                  <a:solidFill>
                    <a:srgbClr val="000066"/>
                  </a:solidFill>
                  <a:latin typeface="Calibri" pitchFamily="34" charset="0"/>
                </a:rPr>
                <a:t>                Sets </a:t>
              </a:r>
              <a:r>
                <a:rPr lang="en-US" sz="1200" b="1" i="1" dirty="0">
                  <a:solidFill>
                    <a:srgbClr val="000066"/>
                  </a:solidFill>
                  <a:latin typeface="Calibri" pitchFamily="34" charset="0"/>
                </a:rPr>
                <a:t>a 50% reduction goal for 2050</a:t>
              </a:r>
            </a:p>
          </p:txBody>
        </p:sp>
      </p:grpSp>
      <p:grpSp>
        <p:nvGrpSpPr>
          <p:cNvPr id="12329" name="Group 78"/>
          <p:cNvGrpSpPr>
            <a:grpSpLocks/>
          </p:cNvGrpSpPr>
          <p:nvPr/>
        </p:nvGrpSpPr>
        <p:grpSpPr bwMode="auto">
          <a:xfrm>
            <a:off x="4786313" y="3484563"/>
            <a:ext cx="4071937" cy="515937"/>
            <a:chOff x="2780" y="2056"/>
            <a:chExt cx="2565" cy="325"/>
          </a:xfrm>
        </p:grpSpPr>
        <p:sp>
          <p:nvSpPr>
            <p:cNvPr id="105" name="Oval 10" descr="138x001"/>
            <p:cNvSpPr>
              <a:spLocks noChangeArrowheads="1"/>
            </p:cNvSpPr>
            <p:nvPr/>
          </p:nvSpPr>
          <p:spPr bwMode="auto">
            <a:xfrm>
              <a:off x="2898" y="2091"/>
              <a:ext cx="141" cy="133"/>
            </a:xfrm>
            <a:prstGeom prst="ellipse">
              <a:avLst/>
            </a:prstGeom>
            <a:blipFill dpi="0" rotWithShape="1">
              <a:blip r:embed="rId4" cstate="print"/>
              <a:srcRect/>
              <a:stretch>
                <a:fillRect/>
              </a:stretch>
            </a:blipFill>
            <a:ln w="381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12321" name="TextBox 117"/>
            <p:cNvSpPr txBox="1">
              <a:spLocks noChangeArrowheads="1"/>
            </p:cNvSpPr>
            <p:nvPr/>
          </p:nvSpPr>
          <p:spPr bwMode="auto">
            <a:xfrm>
              <a:off x="2780" y="2187"/>
              <a:ext cx="347" cy="194"/>
            </a:xfrm>
            <a:prstGeom prst="rect">
              <a:avLst/>
            </a:prstGeom>
            <a:noFill/>
            <a:ln w="9525">
              <a:noFill/>
              <a:miter lim="800000"/>
              <a:headEnd/>
              <a:tailEnd/>
            </a:ln>
          </p:spPr>
          <p:txBody>
            <a:bodyPr wrap="none">
              <a:spAutoFit/>
            </a:bodyPr>
            <a:lstStyle/>
            <a:p>
              <a:r>
                <a:rPr lang="en-US" sz="1400" b="1" i="1">
                  <a:solidFill>
                    <a:srgbClr val="000066"/>
                  </a:solidFill>
                  <a:latin typeface="Calibri" pitchFamily="34" charset="0"/>
                </a:rPr>
                <a:t>2001</a:t>
              </a:r>
            </a:p>
          </p:txBody>
        </p:sp>
        <p:sp>
          <p:nvSpPr>
            <p:cNvPr id="12322" name="TextBox 118"/>
            <p:cNvSpPr txBox="1">
              <a:spLocks noChangeArrowheads="1"/>
            </p:cNvSpPr>
            <p:nvPr/>
          </p:nvSpPr>
          <p:spPr bwMode="auto">
            <a:xfrm>
              <a:off x="3045" y="2056"/>
              <a:ext cx="2300" cy="174"/>
            </a:xfrm>
            <a:prstGeom prst="rect">
              <a:avLst/>
            </a:prstGeom>
            <a:noFill/>
            <a:ln w="9525">
              <a:noFill/>
              <a:miter lim="800000"/>
              <a:headEnd/>
              <a:tailEnd/>
            </a:ln>
          </p:spPr>
          <p:txBody>
            <a:bodyPr wrap="none">
              <a:spAutoFit/>
            </a:bodyPr>
            <a:lstStyle/>
            <a:p>
              <a:r>
                <a:rPr lang="en-US" sz="1200" b="1">
                  <a:solidFill>
                    <a:srgbClr val="000066"/>
                  </a:solidFill>
                  <a:latin typeface="Calibri" pitchFamily="34" charset="0"/>
                </a:rPr>
                <a:t>MEXICO The 2</a:t>
              </a:r>
              <a:r>
                <a:rPr lang="en-US" sz="1200" b="1" baseline="30000">
                  <a:solidFill>
                    <a:srgbClr val="000066"/>
                  </a:solidFill>
                  <a:latin typeface="Calibri" pitchFamily="34" charset="0"/>
                </a:rPr>
                <a:t>nd</a:t>
              </a:r>
              <a:r>
                <a:rPr lang="en-US" sz="1200" b="1">
                  <a:solidFill>
                    <a:srgbClr val="000066"/>
                  </a:solidFill>
                  <a:latin typeface="Calibri" pitchFamily="34" charset="0"/>
                </a:rPr>
                <a:t> National Communication is presented </a:t>
              </a:r>
            </a:p>
          </p:txBody>
        </p:sp>
      </p:grpSp>
      <p:sp>
        <p:nvSpPr>
          <p:cNvPr id="104" name="TextBox 118"/>
          <p:cNvSpPr txBox="1">
            <a:spLocks noChangeArrowheads="1"/>
          </p:cNvSpPr>
          <p:nvPr/>
        </p:nvSpPr>
        <p:spPr bwMode="auto">
          <a:xfrm>
            <a:off x="6084168" y="6320353"/>
            <a:ext cx="2191690" cy="276999"/>
          </a:xfrm>
          <a:prstGeom prst="rect">
            <a:avLst/>
          </a:prstGeom>
          <a:noFill/>
          <a:ln w="9525">
            <a:noFill/>
            <a:miter lim="800000"/>
            <a:headEnd/>
            <a:tailEnd/>
          </a:ln>
        </p:spPr>
        <p:txBody>
          <a:bodyPr wrap="none">
            <a:spAutoFit/>
          </a:bodyPr>
          <a:lstStyle/>
          <a:p>
            <a:r>
              <a:rPr lang="en-US" sz="1200" b="1" i="1" dirty="0" smtClean="0">
                <a:solidFill>
                  <a:srgbClr val="000066"/>
                </a:solidFill>
                <a:latin typeface="Calibri" pitchFamily="34" charset="0"/>
              </a:rPr>
              <a:t>MEXICO hosts COP16 in Cancun</a:t>
            </a:r>
            <a:endParaRPr lang="en-US" sz="1200" b="1" i="1" dirty="0">
              <a:solidFill>
                <a:srgbClr val="000066"/>
              </a:solidFill>
              <a:latin typeface="Calibri"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in COP 16</a:t>
            </a:r>
            <a:endParaRPr lang="en-US" dirty="0"/>
          </a:p>
        </p:txBody>
      </p:sp>
      <p:sp>
        <p:nvSpPr>
          <p:cNvPr id="3" name="Content Placeholder 2"/>
          <p:cNvSpPr>
            <a:spLocks noGrp="1"/>
          </p:cNvSpPr>
          <p:nvPr>
            <p:ph idx="1"/>
          </p:nvPr>
        </p:nvSpPr>
        <p:spPr/>
        <p:txBody>
          <a:bodyPr>
            <a:noAutofit/>
          </a:bodyPr>
          <a:lstStyle/>
          <a:p>
            <a:pPr>
              <a:buNone/>
            </a:pPr>
            <a:r>
              <a:rPr lang="en-US" sz="2000" b="1" i="1" dirty="0" smtClean="0"/>
              <a:t>Developing countries</a:t>
            </a:r>
            <a:endParaRPr lang="en-US" sz="2000" b="1" dirty="0" smtClean="0"/>
          </a:p>
          <a:p>
            <a:pPr>
              <a:buNone/>
            </a:pPr>
            <a:endParaRPr lang="en-US" sz="2000" dirty="0" smtClean="0"/>
          </a:p>
          <a:p>
            <a:r>
              <a:rPr lang="en-US" sz="2000" dirty="0" smtClean="0"/>
              <a:t>Mexico supports </a:t>
            </a:r>
            <a:r>
              <a:rPr lang="en-US" sz="2000" b="1" dirty="0" smtClean="0"/>
              <a:t>strengthening of National Appropriate Mitigation Actions (NAMA’s) </a:t>
            </a:r>
            <a:r>
              <a:rPr lang="en-US" sz="2000" dirty="0" smtClean="0"/>
              <a:t>by developing countries </a:t>
            </a:r>
            <a:r>
              <a:rPr lang="en-US" sz="2000" b="1" dirty="0" smtClean="0"/>
              <a:t>within the sustainable development and poverty eradication context</a:t>
            </a:r>
            <a:r>
              <a:rPr lang="en-US" sz="2000" dirty="0" smtClean="0"/>
              <a:t>, as well as the </a:t>
            </a:r>
            <a:r>
              <a:rPr lang="en-US" sz="2000" b="1" dirty="0" smtClean="0"/>
              <a:t>adequate financial and technological support</a:t>
            </a:r>
            <a:r>
              <a:rPr lang="en-US" sz="2000" dirty="0" smtClean="0"/>
              <a:t>.</a:t>
            </a:r>
          </a:p>
          <a:p>
            <a:r>
              <a:rPr lang="en-US" sz="2000" dirty="0" smtClean="0"/>
              <a:t>In accordance with the country position regarding the National Appropriate Mitigation Actions (NAMA’s), these should: </a:t>
            </a:r>
          </a:p>
          <a:p>
            <a:pPr lvl="1"/>
            <a:r>
              <a:rPr lang="en-US" sz="2000" dirty="0" smtClean="0"/>
              <a:t>Be </a:t>
            </a:r>
            <a:r>
              <a:rPr lang="en-US" sz="2000" b="1" dirty="0" smtClean="0"/>
              <a:t>voluntary, non binding</a:t>
            </a:r>
            <a:r>
              <a:rPr lang="en-US" sz="2000" dirty="0" smtClean="0"/>
              <a:t> and should correspond with each country capabilities</a:t>
            </a:r>
          </a:p>
          <a:p>
            <a:pPr lvl="1"/>
            <a:r>
              <a:rPr lang="en-US" sz="2000" dirty="0" smtClean="0"/>
              <a:t>Reflect aspects of </a:t>
            </a:r>
            <a:r>
              <a:rPr lang="en-US" sz="2000" b="1" dirty="0" smtClean="0"/>
              <a:t>responsibility, capacity, mitigation potentials and national circumstances</a:t>
            </a:r>
            <a:r>
              <a:rPr lang="en-US" sz="2000" dirty="0" smtClean="0"/>
              <a:t>. </a:t>
            </a:r>
          </a:p>
          <a:p>
            <a:pPr lvl="1"/>
            <a:r>
              <a:rPr lang="en-US" sz="2000" dirty="0" smtClean="0"/>
              <a:t>Have an actions </a:t>
            </a:r>
            <a:r>
              <a:rPr lang="en-US" sz="2000" b="1" dirty="0" smtClean="0"/>
              <a:t>monitoring, reporting and verification (MRV) system that respects countries sovereignty</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India</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Energy Facts</a:t>
            </a:r>
            <a:endParaRPr lang="en-US" b="1" dirty="0"/>
          </a:p>
        </p:txBody>
      </p:sp>
      <p:sp>
        <p:nvSpPr>
          <p:cNvPr id="3" name="Content Placeholder 2"/>
          <p:cNvSpPr>
            <a:spLocks noGrp="1"/>
          </p:cNvSpPr>
          <p:nvPr>
            <p:ph idx="1"/>
          </p:nvPr>
        </p:nvSpPr>
        <p:spPr>
          <a:xfrm>
            <a:off x="457200" y="1219200"/>
            <a:ext cx="8229600" cy="5638800"/>
          </a:xfrm>
        </p:spPr>
        <p:txBody>
          <a:bodyPr>
            <a:normAutofit lnSpcReduction="10000"/>
          </a:bodyPr>
          <a:lstStyle/>
          <a:p>
            <a:r>
              <a:rPr lang="en-US" sz="1400" dirty="0" smtClean="0"/>
              <a:t>With high economic growth rates and over 15 percent of the world’s population, India is a  significant consumer of energy resources. </a:t>
            </a:r>
          </a:p>
          <a:p>
            <a:endParaRPr lang="en-US" sz="1400" dirty="0" smtClean="0"/>
          </a:p>
          <a:p>
            <a:r>
              <a:rPr lang="en-US" sz="1400" dirty="0" smtClean="0"/>
              <a:t>In 2009,  India was the fourth largest oil consumer in  the world, after the United States, China, and Japan.</a:t>
            </a:r>
          </a:p>
          <a:p>
            <a:pPr>
              <a:buNone/>
            </a:pPr>
            <a:endParaRPr lang="en-US" sz="1400" dirty="0" smtClean="0"/>
          </a:p>
          <a:p>
            <a:r>
              <a:rPr lang="en-US" sz="1400" dirty="0" smtClean="0"/>
              <a:t>India is now the 3rd largest consumer of Coal in the world after the US and China.</a:t>
            </a:r>
          </a:p>
          <a:p>
            <a:endParaRPr lang="en-US" sz="1400" dirty="0" smtClean="0"/>
          </a:p>
          <a:p>
            <a:r>
              <a:rPr lang="en-US" sz="1400" dirty="0" smtClean="0"/>
              <a:t>India is the 5</a:t>
            </a:r>
            <a:r>
              <a:rPr lang="en-US" sz="1400" baseline="30000" dirty="0" smtClean="0"/>
              <a:t>th</a:t>
            </a:r>
            <a:r>
              <a:rPr lang="en-US" sz="1400" dirty="0" smtClean="0"/>
              <a:t> largest consumer of Electricity – after the US, China, Japan and Russia.</a:t>
            </a:r>
          </a:p>
          <a:p>
            <a:endParaRPr lang="en-US" sz="1400" dirty="0" smtClean="0"/>
          </a:p>
          <a:p>
            <a:r>
              <a:rPr lang="en-US" sz="1400" dirty="0" smtClean="0"/>
              <a:t>In recent years, India’s energy consumption has been increasing at one of the fastest rates in the world due to population growth and economic development. Despite the overall increase in energy demand, per capita energy consumption in India is still very low compared to other developing countries. (2004 figure)</a:t>
            </a:r>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r>
              <a:rPr lang="en-US" sz="1400" dirty="0" smtClean="0"/>
              <a:t>Today, India has one of the highest potentials for the effective use of renewable energy. India is the world’s fifth largest producer of wind power after Denmark, Germany, Spain, and the USA. </a:t>
            </a:r>
          </a:p>
          <a:p>
            <a:endParaRPr lang="en-US" sz="1400" dirty="0" smtClean="0"/>
          </a:p>
          <a:p>
            <a:pPr>
              <a:buNone/>
            </a:pPr>
            <a:r>
              <a:rPr lang="en-US" sz="1400" dirty="0" smtClean="0"/>
              <a:t>*IEA Data</a:t>
            </a:r>
          </a:p>
          <a:p>
            <a:endParaRPr lang="en-US" sz="1400" dirty="0" smtClean="0"/>
          </a:p>
          <a:p>
            <a:endParaRPr lang="en-US" sz="1400" dirty="0" smtClean="0"/>
          </a:p>
          <a:p>
            <a:endParaRPr lang="en-US" sz="1000" dirty="0"/>
          </a:p>
        </p:txBody>
      </p:sp>
      <p:pic>
        <p:nvPicPr>
          <p:cNvPr id="1026" name="Picture 2"/>
          <p:cNvPicPr>
            <a:picLocks noChangeAspect="1" noChangeArrowheads="1"/>
          </p:cNvPicPr>
          <p:nvPr/>
        </p:nvPicPr>
        <p:blipFill>
          <a:blip r:embed="rId2" cstate="print"/>
          <a:srcRect/>
          <a:stretch>
            <a:fillRect/>
          </a:stretch>
        </p:blipFill>
        <p:spPr bwMode="auto">
          <a:xfrm>
            <a:off x="2971800" y="3886200"/>
            <a:ext cx="2695575" cy="170204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and Energy Facts</a:t>
            </a:r>
            <a:endParaRPr lang="en-US" dirty="0"/>
          </a:p>
        </p:txBody>
      </p:sp>
      <p:pic>
        <p:nvPicPr>
          <p:cNvPr id="13314" name="Picture 2" descr="Total Energy Consumption in India, by Type (2007)"/>
          <p:cNvPicPr>
            <a:picLocks noChangeAspect="1" noChangeArrowheads="1"/>
          </p:cNvPicPr>
          <p:nvPr/>
        </p:nvPicPr>
        <p:blipFill>
          <a:blip r:embed="rId2" cstate="print"/>
          <a:srcRect/>
          <a:stretch>
            <a:fillRect/>
          </a:stretch>
        </p:blipFill>
        <p:spPr bwMode="auto">
          <a:xfrm>
            <a:off x="152400" y="1676400"/>
            <a:ext cx="4038601" cy="3276600"/>
          </a:xfrm>
          <a:prstGeom prst="rect">
            <a:avLst/>
          </a:prstGeom>
          <a:noFill/>
        </p:spPr>
      </p:pic>
      <p:graphicFrame>
        <p:nvGraphicFramePr>
          <p:cNvPr id="6" name="Chart 5"/>
          <p:cNvGraphicFramePr>
            <a:graphicFrameLocks/>
          </p:cNvGraphicFramePr>
          <p:nvPr/>
        </p:nvGraphicFramePr>
        <p:xfrm>
          <a:off x="4114800" y="1447801"/>
          <a:ext cx="4876800" cy="38099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and Energy Facts</a:t>
            </a:r>
            <a:endParaRPr lang="en-US" dirty="0"/>
          </a:p>
        </p:txBody>
      </p:sp>
      <p:pic>
        <p:nvPicPr>
          <p:cNvPr id="12290" name="Picture 2" descr="India's Oil Production and Consumption from 1990 to 2009"/>
          <p:cNvPicPr>
            <a:picLocks noChangeAspect="1" noChangeArrowheads="1"/>
          </p:cNvPicPr>
          <p:nvPr/>
        </p:nvPicPr>
        <p:blipFill>
          <a:blip r:embed="rId2" cstate="print"/>
          <a:srcRect/>
          <a:stretch>
            <a:fillRect/>
          </a:stretch>
        </p:blipFill>
        <p:spPr bwMode="auto">
          <a:xfrm>
            <a:off x="228600" y="1752600"/>
            <a:ext cx="4048125" cy="2971800"/>
          </a:xfrm>
          <a:prstGeom prst="rect">
            <a:avLst/>
          </a:prstGeom>
          <a:noFill/>
        </p:spPr>
      </p:pic>
      <p:pic>
        <p:nvPicPr>
          <p:cNvPr id="12292" name="Picture 4" descr="India's Crude Oil Imports By Source, 2009"/>
          <p:cNvPicPr>
            <a:picLocks noChangeAspect="1" noChangeArrowheads="1"/>
          </p:cNvPicPr>
          <p:nvPr/>
        </p:nvPicPr>
        <p:blipFill>
          <a:blip r:embed="rId3" cstate="print"/>
          <a:srcRect/>
          <a:stretch>
            <a:fillRect/>
          </a:stretch>
        </p:blipFill>
        <p:spPr bwMode="auto">
          <a:xfrm>
            <a:off x="4362450" y="1447800"/>
            <a:ext cx="4781550" cy="3867150"/>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and Energy Facts</a:t>
            </a:r>
            <a:endParaRPr lang="en-US" dirty="0"/>
          </a:p>
        </p:txBody>
      </p:sp>
      <p:pic>
        <p:nvPicPr>
          <p:cNvPr id="11266" name="Picture 2" descr="India's Electricity Generation by Type, 1990-2008"/>
          <p:cNvPicPr>
            <a:picLocks noChangeAspect="1" noChangeArrowheads="1"/>
          </p:cNvPicPr>
          <p:nvPr/>
        </p:nvPicPr>
        <p:blipFill>
          <a:blip r:embed="rId2" cstate="print"/>
          <a:srcRect/>
          <a:stretch>
            <a:fillRect/>
          </a:stretch>
        </p:blipFill>
        <p:spPr bwMode="auto">
          <a:xfrm>
            <a:off x="228601" y="1676400"/>
            <a:ext cx="4262214" cy="3276600"/>
          </a:xfrm>
          <a:prstGeom prst="rect">
            <a:avLst/>
          </a:prstGeom>
          <a:noFill/>
        </p:spPr>
      </p:pic>
      <p:graphicFrame>
        <p:nvGraphicFramePr>
          <p:cNvPr id="5" name="Chart 4"/>
          <p:cNvGraphicFramePr/>
          <p:nvPr/>
        </p:nvGraphicFramePr>
        <p:xfrm>
          <a:off x="4114800" y="1524000"/>
          <a:ext cx="4800600" cy="398817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48400" y="304800"/>
            <a:ext cx="2590800" cy="1077218"/>
          </a:xfrm>
          <a:prstGeom prst="rect">
            <a:avLst/>
          </a:prstGeom>
          <a:solidFill>
            <a:schemeClr val="accent1">
              <a:lumMod val="60000"/>
              <a:lumOff val="40000"/>
            </a:schemeClr>
          </a:solidFill>
          <a:ln>
            <a:solidFill>
              <a:schemeClr val="tx1"/>
            </a:solidFill>
          </a:ln>
        </p:spPr>
        <p:txBody>
          <a:bodyPr wrap="square" rtlCol="0">
            <a:spAutoFit/>
          </a:bodyPr>
          <a:lstStyle/>
          <a:p>
            <a:r>
              <a:rPr lang="en-US" sz="3200" b="1" dirty="0" smtClean="0"/>
              <a:t>Public Perception</a:t>
            </a:r>
            <a:endParaRPr lang="en-US" sz="3200" b="1" dirty="0"/>
          </a:p>
        </p:txBody>
      </p:sp>
      <p:grpSp>
        <p:nvGrpSpPr>
          <p:cNvPr id="2" name="Group 8"/>
          <p:cNvGrpSpPr/>
          <p:nvPr/>
        </p:nvGrpSpPr>
        <p:grpSpPr>
          <a:xfrm>
            <a:off x="304800" y="268069"/>
            <a:ext cx="4514850" cy="3046631"/>
            <a:chOff x="304800" y="268069"/>
            <a:chExt cx="4514850" cy="3046631"/>
          </a:xfrm>
        </p:grpSpPr>
        <p:pic>
          <p:nvPicPr>
            <p:cNvPr id="4100" name="Picture 4"/>
            <p:cNvPicPr>
              <a:picLocks noChangeAspect="1" noChangeArrowheads="1"/>
            </p:cNvPicPr>
            <p:nvPr/>
          </p:nvPicPr>
          <p:blipFill>
            <a:blip r:embed="rId2" cstate="print">
              <a:clrChange>
                <a:clrFrom>
                  <a:srgbClr val="FFFFFF"/>
                </a:clrFrom>
                <a:clrTo>
                  <a:srgbClr val="FFFFFF">
                    <a:alpha val="0"/>
                  </a:srgbClr>
                </a:clrTo>
              </a:clrChange>
            </a:blip>
            <a:srcRect t="27160"/>
            <a:stretch>
              <a:fillRect/>
            </a:stretch>
          </p:blipFill>
          <p:spPr bwMode="auto">
            <a:xfrm>
              <a:off x="304800" y="838200"/>
              <a:ext cx="4514850" cy="2476500"/>
            </a:xfrm>
            <a:prstGeom prst="rect">
              <a:avLst/>
            </a:prstGeom>
            <a:noFill/>
            <a:ln w="9525">
              <a:noFill/>
              <a:miter lim="800000"/>
              <a:headEnd/>
              <a:tailEnd/>
            </a:ln>
          </p:spPr>
        </p:pic>
        <p:sp>
          <p:nvSpPr>
            <p:cNvPr id="8" name="TextBox 7"/>
            <p:cNvSpPr txBox="1"/>
            <p:nvPr/>
          </p:nvSpPr>
          <p:spPr>
            <a:xfrm>
              <a:off x="381000" y="268069"/>
              <a:ext cx="4267200" cy="646331"/>
            </a:xfrm>
            <a:prstGeom prst="rect">
              <a:avLst/>
            </a:prstGeom>
            <a:noFill/>
          </p:spPr>
          <p:txBody>
            <a:bodyPr wrap="square" rtlCol="0">
              <a:spAutoFit/>
            </a:bodyPr>
            <a:lstStyle/>
            <a:p>
              <a:r>
                <a:rPr lang="en-US" dirty="0" smtClean="0"/>
                <a:t>Are increases in Earth’s temperature due more to human activities or natural causes?</a:t>
              </a:r>
              <a:endParaRPr lang="en-US" dirty="0"/>
            </a:p>
          </p:txBody>
        </p:sp>
      </p:grpSp>
      <p:grpSp>
        <p:nvGrpSpPr>
          <p:cNvPr id="3" name="Group 10"/>
          <p:cNvGrpSpPr/>
          <p:nvPr/>
        </p:nvGrpSpPr>
        <p:grpSpPr>
          <a:xfrm>
            <a:off x="304800" y="3343870"/>
            <a:ext cx="4286250" cy="3285530"/>
            <a:chOff x="304800" y="3343870"/>
            <a:chExt cx="4286250" cy="3285530"/>
          </a:xfrm>
        </p:grpSpPr>
        <p:pic>
          <p:nvPicPr>
            <p:cNvPr id="4099" name="Picture 3"/>
            <p:cNvPicPr>
              <a:picLocks noChangeAspect="1" noChangeArrowheads="1"/>
            </p:cNvPicPr>
            <p:nvPr/>
          </p:nvPicPr>
          <p:blipFill>
            <a:blip r:embed="rId3" cstate="print">
              <a:clrChange>
                <a:clrFrom>
                  <a:srgbClr val="FFFFFF"/>
                </a:clrFrom>
                <a:clrTo>
                  <a:srgbClr val="FFFFFF">
                    <a:alpha val="0"/>
                  </a:srgbClr>
                </a:clrTo>
              </a:clrChange>
            </a:blip>
            <a:srcRect t="15789"/>
            <a:stretch>
              <a:fillRect/>
            </a:stretch>
          </p:blipFill>
          <p:spPr bwMode="auto">
            <a:xfrm>
              <a:off x="304800" y="4191000"/>
              <a:ext cx="4286250" cy="2438400"/>
            </a:xfrm>
            <a:prstGeom prst="rect">
              <a:avLst/>
            </a:prstGeom>
            <a:noFill/>
            <a:ln w="9525">
              <a:noFill/>
              <a:miter lim="800000"/>
              <a:headEnd/>
              <a:tailEnd/>
            </a:ln>
          </p:spPr>
        </p:pic>
        <p:sp>
          <p:nvSpPr>
            <p:cNvPr id="10" name="TextBox 9"/>
            <p:cNvSpPr txBox="1"/>
            <p:nvPr/>
          </p:nvSpPr>
          <p:spPr>
            <a:xfrm>
              <a:off x="381000" y="3343870"/>
              <a:ext cx="4114800" cy="923330"/>
            </a:xfrm>
            <a:prstGeom prst="rect">
              <a:avLst/>
            </a:prstGeom>
            <a:noFill/>
          </p:spPr>
          <p:txBody>
            <a:bodyPr wrap="square" rtlCol="0">
              <a:spAutoFit/>
            </a:bodyPr>
            <a:lstStyle/>
            <a:p>
              <a:r>
                <a:rPr lang="en-US" dirty="0" smtClean="0"/>
                <a:t>Do you think global warming will pose a serious threat to your or your way of life in your lifetime?</a:t>
              </a:r>
              <a:endParaRPr lang="en-US" dirty="0"/>
            </a:p>
          </p:txBody>
        </p:sp>
      </p:grpSp>
      <p:sp>
        <p:nvSpPr>
          <p:cNvPr id="12" name="TextBox 11"/>
          <p:cNvSpPr txBox="1"/>
          <p:nvPr/>
        </p:nvSpPr>
        <p:spPr>
          <a:xfrm>
            <a:off x="4800600" y="2570295"/>
            <a:ext cx="4191000" cy="923330"/>
          </a:xfrm>
          <a:prstGeom prst="rect">
            <a:avLst/>
          </a:prstGeom>
          <a:noFill/>
        </p:spPr>
        <p:txBody>
          <a:bodyPr wrap="square" rtlCol="0">
            <a:spAutoFit/>
          </a:bodyPr>
          <a:lstStyle/>
          <a:p>
            <a:r>
              <a:rPr lang="en-US" dirty="0" smtClean="0"/>
              <a:t>Percentage of people who think the seriousness of global warming is generally exaggerated</a:t>
            </a:r>
            <a:endParaRPr lang="en-US" dirty="0"/>
          </a:p>
        </p:txBody>
      </p:sp>
      <p:pic>
        <p:nvPicPr>
          <p:cNvPr id="4098" name="Picture 2"/>
          <p:cNvPicPr>
            <a:picLocks noGrp="1" noChangeAspect="1" noChangeArrowheads="1"/>
          </p:cNvPicPr>
          <p:nvPr>
            <p:ph idx="1"/>
          </p:nvPr>
        </p:nvPicPr>
        <p:blipFill>
          <a:blip r:embed="rId4" cstate="print">
            <a:clrChange>
              <a:clrFrom>
                <a:srgbClr val="FFFFFF"/>
              </a:clrFrom>
              <a:clrTo>
                <a:srgbClr val="FFFFFF">
                  <a:alpha val="0"/>
                </a:srgbClr>
              </a:clrTo>
            </a:clrChange>
          </a:blip>
          <a:srcRect t="23529"/>
          <a:stretch>
            <a:fillRect/>
          </a:stretch>
        </p:blipFill>
        <p:spPr bwMode="auto">
          <a:xfrm>
            <a:off x="4724400" y="3429000"/>
            <a:ext cx="4252662" cy="2209800"/>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and Energy Facts</a:t>
            </a:r>
            <a:endParaRPr lang="en-US" dirty="0"/>
          </a:p>
        </p:txBody>
      </p:sp>
      <p:pic>
        <p:nvPicPr>
          <p:cNvPr id="28673" name="Picture 1"/>
          <p:cNvPicPr>
            <a:picLocks noChangeAspect="1" noChangeArrowheads="1"/>
          </p:cNvPicPr>
          <p:nvPr/>
        </p:nvPicPr>
        <p:blipFill>
          <a:blip r:embed="rId2" cstate="print"/>
          <a:srcRect/>
          <a:stretch>
            <a:fillRect/>
          </a:stretch>
        </p:blipFill>
        <p:spPr bwMode="auto">
          <a:xfrm>
            <a:off x="228600" y="1981200"/>
            <a:ext cx="4084473" cy="3581400"/>
          </a:xfrm>
          <a:prstGeom prst="rect">
            <a:avLst/>
          </a:prstGeom>
          <a:noFill/>
          <a:ln w="9525">
            <a:noFill/>
            <a:miter lim="800000"/>
            <a:headEnd/>
            <a:tailEnd/>
          </a:ln>
        </p:spPr>
      </p:pic>
      <p:pic>
        <p:nvPicPr>
          <p:cNvPr id="28674" name="Picture 2"/>
          <p:cNvPicPr>
            <a:picLocks noChangeAspect="1" noChangeArrowheads="1"/>
          </p:cNvPicPr>
          <p:nvPr/>
        </p:nvPicPr>
        <p:blipFill>
          <a:blip r:embed="rId3" cstate="print"/>
          <a:srcRect/>
          <a:stretch>
            <a:fillRect/>
          </a:stretch>
        </p:blipFill>
        <p:spPr bwMode="auto">
          <a:xfrm>
            <a:off x="4572000" y="1828800"/>
            <a:ext cx="3733800" cy="3857884"/>
          </a:xfrm>
          <a:prstGeom prst="rect">
            <a:avLst/>
          </a:prstGeom>
          <a:noFill/>
          <a:ln w="9525">
            <a:noFill/>
            <a:miter lim="800000"/>
            <a:headEnd/>
            <a:tailEnd/>
          </a:ln>
        </p:spPr>
      </p:pic>
      <p:sp>
        <p:nvSpPr>
          <p:cNvPr id="6" name="TextBox 5"/>
          <p:cNvSpPr txBox="1"/>
          <p:nvPr/>
        </p:nvSpPr>
        <p:spPr>
          <a:xfrm>
            <a:off x="457200" y="5791200"/>
            <a:ext cx="7845609" cy="369332"/>
          </a:xfrm>
          <a:prstGeom prst="rect">
            <a:avLst/>
          </a:prstGeom>
          <a:noFill/>
        </p:spPr>
        <p:txBody>
          <a:bodyPr wrap="none" rtlCol="0">
            <a:spAutoFit/>
          </a:bodyPr>
          <a:lstStyle/>
          <a:p>
            <a:r>
              <a:rPr lang="en-US" dirty="0" smtClean="0"/>
              <a:t>India CO2 emissions – IEA		           Top 10 emitting countries – IEA,2008</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Climate Facts - Observed</a:t>
            </a:r>
            <a:endParaRPr lang="en-US" dirty="0"/>
          </a:p>
        </p:txBody>
      </p:sp>
      <p:sp>
        <p:nvSpPr>
          <p:cNvPr id="3" name="Content Placeholder 2"/>
          <p:cNvSpPr>
            <a:spLocks noGrp="1"/>
          </p:cNvSpPr>
          <p:nvPr>
            <p:ph idx="1"/>
          </p:nvPr>
        </p:nvSpPr>
        <p:spPr/>
        <p:txBody>
          <a:bodyPr>
            <a:normAutofit/>
          </a:bodyPr>
          <a:lstStyle/>
          <a:p>
            <a:r>
              <a:rPr lang="en-US" sz="1400" dirty="0" smtClean="0"/>
              <a:t>There are some observed changes in the climatic parameters in India. Some of these were consolidated by India’s Initial National Communication (NATCOM) to UNFCCC. Some are listed below:</a:t>
            </a:r>
          </a:p>
          <a:p>
            <a:endParaRPr lang="en-US" sz="1400" dirty="0" smtClean="0"/>
          </a:p>
          <a:p>
            <a:pPr lvl="1"/>
            <a:r>
              <a:rPr lang="en-US" sz="1200" dirty="0" smtClean="0"/>
              <a:t>Surface Temp: A increases of about 0.4 degrees C has been observed in surface air temperature over the past century.</a:t>
            </a:r>
          </a:p>
          <a:p>
            <a:pPr lvl="1"/>
            <a:endParaRPr lang="en-US" sz="1200" dirty="0" smtClean="0"/>
          </a:p>
          <a:p>
            <a:pPr lvl="1"/>
            <a:r>
              <a:rPr lang="en-US" sz="1200" dirty="0" smtClean="0"/>
              <a:t>Rainfall – While observed monsoon rainfall at the national level does not show any significant trend, a regional trend has been observed. Increasing monsoon  rainfall has been observed along the west coast and north-western regions (10% to 12% in the last 100 years). Decreasing rainfall over north-eastern India and some parts of the south (-6 % to -8%).</a:t>
            </a:r>
          </a:p>
          <a:p>
            <a:pPr lvl="1"/>
            <a:endParaRPr lang="en-US" sz="1200" dirty="0" smtClean="0"/>
          </a:p>
          <a:p>
            <a:pPr lvl="1"/>
            <a:r>
              <a:rPr lang="en-US" sz="1200" dirty="0" smtClean="0"/>
              <a:t>Extreme weather events: There has been an increase in sever storm incidents along the coast at the rate of 0.011 events per year.</a:t>
            </a:r>
          </a:p>
          <a:p>
            <a:pPr lvl="1"/>
            <a:endParaRPr lang="en-US" sz="1200" dirty="0" smtClean="0"/>
          </a:p>
          <a:p>
            <a:pPr lvl="1"/>
            <a:r>
              <a:rPr lang="en-US" sz="1200" dirty="0" smtClean="0"/>
              <a:t>Rise in sea level: Sea level rise is estimated at about 1.06 – 1.75 mm per year for about the last 40 years. These are consistent with the global sea level rise estimate of the IPCC (1-2mm per year).</a:t>
            </a:r>
          </a:p>
          <a:p>
            <a:pPr lvl="1"/>
            <a:endParaRPr lang="en-US" sz="1200" dirty="0" smtClean="0"/>
          </a:p>
          <a:p>
            <a:pPr lvl="1"/>
            <a:r>
              <a:rPr lang="en-US" sz="1200" dirty="0" smtClean="0"/>
              <a:t>Impacts on Himalayan Glaciers – The Himalayas possess one of the largest resources of snow and ice and its glaciers form a source of water for perennial rivers such as the Ganges and Indus. The limited monitoring on the glaciers indicates some recessions in the region. However, the trend is not consistent along the entire mountain chain. Under the National Action Plan, this data will be updated and refined as reliable data is collected.  </a:t>
            </a:r>
          </a:p>
          <a:p>
            <a:pPr lvl="1"/>
            <a:endParaRPr lang="en-US" sz="1100" dirty="0" smtClean="0"/>
          </a:p>
          <a:p>
            <a:pPr lvl="1"/>
            <a:endParaRPr lang="en-US" sz="1100" dirty="0" smtClean="0"/>
          </a:p>
          <a:p>
            <a:pPr lvl="1"/>
            <a:endParaRPr lang="en-US" sz="1100" dirty="0"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Facts - Projections</a:t>
            </a:r>
            <a:endParaRPr lang="en-US" dirty="0"/>
          </a:p>
        </p:txBody>
      </p:sp>
      <p:sp>
        <p:nvSpPr>
          <p:cNvPr id="3" name="Content Placeholder 2"/>
          <p:cNvSpPr>
            <a:spLocks noGrp="1"/>
          </p:cNvSpPr>
          <p:nvPr>
            <p:ph idx="1"/>
          </p:nvPr>
        </p:nvSpPr>
        <p:spPr/>
        <p:txBody>
          <a:bodyPr>
            <a:normAutofit fontScale="85000" lnSpcReduction="20000"/>
          </a:bodyPr>
          <a:lstStyle/>
          <a:p>
            <a:r>
              <a:rPr lang="en-US" sz="1400" dirty="0" smtClean="0"/>
              <a:t>Modeling and other studies have projected some of the following changes due to the increases in atmospheric GHG concentrations:</a:t>
            </a:r>
          </a:p>
          <a:p>
            <a:endParaRPr lang="en-US" sz="1400" dirty="0" smtClean="0"/>
          </a:p>
          <a:p>
            <a:pPr lvl="1"/>
            <a:r>
              <a:rPr lang="en-US" sz="1400" dirty="0" smtClean="0"/>
              <a:t>Surface Temp : Annual mean surface temp to rise by the end of the century – ranging from 2.5 to 5 degrees C under different scenarios of the IPCC report. Warming more pronounced in northern parts of India.</a:t>
            </a:r>
          </a:p>
          <a:p>
            <a:pPr lvl="1"/>
            <a:endParaRPr lang="en-US" sz="1400" dirty="0" smtClean="0"/>
          </a:p>
          <a:p>
            <a:pPr lvl="1"/>
            <a:r>
              <a:rPr lang="en-US" sz="1400" dirty="0" smtClean="0"/>
              <a:t>Impacts on Water Resources: Large river systems (</a:t>
            </a:r>
            <a:r>
              <a:rPr lang="en-US" sz="1400" dirty="0" err="1" smtClean="0"/>
              <a:t>Ganga</a:t>
            </a:r>
            <a:r>
              <a:rPr lang="en-US" sz="1400" dirty="0" smtClean="0"/>
              <a:t>, Indus, Brahmaputra) are likely to be affected by decreased snow cover. A decline in total run-off for all river basins in predicted.</a:t>
            </a:r>
          </a:p>
          <a:p>
            <a:pPr lvl="1"/>
            <a:endParaRPr lang="en-US" sz="1400" dirty="0"/>
          </a:p>
          <a:p>
            <a:pPr lvl="1"/>
            <a:r>
              <a:rPr lang="en-US" sz="1400" dirty="0" smtClean="0"/>
              <a:t>Impacts on Agriculture and Food Production: Food production is sensitive to monsoon rainfall and temperature changes. Every degree rise in temp reduces wheat production by 4-5 Million Tons. Reports indicate a loss of 10-40% in crop production by 2100.</a:t>
            </a:r>
          </a:p>
          <a:p>
            <a:pPr lvl="1"/>
            <a:endParaRPr lang="en-US" sz="1400" dirty="0"/>
          </a:p>
          <a:p>
            <a:pPr lvl="1"/>
            <a:r>
              <a:rPr lang="en-US" sz="1400" dirty="0" smtClean="0"/>
              <a:t>Impacts on Health: changes in climate can alter distribution of vector species (malaria mosquitoes). An increase an temp. and humidity can open up various spaces in India for the impact of such species.</a:t>
            </a:r>
          </a:p>
          <a:p>
            <a:pPr lvl="1"/>
            <a:endParaRPr lang="en-US" sz="1400" dirty="0"/>
          </a:p>
          <a:p>
            <a:pPr lvl="1"/>
            <a:r>
              <a:rPr lang="en-US" sz="1400" dirty="0" smtClean="0"/>
              <a:t>Impacts on Forests: According to some studies, about 70% of the forest areas in the country will experience shifts in forests types. These in turn impact production and livelihood.</a:t>
            </a:r>
          </a:p>
          <a:p>
            <a:pPr lvl="1"/>
            <a:endParaRPr lang="en-US" sz="1400" dirty="0"/>
          </a:p>
          <a:p>
            <a:pPr lvl="1"/>
            <a:r>
              <a:rPr lang="en-US" sz="1400" dirty="0" smtClean="0"/>
              <a:t>Vulnerability to extreme events: About 40 million hectares of land is flood-prone in India, affecting about 30 million people on average. Such regions may be particularly impacted by climate change.</a:t>
            </a:r>
          </a:p>
          <a:p>
            <a:pPr lvl="1"/>
            <a:endParaRPr lang="en-US" sz="1400" dirty="0"/>
          </a:p>
          <a:p>
            <a:pPr lvl="1"/>
            <a:r>
              <a:rPr lang="en-US" sz="1400" dirty="0" smtClean="0"/>
              <a:t>Impacts on Coastal Areas: A mean sea level rise of 15-38 cm is projected along India’s cost by the mid 21</a:t>
            </a:r>
            <a:r>
              <a:rPr lang="en-US" sz="1400" baseline="30000" dirty="0" smtClean="0"/>
              <a:t>st</a:t>
            </a:r>
            <a:r>
              <a:rPr lang="en-US" sz="1400" dirty="0" smtClean="0"/>
              <a:t> century and 46-59 cm by 2100. This has an impact on flooding and cyclones in heavily populated coastal zones of the country.</a:t>
            </a:r>
          </a:p>
          <a:p>
            <a:pPr lvl="1"/>
            <a:endParaRPr lang="en-US" sz="11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Change - Perception</a:t>
            </a:r>
            <a:endParaRPr lang="en-US" dirty="0"/>
          </a:p>
        </p:txBody>
      </p:sp>
      <p:pic>
        <p:nvPicPr>
          <p:cNvPr id="1026" name="Picture 2" descr="qgx2awbm0ksjdrsm2ho9yw"/>
          <p:cNvPicPr>
            <a:picLocks noChangeAspect="1" noChangeArrowheads="1"/>
          </p:cNvPicPr>
          <p:nvPr/>
        </p:nvPicPr>
        <p:blipFill>
          <a:blip r:embed="rId2" cstate="print"/>
          <a:srcRect/>
          <a:stretch>
            <a:fillRect/>
          </a:stretch>
        </p:blipFill>
        <p:spPr bwMode="auto">
          <a:xfrm>
            <a:off x="381000" y="1981200"/>
            <a:ext cx="4355485" cy="2438400"/>
          </a:xfrm>
          <a:prstGeom prst="rect">
            <a:avLst/>
          </a:prstGeom>
          <a:noFill/>
        </p:spPr>
      </p:pic>
      <p:pic>
        <p:nvPicPr>
          <p:cNvPr id="1030" name="Picture 6" descr="hxfwfytkmukysybrirj5ea"/>
          <p:cNvPicPr>
            <a:picLocks noChangeAspect="1" noChangeArrowheads="1"/>
          </p:cNvPicPr>
          <p:nvPr/>
        </p:nvPicPr>
        <p:blipFill>
          <a:blip r:embed="rId3" cstate="print"/>
          <a:srcRect/>
          <a:stretch>
            <a:fillRect/>
          </a:stretch>
        </p:blipFill>
        <p:spPr bwMode="auto">
          <a:xfrm>
            <a:off x="4800600" y="1828800"/>
            <a:ext cx="3924300" cy="3305175"/>
          </a:xfrm>
          <a:prstGeom prst="rect">
            <a:avLst/>
          </a:prstGeom>
          <a:noFill/>
        </p:spPr>
      </p:pic>
      <p:sp>
        <p:nvSpPr>
          <p:cNvPr id="7" name="TextBox 6"/>
          <p:cNvSpPr txBox="1"/>
          <p:nvPr/>
        </p:nvSpPr>
        <p:spPr>
          <a:xfrm>
            <a:off x="685800" y="5334000"/>
            <a:ext cx="7239000" cy="923330"/>
          </a:xfrm>
          <a:prstGeom prst="rect">
            <a:avLst/>
          </a:prstGeom>
          <a:noFill/>
        </p:spPr>
        <p:txBody>
          <a:bodyPr wrap="square" rtlCol="0">
            <a:spAutoFit/>
          </a:bodyPr>
          <a:lstStyle/>
          <a:p>
            <a:r>
              <a:rPr lang="en-US" dirty="0" smtClean="0"/>
              <a:t>If anything, the fears lie in a possible water crisis. 60% of Indians are “very concerned” about impacts of climate change on water supply in India. (IRC, 2009)</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Domestic Climate Policy</a:t>
            </a:r>
            <a:endParaRPr lang="en-US" dirty="0"/>
          </a:p>
        </p:txBody>
      </p:sp>
      <p:sp>
        <p:nvSpPr>
          <p:cNvPr id="3" name="Content Placeholder 2"/>
          <p:cNvSpPr>
            <a:spLocks noGrp="1"/>
          </p:cNvSpPr>
          <p:nvPr>
            <p:ph idx="1"/>
          </p:nvPr>
        </p:nvSpPr>
        <p:spPr/>
        <p:txBody>
          <a:bodyPr>
            <a:normAutofit/>
          </a:bodyPr>
          <a:lstStyle/>
          <a:p>
            <a:pPr lvl="1"/>
            <a:r>
              <a:rPr lang="en-US" sz="1400" dirty="0" smtClean="0"/>
              <a:t>India is faced with the challenge of sustaining its rapid economic growth while dealing with the global threat of climate change.</a:t>
            </a:r>
          </a:p>
          <a:p>
            <a:pPr lvl="1"/>
            <a:endParaRPr lang="en-US" sz="1400" dirty="0" smtClean="0"/>
          </a:p>
          <a:p>
            <a:pPr lvl="1"/>
            <a:r>
              <a:rPr lang="en-US" sz="1400" dirty="0" smtClean="0"/>
              <a:t>With over 40% of India still without electricity (EIA, 2009), the domestic climate is certainly gearing itself towards providing rural electrification and hence a growth in total energy use.</a:t>
            </a:r>
          </a:p>
          <a:p>
            <a:pPr lvl="1"/>
            <a:endParaRPr lang="en-US" sz="1400" dirty="0" smtClean="0"/>
          </a:p>
          <a:p>
            <a:pPr lvl="1"/>
            <a:r>
              <a:rPr lang="en-US" sz="1400" dirty="0" smtClean="0"/>
              <a:t>However, climate change can affect the distribution and quality of India’s natural resources – closely tied to the economy through sectors such as agriculture, water and forestry.</a:t>
            </a:r>
          </a:p>
          <a:p>
            <a:pPr lvl="1"/>
            <a:endParaRPr lang="en-US" sz="1400" dirty="0" smtClean="0"/>
          </a:p>
          <a:p>
            <a:pPr lvl="1"/>
            <a:r>
              <a:rPr lang="en-US" sz="1400" dirty="0" smtClean="0"/>
              <a:t>India’s development agenda focuses on the need for rapid economic growth – to eradicate poverty and improve standards of living. Meeting this agenda, India believes, will also reduce climate-related vulnerability requires access to resources in infrastructure and technology.</a:t>
            </a:r>
          </a:p>
          <a:p>
            <a:pPr lvl="1"/>
            <a:endParaRPr lang="en-US" sz="1400" dirty="0" smtClean="0"/>
          </a:p>
          <a:p>
            <a:pPr lvl="1"/>
            <a:r>
              <a:rPr lang="en-US" sz="1400" dirty="0" smtClean="0"/>
              <a:t>Belief in need to design and implement strategies that promote development goals while also serving specific climate change objectives.</a:t>
            </a:r>
          </a:p>
          <a:p>
            <a:pPr lvl="1"/>
            <a:endParaRPr lang="en-US" sz="1400" dirty="0" smtClean="0"/>
          </a:p>
          <a:p>
            <a:pPr lvl="1"/>
            <a:endParaRPr lang="en-US" sz="1400" dirty="0" smtClean="0"/>
          </a:p>
          <a:p>
            <a:pPr lvl="1"/>
            <a:endParaRPr lang="en-US" sz="1400" dirty="0" smtClean="0"/>
          </a:p>
          <a:p>
            <a:endParaRPr lang="en-US" sz="12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Domestic Climate Policy</a:t>
            </a:r>
            <a:endParaRPr lang="en-US" dirty="0"/>
          </a:p>
        </p:txBody>
      </p:sp>
      <p:sp>
        <p:nvSpPr>
          <p:cNvPr id="3" name="Content Placeholder 2"/>
          <p:cNvSpPr>
            <a:spLocks noGrp="1"/>
          </p:cNvSpPr>
          <p:nvPr>
            <p:ph idx="1"/>
          </p:nvPr>
        </p:nvSpPr>
        <p:spPr/>
        <p:txBody>
          <a:bodyPr>
            <a:normAutofit/>
          </a:bodyPr>
          <a:lstStyle/>
          <a:p>
            <a:r>
              <a:rPr lang="en-US" sz="1400" b="1" dirty="0" smtClean="0"/>
              <a:t>Integrated Energy Policy (2006)</a:t>
            </a:r>
          </a:p>
          <a:p>
            <a:endParaRPr lang="en-US" sz="1400" b="1" dirty="0" smtClean="0"/>
          </a:p>
          <a:p>
            <a:r>
              <a:rPr lang="en-US" sz="1400" b="1" dirty="0" smtClean="0"/>
              <a:t>National Action Plan on Climate Change (2008)</a:t>
            </a:r>
          </a:p>
          <a:p>
            <a:endParaRPr lang="en-US" sz="1400" dirty="0" smtClean="0"/>
          </a:p>
          <a:p>
            <a:endParaRPr lang="en-US" sz="1200" dirty="0" smtClean="0"/>
          </a:p>
          <a:p>
            <a:pPr>
              <a:buNone/>
            </a:pPr>
            <a:r>
              <a:rPr lang="en-US" sz="1200" dirty="0" smtClean="0"/>
              <a:t>	Human Development Index v/s per capita		India’s Energy Intensity of GDP bases on IEA Data</a:t>
            </a:r>
          </a:p>
          <a:p>
            <a:pPr>
              <a:buNone/>
            </a:pPr>
            <a:r>
              <a:rPr lang="en-US" sz="1200" dirty="0" smtClean="0"/>
              <a:t>	Electricity Consumption</a:t>
            </a:r>
          </a:p>
        </p:txBody>
      </p:sp>
      <p:pic>
        <p:nvPicPr>
          <p:cNvPr id="1026" name="Picture 2"/>
          <p:cNvPicPr>
            <a:picLocks noChangeAspect="1" noChangeArrowheads="1"/>
          </p:cNvPicPr>
          <p:nvPr/>
        </p:nvPicPr>
        <p:blipFill>
          <a:blip r:embed="rId2" cstate="print"/>
          <a:srcRect/>
          <a:stretch>
            <a:fillRect/>
          </a:stretch>
        </p:blipFill>
        <p:spPr bwMode="auto">
          <a:xfrm>
            <a:off x="381000" y="3352800"/>
            <a:ext cx="3505200" cy="320040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800600" y="3200400"/>
            <a:ext cx="3802655" cy="28956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Action Plan on Climate Change</a:t>
            </a:r>
            <a:endParaRPr lang="en-US" dirty="0"/>
          </a:p>
        </p:txBody>
      </p:sp>
      <p:sp>
        <p:nvSpPr>
          <p:cNvPr id="3" name="Content Placeholder 2"/>
          <p:cNvSpPr>
            <a:spLocks noGrp="1"/>
          </p:cNvSpPr>
          <p:nvPr>
            <p:ph idx="1"/>
          </p:nvPr>
        </p:nvSpPr>
        <p:spPr/>
        <p:txBody>
          <a:bodyPr>
            <a:normAutofit/>
          </a:bodyPr>
          <a:lstStyle/>
          <a:p>
            <a:r>
              <a:rPr lang="en-US" sz="1400" dirty="0" smtClean="0"/>
              <a:t>Principles</a:t>
            </a:r>
          </a:p>
          <a:p>
            <a:pPr lvl="1"/>
            <a:endParaRPr lang="en-US" sz="1400" dirty="0" smtClean="0"/>
          </a:p>
          <a:p>
            <a:pPr lvl="1"/>
            <a:r>
              <a:rPr lang="en-US" sz="1400" dirty="0" smtClean="0"/>
              <a:t>Protecting the poor and vulnerable sections of society</a:t>
            </a:r>
          </a:p>
          <a:p>
            <a:pPr lvl="1"/>
            <a:endParaRPr lang="en-US" sz="1400" dirty="0" smtClean="0"/>
          </a:p>
          <a:p>
            <a:pPr lvl="1"/>
            <a:r>
              <a:rPr lang="en-US" sz="1400" dirty="0" smtClean="0"/>
              <a:t>Achieving national growth objectives</a:t>
            </a:r>
          </a:p>
          <a:p>
            <a:pPr lvl="1"/>
            <a:endParaRPr lang="en-US" sz="1400" dirty="0" smtClean="0"/>
          </a:p>
          <a:p>
            <a:pPr lvl="1"/>
            <a:r>
              <a:rPr lang="en-US" sz="1400" dirty="0" smtClean="0"/>
              <a:t>Devising efficient and cost-effective methods for end use Demand side Management</a:t>
            </a:r>
          </a:p>
          <a:p>
            <a:pPr lvl="1"/>
            <a:endParaRPr lang="en-US" sz="1400" dirty="0" smtClean="0"/>
          </a:p>
          <a:p>
            <a:pPr lvl="1"/>
            <a:r>
              <a:rPr lang="en-US" sz="1400" dirty="0" smtClean="0"/>
              <a:t>Deploying technologies for adaptation and mitigation of GHG’s extensively and quickly</a:t>
            </a:r>
          </a:p>
          <a:p>
            <a:pPr lvl="1"/>
            <a:endParaRPr lang="en-US" sz="1400" dirty="0" smtClean="0"/>
          </a:p>
          <a:p>
            <a:pPr lvl="1"/>
            <a:r>
              <a:rPr lang="en-US" sz="1400" dirty="0" smtClean="0"/>
              <a:t>Engineering new and innovative market forms and regulatory methods</a:t>
            </a:r>
          </a:p>
          <a:p>
            <a:pPr lvl="1"/>
            <a:endParaRPr lang="en-US" sz="1400" dirty="0" smtClean="0"/>
          </a:p>
          <a:p>
            <a:pPr lvl="1"/>
            <a:r>
              <a:rPr lang="en-US" sz="1400" dirty="0" smtClean="0"/>
              <a:t>Welcoming international cooperation for research, development and technology transfer.</a:t>
            </a:r>
            <a:endParaRPr lang="en-US" sz="14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Action Plan on Climate Change</a:t>
            </a:r>
            <a:endParaRPr lang="en-US" dirty="0"/>
          </a:p>
        </p:txBody>
      </p:sp>
      <p:sp>
        <p:nvSpPr>
          <p:cNvPr id="3" name="Content Placeholder 2"/>
          <p:cNvSpPr>
            <a:spLocks noGrp="1"/>
          </p:cNvSpPr>
          <p:nvPr>
            <p:ph idx="1"/>
          </p:nvPr>
        </p:nvSpPr>
        <p:spPr/>
        <p:txBody>
          <a:bodyPr>
            <a:normAutofit/>
          </a:bodyPr>
          <a:lstStyle/>
          <a:p>
            <a:r>
              <a:rPr lang="en-US" sz="1400" dirty="0" smtClean="0"/>
              <a:t>Approach: Eight National Missions</a:t>
            </a:r>
          </a:p>
          <a:p>
            <a:pPr lvl="1"/>
            <a:endParaRPr lang="en-US" sz="1400" dirty="0" smtClean="0"/>
          </a:p>
          <a:p>
            <a:pPr lvl="1"/>
            <a:r>
              <a:rPr lang="en-US" sz="1400" dirty="0" smtClean="0"/>
              <a:t>National Solar Mission: Increase share in total energy mix. Launching of a R&amp;D Program to promote innovations that enable use for the long-term.</a:t>
            </a:r>
          </a:p>
          <a:p>
            <a:pPr lvl="1"/>
            <a:endParaRPr lang="en-US" sz="1400" dirty="0" smtClean="0"/>
          </a:p>
          <a:p>
            <a:pPr lvl="1"/>
            <a:r>
              <a:rPr lang="en-US" sz="1400" dirty="0" smtClean="0"/>
              <a:t>National Mission for Enhanced Energy Efficiency: Save 10,000 MW of energy by the end of 2012. Initiatives for a market based system to enhance cost effectiveness, accelerate shift towards energy efficient appliances, finance demand side management programs, financial instruments to promote the same.</a:t>
            </a:r>
          </a:p>
          <a:p>
            <a:pPr lvl="1"/>
            <a:endParaRPr lang="en-US" sz="1400" dirty="0" smtClean="0"/>
          </a:p>
          <a:p>
            <a:pPr lvl="1"/>
            <a:r>
              <a:rPr lang="en-US" sz="1400" dirty="0" smtClean="0"/>
              <a:t>National Mission on Sustainable Habitat: developed the energy conservation building code, recycling of material and urban waste management programs.  Major R&amp;D program focusing on bio-chemical conversion, waste water and sewage use. Focus on urban planning and shift to use public transport.</a:t>
            </a:r>
          </a:p>
          <a:p>
            <a:pPr lvl="1"/>
            <a:endParaRPr lang="en-US" sz="1400" dirty="0" smtClean="0"/>
          </a:p>
          <a:p>
            <a:pPr lvl="1"/>
            <a:r>
              <a:rPr lang="en-US" sz="1400" dirty="0" smtClean="0"/>
              <a:t>National Water Mission: Program to conserve water, minimize wastage and ensure an equitable distribution b/w states.  Development of a new regulatory structure and pricing mechanisms.</a:t>
            </a:r>
          </a:p>
          <a:p>
            <a:pPr lvl="1"/>
            <a:endParaRPr lang="en-US" sz="1200" dirty="0" smtClean="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Action Plan on Climate Change</a:t>
            </a:r>
            <a:endParaRPr lang="en-US" dirty="0"/>
          </a:p>
        </p:txBody>
      </p:sp>
      <p:sp>
        <p:nvSpPr>
          <p:cNvPr id="3" name="Content Placeholder 2"/>
          <p:cNvSpPr>
            <a:spLocks noGrp="1"/>
          </p:cNvSpPr>
          <p:nvPr>
            <p:ph idx="1"/>
          </p:nvPr>
        </p:nvSpPr>
        <p:spPr/>
        <p:txBody>
          <a:bodyPr>
            <a:normAutofit/>
          </a:bodyPr>
          <a:lstStyle/>
          <a:p>
            <a:r>
              <a:rPr lang="en-US" sz="1400" dirty="0" smtClean="0"/>
              <a:t>Approach: Eight National Missions</a:t>
            </a:r>
          </a:p>
          <a:p>
            <a:pPr lvl="1"/>
            <a:endParaRPr lang="en-US" sz="1400" dirty="0" smtClean="0"/>
          </a:p>
          <a:p>
            <a:pPr lvl="1"/>
            <a:r>
              <a:rPr lang="en-US" sz="1400" dirty="0" smtClean="0"/>
              <a:t>National Mission for Sustaining the Himalayan Ecosystem: Seek to understand the impact of climate change on the Himalayan glaciers and how the problem could be addressed. The ecosystem impacts 51 million people who practice hill agriculture.</a:t>
            </a:r>
          </a:p>
          <a:p>
            <a:pPr lvl="1"/>
            <a:endParaRPr lang="en-US" sz="1400" dirty="0" smtClean="0"/>
          </a:p>
          <a:p>
            <a:pPr lvl="1"/>
            <a:r>
              <a:rPr lang="en-US" sz="1400" dirty="0" smtClean="0"/>
              <a:t>National Mission for a Green India: Campaign for the a-forestation of 6 million hectares. Enhance ecosystem services including carbon sinks – Rs 6000 </a:t>
            </a:r>
            <a:r>
              <a:rPr lang="en-US" sz="1400" dirty="0" err="1" smtClean="0"/>
              <a:t>crore</a:t>
            </a:r>
            <a:r>
              <a:rPr lang="en-US" sz="1400" dirty="0" smtClean="0"/>
              <a:t>  (US $1.3 billion) already assigned to this mission.</a:t>
            </a:r>
          </a:p>
          <a:p>
            <a:pPr lvl="1"/>
            <a:endParaRPr lang="en-US" sz="1400" dirty="0" smtClean="0"/>
          </a:p>
          <a:p>
            <a:pPr lvl="1"/>
            <a:r>
              <a:rPr lang="en-US" sz="1400" dirty="0" smtClean="0"/>
              <a:t>National Mission for Sustainable Agriculture: Identify and develop new crops – thermal resistant with alternative cropping patterns capable of standing climate change.  Focus on improving productivity of rain-fed agriculture.</a:t>
            </a:r>
          </a:p>
          <a:p>
            <a:pPr lvl="1"/>
            <a:endParaRPr lang="en-US" sz="1400" dirty="0" smtClean="0"/>
          </a:p>
          <a:p>
            <a:pPr lvl="1"/>
            <a:r>
              <a:rPr lang="en-US" sz="1400" dirty="0" smtClean="0"/>
              <a:t>National Mission on Strategic Knowledge for Climate Change: Ensure funding of high quality and focused research into various aspects of climate change. Research agenda to include – socio-economic impacts of climate change including those on health, demography, migration and livelihood of coastal communities. A Climate Science Research Fund to be created.</a:t>
            </a:r>
          </a:p>
          <a:p>
            <a:pPr lvl="1"/>
            <a:endParaRPr lang="en-US" sz="1200" dirty="0"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Position on International Climate Policies</a:t>
            </a:r>
            <a:endParaRPr lang="en-US" dirty="0"/>
          </a:p>
        </p:txBody>
      </p:sp>
      <p:sp>
        <p:nvSpPr>
          <p:cNvPr id="3" name="Content Placeholder 2"/>
          <p:cNvSpPr>
            <a:spLocks noGrp="1"/>
          </p:cNvSpPr>
          <p:nvPr>
            <p:ph idx="1"/>
          </p:nvPr>
        </p:nvSpPr>
        <p:spPr/>
        <p:txBody>
          <a:bodyPr/>
          <a:lstStyle/>
          <a:p>
            <a:endParaRPr lang="en-US" sz="1400" dirty="0" smtClean="0"/>
          </a:p>
          <a:p>
            <a:r>
              <a:rPr lang="en-US" sz="1400" dirty="0" smtClean="0"/>
              <a:t>UN Framework Convention on Climate Change and the Kyoto Protocol states that “</a:t>
            </a:r>
            <a:r>
              <a:rPr lang="en-US" sz="1400" i="1" dirty="0" smtClean="0"/>
              <a:t>per capita emissions in developing countries are still relatively low and…..the share of global emissions originating in developing countries will rise to meet their social and development needs.”</a:t>
            </a:r>
          </a:p>
          <a:p>
            <a:endParaRPr lang="en-US" sz="1400" i="1" dirty="0" smtClean="0"/>
          </a:p>
          <a:p>
            <a:r>
              <a:rPr lang="en-US" sz="1400" i="1" dirty="0" smtClean="0"/>
              <a:t>“Economic and social development and poverty eradication are the first and overriding priorities of the developing country parties.”</a:t>
            </a:r>
          </a:p>
          <a:p>
            <a:endParaRPr lang="en-US" sz="1400" i="1" dirty="0" smtClean="0"/>
          </a:p>
          <a:p>
            <a:r>
              <a:rPr lang="en-US" sz="1400" dirty="0" smtClean="0"/>
              <a:t>India expects international cooperation, either financially or through means of technology transfer, when costs are high such that they demand a diversion from the development priorities.</a:t>
            </a:r>
          </a:p>
          <a:p>
            <a:endParaRPr lang="en-US" sz="1400" dirty="0" smtClean="0"/>
          </a:p>
          <a:p>
            <a:pPr lvl="1"/>
            <a:endParaRPr lang="en-US" sz="1000" dirty="0" smtClean="0"/>
          </a:p>
          <a:p>
            <a:endParaRPr lang="en-US" sz="1400" dirty="0" smtClean="0"/>
          </a:p>
          <a:p>
            <a:pPr lvl="1"/>
            <a:endParaRPr lang="en-US" sz="12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Domestic Climate Policies</a:t>
            </a:r>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Position on International Climate Policies</a:t>
            </a:r>
            <a:endParaRPr lang="en-US" dirty="0"/>
          </a:p>
        </p:txBody>
      </p:sp>
      <p:sp>
        <p:nvSpPr>
          <p:cNvPr id="3" name="Content Placeholder 2"/>
          <p:cNvSpPr>
            <a:spLocks noGrp="1"/>
          </p:cNvSpPr>
          <p:nvPr>
            <p:ph idx="1"/>
          </p:nvPr>
        </p:nvSpPr>
        <p:spPr/>
        <p:txBody>
          <a:bodyPr/>
          <a:lstStyle/>
          <a:p>
            <a:endParaRPr lang="en-US" sz="1400" dirty="0" smtClean="0"/>
          </a:p>
          <a:p>
            <a:r>
              <a:rPr lang="en-US" sz="1400" dirty="0" smtClean="0"/>
              <a:t> Traditionally, primary focus on co-operation internationally has been on basic scientific research. India is looking for three specific things in terms of technology transfer:</a:t>
            </a:r>
          </a:p>
          <a:p>
            <a:pPr lvl="1"/>
            <a:r>
              <a:rPr lang="en-US" sz="1200" dirty="0" smtClean="0"/>
              <a:t>Appropriate funding modalities and approaches</a:t>
            </a:r>
          </a:p>
          <a:p>
            <a:pPr lvl="1"/>
            <a:r>
              <a:rPr lang="en-US" sz="1200" dirty="0" smtClean="0"/>
              <a:t>A encouraging IPR environment</a:t>
            </a:r>
          </a:p>
          <a:p>
            <a:pPr lvl="1"/>
            <a:r>
              <a:rPr lang="en-US" sz="1200" dirty="0" smtClean="0"/>
              <a:t>Improvement in the absorptive capacity within developing countries</a:t>
            </a:r>
          </a:p>
          <a:p>
            <a:endParaRPr lang="en-US" sz="1400" dirty="0" smtClean="0"/>
          </a:p>
          <a:p>
            <a:r>
              <a:rPr lang="en-US" sz="1400" dirty="0" smtClean="0"/>
              <a:t>As of June 2008, India had given approval to 969 CDM (Clean Development Mechanism) Projects – renewable energy accounted for 533 of them. India accounts for about 32% of the world total CDM registered projects.</a:t>
            </a:r>
          </a:p>
          <a:p>
            <a:endParaRPr lang="en-US" sz="1400" i="1" dirty="0" smtClean="0"/>
          </a:p>
          <a:p>
            <a:r>
              <a:rPr lang="en-US" sz="1400" dirty="0" smtClean="0"/>
              <a:t>However, these projects are usually small and mostly are financed and developed in India – CDM has not led to a technology transfer.</a:t>
            </a:r>
          </a:p>
          <a:p>
            <a:endParaRPr lang="en-US" sz="1400" i="1" dirty="0" smtClean="0"/>
          </a:p>
          <a:p>
            <a:pPr lvl="1"/>
            <a:endParaRPr lang="en-US" sz="1000" dirty="0" smtClean="0"/>
          </a:p>
          <a:p>
            <a:endParaRPr lang="en-US" sz="1400" dirty="0" smtClean="0"/>
          </a:p>
          <a:p>
            <a:pPr lvl="1"/>
            <a:endParaRPr lang="en-US" sz="1200" dirty="0"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362200"/>
            <a:ext cx="8229600" cy="1143000"/>
          </a:xfrm>
        </p:spPr>
        <p:txBody>
          <a:bodyPr/>
          <a:lstStyle/>
          <a:p>
            <a:r>
              <a:rPr lang="en-US" dirty="0" smtClean="0"/>
              <a:t>China</a:t>
            </a: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and Energy Facts:</a:t>
            </a:r>
            <a:br>
              <a:rPr lang="en-US" dirty="0" smtClean="0"/>
            </a:br>
            <a:r>
              <a:rPr lang="en-US" dirty="0" smtClean="0"/>
              <a:t> national energy portfolio</a:t>
            </a:r>
            <a:endParaRPr lang="en-US" dirty="0"/>
          </a:p>
        </p:txBody>
      </p:sp>
      <p:sp>
        <p:nvSpPr>
          <p:cNvPr id="3" name="Content Placeholder 2"/>
          <p:cNvSpPr>
            <a:spLocks noGrp="1"/>
          </p:cNvSpPr>
          <p:nvPr>
            <p:ph idx="1"/>
          </p:nvPr>
        </p:nvSpPr>
        <p:spPr>
          <a:xfrm>
            <a:off x="457200" y="5334000"/>
            <a:ext cx="8229600" cy="792163"/>
          </a:xfrm>
        </p:spPr>
        <p:txBody>
          <a:bodyPr>
            <a:normAutofit fontScale="85000" lnSpcReduction="10000"/>
          </a:bodyPr>
          <a:lstStyle/>
          <a:p>
            <a:r>
              <a:rPr lang="en-US" dirty="0"/>
              <a:t>Figure </a:t>
            </a:r>
            <a:r>
              <a:rPr lang="en-US" dirty="0" smtClean="0"/>
              <a:t>1 </a:t>
            </a:r>
            <a:r>
              <a:rPr lang="en-US" dirty="0"/>
              <a:t>(source: National Bureau of Statistics of China)</a:t>
            </a:r>
          </a:p>
          <a:p>
            <a:pPr>
              <a:buNone/>
            </a:pPr>
            <a:endParaRPr lang="en-US" dirty="0"/>
          </a:p>
          <a:p>
            <a:endParaRPr lang="en-US" dirty="0"/>
          </a:p>
          <a:p>
            <a:endParaRPr lang="en-US" dirty="0"/>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preferRelativeResize="0">
            <a:picLocks noChangeArrowheads="1"/>
          </p:cNvPicPr>
          <p:nvPr/>
        </p:nvPicPr>
        <p:blipFill>
          <a:blip r:embed="rId2" cstate="print"/>
          <a:srcRect b="-29"/>
          <a:stretch>
            <a:fillRect/>
          </a:stretch>
        </p:blipFill>
        <p:spPr bwMode="auto">
          <a:xfrm>
            <a:off x="2057400" y="1600200"/>
            <a:ext cx="5410200" cy="3581400"/>
          </a:xfrm>
          <a:prstGeom prst="rect">
            <a:avLst/>
          </a:prstGeom>
          <a:solidFill>
            <a:srgbClr val="FFFFFF"/>
          </a:solidFill>
          <a:ln w="9525">
            <a:solidFill>
              <a:srgbClr val="000000"/>
            </a:solidFill>
            <a:round/>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953000"/>
            <a:ext cx="8229600" cy="4525963"/>
          </a:xfrm>
        </p:spPr>
        <p:txBody>
          <a:bodyPr/>
          <a:lstStyle/>
          <a:p>
            <a:r>
              <a:rPr lang="en-US" dirty="0"/>
              <a:t>Figure </a:t>
            </a:r>
            <a:r>
              <a:rPr lang="en-US" dirty="0" smtClean="0"/>
              <a:t>2  </a:t>
            </a:r>
            <a:r>
              <a:rPr lang="en-US" dirty="0"/>
              <a:t>(source: National Bureau of Statistics of China)</a:t>
            </a:r>
          </a:p>
          <a:p>
            <a:endParaRPr lang="en-US"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1" name="Picture 1"/>
          <p:cNvPicPr preferRelativeResize="0">
            <a:picLocks noChangeArrowheads="1"/>
          </p:cNvPicPr>
          <p:nvPr/>
        </p:nvPicPr>
        <p:blipFill>
          <a:blip r:embed="rId2" cstate="print"/>
          <a:srcRect b="-72"/>
          <a:stretch>
            <a:fillRect/>
          </a:stretch>
        </p:blipFill>
        <p:spPr bwMode="auto">
          <a:xfrm>
            <a:off x="1752600" y="1524000"/>
            <a:ext cx="5410200" cy="2895600"/>
          </a:xfrm>
          <a:prstGeom prst="rect">
            <a:avLst/>
          </a:prstGeom>
          <a:solidFill>
            <a:srgbClr val="FFFFFF"/>
          </a:solidFill>
          <a:ln w="9525">
            <a:solidFill>
              <a:srgbClr val="000000"/>
            </a:solidFill>
            <a:round/>
            <a:headEnd/>
            <a:tailEnd/>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595018"/>
            <a:ext cx="8229600" cy="4525963"/>
          </a:xfrm>
        </p:spPr>
        <p:txBody>
          <a:bodyPr/>
          <a:lstStyle/>
          <a:p>
            <a:r>
              <a:rPr lang="en-US" dirty="0"/>
              <a:t>Figure </a:t>
            </a:r>
            <a:r>
              <a:rPr lang="en-US" dirty="0" smtClean="0"/>
              <a:t>3 </a:t>
            </a:r>
            <a:r>
              <a:rPr lang="en-US" dirty="0"/>
              <a:t>(source: National Bureau of Statistics of China)</a:t>
            </a:r>
          </a:p>
          <a:p>
            <a:endParaRPr lang="en-US" dirty="0"/>
          </a:p>
        </p:txBody>
      </p:sp>
      <p:sp>
        <p:nvSpPr>
          <p:cNvPr id="9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217" name="Picture 1"/>
          <p:cNvPicPr preferRelativeResize="0">
            <a:picLocks noChangeArrowheads="1"/>
          </p:cNvPicPr>
          <p:nvPr/>
        </p:nvPicPr>
        <p:blipFill>
          <a:blip r:embed="rId2" cstate="print"/>
          <a:srcRect b="-66"/>
          <a:stretch>
            <a:fillRect/>
          </a:stretch>
        </p:blipFill>
        <p:spPr bwMode="auto">
          <a:xfrm>
            <a:off x="2057400" y="1828800"/>
            <a:ext cx="5168900" cy="2278063"/>
          </a:xfrm>
          <a:prstGeom prst="rect">
            <a:avLst/>
          </a:prstGeom>
          <a:solidFill>
            <a:srgbClr val="FFFFFF"/>
          </a:solidFill>
          <a:ln w="9525">
            <a:solidFill>
              <a:srgbClr val="000000"/>
            </a:solidFill>
            <a:round/>
            <a:headEnd/>
            <a:tailEnd/>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410200"/>
            <a:ext cx="8229600" cy="1119982"/>
          </a:xfrm>
        </p:spPr>
        <p:txBody>
          <a:bodyPr/>
          <a:lstStyle/>
          <a:p>
            <a:r>
              <a:rPr lang="en-US" dirty="0" smtClean="0"/>
              <a:t>Figure </a:t>
            </a:r>
            <a:r>
              <a:rPr lang="en-US" dirty="0"/>
              <a:t>4  Renewable Energy Portfolio in China, </a:t>
            </a:r>
            <a:r>
              <a:rPr lang="en-US" dirty="0" smtClean="0"/>
              <a:t>2009 (Source</a:t>
            </a:r>
            <a:r>
              <a:rPr lang="en-US" dirty="0"/>
              <a:t>: NDRC, 2010)</a:t>
            </a:r>
          </a:p>
          <a:p>
            <a:endParaRPr lang="en-US" dirty="0"/>
          </a:p>
        </p:txBody>
      </p:sp>
      <p:pic>
        <p:nvPicPr>
          <p:cNvPr id="8193" name="Picture 1"/>
          <p:cNvPicPr>
            <a:picLocks noChangeAspect="1" noChangeArrowheads="1"/>
          </p:cNvPicPr>
          <p:nvPr/>
        </p:nvPicPr>
        <p:blipFill>
          <a:blip r:embed="rId2" cstate="print"/>
          <a:srcRect/>
          <a:stretch>
            <a:fillRect/>
          </a:stretch>
        </p:blipFill>
        <p:spPr bwMode="auto">
          <a:xfrm>
            <a:off x="1905000" y="1371600"/>
            <a:ext cx="5341666" cy="3962400"/>
          </a:xfrm>
          <a:prstGeom prst="rect">
            <a:avLst/>
          </a:prstGeom>
          <a:noFill/>
          <a:ln w="12700" cap="flat">
            <a:noFill/>
            <a:miter lim="800000"/>
            <a:headEnd/>
            <a:tailEnd/>
          </a:ln>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6019800"/>
            <a:ext cx="8229600" cy="685800"/>
          </a:xfrm>
        </p:spPr>
        <p:txBody>
          <a:bodyPr/>
          <a:lstStyle/>
          <a:p>
            <a:r>
              <a:rPr lang="en-US" dirty="0"/>
              <a:t>Figure </a:t>
            </a:r>
            <a:r>
              <a:rPr lang="en-US" dirty="0" smtClean="0"/>
              <a:t>5 (Source</a:t>
            </a:r>
            <a:r>
              <a:rPr lang="en-US" dirty="0"/>
              <a:t>: World Bank database)</a:t>
            </a:r>
          </a:p>
          <a:p>
            <a:endParaRPr lang="en-US"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preferRelativeResize="0">
            <a:picLocks noChangeArrowheads="1"/>
          </p:cNvPicPr>
          <p:nvPr/>
        </p:nvPicPr>
        <p:blipFill>
          <a:blip r:embed="rId2" cstate="print"/>
          <a:srcRect/>
          <a:stretch>
            <a:fillRect/>
          </a:stretch>
        </p:blipFill>
        <p:spPr bwMode="auto">
          <a:xfrm>
            <a:off x="1447800" y="1600200"/>
            <a:ext cx="6172200" cy="4343400"/>
          </a:xfrm>
          <a:prstGeom prst="rect">
            <a:avLst/>
          </a:prstGeom>
          <a:solidFill>
            <a:srgbClr val="FFFFFF"/>
          </a:solidFill>
          <a:ln w="9525">
            <a:solidFill>
              <a:srgbClr val="000000"/>
            </a:solidFill>
            <a:round/>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867400"/>
            <a:ext cx="8229600" cy="609600"/>
          </a:xfrm>
        </p:spPr>
        <p:txBody>
          <a:bodyPr/>
          <a:lstStyle/>
          <a:p>
            <a:r>
              <a:rPr lang="en-US" dirty="0"/>
              <a:t>Figure </a:t>
            </a:r>
            <a:r>
              <a:rPr lang="en-US" dirty="0" smtClean="0"/>
              <a:t>6 (Source</a:t>
            </a:r>
            <a:r>
              <a:rPr lang="en-US" dirty="0"/>
              <a:t>: World Bank database)</a:t>
            </a:r>
          </a:p>
          <a:p>
            <a:endParaRPr lang="en-US" dirty="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1"/>
          <p:cNvPicPr preferRelativeResize="0">
            <a:picLocks noChangeArrowheads="1"/>
          </p:cNvPicPr>
          <p:nvPr/>
        </p:nvPicPr>
        <p:blipFill>
          <a:blip r:embed="rId2" cstate="print"/>
          <a:srcRect b="-78"/>
          <a:stretch>
            <a:fillRect/>
          </a:stretch>
        </p:blipFill>
        <p:spPr bwMode="auto">
          <a:xfrm>
            <a:off x="457200" y="1524000"/>
            <a:ext cx="8229600" cy="3505200"/>
          </a:xfrm>
          <a:prstGeom prst="rect">
            <a:avLst/>
          </a:prstGeom>
          <a:solidFill>
            <a:srgbClr val="FFFFFF"/>
          </a:solidFill>
          <a:ln w="9525">
            <a:solidFill>
              <a:srgbClr val="000000"/>
            </a:solidFill>
            <a:round/>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Climate and Energy Facts:</a:t>
            </a:r>
            <a:br>
              <a:rPr lang="en-US" dirty="0" smtClean="0"/>
            </a:br>
            <a:r>
              <a:rPr lang="en-US" dirty="0" smtClean="0"/>
              <a:t>national emissions</a:t>
            </a:r>
            <a:endParaRPr lang="en-US" dirty="0"/>
          </a:p>
        </p:txBody>
      </p:sp>
      <p:sp>
        <p:nvSpPr>
          <p:cNvPr id="3" name="Content Placeholder 2"/>
          <p:cNvSpPr>
            <a:spLocks noGrp="1"/>
          </p:cNvSpPr>
          <p:nvPr>
            <p:ph idx="1"/>
          </p:nvPr>
        </p:nvSpPr>
        <p:spPr>
          <a:xfrm>
            <a:off x="381000" y="5638800"/>
            <a:ext cx="8229600" cy="3482181"/>
          </a:xfrm>
        </p:spPr>
        <p:txBody>
          <a:bodyPr/>
          <a:lstStyle/>
          <a:p>
            <a:r>
              <a:rPr lang="en-US" dirty="0"/>
              <a:t>Figure </a:t>
            </a:r>
            <a:r>
              <a:rPr lang="en-US" dirty="0" smtClean="0"/>
              <a:t>7 (Source</a:t>
            </a:r>
            <a:r>
              <a:rPr lang="en-US" dirty="0"/>
              <a:t>: World Bank database)</a:t>
            </a:r>
          </a:p>
          <a:p>
            <a:endParaRPr lang="en-US" dirty="0"/>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1" name="Picture 1"/>
          <p:cNvPicPr preferRelativeResize="0">
            <a:picLocks noChangeArrowheads="1"/>
          </p:cNvPicPr>
          <p:nvPr/>
        </p:nvPicPr>
        <p:blipFill>
          <a:blip r:embed="rId2" cstate="print"/>
          <a:srcRect b="-122"/>
          <a:stretch>
            <a:fillRect/>
          </a:stretch>
        </p:blipFill>
        <p:spPr bwMode="auto">
          <a:xfrm>
            <a:off x="381000" y="1600200"/>
            <a:ext cx="8458200" cy="3657600"/>
          </a:xfrm>
          <a:prstGeom prst="rect">
            <a:avLst/>
          </a:prstGeom>
          <a:solidFill>
            <a:srgbClr val="FFFFFF"/>
          </a:solidFill>
          <a:ln w="9525">
            <a:solidFill>
              <a:srgbClr val="000000"/>
            </a:solidFill>
            <a:round/>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715000"/>
            <a:ext cx="8229600" cy="4525963"/>
          </a:xfrm>
        </p:spPr>
        <p:txBody>
          <a:bodyPr/>
          <a:lstStyle/>
          <a:p>
            <a:r>
              <a:rPr lang="en-US" dirty="0"/>
              <a:t>Figure </a:t>
            </a:r>
            <a:r>
              <a:rPr lang="en-US" dirty="0" smtClean="0"/>
              <a:t>8 (Source</a:t>
            </a:r>
            <a:r>
              <a:rPr lang="en-US" dirty="0"/>
              <a:t>: World Bank database)</a:t>
            </a:r>
          </a:p>
          <a:p>
            <a:endParaRPr lang="en-US" dirty="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preferRelativeResize="0">
            <a:picLocks noChangeArrowheads="1"/>
          </p:cNvPicPr>
          <p:nvPr/>
        </p:nvPicPr>
        <p:blipFill>
          <a:blip r:embed="rId2" cstate="print"/>
          <a:srcRect b="-49"/>
          <a:stretch>
            <a:fillRect/>
          </a:stretch>
        </p:blipFill>
        <p:spPr bwMode="auto">
          <a:xfrm>
            <a:off x="533400" y="1447800"/>
            <a:ext cx="7924800" cy="4267200"/>
          </a:xfrm>
          <a:prstGeom prst="rect">
            <a:avLst/>
          </a:prstGeom>
          <a:solidFill>
            <a:srgbClr val="FFFFFF"/>
          </a:solidFill>
          <a:ln w="9525">
            <a:solidFill>
              <a:srgbClr val="000000"/>
            </a:solidFill>
            <a:round/>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fontScheme name="Borde">
    <a:majorFont>
      <a:latin typeface="Garamond"/>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87</TotalTime>
  <Words>5123</Words>
  <Application>Microsoft Office PowerPoint</Application>
  <PresentationFormat>On-screen Show (4:3)</PresentationFormat>
  <Paragraphs>779</Paragraphs>
  <Slides>123</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123</vt:i4>
      </vt:variant>
    </vt:vector>
  </HeadingPairs>
  <TitlesOfParts>
    <vt:vector size="125" baseType="lpstr">
      <vt:lpstr>Office Theme</vt:lpstr>
      <vt:lpstr>Chart</vt:lpstr>
      <vt:lpstr>Climate Change 102: U.S. and International Climate Policy Options</vt:lpstr>
      <vt:lpstr>U.S. and International Policy Review</vt:lpstr>
      <vt:lpstr>United States</vt:lpstr>
      <vt:lpstr>Climate and Energy Facts</vt:lpstr>
      <vt:lpstr>Slide 5</vt:lpstr>
      <vt:lpstr>Slide 6</vt:lpstr>
      <vt:lpstr>Slide 7</vt:lpstr>
      <vt:lpstr>Slide 8</vt:lpstr>
      <vt:lpstr>Domestic Climate Policies</vt:lpstr>
      <vt:lpstr>Slide 10</vt:lpstr>
      <vt:lpstr>Slide 11</vt:lpstr>
      <vt:lpstr>Slide 12</vt:lpstr>
      <vt:lpstr>Renewable or Clean Energy Standard</vt:lpstr>
      <vt:lpstr>Slide 14</vt:lpstr>
      <vt:lpstr>Existing Alternative Energy Incentives</vt:lpstr>
      <vt:lpstr>Existing Alternative Energy Incentives</vt:lpstr>
      <vt:lpstr>Current Environment</vt:lpstr>
      <vt:lpstr>International Negotiations </vt:lpstr>
      <vt:lpstr>Canada</vt:lpstr>
      <vt:lpstr>Slide 20</vt:lpstr>
      <vt:lpstr>Canada's GHG Emissions 1990-2008</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European Union</vt:lpstr>
      <vt:lpstr>Climate and Energy facts</vt:lpstr>
      <vt:lpstr>European Energy Portfolio</vt:lpstr>
      <vt:lpstr>European Energy Portfolio</vt:lpstr>
      <vt:lpstr>European GHG emissions</vt:lpstr>
      <vt:lpstr>European GHG emissions</vt:lpstr>
      <vt:lpstr>European Climate Evolution</vt:lpstr>
      <vt:lpstr>Climate Disasters</vt:lpstr>
      <vt:lpstr>Climate disasters (2)</vt:lpstr>
      <vt:lpstr>Public Opinion</vt:lpstr>
      <vt:lpstr>Domestic climate policies</vt:lpstr>
      <vt:lpstr>Mitigation Policies</vt:lpstr>
      <vt:lpstr>Mitigation Policies: ETS</vt:lpstr>
      <vt:lpstr>Adaptation Policies</vt:lpstr>
      <vt:lpstr>Adaptation Policies (2)</vt:lpstr>
      <vt:lpstr>Alternative Energy Technologies</vt:lpstr>
      <vt:lpstr>Major Actors</vt:lpstr>
      <vt:lpstr>Major Barriers</vt:lpstr>
      <vt:lpstr>International Climate Policies</vt:lpstr>
      <vt:lpstr>Past Negotiations</vt:lpstr>
      <vt:lpstr>International Cooperation</vt:lpstr>
      <vt:lpstr>Mexico</vt:lpstr>
      <vt:lpstr>Slide 60</vt:lpstr>
      <vt:lpstr>National Energy Balance 2009, PJ</vt:lpstr>
      <vt:lpstr>Electricity generation 2010</vt:lpstr>
      <vt:lpstr>Energy international trade</vt:lpstr>
      <vt:lpstr>GHG emissions inventory</vt:lpstr>
      <vt:lpstr>Slide 65</vt:lpstr>
      <vt:lpstr>Slide 66</vt:lpstr>
      <vt:lpstr>Slide 67</vt:lpstr>
      <vt:lpstr>Special Climate Change Program</vt:lpstr>
      <vt:lpstr>Mitigation by sector, 2008-2012</vt:lpstr>
      <vt:lpstr>Wind potential in Mexico</vt:lpstr>
      <vt:lpstr>State programs, special emphasis on adaptation</vt:lpstr>
      <vt:lpstr>Main challenges</vt:lpstr>
      <vt:lpstr>Slide 73</vt:lpstr>
      <vt:lpstr>Position in COP 16</vt:lpstr>
      <vt:lpstr>India</vt:lpstr>
      <vt:lpstr>Energy Facts</vt:lpstr>
      <vt:lpstr>Climate and Energy Facts</vt:lpstr>
      <vt:lpstr>Climate and Energy Facts</vt:lpstr>
      <vt:lpstr>Climate and Energy Facts</vt:lpstr>
      <vt:lpstr>Climate and Energy Facts</vt:lpstr>
      <vt:lpstr>Climate Facts - Observed</vt:lpstr>
      <vt:lpstr>Climate Facts - Projections</vt:lpstr>
      <vt:lpstr>Climate Change - Perception</vt:lpstr>
      <vt:lpstr>Domestic Climate Policy</vt:lpstr>
      <vt:lpstr>Domestic Climate Policy</vt:lpstr>
      <vt:lpstr>National Action Plan on Climate Change</vt:lpstr>
      <vt:lpstr>National Action Plan on Climate Change</vt:lpstr>
      <vt:lpstr>National Action Plan on Climate Change</vt:lpstr>
      <vt:lpstr>Position on International Climate Policies</vt:lpstr>
      <vt:lpstr>Position on International Climate Policies</vt:lpstr>
      <vt:lpstr>China</vt:lpstr>
      <vt:lpstr>Climate and Energy Facts:  national energy portfolio</vt:lpstr>
      <vt:lpstr>Slide 93</vt:lpstr>
      <vt:lpstr>Slide 94</vt:lpstr>
      <vt:lpstr>Slide 95</vt:lpstr>
      <vt:lpstr>Slide 96</vt:lpstr>
      <vt:lpstr>Slide 97</vt:lpstr>
      <vt:lpstr>Climate and Energy Facts: national emissions</vt:lpstr>
      <vt:lpstr>Slide 99</vt:lpstr>
      <vt:lpstr>Slide 100</vt:lpstr>
      <vt:lpstr>Climate and Energy Facts: national temperature change</vt:lpstr>
      <vt:lpstr>Climate and Energy Facts: Climate disaster</vt:lpstr>
      <vt:lpstr>Slide 103</vt:lpstr>
      <vt:lpstr>Slide 104</vt:lpstr>
      <vt:lpstr>Climate and Energy Facts: Public perception</vt:lpstr>
      <vt:lpstr>Domestic Climate Policies:  mitigation policies</vt:lpstr>
      <vt:lpstr>Slide 107</vt:lpstr>
      <vt:lpstr>Slide 108</vt:lpstr>
      <vt:lpstr>Slide 109</vt:lpstr>
      <vt:lpstr>Slide 110</vt:lpstr>
      <vt:lpstr>Domestic Climate Policies:  adaptation policies</vt:lpstr>
      <vt:lpstr>Development of Alternative Energy Technologies</vt:lpstr>
      <vt:lpstr>Nuclear</vt:lpstr>
      <vt:lpstr>Slide 114</vt:lpstr>
      <vt:lpstr>Hydro, Solar, Wind</vt:lpstr>
      <vt:lpstr>Slide 116</vt:lpstr>
      <vt:lpstr>biomass</vt:lpstr>
      <vt:lpstr>Major barriers to domestic policy</vt:lpstr>
      <vt:lpstr>Position on International Climate Policies: international negotiation</vt:lpstr>
      <vt:lpstr>Slide 120</vt:lpstr>
      <vt:lpstr>Heading into Cancun</vt:lpstr>
      <vt:lpstr>Position on International Climate Policies: other international cooperation</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 102: U.S. and International Climate Policy Options</dc:title>
  <dc:creator>Caleb Waugh</dc:creator>
  <cp:lastModifiedBy>Caleb Joseph Waugh</cp:lastModifiedBy>
  <cp:revision>4</cp:revision>
  <dcterms:created xsi:type="dcterms:W3CDTF">2006-08-16T00:00:00Z</dcterms:created>
  <dcterms:modified xsi:type="dcterms:W3CDTF">2011-01-18T03:41:17Z</dcterms:modified>
</cp:coreProperties>
</file>