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4" r:id="rId5"/>
    <p:sldId id="265" r:id="rId6"/>
    <p:sldId id="259" r:id="rId7"/>
    <p:sldId id="263" r:id="rId8"/>
    <p:sldId id="269" r:id="rId9"/>
    <p:sldId id="267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4C04F9-A4A4-4D0C-8E21-C439695A11AB}" type="datetimeFigureOut">
              <a:rPr lang="zh-CN" altLang="en-US" smtClean="0"/>
              <a:t>2011-2-19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E763F3-0562-4229-9F57-4DFCD8A841A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Technical Solutions </a:t>
            </a:r>
            <a:br>
              <a:rPr lang="en-US" altLang="zh-CN" dirty="0" smtClean="0"/>
            </a:br>
            <a:r>
              <a:rPr lang="en-US" altLang="zh-CN" dirty="0" smtClean="0"/>
              <a:t>for City Traffic Congestion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en-US" altLang="zh-CN" dirty="0" err="1" smtClean="0"/>
              <a:t>Rong</a:t>
            </a:r>
            <a:endParaRPr lang="en-US" altLang="zh-CN" dirty="0" smtClean="0"/>
          </a:p>
          <a:p>
            <a:pPr>
              <a:buFontTx/>
              <a:buChar char="-"/>
            </a:pPr>
            <a:r>
              <a:rPr lang="en-US" altLang="zh-CN" dirty="0" smtClean="0"/>
              <a:t>China Policy Group @ MIT</a:t>
            </a:r>
          </a:p>
          <a:p>
            <a:pPr>
              <a:buFontTx/>
              <a:buChar char="-"/>
            </a:pPr>
            <a:r>
              <a:rPr lang="en-US" altLang="zh-CN" dirty="0" smtClean="0"/>
              <a:t>2/20/2011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Technical Solutions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Adding Capacity</a:t>
            </a:r>
          </a:p>
          <a:p>
            <a:r>
              <a:rPr lang="en-US" altLang="zh-CN" dirty="0" smtClean="0"/>
              <a:t>Road Infrastructure </a:t>
            </a:r>
          </a:p>
          <a:p>
            <a:pPr lvl="1"/>
            <a:r>
              <a:rPr lang="en-US" altLang="zh-CN" dirty="0" smtClean="0"/>
              <a:t>Bridge &amp; tunnels, junction design</a:t>
            </a:r>
          </a:p>
          <a:p>
            <a:pPr lvl="1"/>
            <a:r>
              <a:rPr lang="en-US" altLang="zh-CN" dirty="0" smtClean="0"/>
              <a:t>Bus Transit</a:t>
            </a:r>
          </a:p>
          <a:p>
            <a:r>
              <a:rPr lang="en-US" altLang="zh-CN" dirty="0" smtClean="0"/>
              <a:t>Traffic Management/Reduce Demand</a:t>
            </a:r>
          </a:p>
          <a:p>
            <a:pPr lvl="1"/>
            <a:r>
              <a:rPr lang="en-US" altLang="zh-CN" dirty="0" smtClean="0"/>
              <a:t>Parking Management</a:t>
            </a:r>
          </a:p>
          <a:p>
            <a:pPr lvl="1"/>
            <a:r>
              <a:rPr lang="en-US" altLang="zh-CN" dirty="0" smtClean="0"/>
              <a:t>Congestion Price </a:t>
            </a:r>
          </a:p>
          <a:p>
            <a:pPr lvl="1"/>
            <a:r>
              <a:rPr lang="en-US" altLang="zh-CN" dirty="0" smtClean="0"/>
              <a:t>Navigating and forecasting via new technologies</a:t>
            </a:r>
          </a:p>
          <a:p>
            <a:r>
              <a:rPr lang="en-US" altLang="zh-CN" dirty="0" smtClean="0"/>
              <a:t>Urban Planning</a:t>
            </a:r>
          </a:p>
          <a:p>
            <a:pPr lvl="1"/>
            <a:r>
              <a:rPr lang="en-US" altLang="zh-CN" dirty="0" smtClean="0"/>
              <a:t>Zoning</a:t>
            </a:r>
          </a:p>
          <a:p>
            <a:r>
              <a:rPr lang="en-US" altLang="zh-CN" dirty="0" smtClean="0"/>
              <a:t>Others – promoting cycling, online shopping, etc.</a:t>
            </a:r>
          </a:p>
          <a:p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Technical Solutions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Adding Capacity</a:t>
            </a:r>
          </a:p>
          <a:p>
            <a:r>
              <a:rPr lang="en-US" altLang="zh-CN" dirty="0" smtClean="0"/>
              <a:t>Road Infrastructure </a:t>
            </a:r>
          </a:p>
          <a:p>
            <a:pPr lvl="1"/>
            <a:r>
              <a:rPr lang="en-US" altLang="zh-CN" dirty="0" smtClean="0"/>
              <a:t>Bridge &amp; tunnels, </a:t>
            </a:r>
            <a:r>
              <a:rPr lang="en-US" altLang="zh-CN" dirty="0"/>
              <a:t>j</a:t>
            </a:r>
            <a:r>
              <a:rPr lang="en-US" altLang="zh-CN" dirty="0" smtClean="0"/>
              <a:t>unction design</a:t>
            </a:r>
          </a:p>
          <a:p>
            <a:pPr lvl="1"/>
            <a:r>
              <a:rPr lang="en-US" altLang="zh-CN" b="1" i="1" dirty="0" smtClean="0"/>
              <a:t>Bus Transit</a:t>
            </a:r>
            <a:endParaRPr lang="en-US" altLang="zh-CN" b="1" i="1" dirty="0" smtClean="0"/>
          </a:p>
          <a:p>
            <a:r>
              <a:rPr lang="en-US" altLang="zh-CN" b="1" i="1" dirty="0" smtClean="0"/>
              <a:t>Traffic Management/Reduce Demand</a:t>
            </a:r>
          </a:p>
          <a:p>
            <a:pPr lvl="1"/>
            <a:r>
              <a:rPr lang="en-US" altLang="zh-CN" b="1" i="1" dirty="0" smtClean="0"/>
              <a:t>Parking Management</a:t>
            </a:r>
          </a:p>
          <a:p>
            <a:pPr lvl="1"/>
            <a:r>
              <a:rPr lang="en-US" altLang="zh-CN" b="1" i="1" dirty="0" smtClean="0"/>
              <a:t>Congestion Price </a:t>
            </a:r>
          </a:p>
          <a:p>
            <a:pPr lvl="1"/>
            <a:r>
              <a:rPr lang="en-US" altLang="zh-CN" b="1" i="1" dirty="0" smtClean="0"/>
              <a:t>Navigating and forecasting via new technologies</a:t>
            </a:r>
          </a:p>
          <a:p>
            <a:r>
              <a:rPr lang="en-US" altLang="zh-CN" dirty="0" smtClean="0"/>
              <a:t>Urban Planning</a:t>
            </a:r>
          </a:p>
          <a:p>
            <a:pPr lvl="1"/>
            <a:r>
              <a:rPr lang="en-US" altLang="zh-CN" dirty="0" smtClean="0"/>
              <a:t>Zoning</a:t>
            </a:r>
          </a:p>
          <a:p>
            <a:r>
              <a:rPr lang="en-US" altLang="zh-CN" dirty="0" smtClean="0"/>
              <a:t>Others – promoting cycling, online shopping, etc.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Bus Transit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Bus only!</a:t>
            </a:r>
          </a:p>
          <a:p>
            <a:r>
              <a:rPr lang="en-US" altLang="zh-CN" dirty="0" smtClean="0"/>
              <a:t>Convenient</a:t>
            </a:r>
          </a:p>
          <a:p>
            <a:pPr lvl="1"/>
            <a:r>
              <a:rPr lang="en-US" altLang="zh-CN" dirty="0" smtClean="0"/>
              <a:t>Connection with railway</a:t>
            </a:r>
          </a:p>
          <a:p>
            <a:pPr lvl="1"/>
            <a:r>
              <a:rPr lang="en-US" altLang="zh-CN" dirty="0" smtClean="0"/>
              <a:t>Timing</a:t>
            </a:r>
          </a:p>
          <a:p>
            <a:r>
              <a:rPr lang="en-US" altLang="zh-CN" dirty="0" smtClean="0"/>
              <a:t>Aesthetic &amp; Comfortable</a:t>
            </a:r>
          </a:p>
          <a:p>
            <a:r>
              <a:rPr lang="en-US" altLang="zh-CN" dirty="0" smtClean="0"/>
              <a:t>Case: Tokyo</a:t>
            </a:r>
          </a:p>
          <a:p>
            <a:pPr lvl="1"/>
            <a:r>
              <a:rPr lang="zh-CN" altLang="en-US" sz="2400" dirty="0" smtClean="0"/>
              <a:t>北京和日本东京相比，两个城市人口数量相当，都是两千万人左右，北京公交分担率为</a:t>
            </a:r>
            <a:r>
              <a:rPr lang="en-US" altLang="zh-CN" sz="2400" dirty="0" smtClean="0"/>
              <a:t>38.9%</a:t>
            </a:r>
            <a:r>
              <a:rPr lang="zh-CN" altLang="en-US" sz="2400" dirty="0" smtClean="0"/>
              <a:t>，而东京的轨道交通分担率却达到了</a:t>
            </a:r>
            <a:r>
              <a:rPr lang="en-US" altLang="zh-CN" sz="2400" dirty="0" smtClean="0"/>
              <a:t>91%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Technical Solutions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Adding Capacity</a:t>
            </a:r>
          </a:p>
          <a:p>
            <a:r>
              <a:rPr lang="en-US" altLang="zh-CN" dirty="0" smtClean="0"/>
              <a:t>Road Infrastructure </a:t>
            </a:r>
          </a:p>
          <a:p>
            <a:pPr lvl="1"/>
            <a:r>
              <a:rPr lang="en-US" altLang="zh-CN" dirty="0" smtClean="0"/>
              <a:t>Bridge &amp; tunnels, </a:t>
            </a:r>
            <a:r>
              <a:rPr lang="en-US" altLang="zh-CN" dirty="0"/>
              <a:t>j</a:t>
            </a:r>
            <a:r>
              <a:rPr lang="en-US" altLang="zh-CN" dirty="0" smtClean="0"/>
              <a:t>unction design</a:t>
            </a:r>
          </a:p>
          <a:p>
            <a:pPr lvl="1"/>
            <a:r>
              <a:rPr lang="en-US" altLang="zh-CN" dirty="0" smtClean="0"/>
              <a:t>Bus Transit</a:t>
            </a:r>
            <a:endParaRPr lang="en-US" altLang="zh-CN" dirty="0" smtClean="0"/>
          </a:p>
          <a:p>
            <a:r>
              <a:rPr lang="en-US" altLang="zh-CN" b="1" i="1" dirty="0" smtClean="0"/>
              <a:t>Traffic Management/Reduce Demand</a:t>
            </a:r>
          </a:p>
          <a:p>
            <a:pPr lvl="1"/>
            <a:r>
              <a:rPr lang="en-US" altLang="zh-CN" b="1" i="1" dirty="0" smtClean="0"/>
              <a:t>Parking Management</a:t>
            </a:r>
          </a:p>
          <a:p>
            <a:pPr lvl="1"/>
            <a:r>
              <a:rPr lang="en-US" altLang="zh-CN" b="1" i="1" dirty="0" smtClean="0"/>
              <a:t>Congestion Price </a:t>
            </a:r>
          </a:p>
          <a:p>
            <a:pPr lvl="1"/>
            <a:r>
              <a:rPr lang="en-US" altLang="zh-CN" b="1" i="1" dirty="0" smtClean="0"/>
              <a:t>Navigating and forecasting via new technologies</a:t>
            </a:r>
          </a:p>
          <a:p>
            <a:r>
              <a:rPr lang="en-US" altLang="zh-CN" dirty="0" smtClean="0"/>
              <a:t>Urban Planning</a:t>
            </a:r>
          </a:p>
          <a:p>
            <a:pPr lvl="1"/>
            <a:r>
              <a:rPr lang="en-US" altLang="zh-CN" dirty="0" smtClean="0"/>
              <a:t>Zoning</a:t>
            </a:r>
          </a:p>
          <a:p>
            <a:r>
              <a:rPr lang="en-US" altLang="zh-CN" dirty="0" smtClean="0"/>
              <a:t>Others – promoting cycling, online shopping, etc.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Parking Management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Circling: 30% of traffic in dense urban district</a:t>
            </a:r>
          </a:p>
          <a:p>
            <a:r>
              <a:rPr lang="en-US" altLang="zh-CN" dirty="0" smtClean="0"/>
              <a:t>Strategies: pricing and controlling availability</a:t>
            </a:r>
          </a:p>
          <a:p>
            <a:r>
              <a:rPr lang="en-US" altLang="zh-CN" dirty="0" smtClean="0"/>
              <a:t>New: online reservation, etc.</a:t>
            </a:r>
          </a:p>
          <a:p>
            <a:endParaRPr lang="en-US" altLang="zh-CN" sz="2800" i="1" dirty="0" smtClean="0"/>
          </a:p>
          <a:p>
            <a:pPr>
              <a:buNone/>
            </a:pPr>
            <a:r>
              <a:rPr lang="zh-CN" altLang="en-US" sz="2800" b="1" i="1" dirty="0" smtClean="0"/>
              <a:t>北京市治堵方案细则</a:t>
            </a:r>
            <a:endParaRPr lang="en-US" altLang="zh-CN" sz="2800" i="1" dirty="0"/>
          </a:p>
          <a:p>
            <a:r>
              <a:rPr lang="en-US" altLang="zh-CN" sz="2800" i="1" dirty="0" smtClean="0"/>
              <a:t>6</a:t>
            </a:r>
            <a:r>
              <a:rPr lang="zh-CN" altLang="en-US" sz="2800" i="1" dirty="0" smtClean="0"/>
              <a:t>）建设中心城</a:t>
            </a:r>
            <a:r>
              <a:rPr lang="en-US" altLang="zh-CN" sz="2800" i="1" dirty="0" smtClean="0"/>
              <a:t>5</a:t>
            </a:r>
            <a:r>
              <a:rPr lang="zh-CN" altLang="en-US" sz="2800" i="1" dirty="0" smtClean="0"/>
              <a:t>万个以上公共停车位</a:t>
            </a:r>
            <a:endParaRPr lang="en-US" altLang="zh-CN" sz="2800" i="1" dirty="0" smtClean="0"/>
          </a:p>
          <a:p>
            <a:r>
              <a:rPr lang="en-US" altLang="zh-CN" sz="2800" i="1" dirty="0" smtClean="0"/>
              <a:t>7</a:t>
            </a:r>
            <a:r>
              <a:rPr lang="zh-CN" altLang="en-US" sz="2800" i="1" dirty="0" smtClean="0"/>
              <a:t>） 因地制宜建设</a:t>
            </a:r>
            <a:r>
              <a:rPr lang="en-US" altLang="zh-CN" sz="2800" i="1" dirty="0" smtClean="0"/>
              <a:t>20</a:t>
            </a:r>
            <a:r>
              <a:rPr lang="zh-CN" altLang="en-US" sz="2800" i="1" dirty="0" smtClean="0"/>
              <a:t>万个基本停车位</a:t>
            </a:r>
            <a:endParaRPr lang="en-US" altLang="zh-CN" sz="2800" i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Congestion Pricing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London Best Practice</a:t>
            </a:r>
          </a:p>
          <a:p>
            <a:pPr lvl="1"/>
            <a:r>
              <a:rPr lang="en-US" dirty="0" smtClean="0"/>
              <a:t>£8 </a:t>
            </a:r>
            <a:r>
              <a:rPr lang="en-US" altLang="zh-CN" dirty="0" smtClean="0"/>
              <a:t>per </a:t>
            </a:r>
            <a:r>
              <a:rPr lang="en-US" dirty="0" smtClean="0"/>
              <a:t>day per vehicle within the zone</a:t>
            </a:r>
          </a:p>
          <a:p>
            <a:pPr lvl="1"/>
            <a:r>
              <a:rPr lang="en-US" dirty="0" smtClean="0"/>
              <a:t>7:00am-6:00pm,  Monday-Friday</a:t>
            </a:r>
          </a:p>
          <a:p>
            <a:pPr lvl="1"/>
            <a:r>
              <a:rPr lang="en-US" dirty="0" smtClean="0"/>
              <a:t>Penalty: £60 and £180 </a:t>
            </a:r>
          </a:p>
          <a:p>
            <a:pPr lvl="1"/>
            <a:r>
              <a:rPr lang="en-US" altLang="zh-CN" dirty="0" smtClean="0"/>
              <a:t>Implementation: </a:t>
            </a:r>
            <a:r>
              <a:rPr lang="en-US" dirty="0" smtClean="0"/>
              <a:t>Automatic Number Plate Recognition</a:t>
            </a:r>
          </a:p>
          <a:p>
            <a:pPr lvl="1"/>
            <a:r>
              <a:rPr lang="en-US" dirty="0" smtClean="0"/>
              <a:t>Results: 20% (conservative estimation) traffic reduction in central zone</a:t>
            </a:r>
          </a:p>
          <a:p>
            <a:r>
              <a:rPr lang="en-US" dirty="0" smtClean="0"/>
              <a:t>Another good practice: Singapore</a:t>
            </a:r>
          </a:p>
          <a:p>
            <a:endParaRPr lang="en-US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Navigating and forecasting via new technologies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Radio and LED traffic info board</a:t>
            </a:r>
          </a:p>
          <a:p>
            <a:r>
              <a:rPr lang="en-US" altLang="zh-CN" dirty="0" smtClean="0"/>
              <a:t>Via GPS (routing and parking guidance)</a:t>
            </a:r>
          </a:p>
          <a:p>
            <a:r>
              <a:rPr lang="en-US" dirty="0" smtClean="0"/>
              <a:t>Mobile sensor network </a:t>
            </a:r>
          </a:p>
          <a:p>
            <a:pPr lvl="1"/>
            <a:r>
              <a:rPr lang="en-US" dirty="0" err="1" smtClean="0"/>
              <a:t>CarTel</a:t>
            </a:r>
            <a:r>
              <a:rPr lang="en-US" dirty="0" smtClean="0"/>
              <a:t> at MIT via Wiki, GPS, Bluetooth, 3G</a:t>
            </a:r>
          </a:p>
          <a:p>
            <a:r>
              <a:rPr lang="en-US" dirty="0" smtClean="0"/>
              <a:t>Future Urban Mobility Program at MIT (SMART)</a:t>
            </a:r>
          </a:p>
          <a:p>
            <a:pPr lvl="1"/>
            <a:r>
              <a:rPr lang="en-US" dirty="0" smtClean="0"/>
              <a:t>Pillar 1: Networked Computing and Control</a:t>
            </a:r>
          </a:p>
          <a:p>
            <a:pPr lvl="1"/>
            <a:r>
              <a:rPr lang="en-US" dirty="0" smtClean="0"/>
              <a:t>Pillar 2: Improving forecast, routing, land use, energy use, etc.</a:t>
            </a:r>
          </a:p>
          <a:p>
            <a:pPr lvl="1"/>
            <a:r>
              <a:rPr lang="en-US" dirty="0" smtClean="0"/>
              <a:t>Pillar 3: Evaluation and measure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Appearance in</a:t>
            </a:r>
            <a:r>
              <a:rPr lang="zh-CN" altLang="en-US" b="1" dirty="0" smtClean="0"/>
              <a:t>北京市治堵方案细则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1600" dirty="0" smtClean="0"/>
              <a:t>Adding Capacity </a:t>
            </a:r>
            <a:r>
              <a:rPr lang="en-US" altLang="zh-CN" sz="1600" dirty="0" smtClean="0"/>
              <a:t>/ </a:t>
            </a:r>
            <a:r>
              <a:rPr lang="en-US" altLang="zh-CN" sz="1600" dirty="0" smtClean="0"/>
              <a:t>Road Infrastructure </a:t>
            </a:r>
          </a:p>
          <a:p>
            <a:pPr lvl="1"/>
            <a:r>
              <a:rPr lang="zh-CN" altLang="en-US" sz="1600" dirty="0" smtClean="0"/>
              <a:t>开建东西二环地下隧道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打通</a:t>
            </a:r>
            <a:r>
              <a:rPr lang="en-US" altLang="zh-CN" sz="1600" dirty="0" smtClean="0"/>
              <a:t>400</a:t>
            </a:r>
            <a:r>
              <a:rPr lang="zh-CN" altLang="en-US" sz="1600" dirty="0" smtClean="0"/>
              <a:t>公里微循环路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升级</a:t>
            </a:r>
            <a:r>
              <a:rPr lang="en-US" altLang="zh-CN" sz="1600" dirty="0" smtClean="0"/>
              <a:t>478</a:t>
            </a:r>
            <a:r>
              <a:rPr lang="zh-CN" altLang="en-US" sz="1600" dirty="0" smtClean="0"/>
              <a:t>公里高速公路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新地铁开通</a:t>
            </a:r>
            <a:endParaRPr lang="en-US" altLang="zh-CN" sz="1600" dirty="0" smtClean="0"/>
          </a:p>
          <a:p>
            <a:pPr lvl="1"/>
            <a:r>
              <a:rPr lang="zh-CN" altLang="en-US" sz="1600" dirty="0" smtClean="0">
                <a:solidFill>
                  <a:srgbClr val="FF0000"/>
                </a:solidFill>
              </a:rPr>
              <a:t>保障公交专用道路权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sz="1600" dirty="0" smtClean="0"/>
              <a:t>新增</a:t>
            </a:r>
            <a:r>
              <a:rPr lang="en-US" altLang="zh-CN" sz="1600" dirty="0" smtClean="0"/>
              <a:t>150</a:t>
            </a:r>
            <a:r>
              <a:rPr lang="zh-CN" altLang="en-US" sz="1600" dirty="0" smtClean="0"/>
              <a:t>公里专用道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新添袖珍公交线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建成九个综合客运交通枢纽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新增公共停车位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地下环廊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增加驻车换乘停车位</a:t>
            </a:r>
            <a:endParaRPr lang="en-US" altLang="zh-CN" sz="1600" dirty="0" smtClean="0"/>
          </a:p>
          <a:p>
            <a:pPr lvl="1"/>
            <a:r>
              <a:rPr lang="zh-CN" altLang="en-US" sz="1600" dirty="0" smtClean="0">
                <a:solidFill>
                  <a:srgbClr val="FF0000"/>
                </a:solidFill>
              </a:rPr>
              <a:t>优化调整地面公交线网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sz="1600" dirty="0" smtClean="0"/>
              <a:t>自行车租赁点试运营</a:t>
            </a:r>
            <a:endParaRPr lang="en-US" altLang="zh-CN" sz="1600" dirty="0" smtClean="0"/>
          </a:p>
          <a:p>
            <a:pPr lvl="1"/>
            <a:endParaRPr lang="en-US" altLang="zh-CN" sz="1600" dirty="0" smtClean="0"/>
          </a:p>
        </p:txBody>
      </p:sp>
      <p:sp>
        <p:nvSpPr>
          <p:cNvPr id="4" name="矩形 3"/>
          <p:cNvSpPr/>
          <p:nvPr/>
        </p:nvSpPr>
        <p:spPr>
          <a:xfrm>
            <a:off x="4644008" y="1628800"/>
            <a:ext cx="40324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</a:rPr>
              <a:t>Traffic Management/Reduce Demand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引导机关社区错时停车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班车校车将上岗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重点区域研究收取拥堵费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重点路段必要时限时单双号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动态信息提示交通出行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</a:rPr>
              <a:t>Urban Planning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严格控制中心城建设总量增量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</a:rPr>
              <a:t>Others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prstClr val="black"/>
                </a:solidFill>
              </a:rPr>
              <a:t>不再增加公务用车指标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1600" dirty="0">
                <a:solidFill>
                  <a:srgbClr val="7030A0"/>
                </a:solidFill>
              </a:rPr>
              <a:t>合理调控小客车总量增长速度，缓解机动车总量过快增长</a:t>
            </a:r>
            <a:endParaRPr lang="en-US" altLang="zh-CN" sz="16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229200"/>
            <a:ext cx="4248472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Difficulties: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1600" b="1" dirty="0" smtClean="0"/>
              <a:t>汽车刚性需求</a:t>
            </a:r>
            <a:endParaRPr lang="en-US" altLang="zh-CN" sz="1600" b="1" dirty="0" smtClean="0"/>
          </a:p>
          <a:p>
            <a:pPr>
              <a:buFont typeface="Wingdings" pitchFamily="2" charset="2"/>
              <a:buChar char="u"/>
            </a:pPr>
            <a:r>
              <a:rPr lang="zh-CN" altLang="en-US" sz="1600" b="1" dirty="0" smtClean="0"/>
              <a:t>公务车和有钱人</a:t>
            </a:r>
            <a:endParaRPr lang="en-US" altLang="zh-CN" sz="1600" b="1" dirty="0" smtClean="0"/>
          </a:p>
          <a:p>
            <a:pPr>
              <a:buFont typeface="Wingdings" pitchFamily="2" charset="2"/>
              <a:buChar char="u"/>
            </a:pPr>
            <a:r>
              <a:rPr lang="zh-CN" altLang="en-US" sz="1600" b="1" dirty="0" smtClean="0"/>
              <a:t>公交系统庞大；管理水平低下</a:t>
            </a:r>
            <a:endParaRPr lang="en-US" altLang="zh-CN" sz="1600" b="1" dirty="0" smtClean="0"/>
          </a:p>
          <a:p>
            <a:pPr>
              <a:buFont typeface="Wingdings" pitchFamily="2" charset="2"/>
              <a:buChar char="u"/>
            </a:pPr>
            <a:r>
              <a:rPr lang="zh-CN" altLang="en-US" sz="1600" b="1" dirty="0" smtClean="0"/>
              <a:t>交通违章管不了</a:t>
            </a:r>
            <a:endParaRPr lang="en-US" altLang="zh-CN" sz="1600" b="1" dirty="0" smtClean="0"/>
          </a:p>
          <a:p>
            <a:pPr>
              <a:buFont typeface="Wingdings" pitchFamily="2" charset="2"/>
              <a:buChar char="u"/>
            </a:pPr>
            <a:r>
              <a:rPr lang="zh-CN" altLang="en-US" sz="1600" b="1" dirty="0" smtClean="0"/>
              <a:t>高速收费，特权车，限购令激起反感民意</a:t>
            </a:r>
            <a:endParaRPr lang="en-US" altLang="zh-CN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</TotalTime>
  <Words>514</Words>
  <Application>Microsoft Office PowerPoint</Application>
  <PresentationFormat>全屏显示(4:3)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跋涉</vt:lpstr>
      <vt:lpstr>Technical Solutions  for City Traffic Congestion</vt:lpstr>
      <vt:lpstr>Technical Solutions</vt:lpstr>
      <vt:lpstr>Technical Solutions</vt:lpstr>
      <vt:lpstr>Bus Transit</vt:lpstr>
      <vt:lpstr>Technical Solutions</vt:lpstr>
      <vt:lpstr>Parking Management</vt:lpstr>
      <vt:lpstr>Congestion Pricing</vt:lpstr>
      <vt:lpstr>Navigating and forecasting via new technologies</vt:lpstr>
      <vt:lpstr>Appearance in北京市治堵方案细则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8</cp:revision>
  <dcterms:created xsi:type="dcterms:W3CDTF">2011-02-19T17:54:45Z</dcterms:created>
  <dcterms:modified xsi:type="dcterms:W3CDTF">2011-02-19T20:16:39Z</dcterms:modified>
</cp:coreProperties>
</file>