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86" r:id="rId1"/>
    <p:sldMasterId id="2147483866" r:id="rId2"/>
  </p:sldMasterIdLst>
  <p:notesMasterIdLst>
    <p:notesMasterId r:id="rId20"/>
  </p:notesMasterIdLst>
  <p:sldIdLst>
    <p:sldId id="492" r:id="rId3"/>
    <p:sldId id="493" r:id="rId4"/>
    <p:sldId id="256" r:id="rId5"/>
    <p:sldId id="316" r:id="rId6"/>
    <p:sldId id="498" r:id="rId7"/>
    <p:sldId id="501" r:id="rId8"/>
    <p:sldId id="499" r:id="rId9"/>
    <p:sldId id="507" r:id="rId10"/>
    <p:sldId id="494" r:id="rId11"/>
    <p:sldId id="500" r:id="rId12"/>
    <p:sldId id="506" r:id="rId13"/>
    <p:sldId id="503" r:id="rId14"/>
    <p:sldId id="454" r:id="rId15"/>
    <p:sldId id="497" r:id="rId16"/>
    <p:sldId id="504" r:id="rId17"/>
    <p:sldId id="505" r:id="rId18"/>
    <p:sldId id="456" r:id="rId19"/>
  </p:sldIdLst>
  <p:sldSz cx="9144000" cy="6858000" type="screen4x3"/>
  <p:notesSz cx="7150100" cy="94488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FF"/>
    <a:srgbClr val="EAEAEA"/>
    <a:srgbClr val="FF9900"/>
    <a:srgbClr val="CC0000"/>
    <a:srgbClr val="ADAEB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8867" autoAdjust="0"/>
    <p:restoredTop sz="95204" autoAdjust="0"/>
  </p:normalViewPr>
  <p:slideViewPr>
    <p:cSldViewPr>
      <p:cViewPr>
        <p:scale>
          <a:sx n="100" d="100"/>
          <a:sy n="100" d="100"/>
        </p:scale>
        <p:origin x="-1014" y="64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75" d="100"/>
        <a:sy n="75" d="100"/>
      </p:scale>
      <p:origin x="0" y="0"/>
    </p:cViewPr>
  </p:notesTextViewPr>
  <p:sorterViewPr>
    <p:cViewPr>
      <p:scale>
        <a:sx n="100" d="100"/>
        <a:sy n="100" d="100"/>
      </p:scale>
      <p:origin x="0" y="4440"/>
    </p:cViewPr>
  </p:sorterViewPr>
  <p:notesViewPr>
    <p:cSldViewPr>
      <p:cViewPr varScale="1">
        <p:scale>
          <a:sx n="54" d="100"/>
          <a:sy n="54" d="100"/>
        </p:scale>
        <p:origin x="-1806" y="-96"/>
      </p:cViewPr>
      <p:guideLst>
        <p:guide orient="horz" pos="2976"/>
        <p:guide pos="2252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0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98800" cy="47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751" tIns="47375" rIns="94751" bIns="47375" numCol="1" anchor="t" anchorCtr="0" compatLnSpc="1">
            <a:prstTxWarp prst="textNoShape">
              <a:avLst/>
            </a:prstTxWarp>
          </a:bodyPr>
          <a:lstStyle>
            <a:lvl1pPr defTabSz="947738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1709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49713" y="0"/>
            <a:ext cx="3098800" cy="47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751" tIns="47375" rIns="94751" bIns="47375" numCol="1" anchor="t" anchorCtr="0" compatLnSpc="1">
            <a:prstTxWarp prst="textNoShape">
              <a:avLst/>
            </a:prstTxWarp>
          </a:bodyPr>
          <a:lstStyle>
            <a:lvl1pPr algn="r" defTabSz="947738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48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12850" y="708025"/>
            <a:ext cx="4724400" cy="35433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1709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15963" y="4487863"/>
            <a:ext cx="5718175" cy="4252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751" tIns="47375" rIns="94751" bIns="4737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1709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974138"/>
            <a:ext cx="3098800" cy="47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751" tIns="47375" rIns="94751" bIns="47375" numCol="1" anchor="b" anchorCtr="0" compatLnSpc="1">
            <a:prstTxWarp prst="textNoShape">
              <a:avLst/>
            </a:prstTxWarp>
          </a:bodyPr>
          <a:lstStyle>
            <a:lvl1pPr defTabSz="947738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1709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49713" y="8974138"/>
            <a:ext cx="3098800" cy="47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751" tIns="47375" rIns="94751" bIns="47375" numCol="1" anchor="b" anchorCtr="0" compatLnSpc="1">
            <a:prstTxWarp prst="textNoShape">
              <a:avLst/>
            </a:prstTxWarp>
          </a:bodyPr>
          <a:lstStyle>
            <a:lvl1pPr algn="r" defTabSz="947738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fld id="{666BE8B7-3E95-4CCE-8B9A-873304C6F0E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728969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150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2150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defTabSz="947738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5999CD72-2871-4C36-AAD3-27DCA3F6C993}" type="slidenum">
              <a:rPr lang="en-US" smtClean="0">
                <a:latin typeface="Arial" charset="0"/>
              </a:rPr>
              <a:pPr/>
              <a:t>1</a:t>
            </a:fld>
            <a:endParaRPr lang="en-US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969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2970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defTabSz="947738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970389FB-D6FA-4F2D-9889-340005A73FDE}" type="slidenum">
              <a:rPr lang="en-US" smtClean="0">
                <a:latin typeface="Arial" charset="0"/>
              </a:rPr>
              <a:pPr/>
              <a:t>10</a:t>
            </a:fld>
            <a:endParaRPr lang="en-US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defTabSz="947738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9A9B45D3-831C-4490-B832-A361735E1176}" type="slidenum">
              <a:rPr lang="en-US" smtClean="0">
                <a:latin typeface="Arial" charset="0"/>
              </a:rPr>
              <a:pPr/>
              <a:t>12</a:t>
            </a:fld>
            <a:endParaRPr lang="en-US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277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3277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defTabSz="947738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4F460DE6-D1EA-416B-98E7-F6A79A00E410}" type="slidenum">
              <a:rPr lang="en-US" smtClean="0">
                <a:latin typeface="Arial" charset="0"/>
              </a:rPr>
              <a:pPr/>
              <a:t>13</a:t>
            </a:fld>
            <a:endParaRPr lang="en-US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3379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defTabSz="947738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8CB197A1-A001-4566-AAF6-165756CA28B4}" type="slidenum">
              <a:rPr lang="en-US" smtClean="0">
                <a:latin typeface="Arial" charset="0"/>
              </a:rPr>
              <a:pPr/>
              <a:t>14</a:t>
            </a:fld>
            <a:endParaRPr lang="en-US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481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3482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defTabSz="947738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F6807649-7641-4945-9685-18A320CA7AF6}" type="slidenum">
              <a:rPr lang="en-US" smtClean="0">
                <a:latin typeface="Arial" charset="0"/>
              </a:rPr>
              <a:pPr/>
              <a:t>15</a:t>
            </a:fld>
            <a:endParaRPr lang="en-US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686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3686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defTabSz="947738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35460C82-A7FF-4424-B6E8-66A64F21BE34}" type="slidenum">
              <a:rPr lang="en-US" smtClean="0">
                <a:latin typeface="Arial" charset="0"/>
              </a:rPr>
              <a:pPr/>
              <a:t>17</a:t>
            </a:fld>
            <a:endParaRPr lang="en-US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253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2253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defTabSz="947738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B8A0FB84-3334-478D-B299-EDA3F502F725}" type="slidenum">
              <a:rPr lang="en-US" smtClean="0">
                <a:latin typeface="Arial" charset="0"/>
              </a:rPr>
              <a:pPr/>
              <a:t>2</a:t>
            </a:fld>
            <a:endParaRPr lang="en-US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355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2355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defTabSz="947738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00D7203B-EC1D-4471-8938-E1ABCAEC6298}" type="slidenum">
              <a:rPr lang="en-US" smtClean="0">
                <a:latin typeface="Arial" charset="0"/>
              </a:rPr>
              <a:pPr/>
              <a:t>3</a:t>
            </a:fld>
            <a:endParaRPr lang="en-US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457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2458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defTabSz="947738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492D62E2-0CA7-4FF6-9DA3-AF0B44EE49B3}" type="slidenum">
              <a:rPr lang="en-US" smtClean="0">
                <a:latin typeface="Arial" charset="0"/>
              </a:rPr>
              <a:pPr/>
              <a:t>4</a:t>
            </a:fld>
            <a:endParaRPr lang="en-US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560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2560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defTabSz="947738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A8DCF5AA-6B45-4988-AF24-934D05B67041}" type="slidenum">
              <a:rPr lang="en-US" smtClean="0">
                <a:latin typeface="Arial" charset="0"/>
              </a:rPr>
              <a:pPr/>
              <a:t>5</a:t>
            </a:fld>
            <a:endParaRPr lang="en-US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662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2662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defTabSz="947738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A0BD4278-62EE-4871-AE8C-89BC0CBA3C64}" type="slidenum">
              <a:rPr lang="en-US" smtClean="0">
                <a:latin typeface="Arial" charset="0"/>
              </a:rPr>
              <a:pPr/>
              <a:t>6</a:t>
            </a:fld>
            <a:endParaRPr lang="en-US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2765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defTabSz="947738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1C827A93-4099-44DA-9BA4-F4C164955F8D}" type="slidenum">
              <a:rPr lang="en-US" smtClean="0">
                <a:latin typeface="Arial" charset="0"/>
              </a:rPr>
              <a:pPr/>
              <a:t>7</a:t>
            </a:fld>
            <a:endParaRPr lang="en-US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560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2560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defTabSz="947738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B30B3B81-0EB4-423C-B808-E0995C9BF701}" type="slidenum">
              <a:rPr lang="en-US" smtClean="0">
                <a:latin typeface="Arial" charset="0"/>
              </a:rPr>
              <a:pPr/>
              <a:t>8</a:t>
            </a:fld>
            <a:endParaRPr lang="en-US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867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2867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defTabSz="947738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48F47116-BE75-4956-AB36-BC4C2ACF484C}" type="slidenum">
              <a:rPr lang="en-US" smtClean="0">
                <a:latin typeface="Arial" charset="0"/>
              </a:rPr>
              <a:pPr/>
              <a:t>9</a:t>
            </a:fld>
            <a:endParaRPr lang="en-US" smtClean="0">
              <a:latin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381000" y="990600"/>
            <a:ext cx="76200" cy="5105400"/>
          </a:xfrm>
          <a:prstGeom prst="rect">
            <a:avLst/>
          </a:prstGeom>
          <a:solidFill>
            <a:schemeClr val="bg2"/>
          </a:solidFill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>
              <a:defRPr/>
            </a:pPr>
            <a:endParaRPr lang="en-US" sz="2400">
              <a:latin typeface="Times New Roman" pitchFamily="18" charset="0"/>
            </a:endParaRPr>
          </a:p>
        </p:txBody>
      </p:sp>
      <p:grpSp>
        <p:nvGrpSpPr>
          <p:cNvPr id="5" name="Group 8"/>
          <p:cNvGrpSpPr>
            <a:grpSpLocks/>
          </p:cNvGrpSpPr>
          <p:nvPr/>
        </p:nvGrpSpPr>
        <p:grpSpPr bwMode="auto">
          <a:xfrm>
            <a:off x="381000" y="304800"/>
            <a:ext cx="8391525" cy="5791200"/>
            <a:chOff x="240" y="192"/>
            <a:chExt cx="5286" cy="3648"/>
          </a:xfrm>
        </p:grpSpPr>
        <p:sp>
          <p:nvSpPr>
            <p:cNvPr id="6" name="Rectangle 9"/>
            <p:cNvSpPr>
              <a:spLocks noChangeArrowheads="1"/>
            </p:cNvSpPr>
            <p:nvPr/>
          </p:nvSpPr>
          <p:spPr bwMode="auto">
            <a:xfrm flipV="1">
              <a:off x="5236" y="192"/>
              <a:ext cx="288" cy="288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rot="10800000" wrap="none" anchor="ctr"/>
            <a:lstStyle/>
            <a:p>
              <a:pPr algn="ctr" eaLnBrk="1" hangingPunct="1">
                <a:defRPr/>
              </a:pPr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7" name="Rectangle 10"/>
            <p:cNvSpPr>
              <a:spLocks noChangeArrowheads="1"/>
            </p:cNvSpPr>
            <p:nvPr/>
          </p:nvSpPr>
          <p:spPr bwMode="auto">
            <a:xfrm flipV="1">
              <a:off x="240" y="192"/>
              <a:ext cx="5004" cy="288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rot="10800000" wrap="none" anchor="ctr"/>
            <a:lstStyle/>
            <a:p>
              <a:pPr algn="ctr" eaLnBrk="1" hangingPunct="1">
                <a:defRPr/>
              </a:pPr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8" name="Rectangle 11"/>
            <p:cNvSpPr>
              <a:spLocks noChangeArrowheads="1"/>
            </p:cNvSpPr>
            <p:nvPr/>
          </p:nvSpPr>
          <p:spPr bwMode="auto">
            <a:xfrm flipV="1">
              <a:off x="240" y="480"/>
              <a:ext cx="5004" cy="144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rot="10800000" wrap="none" anchor="ctr"/>
            <a:lstStyle/>
            <a:p>
              <a:pPr algn="ctr" eaLnBrk="1" hangingPunct="1">
                <a:defRPr/>
              </a:pPr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9" name="Rectangle 12"/>
            <p:cNvSpPr>
              <a:spLocks noChangeArrowheads="1"/>
            </p:cNvSpPr>
            <p:nvPr/>
          </p:nvSpPr>
          <p:spPr bwMode="auto">
            <a:xfrm flipV="1">
              <a:off x="5242" y="480"/>
              <a:ext cx="282" cy="144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rot="10800000" wrap="none" anchor="ctr"/>
            <a:lstStyle/>
            <a:p>
              <a:pPr algn="ctr" eaLnBrk="1" hangingPunct="1">
                <a:defRPr/>
              </a:pPr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10" name="Line 13"/>
            <p:cNvSpPr>
              <a:spLocks noChangeShapeType="1"/>
            </p:cNvSpPr>
            <p:nvPr/>
          </p:nvSpPr>
          <p:spPr bwMode="auto">
            <a:xfrm flipH="1">
              <a:off x="480" y="2256"/>
              <a:ext cx="484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1" name="Rectangle 14"/>
            <p:cNvSpPr>
              <a:spLocks noChangeArrowheads="1"/>
            </p:cNvSpPr>
            <p:nvPr/>
          </p:nvSpPr>
          <p:spPr bwMode="auto">
            <a:xfrm>
              <a:off x="240" y="192"/>
              <a:ext cx="5286" cy="3648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1" hangingPunct="1">
                <a:defRPr/>
              </a:pPr>
              <a:endParaRPr lang="en-US" sz="2400">
                <a:latin typeface="Times New Roman" pitchFamily="18" charset="0"/>
              </a:endParaRPr>
            </a:p>
          </p:txBody>
        </p:sp>
      </p:grpSp>
      <p:pic>
        <p:nvPicPr>
          <p:cNvPr id="12" name="Picture 16" descr="footer_mit_logo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4200" y="6248400"/>
            <a:ext cx="8382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17" descr="trial logo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5400" y="6248400"/>
            <a:ext cx="9144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9203" name="Rectangle 3"/>
          <p:cNvSpPr>
            <a:spLocks noGrp="1" noChangeArrowheads="1"/>
          </p:cNvSpPr>
          <p:nvPr>
            <p:ph type="ctrTitle"/>
          </p:nvPr>
        </p:nvSpPr>
        <p:spPr>
          <a:xfrm>
            <a:off x="762000" y="1371600"/>
            <a:ext cx="7696200" cy="2057400"/>
          </a:xfrm>
        </p:spPr>
        <p:txBody>
          <a:bodyPr/>
          <a:lstStyle>
            <a:lvl1pPr>
              <a:defRPr sz="4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7920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762000" y="3765550"/>
            <a:ext cx="7696200" cy="20574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000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4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0FFD7B-12F1-4718-8970-B42E9B221879}" type="datetime1">
              <a:rPr lang="en-US"/>
              <a:pPr>
                <a:defRPr/>
              </a:pPr>
              <a:t>1/30/2012</a:t>
            </a:fld>
            <a:endParaRPr lang="en-US"/>
          </a:p>
        </p:txBody>
      </p:sp>
      <p:sp>
        <p:nvSpPr>
          <p:cNvPr id="15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" name="Rectangle 7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 b="1"/>
            </a:lvl1pPr>
          </a:lstStyle>
          <a:p>
            <a:pPr>
              <a:defRPr/>
            </a:pPr>
            <a:fld id="{77FBEF85-2497-4C8C-B748-17DB54DABDD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01268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30CB58-C59D-4F9D-B60C-E1927766E4F1}" type="datetime1">
              <a:rPr lang="en-US"/>
              <a:pPr>
                <a:defRPr/>
              </a:pPr>
              <a:t>1/30/2012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3D2C55-5BD9-4484-A8FD-59B25963EE6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21520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533400"/>
            <a:ext cx="2057400" cy="5597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33400"/>
            <a:ext cx="6019800" cy="5597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70DA97-E8C1-4024-B915-C602766C6C3C}" type="datetime1">
              <a:rPr lang="en-US"/>
              <a:pPr>
                <a:defRPr/>
              </a:pPr>
              <a:t>1/30/2012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C3DCA7-8258-4FEA-9C6A-EE4490B8746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441455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CC56AA-083B-405C-877F-D4A098E0B84E}" type="datetimeFigureOut">
              <a:rPr lang="en-US"/>
              <a:pPr>
                <a:defRPr/>
              </a:pPr>
              <a:t>1/30/2012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1FB2C8-F0E6-4422-AB4C-C77551FEC03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110691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CC56AA-083B-405C-877F-D4A098E0B84E}" type="datetimeFigureOut">
              <a:rPr lang="en-US"/>
              <a:pPr>
                <a:defRPr/>
              </a:pPr>
              <a:t>1/30/2012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4B4818-4C91-4FC0-AB7D-D22C0B7AE71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184485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CC56AA-083B-405C-877F-D4A098E0B84E}" type="datetimeFigureOut">
              <a:rPr lang="en-US"/>
              <a:pPr>
                <a:defRPr/>
              </a:pPr>
              <a:t>1/30/2012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C228E2-50A7-4553-AB8A-6C7D493AFC8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663014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CC56AA-083B-405C-877F-D4A098E0B84E}" type="datetimeFigureOut">
              <a:rPr lang="en-US"/>
              <a:pPr>
                <a:defRPr/>
              </a:pPr>
              <a:t>1/30/2012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72D798-1F3B-4D64-B7F9-0E91A4AA21E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637259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CC56AA-083B-405C-877F-D4A098E0B84E}" type="datetimeFigureOut">
              <a:rPr lang="en-US"/>
              <a:pPr>
                <a:defRPr/>
              </a:pPr>
              <a:t>1/30/2012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EEC012-A3A9-46D6-9DC9-A1B51823F89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688936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CC56AA-083B-405C-877F-D4A098E0B84E}" type="datetimeFigureOut">
              <a:rPr lang="en-US"/>
              <a:pPr>
                <a:defRPr/>
              </a:pPr>
              <a:t>1/30/2012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5ECC1F-810F-469C-98DA-88F064D4CBD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358100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CC56AA-083B-405C-877F-D4A098E0B84E}" type="datetimeFigureOut">
              <a:rPr lang="en-US"/>
              <a:pPr>
                <a:defRPr/>
              </a:pPr>
              <a:t>1/30/2012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78B183-80A5-429C-A644-D3EF97733A0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999192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CC56AA-083B-405C-877F-D4A098E0B84E}" type="datetimeFigureOut">
              <a:rPr lang="en-US"/>
              <a:pPr>
                <a:defRPr/>
              </a:pPr>
              <a:t>1/30/2012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2209C4-A5CD-4C5B-A67F-C76DDCE571F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90706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AED186-3DA8-45C3-8D1A-2098CDAD8B1D}" type="datetime1">
              <a:rPr lang="en-US"/>
              <a:pPr>
                <a:defRPr/>
              </a:pPr>
              <a:t>1/30/2012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D7F880-22A3-45A4-9F60-17D1243C4B4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576869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CC56AA-083B-405C-877F-D4A098E0B84E}" type="datetimeFigureOut">
              <a:rPr lang="en-US"/>
              <a:pPr>
                <a:defRPr/>
              </a:pPr>
              <a:t>1/30/2012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1B153C-523A-4724-A010-96E036BA6A8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620154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CC56AA-083B-405C-877F-D4A098E0B84E}" type="datetimeFigureOut">
              <a:rPr lang="en-US"/>
              <a:pPr>
                <a:defRPr/>
              </a:pPr>
              <a:t>1/30/2012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0EE3DF-D190-4042-9097-A4F1267560E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668877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CC56AA-083B-405C-877F-D4A098E0B84E}" type="datetimeFigureOut">
              <a:rPr lang="en-US"/>
              <a:pPr>
                <a:defRPr/>
              </a:pPr>
              <a:t>1/30/2012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0D8D83-6CED-4790-8583-CD437520497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26886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94D67D-06E7-40C2-81BD-9A68BC0C47E8}" type="datetime1">
              <a:rPr lang="en-US"/>
              <a:pPr>
                <a:defRPr/>
              </a:pPr>
              <a:t>1/30/2012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1B5C90-DA09-4735-80FA-038B60DBFE4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35493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828800"/>
            <a:ext cx="4038600" cy="43021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828800"/>
            <a:ext cx="4038600" cy="43021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F14098-C98B-466D-A8D2-BFAFEE0E2CE9}" type="datetime1">
              <a:rPr lang="en-US"/>
              <a:pPr>
                <a:defRPr/>
              </a:pPr>
              <a:t>1/30/2012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B9E8EF-2BC5-446F-8059-A680F3DAE1A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00868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800DD9-6886-4FC7-867B-67677BF441E7}" type="datetime1">
              <a:rPr lang="en-US"/>
              <a:pPr>
                <a:defRPr/>
              </a:pPr>
              <a:t>1/30/2012</a:t>
            </a:fld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003A8F-BC15-4D04-AD44-D6DF8D38C15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21101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3ADBF1-3D90-4981-90F8-00CB8F5BBAAD}" type="datetime1">
              <a:rPr lang="en-US"/>
              <a:pPr>
                <a:defRPr/>
              </a:pPr>
              <a:t>1/30/2012</a:t>
            </a:fld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A07E40-C1AA-46C8-984B-5F7325F4C86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50756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20167D-E733-4742-AE40-0FD8F325598D}" type="datetime1">
              <a:rPr lang="en-US"/>
              <a:pPr>
                <a:defRPr/>
              </a:pPr>
              <a:t>1/30/2012</a:t>
            </a:fld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1411F7-ADBA-4343-AE72-7897734FB2B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03437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642F33-C15F-47CD-9DC8-AE088D97F0B5}" type="datetime1">
              <a:rPr lang="en-US"/>
              <a:pPr>
                <a:defRPr/>
              </a:pPr>
              <a:t>1/30/2012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3EDD6F-5ECC-409F-85AE-30062E65C50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44475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1BDF89-795C-4368-9763-A4098C41473F}" type="datetime1">
              <a:rPr lang="en-US"/>
              <a:pPr>
                <a:defRPr/>
              </a:pPr>
              <a:t>1/30/2012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AF237B-7728-401F-AD16-B83BAB62BE2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00950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533400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828800"/>
            <a:ext cx="8229600" cy="430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7818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1676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000">
                <a:latin typeface="Arial" charset="0"/>
              </a:defRPr>
            </a:lvl1pPr>
          </a:lstStyle>
          <a:p>
            <a:pPr>
              <a:defRPr/>
            </a:pPr>
            <a:fld id="{A6194225-03D0-463B-9758-0E7D98DF01B9}" type="datetime1">
              <a:rPr lang="en-US"/>
              <a:pPr>
                <a:defRPr/>
              </a:pPr>
              <a:t>1/30/2012</a:t>
            </a:fld>
            <a:endParaRPr lang="en-US"/>
          </a:p>
        </p:txBody>
      </p:sp>
      <p:sp>
        <p:nvSpPr>
          <p:cNvPr id="17818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0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818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1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latin typeface="Arial" charset="0"/>
              </a:defRPr>
            </a:lvl1pPr>
          </a:lstStyle>
          <a:p>
            <a:pPr>
              <a:defRPr/>
            </a:pPr>
            <a:fld id="{668E0F72-6213-4433-8198-C39755AAD9E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304800" y="228600"/>
            <a:ext cx="8610600" cy="1447800"/>
            <a:chOff x="176" y="96"/>
            <a:chExt cx="5472" cy="1008"/>
          </a:xfrm>
        </p:grpSpPr>
        <p:sp>
          <p:nvSpPr>
            <p:cNvPr id="178184" name="Line 8"/>
            <p:cNvSpPr>
              <a:spLocks noChangeShapeType="1"/>
            </p:cNvSpPr>
            <p:nvPr/>
          </p:nvSpPr>
          <p:spPr bwMode="auto">
            <a:xfrm flipH="1">
              <a:off x="288" y="1104"/>
              <a:ext cx="523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78185" name="Rectangle 9"/>
            <p:cNvSpPr>
              <a:spLocks noChangeArrowheads="1"/>
            </p:cNvSpPr>
            <p:nvPr/>
          </p:nvSpPr>
          <p:spPr bwMode="auto">
            <a:xfrm>
              <a:off x="5504" y="96"/>
              <a:ext cx="144" cy="144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1" hangingPunct="1">
                <a:defRPr/>
              </a:pPr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178186" name="Rectangle 10"/>
            <p:cNvSpPr>
              <a:spLocks noChangeArrowheads="1"/>
            </p:cNvSpPr>
            <p:nvPr/>
          </p:nvSpPr>
          <p:spPr bwMode="auto">
            <a:xfrm>
              <a:off x="176" y="96"/>
              <a:ext cx="5326" cy="144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1" hangingPunct="1">
                <a:defRPr/>
              </a:pPr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178187" name="Rectangle 11"/>
            <p:cNvSpPr>
              <a:spLocks noChangeArrowheads="1"/>
            </p:cNvSpPr>
            <p:nvPr/>
          </p:nvSpPr>
          <p:spPr bwMode="auto">
            <a:xfrm>
              <a:off x="176" y="240"/>
              <a:ext cx="5326" cy="88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1" hangingPunct="1">
                <a:defRPr/>
              </a:pPr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178188" name="Rectangle 12"/>
            <p:cNvSpPr>
              <a:spLocks noChangeArrowheads="1"/>
            </p:cNvSpPr>
            <p:nvPr/>
          </p:nvSpPr>
          <p:spPr bwMode="auto">
            <a:xfrm>
              <a:off x="5504" y="241"/>
              <a:ext cx="144" cy="86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1" hangingPunct="1">
                <a:defRPr/>
              </a:pPr>
              <a:endParaRPr lang="en-US" sz="2400">
                <a:latin typeface="Times New Roman" pitchFamily="18" charset="0"/>
              </a:endParaRPr>
            </a:p>
          </p:txBody>
        </p:sp>
      </p:grpSp>
      <p:pic>
        <p:nvPicPr>
          <p:cNvPr id="1032" name="Picture 13" descr="trial logo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838200"/>
            <a:ext cx="13716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Picture 14" descr="footer_mit_logo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1800" y="6248400"/>
            <a:ext cx="838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8191" name="Line 15"/>
          <p:cNvSpPr>
            <a:spLocks noChangeShapeType="1"/>
          </p:cNvSpPr>
          <p:nvPr userDrawn="1"/>
        </p:nvSpPr>
        <p:spPr bwMode="auto">
          <a:xfrm>
            <a:off x="457200" y="6248400"/>
            <a:ext cx="8229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46" r:id="rId1"/>
    <p:sldLayoutId id="2147483925" r:id="rId2"/>
    <p:sldLayoutId id="2147483926" r:id="rId3"/>
    <p:sldLayoutId id="2147483927" r:id="rId4"/>
    <p:sldLayoutId id="2147483928" r:id="rId5"/>
    <p:sldLayoutId id="2147483929" r:id="rId6"/>
    <p:sldLayoutId id="2147483930" r:id="rId7"/>
    <p:sldLayoutId id="2147483931" r:id="rId8"/>
    <p:sldLayoutId id="2147483932" r:id="rId9"/>
    <p:sldLayoutId id="2147483933" r:id="rId10"/>
    <p:sldLayoutId id="2147483934" r:id="rId11"/>
  </p:sldLayoutIdLst>
  <p:timing>
    <p:tnLst>
      <p:par>
        <p:cTn id="1" dur="indefinite" restart="never" nodeType="tmRoot"/>
      </p:par>
    </p:tnLst>
  </p:timing>
  <p:hf hdr="0" ftr="0"/>
  <p:txStyles>
    <p:titleStyle>
      <a:lvl1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9pPr>
    </p:titleStyle>
    <p:bodyStyle>
      <a:lvl1pPr marL="469900" indent="-469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0000"/>
        <a:buFont typeface="Wingdings" pitchFamily="2" charset="2"/>
        <a:buChar char="o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908050" indent="-4365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2pPr>
      <a:lvl3pPr marL="1377950" indent="-468313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3pPr>
      <a:lvl4pPr marL="1827213" indent="-4381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n"/>
        <a:defRPr sz="2200">
          <a:solidFill>
            <a:schemeClr val="tx1"/>
          </a:solidFill>
          <a:latin typeface="+mn-lt"/>
        </a:defRPr>
      </a:lvl4pPr>
      <a:lvl5pPr marL="2297113" indent="-46831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5pPr>
      <a:lvl6pPr marL="27543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6pPr>
      <a:lvl7pPr marL="32115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7pPr>
      <a:lvl8pPr marL="36687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8pPr>
      <a:lvl9pPr marL="41259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5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95CC56AA-083B-405C-877F-D4A098E0B84E}" type="datetimeFigureOut">
              <a:rPr lang="en-US"/>
              <a:pPr>
                <a:defRPr/>
              </a:pPr>
              <a:t>1/30/2012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94CCACAC-7D1F-4513-ABB6-F801D968C6E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35" r:id="rId1"/>
    <p:sldLayoutId id="2147483936" r:id="rId2"/>
    <p:sldLayoutId id="2147483937" r:id="rId3"/>
    <p:sldLayoutId id="2147483938" r:id="rId4"/>
    <p:sldLayoutId id="2147483939" r:id="rId5"/>
    <p:sldLayoutId id="2147483940" r:id="rId6"/>
    <p:sldLayoutId id="2147483941" r:id="rId7"/>
    <p:sldLayoutId id="2147483942" r:id="rId8"/>
    <p:sldLayoutId id="2147483943" r:id="rId9"/>
    <p:sldLayoutId id="2147483944" r:id="rId10"/>
    <p:sldLayoutId id="2147483945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wikis.mit.edu/confluence/display/sapscripts/10.+2011+SP+Lessons+Learned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mailto:istqa@mit.edu" TargetMode="Externa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mailto:rcasey@mit.edu" TargetMode="Externa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wikis.mit.edu/confluence/display/sapscripts/02.+2011+SP+Project+Scope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wikis.mit.edu/confluence/display/sapscripts/2010+Year+End+SAP+Support+Pack+Project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pPr algn="ctr"/>
            <a:r>
              <a:rPr lang="en-US" sz="4800" i="1" smtClean="0">
                <a:latin typeface="Freestyle Script" pitchFamily="66" charset="0"/>
              </a:rPr>
              <a:t>Trivial Pursuits</a:t>
            </a:r>
          </a:p>
        </p:txBody>
      </p:sp>
      <p:sp>
        <p:nvSpPr>
          <p:cNvPr id="4099" name="Rectangle 4"/>
          <p:cNvSpPr>
            <a:spLocks noGrp="1" noChangeArrowheads="1"/>
          </p:cNvSpPr>
          <p:nvPr>
            <p:ph type="subTitle" idx="4294967295"/>
          </p:nvPr>
        </p:nvSpPr>
        <p:spPr>
          <a:xfrm>
            <a:off x="1447800" y="3810000"/>
            <a:ext cx="7696200" cy="2057400"/>
          </a:xfrm>
        </p:spPr>
        <p:txBody>
          <a:bodyPr/>
          <a:lstStyle/>
          <a:p>
            <a:endParaRPr lang="en-US" smtClean="0"/>
          </a:p>
          <a:p>
            <a:endParaRPr lang="en-US" smtClean="0"/>
          </a:p>
        </p:txBody>
      </p:sp>
      <p:sp>
        <p:nvSpPr>
          <p:cNvPr id="4100" name="Text Box 6"/>
          <p:cNvSpPr txBox="1">
            <a:spLocks noChangeArrowheads="1"/>
          </p:cNvSpPr>
          <p:nvPr/>
        </p:nvSpPr>
        <p:spPr bwMode="auto">
          <a:xfrm>
            <a:off x="1905000" y="3886200"/>
            <a:ext cx="5257800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endParaRPr lang="en-US" sz="3200" b="1"/>
          </a:p>
          <a:p>
            <a:pPr algn="ctr">
              <a:spcBef>
                <a:spcPct val="50000"/>
              </a:spcBef>
            </a:pPr>
            <a:endParaRPr lang="en-US" sz="3200"/>
          </a:p>
        </p:txBody>
      </p:sp>
      <p:sp>
        <p:nvSpPr>
          <p:cNvPr id="4101" name="Oval 5"/>
          <p:cNvSpPr>
            <a:spLocks noChangeArrowheads="1"/>
          </p:cNvSpPr>
          <p:nvPr/>
        </p:nvSpPr>
        <p:spPr bwMode="auto">
          <a:xfrm>
            <a:off x="1143000" y="1981200"/>
            <a:ext cx="685800" cy="381000"/>
          </a:xfrm>
          <a:prstGeom prst="ellipse">
            <a:avLst/>
          </a:prstGeom>
          <a:solidFill>
            <a:srgbClr val="0000FF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en-US"/>
              <a:t> G</a:t>
            </a:r>
          </a:p>
        </p:txBody>
      </p:sp>
      <p:sp>
        <p:nvSpPr>
          <p:cNvPr id="4102" name="TextBox 6"/>
          <p:cNvSpPr txBox="1">
            <a:spLocks noChangeArrowheads="1"/>
          </p:cNvSpPr>
          <p:nvPr/>
        </p:nvSpPr>
        <p:spPr bwMode="auto">
          <a:xfrm>
            <a:off x="1981200" y="2033587"/>
            <a:ext cx="563880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r>
              <a:rPr lang="en-US" sz="1600" dirty="0" smtClean="0"/>
              <a:t>What city is served by Dulles International Airport?</a:t>
            </a:r>
            <a:endParaRPr lang="en-US" sz="1600" dirty="0"/>
          </a:p>
        </p:txBody>
      </p:sp>
      <p:sp>
        <p:nvSpPr>
          <p:cNvPr id="4103" name="Oval 8"/>
          <p:cNvSpPr>
            <a:spLocks noChangeArrowheads="1"/>
          </p:cNvSpPr>
          <p:nvPr/>
        </p:nvSpPr>
        <p:spPr bwMode="auto">
          <a:xfrm>
            <a:off x="1143000" y="2590800"/>
            <a:ext cx="685800" cy="3810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en-US"/>
              <a:t> E</a:t>
            </a:r>
          </a:p>
        </p:txBody>
      </p:sp>
      <p:sp>
        <p:nvSpPr>
          <p:cNvPr id="4104" name="TextBox 9"/>
          <p:cNvSpPr txBox="1">
            <a:spLocks noChangeArrowheads="1"/>
          </p:cNvSpPr>
          <p:nvPr/>
        </p:nvSpPr>
        <p:spPr bwMode="auto">
          <a:xfrm>
            <a:off x="1981200" y="2590800"/>
            <a:ext cx="617220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r>
              <a:rPr lang="en-US" sz="1600" dirty="0"/>
              <a:t>Who </a:t>
            </a:r>
            <a:r>
              <a:rPr lang="en-US" sz="1600" dirty="0" smtClean="0"/>
              <a:t>won the 1961 best actor Oscar for his role in </a:t>
            </a:r>
            <a:r>
              <a:rPr lang="en-US" sz="1600" i="1" dirty="0" smtClean="0"/>
              <a:t>Judgment at Nuremberg</a:t>
            </a:r>
            <a:r>
              <a:rPr lang="en-US" sz="1600" dirty="0" smtClean="0"/>
              <a:t>?</a:t>
            </a:r>
            <a:endParaRPr lang="en-US" sz="1600" dirty="0"/>
          </a:p>
        </p:txBody>
      </p:sp>
      <p:sp>
        <p:nvSpPr>
          <p:cNvPr id="4105" name="Oval 14"/>
          <p:cNvSpPr>
            <a:spLocks noChangeArrowheads="1"/>
          </p:cNvSpPr>
          <p:nvPr/>
        </p:nvSpPr>
        <p:spPr bwMode="auto">
          <a:xfrm>
            <a:off x="1143000" y="3200400"/>
            <a:ext cx="685800" cy="381000"/>
          </a:xfrm>
          <a:prstGeom prst="ellipse">
            <a:avLst/>
          </a:prstGeom>
          <a:solidFill>
            <a:srgbClr val="FFFF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en-US"/>
              <a:t> H</a:t>
            </a:r>
          </a:p>
        </p:txBody>
      </p:sp>
      <p:sp>
        <p:nvSpPr>
          <p:cNvPr id="4106" name="TextBox 15"/>
          <p:cNvSpPr txBox="1">
            <a:spLocks noChangeArrowheads="1"/>
          </p:cNvSpPr>
          <p:nvPr/>
        </p:nvSpPr>
        <p:spPr bwMode="auto">
          <a:xfrm>
            <a:off x="1981200" y="3273623"/>
            <a:ext cx="601980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r>
              <a:rPr lang="en-US" sz="1400" dirty="0" smtClean="0"/>
              <a:t>What army was founded by William Booth and his wife Catherine?</a:t>
            </a:r>
            <a:endParaRPr lang="en-US" sz="1400" dirty="0"/>
          </a:p>
        </p:txBody>
      </p:sp>
      <p:sp>
        <p:nvSpPr>
          <p:cNvPr id="17" name="Oval 16"/>
          <p:cNvSpPr/>
          <p:nvPr/>
        </p:nvSpPr>
        <p:spPr bwMode="auto">
          <a:xfrm>
            <a:off x="1143000" y="3733800"/>
            <a:ext cx="685800" cy="381000"/>
          </a:xfrm>
          <a:prstGeom prst="ellipse">
            <a:avLst/>
          </a:prstGeom>
          <a:solidFill>
            <a:schemeClr val="tx2">
              <a:lumMod val="75000"/>
              <a:lumOff val="2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r>
              <a:rPr lang="en-US" dirty="0"/>
              <a:t>AL</a:t>
            </a:r>
          </a:p>
        </p:txBody>
      </p:sp>
      <p:sp>
        <p:nvSpPr>
          <p:cNvPr id="4108" name="TextBox 17"/>
          <p:cNvSpPr txBox="1">
            <a:spLocks noChangeArrowheads="1"/>
          </p:cNvSpPr>
          <p:nvPr/>
        </p:nvSpPr>
        <p:spPr bwMode="auto">
          <a:xfrm>
            <a:off x="1981200" y="3810000"/>
            <a:ext cx="647700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r>
              <a:rPr lang="en-US" sz="1400" dirty="0" smtClean="0"/>
              <a:t>Whose biography is titled </a:t>
            </a:r>
            <a:r>
              <a:rPr lang="en-US" sz="1400" i="1" dirty="0" smtClean="0"/>
              <a:t>Hitch</a:t>
            </a:r>
            <a:r>
              <a:rPr lang="en-US" sz="1400" dirty="0" smtClean="0"/>
              <a:t>?</a:t>
            </a:r>
            <a:endParaRPr lang="en-US" sz="1400" dirty="0"/>
          </a:p>
        </p:txBody>
      </p:sp>
      <p:sp>
        <p:nvSpPr>
          <p:cNvPr id="4109" name="Oval 18"/>
          <p:cNvSpPr>
            <a:spLocks noChangeArrowheads="1"/>
          </p:cNvSpPr>
          <p:nvPr/>
        </p:nvSpPr>
        <p:spPr bwMode="auto">
          <a:xfrm>
            <a:off x="1143000" y="4343400"/>
            <a:ext cx="685800" cy="381000"/>
          </a:xfrm>
          <a:prstGeom prst="ellipse">
            <a:avLst/>
          </a:prstGeom>
          <a:solidFill>
            <a:srgbClr val="00B05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en-US"/>
              <a:t>SN</a:t>
            </a:r>
          </a:p>
        </p:txBody>
      </p:sp>
      <p:sp>
        <p:nvSpPr>
          <p:cNvPr id="4110" name="TextBox 19"/>
          <p:cNvSpPr txBox="1">
            <a:spLocks noChangeArrowheads="1"/>
          </p:cNvSpPr>
          <p:nvPr/>
        </p:nvSpPr>
        <p:spPr bwMode="auto">
          <a:xfrm>
            <a:off x="1981200" y="4394199"/>
            <a:ext cx="59436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r>
              <a:rPr lang="en-US" sz="1400" dirty="0" smtClean="0"/>
              <a:t>What’s the largest satellite orbiting Earth?</a:t>
            </a:r>
            <a:endParaRPr lang="en-US" sz="1400" dirty="0"/>
          </a:p>
        </p:txBody>
      </p:sp>
      <p:sp>
        <p:nvSpPr>
          <p:cNvPr id="4111" name="Oval 20"/>
          <p:cNvSpPr>
            <a:spLocks noChangeArrowheads="1"/>
          </p:cNvSpPr>
          <p:nvPr/>
        </p:nvSpPr>
        <p:spPr bwMode="auto">
          <a:xfrm>
            <a:off x="1143000" y="4953000"/>
            <a:ext cx="685800" cy="381000"/>
          </a:xfrm>
          <a:prstGeom prst="ellipse">
            <a:avLst/>
          </a:prstGeom>
          <a:solidFill>
            <a:srgbClr val="FF99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en-US"/>
              <a:t>SL</a:t>
            </a:r>
          </a:p>
        </p:txBody>
      </p:sp>
      <p:sp>
        <p:nvSpPr>
          <p:cNvPr id="4112" name="TextBox 21"/>
          <p:cNvSpPr txBox="1">
            <a:spLocks noChangeArrowheads="1"/>
          </p:cNvSpPr>
          <p:nvPr/>
        </p:nvSpPr>
        <p:spPr bwMode="auto">
          <a:xfrm>
            <a:off x="1981200" y="4953000"/>
            <a:ext cx="65532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r>
              <a:rPr lang="en-US" sz="1400" dirty="0" smtClean="0"/>
              <a:t>What drink was invented by oilmen who used their tools to stir it?</a:t>
            </a:r>
            <a:endParaRPr lang="en-US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F3E91319-2F39-4F66-9ADD-F69656091BE6}" type="datetime1">
              <a:rPr lang="en-US" smtClean="0">
                <a:latin typeface="Arial" charset="0"/>
              </a:rPr>
              <a:pPr/>
              <a:t>1/30/2012</a:t>
            </a:fld>
            <a:endParaRPr lang="en-US" smtClean="0">
              <a:latin typeface="Arial" charset="0"/>
            </a:endParaRPr>
          </a:p>
        </p:txBody>
      </p:sp>
      <p:sp>
        <p:nvSpPr>
          <p:cNvPr id="12291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0BA14A6A-EED4-4BA6-B64D-BDA5D68EA411}" type="slidenum">
              <a:rPr lang="en-US" smtClean="0">
                <a:latin typeface="Arial" charset="0"/>
              </a:rPr>
              <a:pPr/>
              <a:t>10</a:t>
            </a:fld>
            <a:endParaRPr lang="en-US" smtClean="0">
              <a:latin typeface="Arial" charset="0"/>
            </a:endParaRPr>
          </a:p>
        </p:txBody>
      </p:sp>
      <p:sp>
        <p:nvSpPr>
          <p:cNvPr id="1229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533400"/>
            <a:ext cx="8229600" cy="914400"/>
          </a:xfrm>
        </p:spPr>
        <p:txBody>
          <a:bodyPr/>
          <a:lstStyle/>
          <a:p>
            <a:pPr eaLnBrk="1" hangingPunct="1"/>
            <a:r>
              <a:rPr lang="en-US" sz="3200" smtClean="0"/>
              <a:t>Recap: Issues</a:t>
            </a:r>
          </a:p>
        </p:txBody>
      </p:sp>
      <p:sp>
        <p:nvSpPr>
          <p:cNvPr id="12293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457200" y="1870075"/>
            <a:ext cx="8229600" cy="4302125"/>
          </a:xfrm>
        </p:spPr>
        <p:txBody>
          <a:bodyPr/>
          <a:lstStyle/>
          <a:p>
            <a:pPr eaLnBrk="1" hangingPunct="1">
              <a:spcBef>
                <a:spcPct val="25000"/>
              </a:spcBef>
              <a:buFont typeface="Wingdings" pitchFamily="2" charset="2"/>
              <a:buNone/>
            </a:pPr>
            <a:r>
              <a:rPr lang="en-US" sz="2000" dirty="0" smtClean="0"/>
              <a:t>Was it worth it?</a:t>
            </a:r>
          </a:p>
          <a:p>
            <a:pPr eaLnBrk="1" hangingPunct="1">
              <a:spcBef>
                <a:spcPct val="25000"/>
              </a:spcBef>
              <a:buFont typeface="Wingdings" pitchFamily="2" charset="2"/>
              <a:buNone/>
            </a:pPr>
            <a:r>
              <a:rPr lang="en-US" sz="2000" dirty="0" smtClean="0"/>
              <a:t>		Well yes …</a:t>
            </a:r>
          </a:p>
          <a:p>
            <a:pPr eaLnBrk="1" hangingPunct="1">
              <a:spcBef>
                <a:spcPct val="25000"/>
              </a:spcBef>
              <a:buFont typeface="Wingdings" pitchFamily="2" charset="2"/>
              <a:buNone/>
            </a:pPr>
            <a:endParaRPr lang="en-US" sz="2000" dirty="0" smtClean="0"/>
          </a:p>
          <a:p>
            <a:pPr eaLnBrk="1" hangingPunct="1">
              <a:spcBef>
                <a:spcPct val="25000"/>
              </a:spcBef>
              <a:buFont typeface="Wingdings" pitchFamily="2" charset="2"/>
              <a:buNone/>
            </a:pPr>
            <a:endParaRPr lang="en-US" sz="2000" dirty="0" smtClean="0"/>
          </a:p>
          <a:p>
            <a:pPr eaLnBrk="1" hangingPunct="1">
              <a:spcBef>
                <a:spcPct val="25000"/>
              </a:spcBef>
              <a:buFont typeface="Wingdings" pitchFamily="2" charset="2"/>
              <a:buNone/>
            </a:pPr>
            <a:endParaRPr lang="en-US" sz="2000" dirty="0" smtClean="0"/>
          </a:p>
          <a:p>
            <a:pPr eaLnBrk="1" hangingPunct="1">
              <a:spcBef>
                <a:spcPct val="25000"/>
              </a:spcBef>
              <a:buFont typeface="Wingdings" pitchFamily="2" charset="2"/>
              <a:buNone/>
            </a:pPr>
            <a:endParaRPr lang="en-US" sz="2000" dirty="0" smtClean="0"/>
          </a:p>
          <a:p>
            <a:pPr eaLnBrk="1" hangingPunct="1">
              <a:spcBef>
                <a:spcPct val="25000"/>
              </a:spcBef>
              <a:buFont typeface="Wingdings" pitchFamily="2" charset="2"/>
              <a:buNone/>
            </a:pPr>
            <a:endParaRPr lang="en-US" sz="2000" dirty="0" smtClean="0"/>
          </a:p>
          <a:p>
            <a:pPr eaLnBrk="1" hangingPunct="1">
              <a:spcBef>
                <a:spcPct val="25000"/>
              </a:spcBef>
              <a:buFont typeface="Wingdings" pitchFamily="2" charset="2"/>
              <a:buNone/>
            </a:pPr>
            <a:endParaRPr lang="en-US" sz="2000" dirty="0" smtClean="0"/>
          </a:p>
          <a:p>
            <a:pPr eaLnBrk="1" hangingPunct="1">
              <a:spcBef>
                <a:spcPct val="25000"/>
              </a:spcBef>
              <a:buFont typeface="Wingdings" pitchFamily="2" charset="2"/>
              <a:buNone/>
            </a:pPr>
            <a:r>
              <a:rPr lang="en-US" sz="2000" dirty="0" smtClean="0"/>
              <a:t>Did it catch everything?</a:t>
            </a:r>
          </a:p>
          <a:p>
            <a:pPr eaLnBrk="1" hangingPunct="1">
              <a:spcBef>
                <a:spcPct val="25000"/>
              </a:spcBef>
              <a:buFont typeface="Wingdings" pitchFamily="2" charset="2"/>
              <a:buNone/>
            </a:pPr>
            <a:r>
              <a:rPr lang="en-US" sz="2000" dirty="0"/>
              <a:t>	</a:t>
            </a:r>
            <a:r>
              <a:rPr lang="en-US" sz="2000" dirty="0" smtClean="0"/>
              <a:t>	Nope</a:t>
            </a:r>
          </a:p>
          <a:p>
            <a:pPr lvl="2" eaLnBrk="1" hangingPunct="1">
              <a:spcBef>
                <a:spcPct val="25000"/>
              </a:spcBef>
              <a:buFont typeface="Wingdings" pitchFamily="2" charset="2"/>
              <a:buChar char="v"/>
            </a:pPr>
            <a:r>
              <a:rPr lang="en-US" sz="1600" dirty="0" smtClean="0"/>
              <a:t>Performance Issues – 2</a:t>
            </a:r>
          </a:p>
          <a:p>
            <a:pPr lvl="2" eaLnBrk="1" hangingPunct="1">
              <a:spcBef>
                <a:spcPct val="25000"/>
              </a:spcBef>
              <a:buFont typeface="Wingdings" pitchFamily="2" charset="2"/>
              <a:buChar char="v"/>
            </a:pPr>
            <a:r>
              <a:rPr lang="en-US" sz="1600" dirty="0" smtClean="0"/>
              <a:t>Authorization - 1</a:t>
            </a: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55500129"/>
              </p:ext>
            </p:extLst>
          </p:nvPr>
        </p:nvGraphicFramePr>
        <p:xfrm>
          <a:off x="2743200" y="2667000"/>
          <a:ext cx="3302000" cy="191262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473200"/>
                <a:gridCol w="609600"/>
                <a:gridCol w="609600"/>
                <a:gridCol w="609600"/>
              </a:tblGrid>
              <a:tr h="20002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sng" strike="noStrike" dirty="0">
                          <a:effectLst/>
                        </a:rPr>
                        <a:t>Issue type</a:t>
                      </a:r>
                      <a:endParaRPr lang="en-US" sz="1100" b="1" i="1" u="sng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sng" strike="noStrike">
                          <a:effectLst/>
                        </a:rPr>
                        <a:t>Unit</a:t>
                      </a:r>
                      <a:endParaRPr lang="en-US" sz="1100" b="1" i="1" u="sng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sng" strike="noStrike">
                          <a:effectLst/>
                        </a:rPr>
                        <a:t>SIT</a:t>
                      </a:r>
                      <a:endParaRPr lang="en-US" sz="1100" b="1" i="1" u="sng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/>
                </a:tc>
              </a:tr>
              <a:tr h="20002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 dirty="0">
                          <a:effectLst/>
                        </a:rPr>
                        <a:t>Required an SAP fix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u="none" strike="noStrike">
                          <a:effectLst/>
                        </a:rPr>
                        <a:t>4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u="none" strike="noStrike">
                          <a:effectLst/>
                        </a:rPr>
                        <a:t>4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u="none" strike="noStrike">
                          <a:effectLst/>
                        </a:rPr>
                        <a:t>8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20002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 dirty="0">
                          <a:effectLst/>
                        </a:rPr>
                        <a:t>Required an MIT fix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u="none" strike="noStrike" dirty="0">
                          <a:effectLst/>
                        </a:rPr>
                        <a:t>12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u="none" strike="noStrike" dirty="0">
                          <a:effectLst/>
                        </a:rPr>
                        <a:t>5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u="none" strike="noStrike">
                          <a:effectLst/>
                        </a:rPr>
                        <a:t>17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20002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>
                          <a:effectLst/>
                        </a:rPr>
                        <a:t>Infrastructure Related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u="none" strike="noStrike">
                          <a:effectLst/>
                        </a:rPr>
                        <a:t>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u="none" strike="noStrike" dirty="0">
                          <a:effectLst/>
                        </a:rPr>
                        <a:t>1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u="none" strike="noStrike">
                          <a:effectLst/>
                        </a:rPr>
                        <a:t>2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20002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>
                          <a:effectLst/>
                        </a:rPr>
                        <a:t>User/Data Error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u="none" strike="noStrike" dirty="0">
                          <a:effectLst/>
                        </a:rPr>
                        <a:t>0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u="none" strike="noStrike" dirty="0">
                          <a:effectLst/>
                        </a:rPr>
                        <a:t>7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u="none" strike="noStrike" dirty="0">
                          <a:effectLst/>
                        </a:rPr>
                        <a:t>7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20002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 dirty="0">
                          <a:effectLst/>
                        </a:rPr>
                        <a:t>Duplicate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u="none" strike="noStrike">
                          <a:effectLst/>
                        </a:rPr>
                        <a:t>4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u="none" strike="noStrike">
                          <a:effectLst/>
                        </a:rPr>
                        <a:t>2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u="none" strike="noStrike" dirty="0">
                          <a:effectLst/>
                        </a:rPr>
                        <a:t>6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39052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>
                          <a:effectLst/>
                        </a:rPr>
                        <a:t>Production Issue - to be addressed after SP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u="none" strike="noStrike">
                          <a:effectLst/>
                        </a:rPr>
                        <a:t>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u="none" strike="noStrike">
                          <a:effectLst/>
                        </a:rPr>
                        <a:t>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u="none" strike="noStrike" dirty="0">
                          <a:effectLst/>
                        </a:rPr>
                        <a:t>1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200025"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u="none" strike="noStrike">
                          <a:effectLst/>
                        </a:rPr>
                        <a:t>22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u="none" strike="noStrike">
                          <a:effectLst/>
                        </a:rPr>
                        <a:t>19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u="none" strike="noStrike" dirty="0">
                          <a:effectLst/>
                        </a:rPr>
                        <a:t>41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29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29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29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229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229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229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229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229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229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229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229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229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229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229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229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smtClean="0"/>
              <a:t>Issues </a:t>
            </a:r>
            <a:r>
              <a:rPr lang="en-US" sz="2000" smtClean="0"/>
              <a:t>(cont.)</a:t>
            </a:r>
          </a:p>
        </p:txBody>
      </p:sp>
      <p:sp>
        <p:nvSpPr>
          <p:cNvPr id="1126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/>
              <a:t>How does it compare to </a:t>
            </a:r>
            <a:r>
              <a:rPr lang="en-US" sz="2000" smtClean="0"/>
              <a:t>the prior </a:t>
            </a:r>
            <a:r>
              <a:rPr lang="en-US" sz="2000" smtClean="0"/>
              <a:t>year?</a:t>
            </a:r>
          </a:p>
          <a:p>
            <a:endParaRPr lang="en-US" sz="2000" dirty="0" smtClean="0"/>
          </a:p>
          <a:p>
            <a:endParaRPr lang="en-US" sz="2000" dirty="0" smtClean="0"/>
          </a:p>
        </p:txBody>
      </p:sp>
      <p:sp>
        <p:nvSpPr>
          <p:cNvPr id="11268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1A26B145-B3E3-45FB-922D-1FFE80B42CB2}" type="datetime1">
              <a:rPr lang="en-US" smtClean="0">
                <a:latin typeface="Arial" charset="0"/>
              </a:rPr>
              <a:pPr/>
              <a:t>1/31/2012</a:t>
            </a:fld>
            <a:endParaRPr lang="en-US" smtClean="0">
              <a:latin typeface="Arial" charset="0"/>
            </a:endParaRPr>
          </a:p>
        </p:txBody>
      </p:sp>
      <p:sp>
        <p:nvSpPr>
          <p:cNvPr id="11269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87200356-537F-49BD-B23E-7D9318BFA92C}" type="slidenum">
              <a:rPr lang="en-US" smtClean="0">
                <a:latin typeface="Arial" charset="0"/>
              </a:rPr>
              <a:pPr/>
              <a:t>11</a:t>
            </a:fld>
            <a:endParaRPr lang="en-US" smtClean="0">
              <a:latin typeface="Arial" charset="0"/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2819400" y="2667000"/>
          <a:ext cx="3048000" cy="293687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43000"/>
                <a:gridCol w="889000"/>
                <a:gridCol w="1016000"/>
              </a:tblGrid>
              <a:tr h="370920"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2010</a:t>
                      </a:r>
                      <a:endParaRPr lang="en-US" sz="1800" dirty="0"/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2011</a:t>
                      </a:r>
                      <a:endParaRPr lang="en-US" sz="1800" dirty="0"/>
                    </a:p>
                  </a:txBody>
                  <a:tcPr marT="45730" marB="45730"/>
                </a:tc>
              </a:tr>
              <a:tr h="370920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Issues</a:t>
                      </a:r>
                      <a:endParaRPr lang="en-US" sz="1800" dirty="0"/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64</a:t>
                      </a:r>
                      <a:endParaRPr lang="en-US" sz="1800" dirty="0"/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41</a:t>
                      </a:r>
                      <a:endParaRPr lang="en-US" sz="1800" dirty="0"/>
                    </a:p>
                  </a:txBody>
                  <a:tcPr marT="45730" marB="45730"/>
                </a:tc>
              </a:tr>
              <a:tr h="640218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SAP</a:t>
                      </a:r>
                      <a:r>
                        <a:rPr lang="en-US" sz="1800" baseline="0" dirty="0" smtClean="0"/>
                        <a:t> fix required</a:t>
                      </a:r>
                      <a:endParaRPr lang="en-US" sz="1800" dirty="0"/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3</a:t>
                      </a:r>
                      <a:endParaRPr lang="en-US" sz="1800" dirty="0"/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8</a:t>
                      </a:r>
                      <a:endParaRPr lang="en-US" sz="1800" dirty="0"/>
                    </a:p>
                  </a:txBody>
                  <a:tcPr marT="45730" marB="45730"/>
                </a:tc>
              </a:tr>
              <a:tr h="640218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MIT fix required</a:t>
                      </a:r>
                      <a:endParaRPr lang="en-US" sz="1800" dirty="0"/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23</a:t>
                      </a:r>
                      <a:endParaRPr lang="en-US" sz="1800" dirty="0"/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17</a:t>
                      </a:r>
                      <a:endParaRPr lang="en-US" sz="1800" dirty="0"/>
                    </a:p>
                  </a:txBody>
                  <a:tcPr marT="45730" marB="45730"/>
                </a:tc>
              </a:tr>
              <a:tr h="914598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Total fixes required</a:t>
                      </a:r>
                      <a:endParaRPr lang="en-US" sz="1800" dirty="0"/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26</a:t>
                      </a:r>
                      <a:endParaRPr lang="en-US" sz="1800" dirty="0"/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25</a:t>
                      </a:r>
                      <a:endParaRPr lang="en-US" sz="1800" dirty="0"/>
                    </a:p>
                  </a:txBody>
                  <a:tcPr marT="45730" marB="4573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26707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Lessons Learned</a:t>
            </a:r>
          </a:p>
        </p:txBody>
      </p:sp>
      <p:sp>
        <p:nvSpPr>
          <p:cNvPr id="1433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Char char="v"/>
            </a:pPr>
            <a:r>
              <a:rPr lang="en-US" sz="1600" dirty="0" smtClean="0"/>
              <a:t>Let’s jump to the project wiki …</a:t>
            </a:r>
          </a:p>
          <a:p>
            <a:pPr lvl="2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None/>
            </a:pPr>
            <a:endParaRPr lang="en-US" sz="1100" b="1" dirty="0" smtClean="0">
              <a:solidFill>
                <a:srgbClr val="002060"/>
              </a:solidFill>
            </a:endParaRPr>
          </a:p>
          <a:p>
            <a:pPr lvl="2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None/>
            </a:pPr>
            <a:r>
              <a:rPr lang="en-US" sz="1100" b="1" dirty="0" smtClean="0">
                <a:solidFill>
                  <a:srgbClr val="002060"/>
                </a:solidFill>
                <a:hlinkClick r:id="rId3"/>
              </a:rPr>
              <a:t>https://wikis.mit.edu/confluence/display/sapscripts/10.+2011+SP+Lessons+Learned</a:t>
            </a:r>
            <a:endParaRPr lang="en-US" sz="1100" b="1" dirty="0" smtClean="0">
              <a:solidFill>
                <a:srgbClr val="002060"/>
              </a:solidFill>
            </a:endParaRPr>
          </a:p>
          <a:p>
            <a:endParaRPr lang="en-US" dirty="0" smtClean="0"/>
          </a:p>
        </p:txBody>
      </p:sp>
      <p:sp>
        <p:nvSpPr>
          <p:cNvPr id="14340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7F7591BA-54E9-4D41-8846-3934284CB0D4}" type="datetime1">
              <a:rPr lang="en-US" smtClean="0">
                <a:latin typeface="Arial" charset="0"/>
              </a:rPr>
              <a:pPr/>
              <a:t>1/30/2012</a:t>
            </a:fld>
            <a:endParaRPr lang="en-US" smtClean="0">
              <a:latin typeface="Arial" charset="0"/>
            </a:endParaRPr>
          </a:p>
        </p:txBody>
      </p:sp>
      <p:sp>
        <p:nvSpPr>
          <p:cNvPr id="14341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AF056E5F-4E5C-4B65-8A2E-8B470971CF9B}" type="slidenum">
              <a:rPr lang="en-US" smtClean="0">
                <a:latin typeface="Arial" charset="0"/>
              </a:rPr>
              <a:pPr/>
              <a:t>12</a:t>
            </a:fld>
            <a:endParaRPr lang="en-US" smtClean="0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A9611D3A-4725-443D-BC8C-09BEFE272E7A}" type="datetime1">
              <a:rPr lang="en-US" smtClean="0">
                <a:latin typeface="Arial" charset="0"/>
              </a:rPr>
              <a:pPr/>
              <a:t>1/30/2012</a:t>
            </a:fld>
            <a:endParaRPr lang="en-US" smtClean="0">
              <a:latin typeface="Arial" charset="0"/>
            </a:endParaRPr>
          </a:p>
        </p:txBody>
      </p:sp>
      <p:sp>
        <p:nvSpPr>
          <p:cNvPr id="15363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BF7B74E7-C6D2-47C2-A950-099D07201C2E}" type="slidenum">
              <a:rPr lang="en-US" smtClean="0">
                <a:latin typeface="Arial" charset="0"/>
              </a:rPr>
              <a:pPr/>
              <a:t>13</a:t>
            </a:fld>
            <a:endParaRPr lang="en-US" smtClean="0">
              <a:latin typeface="Arial" charset="0"/>
            </a:endParaRPr>
          </a:p>
        </p:txBody>
      </p:sp>
      <p:sp>
        <p:nvSpPr>
          <p:cNvPr id="1536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533400"/>
            <a:ext cx="8229600" cy="914400"/>
          </a:xfrm>
        </p:spPr>
        <p:txBody>
          <a:bodyPr/>
          <a:lstStyle/>
          <a:p>
            <a:pPr eaLnBrk="1" hangingPunct="1"/>
            <a:r>
              <a:rPr lang="en-US" sz="3200" smtClean="0"/>
              <a:t>Next Steps</a:t>
            </a:r>
          </a:p>
        </p:txBody>
      </p:sp>
      <p:sp>
        <p:nvSpPr>
          <p:cNvPr id="15365" name="Rectangle 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Char char="q"/>
            </a:pPr>
            <a:r>
              <a:rPr lang="en-US" sz="1800" dirty="0" smtClean="0"/>
              <a:t>Compile your feedback, </a:t>
            </a:r>
            <a:r>
              <a:rPr lang="en-US" sz="1800" dirty="0" err="1" smtClean="0"/>
              <a:t>SAPbiz’</a:t>
            </a:r>
            <a:r>
              <a:rPr lang="en-US" sz="1800" dirty="0" err="1" smtClean="0"/>
              <a:t>s</a:t>
            </a:r>
            <a:r>
              <a:rPr lang="en-US" sz="1800" dirty="0" smtClean="0"/>
              <a:t> </a:t>
            </a:r>
            <a:r>
              <a:rPr lang="en-US" sz="1800" dirty="0" smtClean="0"/>
              <a:t>feedback and the Steering Committee’s feedback</a:t>
            </a:r>
          </a:p>
          <a:p>
            <a:pPr>
              <a:buFont typeface="Wingdings" pitchFamily="2" charset="2"/>
              <a:buChar char="q"/>
            </a:pPr>
            <a:r>
              <a:rPr lang="en-US" sz="1800" dirty="0" smtClean="0"/>
              <a:t>Prioritize feedback </a:t>
            </a:r>
          </a:p>
          <a:p>
            <a:pPr>
              <a:buFont typeface="Wingdings" pitchFamily="2" charset="2"/>
              <a:buChar char="q"/>
            </a:pPr>
            <a:r>
              <a:rPr lang="en-US" sz="1800" dirty="0" smtClean="0"/>
              <a:t>Review w/ </a:t>
            </a:r>
            <a:r>
              <a:rPr lang="en-US" sz="1800" dirty="0" smtClean="0"/>
              <a:t>BPO </a:t>
            </a:r>
            <a:r>
              <a:rPr lang="en-US" sz="1800" dirty="0" smtClean="0"/>
              <a:t>Management &amp; Implement</a:t>
            </a:r>
            <a:endParaRPr lang="en-US" sz="1600" dirty="0" smtClean="0"/>
          </a:p>
          <a:p>
            <a:pPr>
              <a:buFont typeface="Wingdings" pitchFamily="2" charset="2"/>
              <a:buChar char="Ø"/>
            </a:pPr>
            <a:endParaRPr lang="en-US" sz="1600" dirty="0" smtClean="0"/>
          </a:p>
          <a:p>
            <a:pPr>
              <a:buFont typeface="Wingdings" pitchFamily="2" charset="2"/>
              <a:buChar char="Ø"/>
            </a:pPr>
            <a:endParaRPr lang="en-US" sz="16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pPr algn="ctr"/>
            <a:r>
              <a:rPr lang="en-US" sz="4800" i="1" smtClean="0">
                <a:latin typeface="Freestyle Script" pitchFamily="66" charset="0"/>
              </a:rPr>
              <a:t>Not-soTrivial Pursuits</a:t>
            </a:r>
          </a:p>
        </p:txBody>
      </p:sp>
      <p:sp>
        <p:nvSpPr>
          <p:cNvPr id="16387" name="Rectangle 4"/>
          <p:cNvSpPr>
            <a:spLocks noGrp="1" noChangeArrowheads="1"/>
          </p:cNvSpPr>
          <p:nvPr>
            <p:ph type="subTitle" idx="4294967295"/>
          </p:nvPr>
        </p:nvSpPr>
        <p:spPr>
          <a:xfrm>
            <a:off x="1981200" y="4876800"/>
            <a:ext cx="7696200" cy="457200"/>
          </a:xfrm>
        </p:spPr>
        <p:txBody>
          <a:bodyPr/>
          <a:lstStyle/>
          <a:p>
            <a:endParaRPr lang="en-US" smtClean="0"/>
          </a:p>
          <a:p>
            <a:pPr>
              <a:buFont typeface="Wingdings" pitchFamily="2" charset="2"/>
              <a:buNone/>
            </a:pPr>
            <a:endParaRPr lang="en-US" smtClean="0"/>
          </a:p>
        </p:txBody>
      </p:sp>
      <p:sp>
        <p:nvSpPr>
          <p:cNvPr id="16388" name="Text Box 6"/>
          <p:cNvSpPr txBox="1">
            <a:spLocks noChangeArrowheads="1"/>
          </p:cNvSpPr>
          <p:nvPr/>
        </p:nvSpPr>
        <p:spPr bwMode="auto">
          <a:xfrm>
            <a:off x="1905000" y="3886200"/>
            <a:ext cx="5257800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endParaRPr lang="en-US" sz="3200" b="1"/>
          </a:p>
          <a:p>
            <a:pPr algn="ctr">
              <a:spcBef>
                <a:spcPct val="50000"/>
              </a:spcBef>
            </a:pPr>
            <a:endParaRPr lang="en-US" sz="3200"/>
          </a:p>
        </p:txBody>
      </p:sp>
      <p:sp>
        <p:nvSpPr>
          <p:cNvPr id="16389" name="Oval 5"/>
          <p:cNvSpPr>
            <a:spLocks noChangeArrowheads="1"/>
          </p:cNvSpPr>
          <p:nvPr/>
        </p:nvSpPr>
        <p:spPr bwMode="auto">
          <a:xfrm>
            <a:off x="1143000" y="1981200"/>
            <a:ext cx="685800" cy="381000"/>
          </a:xfrm>
          <a:prstGeom prst="ellipse">
            <a:avLst/>
          </a:prstGeom>
          <a:solidFill>
            <a:srgbClr val="0000FF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en-US"/>
              <a:t> G</a:t>
            </a:r>
          </a:p>
        </p:txBody>
      </p:sp>
      <p:sp>
        <p:nvSpPr>
          <p:cNvPr id="16390" name="TextBox 6"/>
          <p:cNvSpPr txBox="1">
            <a:spLocks noChangeArrowheads="1"/>
          </p:cNvSpPr>
          <p:nvPr/>
        </p:nvSpPr>
        <p:spPr bwMode="auto">
          <a:xfrm>
            <a:off x="1981200" y="1981200"/>
            <a:ext cx="56388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r>
              <a:rPr lang="en-US" sz="1600"/>
              <a:t>Who do I contact if I have a script that I would like automated? </a:t>
            </a:r>
          </a:p>
        </p:txBody>
      </p:sp>
      <p:sp>
        <p:nvSpPr>
          <p:cNvPr id="16391" name="Oval 8"/>
          <p:cNvSpPr>
            <a:spLocks noChangeArrowheads="1"/>
          </p:cNvSpPr>
          <p:nvPr/>
        </p:nvSpPr>
        <p:spPr bwMode="auto">
          <a:xfrm>
            <a:off x="1143000" y="2590800"/>
            <a:ext cx="685800" cy="3810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en-US"/>
              <a:t> E</a:t>
            </a:r>
          </a:p>
        </p:txBody>
      </p:sp>
      <p:sp>
        <p:nvSpPr>
          <p:cNvPr id="16392" name="Oval 14"/>
          <p:cNvSpPr>
            <a:spLocks noChangeArrowheads="1"/>
          </p:cNvSpPr>
          <p:nvPr/>
        </p:nvSpPr>
        <p:spPr bwMode="auto">
          <a:xfrm>
            <a:off x="1143000" y="3200400"/>
            <a:ext cx="685800" cy="381000"/>
          </a:xfrm>
          <a:prstGeom prst="ellipse">
            <a:avLst/>
          </a:prstGeom>
          <a:solidFill>
            <a:srgbClr val="FFFF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en-US"/>
              <a:t> H</a:t>
            </a:r>
          </a:p>
        </p:txBody>
      </p:sp>
      <p:sp>
        <p:nvSpPr>
          <p:cNvPr id="17" name="Oval 16"/>
          <p:cNvSpPr/>
          <p:nvPr/>
        </p:nvSpPr>
        <p:spPr bwMode="auto">
          <a:xfrm>
            <a:off x="1143000" y="3733800"/>
            <a:ext cx="685800" cy="381000"/>
          </a:xfrm>
          <a:prstGeom prst="ellipse">
            <a:avLst/>
          </a:prstGeom>
          <a:solidFill>
            <a:schemeClr val="tx2">
              <a:lumMod val="75000"/>
              <a:lumOff val="2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r>
              <a:rPr lang="en-US" dirty="0"/>
              <a:t>AL</a:t>
            </a:r>
          </a:p>
        </p:txBody>
      </p:sp>
      <p:sp>
        <p:nvSpPr>
          <p:cNvPr id="16394" name="TextBox 17"/>
          <p:cNvSpPr txBox="1">
            <a:spLocks noChangeArrowheads="1"/>
          </p:cNvSpPr>
          <p:nvPr/>
        </p:nvSpPr>
        <p:spPr bwMode="auto">
          <a:xfrm>
            <a:off x="1981200" y="3886200"/>
            <a:ext cx="64770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r>
              <a:rPr lang="en-US" sz="1400"/>
              <a:t>Where can I find project information for reference? </a:t>
            </a:r>
          </a:p>
        </p:txBody>
      </p:sp>
      <p:sp>
        <p:nvSpPr>
          <p:cNvPr id="16395" name="Oval 18"/>
          <p:cNvSpPr>
            <a:spLocks noChangeArrowheads="1"/>
          </p:cNvSpPr>
          <p:nvPr/>
        </p:nvSpPr>
        <p:spPr bwMode="auto">
          <a:xfrm>
            <a:off x="1143000" y="4343400"/>
            <a:ext cx="685800" cy="381000"/>
          </a:xfrm>
          <a:prstGeom prst="ellipse">
            <a:avLst/>
          </a:prstGeom>
          <a:solidFill>
            <a:srgbClr val="00B05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en-US"/>
              <a:t>SN</a:t>
            </a:r>
          </a:p>
        </p:txBody>
      </p:sp>
      <p:sp>
        <p:nvSpPr>
          <p:cNvPr id="16396" name="TextBox 19"/>
          <p:cNvSpPr txBox="1">
            <a:spLocks noChangeArrowheads="1"/>
          </p:cNvSpPr>
          <p:nvPr/>
        </p:nvSpPr>
        <p:spPr bwMode="auto">
          <a:xfrm>
            <a:off x="1981200" y="4419600"/>
            <a:ext cx="59436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r>
              <a:rPr lang="en-US" sz="1400"/>
              <a:t>What did we update? </a:t>
            </a:r>
          </a:p>
        </p:txBody>
      </p:sp>
      <p:sp>
        <p:nvSpPr>
          <p:cNvPr id="16397" name="Oval 20"/>
          <p:cNvSpPr>
            <a:spLocks noChangeArrowheads="1"/>
          </p:cNvSpPr>
          <p:nvPr/>
        </p:nvSpPr>
        <p:spPr bwMode="auto">
          <a:xfrm>
            <a:off x="1143000" y="4953000"/>
            <a:ext cx="685800" cy="381000"/>
          </a:xfrm>
          <a:prstGeom prst="ellipse">
            <a:avLst/>
          </a:prstGeom>
          <a:solidFill>
            <a:srgbClr val="FF99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en-US"/>
              <a:t>SL</a:t>
            </a:r>
          </a:p>
        </p:txBody>
      </p:sp>
      <p:sp>
        <p:nvSpPr>
          <p:cNvPr id="16398" name="TextBox 13"/>
          <p:cNvSpPr txBox="1">
            <a:spLocks noChangeArrowheads="1"/>
          </p:cNvSpPr>
          <p:nvPr/>
        </p:nvSpPr>
        <p:spPr bwMode="auto">
          <a:xfrm>
            <a:off x="1981200" y="5029200"/>
            <a:ext cx="68580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r>
              <a:rPr lang="en-US" sz="1400" dirty="0"/>
              <a:t>Who will be the </a:t>
            </a:r>
            <a:r>
              <a:rPr lang="en-US" sz="1400" dirty="0" smtClean="0"/>
              <a:t>2012 </a:t>
            </a:r>
            <a:r>
              <a:rPr lang="en-US" sz="1400" dirty="0"/>
              <a:t>Support Pack Project Manager?</a:t>
            </a:r>
          </a:p>
        </p:txBody>
      </p:sp>
      <p:sp>
        <p:nvSpPr>
          <p:cNvPr id="16399" name="TextBox 14"/>
          <p:cNvSpPr txBox="1">
            <a:spLocks noChangeArrowheads="1"/>
          </p:cNvSpPr>
          <p:nvPr/>
        </p:nvSpPr>
        <p:spPr bwMode="auto">
          <a:xfrm>
            <a:off x="1981200" y="3200400"/>
            <a:ext cx="61722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r>
              <a:rPr lang="en-US" sz="1400"/>
              <a:t>When should we begin preparing for this year’s YE Support Pack application process? </a:t>
            </a:r>
          </a:p>
        </p:txBody>
      </p:sp>
      <p:sp>
        <p:nvSpPr>
          <p:cNvPr id="16400" name="TextBox 15"/>
          <p:cNvSpPr txBox="1">
            <a:spLocks noChangeArrowheads="1"/>
          </p:cNvSpPr>
          <p:nvPr/>
        </p:nvSpPr>
        <p:spPr bwMode="auto">
          <a:xfrm>
            <a:off x="1981200" y="2667000"/>
            <a:ext cx="62484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r>
              <a:rPr lang="en-US" sz="1600"/>
              <a:t>Which issue type in testing required the most fixes?</a:t>
            </a:r>
            <a:r>
              <a:rPr lang="en-US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pPr algn="ctr"/>
            <a:r>
              <a:rPr lang="en-US" sz="4800" i="1" smtClean="0">
                <a:latin typeface="Freestyle Script" pitchFamily="66" charset="0"/>
              </a:rPr>
              <a:t>And the answers are …</a:t>
            </a:r>
          </a:p>
        </p:txBody>
      </p:sp>
      <p:sp>
        <p:nvSpPr>
          <p:cNvPr id="17411" name="Rectangle 4"/>
          <p:cNvSpPr>
            <a:spLocks noGrp="1" noChangeArrowheads="1"/>
          </p:cNvSpPr>
          <p:nvPr>
            <p:ph type="subTitle" idx="4294967295"/>
          </p:nvPr>
        </p:nvSpPr>
        <p:spPr>
          <a:xfrm>
            <a:off x="1981200" y="4876800"/>
            <a:ext cx="7696200" cy="457200"/>
          </a:xfrm>
        </p:spPr>
        <p:txBody>
          <a:bodyPr/>
          <a:lstStyle/>
          <a:p>
            <a:endParaRPr lang="en-US" smtClean="0"/>
          </a:p>
          <a:p>
            <a:pPr>
              <a:buFont typeface="Wingdings" pitchFamily="2" charset="2"/>
              <a:buNone/>
            </a:pPr>
            <a:endParaRPr lang="en-US" smtClean="0"/>
          </a:p>
        </p:txBody>
      </p:sp>
      <p:sp>
        <p:nvSpPr>
          <p:cNvPr id="17412" name="Text Box 6"/>
          <p:cNvSpPr txBox="1">
            <a:spLocks noChangeArrowheads="1"/>
          </p:cNvSpPr>
          <p:nvPr/>
        </p:nvSpPr>
        <p:spPr bwMode="auto">
          <a:xfrm>
            <a:off x="1905000" y="3886200"/>
            <a:ext cx="5257800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endParaRPr lang="en-US" sz="3200" b="1"/>
          </a:p>
          <a:p>
            <a:pPr algn="ctr">
              <a:spcBef>
                <a:spcPct val="50000"/>
              </a:spcBef>
            </a:pPr>
            <a:endParaRPr lang="en-US" sz="3200"/>
          </a:p>
        </p:txBody>
      </p:sp>
      <p:sp>
        <p:nvSpPr>
          <p:cNvPr id="17413" name="Oval 5"/>
          <p:cNvSpPr>
            <a:spLocks noChangeArrowheads="1"/>
          </p:cNvSpPr>
          <p:nvPr/>
        </p:nvSpPr>
        <p:spPr bwMode="auto">
          <a:xfrm>
            <a:off x="1143000" y="1981200"/>
            <a:ext cx="685800" cy="381000"/>
          </a:xfrm>
          <a:prstGeom prst="ellipse">
            <a:avLst/>
          </a:prstGeom>
          <a:solidFill>
            <a:srgbClr val="0000FF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en-US"/>
              <a:t> G</a:t>
            </a:r>
          </a:p>
        </p:txBody>
      </p:sp>
      <p:sp>
        <p:nvSpPr>
          <p:cNvPr id="17414" name="TextBox 6"/>
          <p:cNvSpPr txBox="1">
            <a:spLocks noChangeArrowheads="1"/>
          </p:cNvSpPr>
          <p:nvPr/>
        </p:nvSpPr>
        <p:spPr bwMode="auto">
          <a:xfrm>
            <a:off x="1981200" y="1981200"/>
            <a:ext cx="56388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r>
              <a:rPr lang="en-US" sz="1600"/>
              <a:t>Who do I contact if I have a script that I would like automated? </a:t>
            </a:r>
            <a:r>
              <a:rPr lang="en-US" sz="1600" b="1"/>
              <a:t>QA email address </a:t>
            </a:r>
            <a:r>
              <a:rPr lang="en-US" sz="1600">
                <a:hlinkClick r:id="rId3"/>
              </a:rPr>
              <a:t>istqa@mit.edu</a:t>
            </a:r>
            <a:endParaRPr lang="en-US" sz="1600"/>
          </a:p>
        </p:txBody>
      </p:sp>
      <p:sp>
        <p:nvSpPr>
          <p:cNvPr id="17415" name="Oval 8"/>
          <p:cNvSpPr>
            <a:spLocks noChangeArrowheads="1"/>
          </p:cNvSpPr>
          <p:nvPr/>
        </p:nvSpPr>
        <p:spPr bwMode="auto">
          <a:xfrm>
            <a:off x="1143000" y="2590800"/>
            <a:ext cx="685800" cy="3810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en-US"/>
              <a:t> E</a:t>
            </a:r>
          </a:p>
        </p:txBody>
      </p:sp>
      <p:sp>
        <p:nvSpPr>
          <p:cNvPr id="17416" name="Oval 14"/>
          <p:cNvSpPr>
            <a:spLocks noChangeArrowheads="1"/>
          </p:cNvSpPr>
          <p:nvPr/>
        </p:nvSpPr>
        <p:spPr bwMode="auto">
          <a:xfrm>
            <a:off x="1143000" y="3200400"/>
            <a:ext cx="685800" cy="381000"/>
          </a:xfrm>
          <a:prstGeom prst="ellipse">
            <a:avLst/>
          </a:prstGeom>
          <a:solidFill>
            <a:srgbClr val="FFFF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en-US"/>
              <a:t> H</a:t>
            </a:r>
          </a:p>
        </p:txBody>
      </p:sp>
      <p:sp>
        <p:nvSpPr>
          <p:cNvPr id="17" name="Oval 16"/>
          <p:cNvSpPr/>
          <p:nvPr/>
        </p:nvSpPr>
        <p:spPr bwMode="auto">
          <a:xfrm>
            <a:off x="1143000" y="3733800"/>
            <a:ext cx="685800" cy="381000"/>
          </a:xfrm>
          <a:prstGeom prst="ellipse">
            <a:avLst/>
          </a:prstGeom>
          <a:solidFill>
            <a:schemeClr val="tx2">
              <a:lumMod val="75000"/>
              <a:lumOff val="2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r>
              <a:rPr lang="en-US" dirty="0"/>
              <a:t>AL</a:t>
            </a:r>
          </a:p>
        </p:txBody>
      </p:sp>
      <p:sp>
        <p:nvSpPr>
          <p:cNvPr id="17418" name="TextBox 17"/>
          <p:cNvSpPr txBox="1">
            <a:spLocks noChangeArrowheads="1"/>
          </p:cNvSpPr>
          <p:nvPr/>
        </p:nvSpPr>
        <p:spPr bwMode="auto">
          <a:xfrm>
            <a:off x="1981200" y="3581400"/>
            <a:ext cx="64770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endParaRPr lang="en-US" sz="1400"/>
          </a:p>
          <a:p>
            <a:r>
              <a:rPr lang="en-US" sz="1400"/>
              <a:t>Where can I find project information for reference? </a:t>
            </a:r>
            <a:r>
              <a:rPr lang="en-US" sz="1400" b="1"/>
              <a:t>On the project wiki</a:t>
            </a:r>
            <a:endParaRPr lang="en-US" sz="1400"/>
          </a:p>
        </p:txBody>
      </p:sp>
      <p:sp>
        <p:nvSpPr>
          <p:cNvPr id="17419" name="Oval 18"/>
          <p:cNvSpPr>
            <a:spLocks noChangeArrowheads="1"/>
          </p:cNvSpPr>
          <p:nvPr/>
        </p:nvSpPr>
        <p:spPr bwMode="auto">
          <a:xfrm>
            <a:off x="1143000" y="4343400"/>
            <a:ext cx="685800" cy="381000"/>
          </a:xfrm>
          <a:prstGeom prst="ellipse">
            <a:avLst/>
          </a:prstGeom>
          <a:solidFill>
            <a:srgbClr val="00B05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en-US"/>
              <a:t>SN</a:t>
            </a:r>
          </a:p>
        </p:txBody>
      </p:sp>
      <p:sp>
        <p:nvSpPr>
          <p:cNvPr id="17420" name="TextBox 19"/>
          <p:cNvSpPr txBox="1">
            <a:spLocks noChangeArrowheads="1"/>
          </p:cNvSpPr>
          <p:nvPr/>
        </p:nvSpPr>
        <p:spPr bwMode="auto">
          <a:xfrm>
            <a:off x="1981200" y="4343400"/>
            <a:ext cx="59436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r>
              <a:rPr lang="en-US" sz="1400" dirty="0"/>
              <a:t>What did we update? </a:t>
            </a:r>
            <a:r>
              <a:rPr lang="en-US" sz="1400" b="1" dirty="0"/>
              <a:t>The SAP ERP, </a:t>
            </a:r>
            <a:r>
              <a:rPr lang="en-US" sz="1400" b="1" dirty="0" smtClean="0"/>
              <a:t>NW</a:t>
            </a:r>
            <a:r>
              <a:rPr lang="en-US" sz="1400" b="1" dirty="0" smtClean="0"/>
              <a:t>, </a:t>
            </a:r>
            <a:r>
              <a:rPr lang="en-US" sz="1400" b="1" dirty="0" smtClean="0"/>
              <a:t>SM, </a:t>
            </a:r>
            <a:r>
              <a:rPr lang="en-US" sz="1400" b="1" dirty="0" smtClean="0"/>
              <a:t>the </a:t>
            </a:r>
            <a:r>
              <a:rPr lang="en-US" sz="1400" b="1" dirty="0"/>
              <a:t>underlining Oracle </a:t>
            </a:r>
            <a:r>
              <a:rPr lang="en-US" sz="1400" b="1" dirty="0" err="1"/>
              <a:t>dbs</a:t>
            </a:r>
            <a:endParaRPr lang="en-US" sz="1400" dirty="0"/>
          </a:p>
        </p:txBody>
      </p:sp>
      <p:sp>
        <p:nvSpPr>
          <p:cNvPr id="17421" name="Oval 20"/>
          <p:cNvSpPr>
            <a:spLocks noChangeArrowheads="1"/>
          </p:cNvSpPr>
          <p:nvPr/>
        </p:nvSpPr>
        <p:spPr bwMode="auto">
          <a:xfrm>
            <a:off x="1143000" y="4953000"/>
            <a:ext cx="685800" cy="381000"/>
          </a:xfrm>
          <a:prstGeom prst="ellipse">
            <a:avLst/>
          </a:prstGeom>
          <a:solidFill>
            <a:srgbClr val="FF99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en-US"/>
              <a:t>SL</a:t>
            </a:r>
          </a:p>
        </p:txBody>
      </p:sp>
      <p:sp>
        <p:nvSpPr>
          <p:cNvPr id="17422" name="TextBox 13"/>
          <p:cNvSpPr txBox="1">
            <a:spLocks noChangeArrowheads="1"/>
          </p:cNvSpPr>
          <p:nvPr/>
        </p:nvSpPr>
        <p:spPr bwMode="auto">
          <a:xfrm>
            <a:off x="1981200" y="5029200"/>
            <a:ext cx="68580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r>
              <a:rPr lang="en-US" sz="1400"/>
              <a:t>Who will be the </a:t>
            </a:r>
            <a:r>
              <a:rPr lang="en-US" sz="1400" smtClean="0"/>
              <a:t>2012 </a:t>
            </a:r>
            <a:r>
              <a:rPr lang="en-US" sz="1400"/>
              <a:t>Support Pack Project Manager?</a:t>
            </a:r>
          </a:p>
          <a:p>
            <a:endParaRPr lang="en-US" sz="1400" dirty="0"/>
          </a:p>
        </p:txBody>
      </p:sp>
      <p:sp>
        <p:nvSpPr>
          <p:cNvPr id="17423" name="TextBox 14"/>
          <p:cNvSpPr txBox="1">
            <a:spLocks noChangeArrowheads="1"/>
          </p:cNvSpPr>
          <p:nvPr/>
        </p:nvSpPr>
        <p:spPr bwMode="auto">
          <a:xfrm>
            <a:off x="1981200" y="3200400"/>
            <a:ext cx="61722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r>
              <a:rPr lang="en-US" sz="1400"/>
              <a:t>When should we begin preparing for this year’s YE Support Pack application process? </a:t>
            </a:r>
            <a:r>
              <a:rPr lang="en-US" sz="1400" b="1"/>
              <a:t>Now</a:t>
            </a:r>
            <a:endParaRPr lang="en-US" sz="1400"/>
          </a:p>
        </p:txBody>
      </p:sp>
      <p:sp>
        <p:nvSpPr>
          <p:cNvPr id="17424" name="TextBox 15"/>
          <p:cNvSpPr txBox="1">
            <a:spLocks noChangeArrowheads="1"/>
          </p:cNvSpPr>
          <p:nvPr/>
        </p:nvSpPr>
        <p:spPr bwMode="auto">
          <a:xfrm>
            <a:off x="1981200" y="2590800"/>
            <a:ext cx="6248400" cy="615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r>
              <a:rPr lang="en-US" sz="1600"/>
              <a:t>Which issue type in testing required the most fixes? </a:t>
            </a:r>
            <a:r>
              <a:rPr lang="en-US" sz="1600" b="1"/>
              <a:t>Issues requiring an MIT fix</a:t>
            </a:r>
            <a:r>
              <a:rPr lang="en-US"/>
              <a:t> </a:t>
            </a:r>
          </a:p>
        </p:txBody>
      </p:sp>
      <p:pic>
        <p:nvPicPr>
          <p:cNvPr id="17425" name="Picture 17" descr="pastries[1]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0" y="4800600"/>
            <a:ext cx="1108075" cy="1096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74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Max Schell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83ADBF1-3D90-4981-90F8-00CB8F5BBAAD}" type="datetime1">
              <a:rPr lang="en-US" smtClean="0"/>
              <a:pPr>
                <a:defRPr/>
              </a:pPr>
              <a:t>1/31/2012</a:t>
            </a:fld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CA07E40-C1AA-46C8-984B-5F7325F4C860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9238" y="1828800"/>
            <a:ext cx="6105525" cy="3986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40122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266EBD31-33E8-44CD-B722-5F9A02C365A0}" type="datetime1">
              <a:rPr lang="en-US" smtClean="0">
                <a:latin typeface="Arial" charset="0"/>
              </a:rPr>
              <a:pPr/>
              <a:t>1/30/2012</a:t>
            </a:fld>
            <a:endParaRPr lang="en-US" smtClean="0">
              <a:latin typeface="Arial" charset="0"/>
            </a:endParaRPr>
          </a:p>
        </p:txBody>
      </p:sp>
      <p:sp>
        <p:nvSpPr>
          <p:cNvPr id="19459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5155942E-90B4-4888-B37B-B1460B1F23B6}" type="slidenum">
              <a:rPr lang="en-US" smtClean="0">
                <a:latin typeface="Arial" charset="0"/>
              </a:rPr>
              <a:pPr/>
              <a:t>17</a:t>
            </a:fld>
            <a:endParaRPr lang="en-US" smtClean="0">
              <a:latin typeface="Arial" charset="0"/>
            </a:endParaRPr>
          </a:p>
        </p:txBody>
      </p:sp>
      <p:sp>
        <p:nvSpPr>
          <p:cNvPr id="1946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Questions?</a:t>
            </a:r>
          </a:p>
        </p:txBody>
      </p:sp>
      <p:sp>
        <p:nvSpPr>
          <p:cNvPr id="1946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  <a:spcBef>
                <a:spcPct val="0"/>
              </a:spcBef>
              <a:spcAft>
                <a:spcPct val="25000"/>
              </a:spcAft>
              <a:buFont typeface="Wingdings" pitchFamily="2" charset="2"/>
              <a:buNone/>
            </a:pPr>
            <a:r>
              <a:rPr lang="en-US" sz="1800" dirty="0" smtClean="0"/>
              <a:t>Any additional questions?  Please contact:</a:t>
            </a:r>
          </a:p>
          <a:p>
            <a:pPr eaLnBrk="1" hangingPunct="1">
              <a:lnSpc>
                <a:spcPct val="80000"/>
              </a:lnSpc>
              <a:spcBef>
                <a:spcPct val="0"/>
              </a:spcBef>
              <a:spcAft>
                <a:spcPct val="25000"/>
              </a:spcAft>
              <a:buFont typeface="Wingdings" pitchFamily="2" charset="2"/>
              <a:buNone/>
            </a:pPr>
            <a:endParaRPr lang="en-US" sz="1800" dirty="0" smtClean="0"/>
          </a:p>
          <a:p>
            <a:pPr eaLnBrk="1" hangingPunct="1">
              <a:lnSpc>
                <a:spcPct val="80000"/>
              </a:lnSpc>
              <a:spcBef>
                <a:spcPct val="0"/>
              </a:spcBef>
              <a:spcAft>
                <a:spcPct val="25000"/>
              </a:spcAft>
              <a:buFont typeface="Wingdings" pitchFamily="2" charset="2"/>
              <a:buNone/>
            </a:pPr>
            <a:r>
              <a:rPr lang="en-US" sz="1800" dirty="0" smtClean="0"/>
              <a:t>	Frank Quern				Bart Dahlstrom</a:t>
            </a:r>
          </a:p>
          <a:p>
            <a:pPr eaLnBrk="1" hangingPunct="1">
              <a:lnSpc>
                <a:spcPct val="80000"/>
              </a:lnSpc>
              <a:spcBef>
                <a:spcPct val="0"/>
              </a:spcBef>
              <a:spcAft>
                <a:spcPct val="25000"/>
              </a:spcAft>
              <a:buFont typeface="Wingdings" pitchFamily="2" charset="2"/>
              <a:buNone/>
            </a:pPr>
            <a:r>
              <a:rPr lang="en-US" sz="1800" dirty="0" smtClean="0"/>
              <a:t>	X2-4512				x3-9605</a:t>
            </a:r>
          </a:p>
          <a:p>
            <a:pPr eaLnBrk="1" hangingPunct="1">
              <a:lnSpc>
                <a:spcPct val="80000"/>
              </a:lnSpc>
              <a:spcBef>
                <a:spcPct val="0"/>
              </a:spcBef>
              <a:spcAft>
                <a:spcPct val="25000"/>
              </a:spcAft>
              <a:buFont typeface="Wingdings" pitchFamily="2" charset="2"/>
              <a:buNone/>
            </a:pPr>
            <a:r>
              <a:rPr lang="en-US" sz="1800" dirty="0" smtClean="0"/>
              <a:t>	</a:t>
            </a:r>
            <a:r>
              <a:rPr lang="en-US" sz="1800" dirty="0" smtClean="0">
                <a:hlinkClick r:id="rId3"/>
              </a:rPr>
              <a:t>fquern@mit.edu</a:t>
            </a:r>
            <a:r>
              <a:rPr lang="en-US" sz="1800" dirty="0" smtClean="0"/>
              <a:t>			</a:t>
            </a:r>
            <a:r>
              <a:rPr lang="en-US" sz="1800" dirty="0" smtClean="0">
                <a:hlinkClick r:id="rId3"/>
              </a:rPr>
              <a:t>bartd@mit.edu</a:t>
            </a:r>
            <a:r>
              <a:rPr lang="en-US" sz="1800" dirty="0" smtClean="0"/>
              <a:t>						</a:t>
            </a:r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</a:pPr>
            <a:endParaRPr lang="en-US" sz="1800" dirty="0" smtClean="0"/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1800" dirty="0" smtClean="0"/>
              <a:t>OR</a:t>
            </a:r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1800" dirty="0" smtClean="0"/>
              <a:t>Your SAP team lead:</a:t>
            </a:r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</a:pPr>
            <a:endParaRPr lang="en-US" sz="1800" dirty="0" smtClean="0"/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1800" dirty="0" smtClean="0"/>
              <a:t>HR-Payroll: Frank Quern</a:t>
            </a:r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1800" dirty="0" smtClean="0"/>
              <a:t>Financial-Logistics-EHS : Siobhan Cunningham</a:t>
            </a:r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1800" dirty="0" smtClean="0"/>
              <a:t>Technical Services: Wai-ming Li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pPr algn="ctr"/>
            <a:r>
              <a:rPr lang="en-US" sz="4800" i="1" smtClean="0">
                <a:latin typeface="Freestyle Script" pitchFamily="66" charset="0"/>
              </a:rPr>
              <a:t/>
            </a:r>
            <a:br>
              <a:rPr lang="en-US" sz="4800" i="1" smtClean="0">
                <a:latin typeface="Freestyle Script" pitchFamily="66" charset="0"/>
              </a:rPr>
            </a:br>
            <a:r>
              <a:rPr lang="en-US" sz="4800" i="1" smtClean="0">
                <a:latin typeface="Freestyle Script" pitchFamily="66" charset="0"/>
              </a:rPr>
              <a:t>And the answers are …</a:t>
            </a:r>
          </a:p>
        </p:txBody>
      </p:sp>
      <p:sp>
        <p:nvSpPr>
          <p:cNvPr id="5123" name="Rectangle 4"/>
          <p:cNvSpPr>
            <a:spLocks noGrp="1" noChangeArrowheads="1"/>
          </p:cNvSpPr>
          <p:nvPr>
            <p:ph type="subTitle" idx="4294967295"/>
          </p:nvPr>
        </p:nvSpPr>
        <p:spPr>
          <a:xfrm>
            <a:off x="1447800" y="3810000"/>
            <a:ext cx="7696200" cy="2057400"/>
          </a:xfrm>
        </p:spPr>
        <p:txBody>
          <a:bodyPr/>
          <a:lstStyle/>
          <a:p>
            <a:endParaRPr lang="en-US" smtClean="0"/>
          </a:p>
          <a:p>
            <a:endParaRPr lang="en-US" smtClean="0"/>
          </a:p>
        </p:txBody>
      </p:sp>
      <p:sp>
        <p:nvSpPr>
          <p:cNvPr id="5124" name="Text Box 6"/>
          <p:cNvSpPr txBox="1">
            <a:spLocks noChangeArrowheads="1"/>
          </p:cNvSpPr>
          <p:nvPr/>
        </p:nvSpPr>
        <p:spPr bwMode="auto">
          <a:xfrm>
            <a:off x="1905000" y="3886200"/>
            <a:ext cx="5257800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endParaRPr lang="en-US" sz="3200" b="1"/>
          </a:p>
          <a:p>
            <a:pPr algn="ctr">
              <a:spcBef>
                <a:spcPct val="50000"/>
              </a:spcBef>
            </a:pPr>
            <a:endParaRPr lang="en-US" sz="3200"/>
          </a:p>
        </p:txBody>
      </p:sp>
      <p:sp>
        <p:nvSpPr>
          <p:cNvPr id="5125" name="Oval 5"/>
          <p:cNvSpPr>
            <a:spLocks noChangeArrowheads="1"/>
          </p:cNvSpPr>
          <p:nvPr/>
        </p:nvSpPr>
        <p:spPr bwMode="auto">
          <a:xfrm>
            <a:off x="1143000" y="1981200"/>
            <a:ext cx="685800" cy="381000"/>
          </a:xfrm>
          <a:prstGeom prst="ellipse">
            <a:avLst/>
          </a:prstGeom>
          <a:solidFill>
            <a:srgbClr val="0000FF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en-US"/>
              <a:t> G</a:t>
            </a:r>
          </a:p>
        </p:txBody>
      </p:sp>
      <p:sp>
        <p:nvSpPr>
          <p:cNvPr id="5126" name="TextBox 6"/>
          <p:cNvSpPr txBox="1">
            <a:spLocks noChangeArrowheads="1"/>
          </p:cNvSpPr>
          <p:nvPr/>
        </p:nvSpPr>
        <p:spPr bwMode="auto">
          <a:xfrm>
            <a:off x="1981200" y="1981200"/>
            <a:ext cx="594360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r>
              <a:rPr lang="en-US" sz="1600" dirty="0"/>
              <a:t>What city is served by Dulles International Airport? </a:t>
            </a:r>
            <a:endParaRPr lang="en-US" sz="1600" dirty="0" smtClean="0"/>
          </a:p>
          <a:p>
            <a:r>
              <a:rPr lang="en-US" sz="1600" b="1" dirty="0" smtClean="0"/>
              <a:t>Washington, D.C.</a:t>
            </a:r>
            <a:endParaRPr lang="en-US" sz="1600" dirty="0"/>
          </a:p>
        </p:txBody>
      </p:sp>
      <p:sp>
        <p:nvSpPr>
          <p:cNvPr id="5127" name="Oval 8"/>
          <p:cNvSpPr>
            <a:spLocks noChangeArrowheads="1"/>
          </p:cNvSpPr>
          <p:nvPr/>
        </p:nvSpPr>
        <p:spPr bwMode="auto">
          <a:xfrm>
            <a:off x="1143000" y="2590800"/>
            <a:ext cx="685800" cy="3810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en-US"/>
              <a:t> E</a:t>
            </a:r>
          </a:p>
        </p:txBody>
      </p:sp>
      <p:sp>
        <p:nvSpPr>
          <p:cNvPr id="5128" name="TextBox 9"/>
          <p:cNvSpPr txBox="1">
            <a:spLocks noChangeArrowheads="1"/>
          </p:cNvSpPr>
          <p:nvPr/>
        </p:nvSpPr>
        <p:spPr bwMode="auto">
          <a:xfrm>
            <a:off x="1981200" y="2590800"/>
            <a:ext cx="701040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r>
              <a:rPr lang="en-US" sz="1600" dirty="0"/>
              <a:t>Who won the 1961 best actor Oscar for his role in </a:t>
            </a:r>
            <a:r>
              <a:rPr lang="en-US" sz="1600" i="1" dirty="0"/>
              <a:t>Judgment at Nuremberg</a:t>
            </a:r>
            <a:r>
              <a:rPr lang="en-US" sz="1600" dirty="0" smtClean="0"/>
              <a:t>? </a:t>
            </a:r>
            <a:endParaRPr lang="en-US" sz="1600" dirty="0" smtClean="0"/>
          </a:p>
          <a:p>
            <a:r>
              <a:rPr lang="en-US" sz="1400" b="1" dirty="0" smtClean="0"/>
              <a:t>Maximilian Schell</a:t>
            </a:r>
            <a:endParaRPr lang="en-US" sz="1400" dirty="0"/>
          </a:p>
        </p:txBody>
      </p:sp>
      <p:sp>
        <p:nvSpPr>
          <p:cNvPr id="5129" name="Oval 14"/>
          <p:cNvSpPr>
            <a:spLocks noChangeArrowheads="1"/>
          </p:cNvSpPr>
          <p:nvPr/>
        </p:nvSpPr>
        <p:spPr bwMode="auto">
          <a:xfrm>
            <a:off x="1143000" y="3200400"/>
            <a:ext cx="685800" cy="381000"/>
          </a:xfrm>
          <a:prstGeom prst="ellipse">
            <a:avLst/>
          </a:prstGeom>
          <a:solidFill>
            <a:srgbClr val="FFFF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en-US"/>
              <a:t> H</a:t>
            </a:r>
          </a:p>
        </p:txBody>
      </p:sp>
      <p:sp>
        <p:nvSpPr>
          <p:cNvPr id="5130" name="TextBox 15"/>
          <p:cNvSpPr txBox="1">
            <a:spLocks noChangeArrowheads="1"/>
          </p:cNvSpPr>
          <p:nvPr/>
        </p:nvSpPr>
        <p:spPr bwMode="auto">
          <a:xfrm>
            <a:off x="1990725" y="3319790"/>
            <a:ext cx="63246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r>
              <a:rPr lang="en-US" sz="1400" dirty="0"/>
              <a:t>What army was founded by William Booth and his wife Catherine?</a:t>
            </a:r>
            <a:r>
              <a:rPr lang="en-US" sz="1400" i="1" dirty="0" smtClean="0"/>
              <a:t> </a:t>
            </a:r>
            <a:endParaRPr lang="en-US" sz="1400" i="1" dirty="0" smtClean="0"/>
          </a:p>
          <a:p>
            <a:r>
              <a:rPr lang="en-US" sz="1400" b="1" dirty="0" smtClean="0"/>
              <a:t>The Salvation Army</a:t>
            </a:r>
            <a:endParaRPr lang="en-US" sz="1400" dirty="0"/>
          </a:p>
        </p:txBody>
      </p:sp>
      <p:sp>
        <p:nvSpPr>
          <p:cNvPr id="17" name="Oval 16"/>
          <p:cNvSpPr/>
          <p:nvPr/>
        </p:nvSpPr>
        <p:spPr bwMode="auto">
          <a:xfrm>
            <a:off x="1143000" y="3733800"/>
            <a:ext cx="685800" cy="381000"/>
          </a:xfrm>
          <a:prstGeom prst="ellipse">
            <a:avLst/>
          </a:prstGeom>
          <a:solidFill>
            <a:schemeClr val="tx2">
              <a:lumMod val="75000"/>
              <a:lumOff val="2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r>
              <a:rPr lang="en-US" dirty="0"/>
              <a:t>AL</a:t>
            </a:r>
          </a:p>
        </p:txBody>
      </p:sp>
      <p:sp>
        <p:nvSpPr>
          <p:cNvPr id="5132" name="TextBox 17"/>
          <p:cNvSpPr txBox="1">
            <a:spLocks noChangeArrowheads="1"/>
          </p:cNvSpPr>
          <p:nvPr/>
        </p:nvSpPr>
        <p:spPr bwMode="auto">
          <a:xfrm>
            <a:off x="1981200" y="3581400"/>
            <a:ext cx="7010400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endParaRPr lang="en-US" sz="1400" dirty="0"/>
          </a:p>
          <a:p>
            <a:r>
              <a:rPr lang="en-US" sz="1400" dirty="0"/>
              <a:t>Whose biography is titled </a:t>
            </a:r>
            <a:r>
              <a:rPr lang="en-US" sz="1400" i="1" dirty="0"/>
              <a:t>Hitch</a:t>
            </a:r>
            <a:r>
              <a:rPr lang="en-US" sz="1400" dirty="0" smtClean="0"/>
              <a:t>?</a:t>
            </a:r>
            <a:endParaRPr lang="en-US" sz="1400" dirty="0" smtClean="0"/>
          </a:p>
          <a:p>
            <a:r>
              <a:rPr lang="en-US" sz="1400" dirty="0" smtClean="0"/>
              <a:t> </a:t>
            </a:r>
            <a:r>
              <a:rPr lang="en-US" sz="1400" b="1" dirty="0" smtClean="0"/>
              <a:t>Alfred Hitchcock’s</a:t>
            </a:r>
            <a:endParaRPr lang="en-US" sz="1400" dirty="0"/>
          </a:p>
        </p:txBody>
      </p:sp>
      <p:sp>
        <p:nvSpPr>
          <p:cNvPr id="5133" name="Oval 18"/>
          <p:cNvSpPr>
            <a:spLocks noChangeArrowheads="1"/>
          </p:cNvSpPr>
          <p:nvPr/>
        </p:nvSpPr>
        <p:spPr bwMode="auto">
          <a:xfrm>
            <a:off x="1143000" y="4343400"/>
            <a:ext cx="685800" cy="381000"/>
          </a:xfrm>
          <a:prstGeom prst="ellipse">
            <a:avLst/>
          </a:prstGeom>
          <a:solidFill>
            <a:srgbClr val="00B05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en-US"/>
              <a:t>SN</a:t>
            </a:r>
          </a:p>
        </p:txBody>
      </p:sp>
      <p:sp>
        <p:nvSpPr>
          <p:cNvPr id="5134" name="TextBox 19"/>
          <p:cNvSpPr txBox="1">
            <a:spLocks noChangeArrowheads="1"/>
          </p:cNvSpPr>
          <p:nvPr/>
        </p:nvSpPr>
        <p:spPr bwMode="auto">
          <a:xfrm>
            <a:off x="1981200" y="4343400"/>
            <a:ext cx="59436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r>
              <a:rPr lang="en-US" sz="1400" dirty="0"/>
              <a:t>What’s the largest satellite orbiting Earth? </a:t>
            </a:r>
            <a:endParaRPr lang="en-US" sz="1400" dirty="0" smtClean="0"/>
          </a:p>
          <a:p>
            <a:r>
              <a:rPr lang="en-US" sz="1400" b="1" dirty="0" smtClean="0"/>
              <a:t>The moon</a:t>
            </a:r>
            <a:endParaRPr lang="en-US" sz="1400" dirty="0"/>
          </a:p>
        </p:txBody>
      </p:sp>
      <p:sp>
        <p:nvSpPr>
          <p:cNvPr id="5135" name="Oval 20"/>
          <p:cNvSpPr>
            <a:spLocks noChangeArrowheads="1"/>
          </p:cNvSpPr>
          <p:nvPr/>
        </p:nvSpPr>
        <p:spPr bwMode="auto">
          <a:xfrm>
            <a:off x="1143000" y="4953000"/>
            <a:ext cx="685800" cy="381000"/>
          </a:xfrm>
          <a:prstGeom prst="ellipse">
            <a:avLst/>
          </a:prstGeom>
          <a:solidFill>
            <a:srgbClr val="FF99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en-US"/>
              <a:t>SL</a:t>
            </a:r>
          </a:p>
        </p:txBody>
      </p:sp>
      <p:sp>
        <p:nvSpPr>
          <p:cNvPr id="5136" name="TextBox 21"/>
          <p:cNvSpPr txBox="1">
            <a:spLocks noChangeArrowheads="1"/>
          </p:cNvSpPr>
          <p:nvPr/>
        </p:nvSpPr>
        <p:spPr bwMode="auto">
          <a:xfrm>
            <a:off x="1981200" y="4953000"/>
            <a:ext cx="65532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r>
              <a:rPr lang="en-US" sz="1400" dirty="0"/>
              <a:t>What drink was invented by oilmen who used their tools to stir it? </a:t>
            </a:r>
            <a:endParaRPr lang="en-US" sz="1400" dirty="0" smtClean="0"/>
          </a:p>
          <a:p>
            <a:r>
              <a:rPr lang="en-US" sz="1400" b="1" dirty="0" smtClean="0"/>
              <a:t>The screwdriver</a:t>
            </a:r>
            <a:endParaRPr lang="en-US" sz="1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51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51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51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513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2000"/>
                                        <p:tgtEl>
                                          <p:spTgt spid="51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2" dur="2000"/>
                                        <p:tgtEl>
                                          <p:spTgt spid="51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838200" y="1600200"/>
            <a:ext cx="7620000" cy="1219200"/>
          </a:xfrm>
        </p:spPr>
        <p:txBody>
          <a:bodyPr/>
          <a:lstStyle/>
          <a:p>
            <a:pPr algn="ctr" eaLnBrk="1" hangingPunct="1"/>
            <a:r>
              <a:rPr lang="en-US" sz="3200" b="1" smtClean="0">
                <a:latin typeface="Century Gothic" pitchFamily="34" charset="0"/>
              </a:rPr>
              <a:t/>
            </a:r>
            <a:br>
              <a:rPr lang="en-US" sz="3200" b="1" smtClean="0">
                <a:latin typeface="Century Gothic" pitchFamily="34" charset="0"/>
              </a:rPr>
            </a:br>
            <a:r>
              <a:rPr lang="en-US" sz="3200" b="1" smtClean="0">
                <a:latin typeface="Century Gothic" pitchFamily="34" charset="0"/>
              </a:rPr>
              <a:t/>
            </a:r>
            <a:br>
              <a:rPr lang="en-US" sz="3200" b="1" smtClean="0">
                <a:latin typeface="Century Gothic" pitchFamily="34" charset="0"/>
              </a:rPr>
            </a:br>
            <a:r>
              <a:rPr lang="en-US" sz="3200" b="1" smtClean="0">
                <a:latin typeface="Century Gothic" pitchFamily="34" charset="0"/>
              </a:rPr>
              <a:t> </a:t>
            </a:r>
            <a:br>
              <a:rPr lang="en-US" sz="3200" b="1" smtClean="0">
                <a:latin typeface="Century Gothic" pitchFamily="34" charset="0"/>
              </a:rPr>
            </a:br>
            <a:endParaRPr lang="en-US" sz="3200" smtClean="0">
              <a:latin typeface="Century Gothic" pitchFamily="34" charset="0"/>
            </a:endParaRPr>
          </a:p>
        </p:txBody>
      </p:sp>
      <p:sp>
        <p:nvSpPr>
          <p:cNvPr id="6147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838200" y="4724400"/>
            <a:ext cx="7696200" cy="1219200"/>
          </a:xfrm>
        </p:spPr>
        <p:txBody>
          <a:bodyPr/>
          <a:lstStyle/>
          <a:p>
            <a:pPr algn="r" eaLnBrk="1" hangingPunct="1"/>
            <a:endParaRPr lang="en-US" dirty="0" smtClean="0">
              <a:latin typeface="Century Gothic" pitchFamily="34" charset="0"/>
            </a:endParaRPr>
          </a:p>
          <a:p>
            <a:pPr algn="r" eaLnBrk="1" hangingPunct="1"/>
            <a:endParaRPr lang="en-US" dirty="0" smtClean="0">
              <a:latin typeface="Century Gothic" pitchFamily="34" charset="0"/>
            </a:endParaRPr>
          </a:p>
          <a:p>
            <a:pPr algn="r" eaLnBrk="1" hangingPunct="1"/>
            <a:r>
              <a:rPr lang="en-US" dirty="0" smtClean="0">
                <a:latin typeface="Century Gothic" pitchFamily="34" charset="0"/>
              </a:rPr>
              <a:t>February</a:t>
            </a:r>
            <a:r>
              <a:rPr lang="en-US" dirty="0" smtClean="0">
                <a:latin typeface="Century Gothic" pitchFamily="34" charset="0"/>
              </a:rPr>
              <a:t> 1, </a:t>
            </a:r>
            <a:r>
              <a:rPr lang="en-US" dirty="0" smtClean="0">
                <a:latin typeface="Century Gothic" pitchFamily="34" charset="0"/>
              </a:rPr>
              <a:t>2012</a:t>
            </a:r>
          </a:p>
        </p:txBody>
      </p:sp>
      <p:sp>
        <p:nvSpPr>
          <p:cNvPr id="6148" name="Text Box 5"/>
          <p:cNvSpPr txBox="1">
            <a:spLocks noChangeArrowheads="1"/>
          </p:cNvSpPr>
          <p:nvPr/>
        </p:nvSpPr>
        <p:spPr bwMode="auto">
          <a:xfrm>
            <a:off x="1447800" y="1219200"/>
            <a:ext cx="6553200" cy="1798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endParaRPr lang="en-US" sz="3200" b="1" dirty="0"/>
          </a:p>
          <a:p>
            <a:pPr algn="ctr">
              <a:spcBef>
                <a:spcPct val="50000"/>
              </a:spcBef>
            </a:pPr>
            <a:r>
              <a:rPr lang="en-US" sz="3200" b="1" dirty="0" smtClean="0"/>
              <a:t>2011 </a:t>
            </a:r>
            <a:r>
              <a:rPr lang="en-US" sz="3200" b="1" dirty="0"/>
              <a:t>Year End Support Pack Project</a:t>
            </a:r>
          </a:p>
        </p:txBody>
      </p:sp>
      <p:sp>
        <p:nvSpPr>
          <p:cNvPr id="6149" name="Text Box 6"/>
          <p:cNvSpPr txBox="1">
            <a:spLocks noChangeArrowheads="1"/>
          </p:cNvSpPr>
          <p:nvPr/>
        </p:nvSpPr>
        <p:spPr bwMode="auto">
          <a:xfrm>
            <a:off x="1905000" y="3886200"/>
            <a:ext cx="5257800" cy="2062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3200" b="1" dirty="0" smtClean="0"/>
              <a:t>IS&amp;T</a:t>
            </a:r>
            <a:endParaRPr lang="en-US" sz="3200" b="1" dirty="0"/>
          </a:p>
          <a:p>
            <a:pPr algn="ctr">
              <a:spcBef>
                <a:spcPct val="50000"/>
              </a:spcBef>
            </a:pPr>
            <a:r>
              <a:rPr lang="en-US" sz="3200" b="1" dirty="0"/>
              <a:t>Lessons Learned</a:t>
            </a:r>
          </a:p>
          <a:p>
            <a:pPr algn="ctr">
              <a:spcBef>
                <a:spcPct val="50000"/>
              </a:spcBef>
            </a:pP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CAFD78E5-AE1E-41EB-A6AA-F89436B98BC7}" type="datetime1">
              <a:rPr lang="en-US" smtClean="0">
                <a:latin typeface="Arial" charset="0"/>
              </a:rPr>
              <a:pPr/>
              <a:t>1/30/2012</a:t>
            </a:fld>
            <a:endParaRPr lang="en-US" smtClean="0">
              <a:latin typeface="Arial" charset="0"/>
            </a:endParaRPr>
          </a:p>
        </p:txBody>
      </p:sp>
      <p:sp>
        <p:nvSpPr>
          <p:cNvPr id="7171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FD885A08-2654-4B94-A681-E8E1B77F6E37}" type="slidenum">
              <a:rPr lang="en-US" smtClean="0">
                <a:latin typeface="Arial" charset="0"/>
              </a:rPr>
              <a:pPr/>
              <a:t>4</a:t>
            </a:fld>
            <a:endParaRPr lang="en-US" smtClean="0">
              <a:latin typeface="Arial" charset="0"/>
            </a:endParaRPr>
          </a:p>
        </p:txBody>
      </p:sp>
      <p:sp>
        <p:nvSpPr>
          <p:cNvPr id="717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200" smtClean="0"/>
              <a:t>Agenda</a:t>
            </a:r>
          </a:p>
        </p:txBody>
      </p:sp>
      <p:sp>
        <p:nvSpPr>
          <p:cNvPr id="717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828800"/>
            <a:ext cx="8077200" cy="4302125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SzTx/>
              <a:buFont typeface="Arial" charset="0"/>
              <a:buChar char="•"/>
            </a:pPr>
            <a:r>
              <a:rPr lang="en-US" sz="2000" dirty="0" smtClean="0"/>
              <a:t>The Purpose of Lessons Learned</a:t>
            </a:r>
          </a:p>
          <a:p>
            <a:pPr eaLnBrk="1" hangingPunct="1">
              <a:lnSpc>
                <a:spcPct val="90000"/>
              </a:lnSpc>
              <a:buSzTx/>
              <a:buFont typeface="Arial" charset="0"/>
              <a:buChar char="•"/>
            </a:pPr>
            <a:r>
              <a:rPr lang="en-US" sz="2000" dirty="0" smtClean="0"/>
              <a:t>Recap of the Project</a:t>
            </a:r>
          </a:p>
          <a:p>
            <a:pPr eaLnBrk="1" hangingPunct="1">
              <a:lnSpc>
                <a:spcPct val="90000"/>
              </a:lnSpc>
              <a:buSzTx/>
              <a:buFontTx/>
              <a:buChar char="•"/>
            </a:pPr>
            <a:r>
              <a:rPr lang="en-US" sz="2000" dirty="0" smtClean="0"/>
              <a:t>Lessons Learned </a:t>
            </a:r>
            <a:endParaRPr lang="en-US" sz="1600" dirty="0" smtClean="0"/>
          </a:p>
          <a:p>
            <a:pPr eaLnBrk="1" hangingPunct="1">
              <a:lnSpc>
                <a:spcPct val="90000"/>
              </a:lnSpc>
              <a:buSzTx/>
              <a:buFont typeface="Wingdings" pitchFamily="2" charset="2"/>
              <a:buNone/>
            </a:pPr>
            <a:endParaRPr lang="en-US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14F7FE3B-3839-4AF7-AB07-48615C8F85C6}" type="datetime1">
              <a:rPr lang="en-US" smtClean="0">
                <a:latin typeface="Arial" charset="0"/>
              </a:rPr>
              <a:pPr/>
              <a:t>1/30/2012</a:t>
            </a:fld>
            <a:endParaRPr lang="en-US" smtClean="0">
              <a:latin typeface="Arial" charset="0"/>
            </a:endParaRPr>
          </a:p>
        </p:txBody>
      </p:sp>
      <p:sp>
        <p:nvSpPr>
          <p:cNvPr id="8195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223996BC-65C2-447F-A094-B94CF60BB5E8}" type="slidenum">
              <a:rPr lang="en-US" smtClean="0">
                <a:latin typeface="Arial" charset="0"/>
              </a:rPr>
              <a:pPr/>
              <a:t>5</a:t>
            </a:fld>
            <a:endParaRPr lang="en-US" smtClean="0">
              <a:latin typeface="Arial" charset="0"/>
            </a:endParaRPr>
          </a:p>
        </p:txBody>
      </p:sp>
      <p:sp>
        <p:nvSpPr>
          <p:cNvPr id="819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2800" smtClean="0"/>
              <a:t>Purpose of Lessons Learned</a:t>
            </a:r>
          </a:p>
        </p:txBody>
      </p:sp>
      <p:sp>
        <p:nvSpPr>
          <p:cNvPr id="819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828800"/>
            <a:ext cx="8077200" cy="4302125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SzTx/>
              <a:buFont typeface="Wingdings" pitchFamily="2" charset="2"/>
              <a:buNone/>
            </a:pPr>
            <a:r>
              <a:rPr lang="en-US" sz="2000" dirty="0" smtClean="0"/>
              <a:t>An opportunity to obtain feedback on:</a:t>
            </a:r>
          </a:p>
          <a:p>
            <a:pPr eaLnBrk="1" hangingPunct="1">
              <a:lnSpc>
                <a:spcPct val="90000"/>
              </a:lnSpc>
              <a:buSzTx/>
              <a:buFont typeface="Arial" charset="0"/>
              <a:buChar char="•"/>
            </a:pPr>
            <a:endParaRPr lang="en-US" sz="2000" dirty="0" smtClean="0"/>
          </a:p>
          <a:p>
            <a:pPr lvl="1" eaLnBrk="1" hangingPunct="1">
              <a:lnSpc>
                <a:spcPct val="90000"/>
              </a:lnSpc>
              <a:buSzTx/>
              <a:buFont typeface="Arial" charset="0"/>
              <a:buChar char="•"/>
            </a:pPr>
            <a:r>
              <a:rPr lang="en-US" sz="2000" dirty="0" smtClean="0"/>
              <a:t>the project as a whole</a:t>
            </a:r>
          </a:p>
          <a:p>
            <a:pPr lvl="1" eaLnBrk="1" hangingPunct="1">
              <a:lnSpc>
                <a:spcPct val="90000"/>
              </a:lnSpc>
              <a:buSzTx/>
              <a:buFont typeface="Arial" charset="0"/>
              <a:buChar char="•"/>
            </a:pPr>
            <a:r>
              <a:rPr lang="en-US" sz="2000" dirty="0" smtClean="0"/>
              <a:t>its organization</a:t>
            </a:r>
          </a:p>
          <a:p>
            <a:pPr lvl="1" eaLnBrk="1" hangingPunct="1">
              <a:lnSpc>
                <a:spcPct val="90000"/>
              </a:lnSpc>
              <a:buSzTx/>
              <a:buFont typeface="Arial" charset="0"/>
              <a:buChar char="•"/>
            </a:pPr>
            <a:r>
              <a:rPr lang="en-US" sz="2000" dirty="0" smtClean="0"/>
              <a:t>its management</a:t>
            </a:r>
          </a:p>
          <a:p>
            <a:pPr lvl="1" eaLnBrk="1" hangingPunct="1">
              <a:lnSpc>
                <a:spcPct val="90000"/>
              </a:lnSpc>
              <a:buSzTx/>
              <a:buFont typeface="Arial" charset="0"/>
              <a:buChar char="•"/>
            </a:pPr>
            <a:r>
              <a:rPr lang="en-US" sz="2000" dirty="0" smtClean="0"/>
              <a:t>its execution</a:t>
            </a:r>
            <a:endParaRPr lang="en-US" sz="1600" dirty="0" smtClean="0"/>
          </a:p>
          <a:p>
            <a:pPr eaLnBrk="1" hangingPunct="1">
              <a:lnSpc>
                <a:spcPct val="90000"/>
              </a:lnSpc>
              <a:buSzTx/>
              <a:buFont typeface="Wingdings" pitchFamily="2" charset="2"/>
              <a:buNone/>
            </a:pPr>
            <a:endParaRPr lang="en-US" sz="2000" dirty="0" smtClean="0"/>
          </a:p>
          <a:p>
            <a:pPr eaLnBrk="1" hangingPunct="1">
              <a:lnSpc>
                <a:spcPct val="90000"/>
              </a:lnSpc>
              <a:buSzTx/>
              <a:buFont typeface="Wingdings" pitchFamily="2" charset="2"/>
              <a:buNone/>
            </a:pPr>
            <a:r>
              <a:rPr lang="en-US" sz="2000" dirty="0" smtClean="0"/>
              <a:t> … with the purpose of improving the process.</a:t>
            </a:r>
          </a:p>
          <a:p>
            <a:pPr eaLnBrk="1" hangingPunct="1">
              <a:lnSpc>
                <a:spcPct val="90000"/>
              </a:lnSpc>
              <a:buSzTx/>
              <a:buFont typeface="Wingdings" pitchFamily="2" charset="2"/>
              <a:buNone/>
            </a:pPr>
            <a:endParaRPr lang="en-US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19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19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19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819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19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19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819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19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19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819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19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819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819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19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819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FE274DD2-05AD-48B5-833D-19787ED17938}" type="datetime1">
              <a:rPr lang="en-US" smtClean="0">
                <a:latin typeface="Arial" charset="0"/>
              </a:rPr>
              <a:pPr/>
              <a:t>1/30/2012</a:t>
            </a:fld>
            <a:endParaRPr lang="en-US" smtClean="0">
              <a:latin typeface="Arial" charset="0"/>
            </a:endParaRPr>
          </a:p>
        </p:txBody>
      </p:sp>
      <p:sp>
        <p:nvSpPr>
          <p:cNvPr id="9219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BCCA82FA-4714-4063-83E4-711EFE4CE75F}" type="slidenum">
              <a:rPr lang="en-US" smtClean="0">
                <a:latin typeface="Arial" charset="0"/>
              </a:rPr>
              <a:pPr/>
              <a:t>6</a:t>
            </a:fld>
            <a:endParaRPr lang="en-US" smtClean="0">
              <a:latin typeface="Arial" charset="0"/>
            </a:endParaRPr>
          </a:p>
        </p:txBody>
      </p:sp>
      <p:sp>
        <p:nvSpPr>
          <p:cNvPr id="922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533400"/>
            <a:ext cx="8229600" cy="914400"/>
          </a:xfrm>
        </p:spPr>
        <p:txBody>
          <a:bodyPr/>
          <a:lstStyle/>
          <a:p>
            <a:pPr eaLnBrk="1" hangingPunct="1"/>
            <a:r>
              <a:rPr lang="en-US" sz="2400" smtClean="0"/>
              <a:t>Recap: Project Scope </a:t>
            </a:r>
          </a:p>
        </p:txBody>
      </p:sp>
      <p:sp>
        <p:nvSpPr>
          <p:cNvPr id="922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828800"/>
            <a:ext cx="8153400" cy="4225925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ct val="25000"/>
              </a:spcAft>
              <a:buSzTx/>
              <a:buFont typeface="Wingdings" pitchFamily="2" charset="2"/>
              <a:buNone/>
            </a:pPr>
            <a:r>
              <a:rPr lang="en-US" sz="2000" dirty="0" smtClean="0"/>
              <a:t>	What did we update?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ct val="25000"/>
              </a:spcAft>
              <a:buSzTx/>
              <a:buFont typeface="Wingdings" pitchFamily="2" charset="2"/>
              <a:buNone/>
            </a:pPr>
            <a:endParaRPr lang="en-US" sz="1400" dirty="0" smtClean="0"/>
          </a:p>
          <a:p>
            <a:pPr lvl="1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Char char="v"/>
            </a:pPr>
            <a:r>
              <a:rPr lang="en-US" sz="1600" dirty="0" smtClean="0"/>
              <a:t>ERP System (application of support packs)</a:t>
            </a:r>
          </a:p>
          <a:p>
            <a:pPr lvl="2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Char char="v"/>
            </a:pPr>
            <a:r>
              <a:rPr lang="en-US" sz="1400" dirty="0" smtClean="0"/>
              <a:t>Applied ERP 6.0 Enhancement Pack 5</a:t>
            </a:r>
          </a:p>
          <a:p>
            <a:pPr lvl="2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Char char="v"/>
            </a:pPr>
            <a:r>
              <a:rPr lang="en-US" sz="1400" dirty="0" smtClean="0"/>
              <a:t>Applied NW 7.0 Enhancement Pack 2</a:t>
            </a:r>
          </a:p>
          <a:p>
            <a:pPr lvl="2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Char char="v"/>
            </a:pPr>
            <a:r>
              <a:rPr lang="en-US" sz="1400" dirty="0" smtClean="0"/>
              <a:t>Applied Support Packs 604 SP40 / 605 SP17</a:t>
            </a:r>
          </a:p>
          <a:p>
            <a:pPr lvl="2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Char char="v"/>
            </a:pPr>
            <a:endParaRPr lang="en-US" sz="1400" dirty="0" smtClean="0"/>
          </a:p>
          <a:p>
            <a:pPr lvl="1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Char char="v"/>
            </a:pPr>
            <a:r>
              <a:rPr lang="en-US" sz="1600" dirty="0" smtClean="0"/>
              <a:t>Oracle Database Patch (11.2.0.2)</a:t>
            </a:r>
          </a:p>
          <a:p>
            <a:pPr lvl="1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Char char="v"/>
            </a:pPr>
            <a:endParaRPr lang="en-US" sz="1600" dirty="0"/>
          </a:p>
          <a:p>
            <a:pPr lvl="1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Char char="v"/>
            </a:pPr>
            <a:r>
              <a:rPr lang="en-US" sz="1600" dirty="0" smtClean="0"/>
              <a:t>Other Updates</a:t>
            </a:r>
            <a:endParaRPr lang="en-US" sz="1400" dirty="0" smtClean="0"/>
          </a:p>
          <a:p>
            <a:pPr lvl="2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Char char="v"/>
            </a:pPr>
            <a:r>
              <a:rPr lang="en-US" sz="1400" dirty="0" smtClean="0"/>
              <a:t>GUI Upgrade to 7.20</a:t>
            </a:r>
          </a:p>
          <a:p>
            <a:pPr lvl="2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Char char="v"/>
            </a:pPr>
            <a:r>
              <a:rPr lang="en-US" sz="1400" dirty="0" smtClean="0"/>
              <a:t>Data Sync Manager 3.14.2 to 3.18</a:t>
            </a:r>
          </a:p>
          <a:p>
            <a:pPr lvl="2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Char char="v"/>
            </a:pPr>
            <a:r>
              <a:rPr lang="en-US" sz="1400" dirty="0" smtClean="0"/>
              <a:t>Authorization Enhancement</a:t>
            </a:r>
          </a:p>
          <a:p>
            <a:pPr lvl="2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Char char="v"/>
            </a:pPr>
            <a:endParaRPr lang="en-US" sz="1400" dirty="0" smtClean="0"/>
          </a:p>
          <a:p>
            <a:pPr lvl="1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Char char="v"/>
            </a:pPr>
            <a:r>
              <a:rPr lang="en-US" sz="1600" dirty="0" smtClean="0"/>
              <a:t>Please refer to the project wiki for further details</a:t>
            </a:r>
          </a:p>
          <a:p>
            <a:pPr lvl="2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None/>
            </a:pPr>
            <a:r>
              <a:rPr lang="en-US" sz="1100" b="1" dirty="0" smtClean="0">
                <a:solidFill>
                  <a:srgbClr val="002060"/>
                </a:solidFill>
                <a:hlinkClick r:id="rId3"/>
              </a:rPr>
              <a:t>https://wikis.mit.edu/confluence/display/sapscripts/2011+Year+End+SAP+Support+Pack+Project</a:t>
            </a:r>
            <a:endParaRPr lang="en-US" sz="1100" b="1" dirty="0" smtClean="0">
              <a:solidFill>
                <a:srgbClr val="002060"/>
              </a:solidFill>
            </a:endParaRPr>
          </a:p>
          <a:p>
            <a:pPr lvl="2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None/>
            </a:pPr>
            <a:endParaRPr lang="en-US" sz="1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A65FC9B2-8678-4F0D-B933-430088094B57}" type="datetime1">
              <a:rPr lang="en-US" smtClean="0">
                <a:latin typeface="Arial" charset="0"/>
              </a:rPr>
              <a:pPr/>
              <a:t>1/30/2012</a:t>
            </a:fld>
            <a:endParaRPr lang="en-US" smtClean="0">
              <a:latin typeface="Arial" charset="0"/>
            </a:endParaRPr>
          </a:p>
        </p:txBody>
      </p:sp>
      <p:sp>
        <p:nvSpPr>
          <p:cNvPr id="10243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84E5D2CF-2ABC-4531-AE04-40C8CA387055}" type="slidenum">
              <a:rPr lang="en-US" smtClean="0">
                <a:latin typeface="Arial" charset="0"/>
              </a:rPr>
              <a:pPr/>
              <a:t>7</a:t>
            </a:fld>
            <a:endParaRPr lang="en-US" smtClean="0">
              <a:latin typeface="Arial" charset="0"/>
            </a:endParaRPr>
          </a:p>
        </p:txBody>
      </p:sp>
      <p:sp>
        <p:nvSpPr>
          <p:cNvPr id="1024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2800" smtClean="0"/>
              <a:t>Recap: Important Dates</a:t>
            </a:r>
          </a:p>
        </p:txBody>
      </p:sp>
      <p:sp>
        <p:nvSpPr>
          <p:cNvPr id="1024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Char char="ü"/>
            </a:pPr>
            <a:r>
              <a:rPr lang="en-US" sz="1600" dirty="0" smtClean="0"/>
              <a:t>October - Plan, convert/create/update test scripts in QC, move pending support &amp; project work into production</a:t>
            </a:r>
          </a:p>
          <a:p>
            <a:pPr>
              <a:buFont typeface="Wingdings" pitchFamily="2" charset="2"/>
              <a:buChar char="ü"/>
            </a:pPr>
            <a:r>
              <a:rPr lang="en-US" sz="1600" dirty="0" smtClean="0"/>
              <a:t>10/13/2011 – SAP release of year end base level support pack</a:t>
            </a:r>
          </a:p>
          <a:p>
            <a:pPr>
              <a:buFont typeface="Wingdings" pitchFamily="2" charset="2"/>
              <a:buChar char="ü"/>
            </a:pPr>
            <a:r>
              <a:rPr lang="en-US" sz="1600" u="sng" dirty="0" smtClean="0"/>
              <a:t>10/17/2011</a:t>
            </a:r>
            <a:r>
              <a:rPr lang="en-US" sz="1600" dirty="0" smtClean="0"/>
              <a:t> - End of day production snapshot to be used to refresh test environments </a:t>
            </a:r>
          </a:p>
          <a:p>
            <a:pPr>
              <a:buFont typeface="Wingdings" pitchFamily="2" charset="2"/>
              <a:buChar char="ü"/>
            </a:pPr>
            <a:r>
              <a:rPr lang="en-US" sz="1600" dirty="0" smtClean="0">
                <a:solidFill>
                  <a:schemeClr val="accent1"/>
                </a:solidFill>
              </a:rPr>
              <a:t>10/24/2011 - Development Freeze begins</a:t>
            </a:r>
          </a:p>
          <a:p>
            <a:pPr>
              <a:buFont typeface="Wingdings" pitchFamily="2" charset="2"/>
              <a:buChar char="ü"/>
            </a:pPr>
            <a:r>
              <a:rPr lang="en-US" sz="1600" dirty="0" smtClean="0">
                <a:solidFill>
                  <a:srgbClr val="FF0000"/>
                </a:solidFill>
              </a:rPr>
              <a:t>11/01/2011 - Last date to implement support &amp; enhancement changes until freeze ends on 12/7/2011</a:t>
            </a:r>
          </a:p>
          <a:p>
            <a:pPr>
              <a:buFont typeface="Wingdings" pitchFamily="2" charset="2"/>
              <a:buChar char="ü"/>
            </a:pPr>
            <a:r>
              <a:rPr lang="en-US" sz="1600" dirty="0" smtClean="0"/>
              <a:t>10/28/2011 - 11/4/2011 Unit test</a:t>
            </a:r>
          </a:p>
          <a:p>
            <a:pPr>
              <a:buFont typeface="Wingdings" pitchFamily="2" charset="2"/>
              <a:buChar char="ü"/>
            </a:pPr>
            <a:r>
              <a:rPr lang="en-US" sz="1600" dirty="0" smtClean="0"/>
              <a:t>11/7/2011 - 11/28/2011 System Integration Test </a:t>
            </a:r>
          </a:p>
          <a:p>
            <a:pPr>
              <a:buFont typeface="Wingdings" pitchFamily="2" charset="2"/>
              <a:buChar char="ü"/>
            </a:pPr>
            <a:r>
              <a:rPr lang="en-US" sz="1600" b="1" dirty="0" smtClean="0">
                <a:solidFill>
                  <a:srgbClr val="00B050"/>
                </a:solidFill>
              </a:rPr>
              <a:t>12/2/2011 - 12/4/2011</a:t>
            </a:r>
            <a:r>
              <a:rPr lang="en-US" sz="1600" dirty="0" smtClean="0">
                <a:solidFill>
                  <a:srgbClr val="00B050"/>
                </a:solidFill>
              </a:rPr>
              <a:t> </a:t>
            </a:r>
            <a:r>
              <a:rPr lang="en-US" sz="1600" b="1" dirty="0" smtClean="0">
                <a:solidFill>
                  <a:srgbClr val="00B050"/>
                </a:solidFill>
              </a:rPr>
              <a:t>Go-live weekend!</a:t>
            </a:r>
            <a:endParaRPr lang="en-US" sz="1600" dirty="0" smtClean="0">
              <a:solidFill>
                <a:srgbClr val="00B050"/>
              </a:solidFill>
            </a:endParaRPr>
          </a:p>
          <a:p>
            <a:pPr>
              <a:buFont typeface="Wingdings" pitchFamily="2" charset="2"/>
              <a:buChar char="ü"/>
            </a:pPr>
            <a:r>
              <a:rPr lang="en-US" sz="1600" dirty="0" smtClean="0"/>
              <a:t>12/7/2011 - Development Freeze ends</a:t>
            </a:r>
          </a:p>
          <a:p>
            <a:pPr eaLnBrk="1" hangingPunct="1">
              <a:buNone/>
            </a:pPr>
            <a:endParaRPr lang="en-US" sz="1600" dirty="0" smtClean="0"/>
          </a:p>
          <a:p>
            <a:pPr eaLnBrk="1" hangingPunct="1">
              <a:buFont typeface="Wingdings" pitchFamily="2" charset="2"/>
              <a:buNone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6C65B597-2675-47F1-9302-324B600487EB}" type="datetime1">
              <a:rPr lang="en-US" smtClean="0">
                <a:latin typeface="Arial" charset="0"/>
              </a:rPr>
              <a:pPr/>
              <a:t>1/31/2012</a:t>
            </a:fld>
            <a:endParaRPr lang="en-US" smtClean="0">
              <a:latin typeface="Arial" charset="0"/>
            </a:endParaRPr>
          </a:p>
        </p:txBody>
      </p:sp>
      <p:sp>
        <p:nvSpPr>
          <p:cNvPr id="9219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C8BFC5BC-CC12-4069-9CD9-909265EAE289}" type="slidenum">
              <a:rPr lang="en-US" smtClean="0">
                <a:latin typeface="Arial" charset="0"/>
              </a:rPr>
              <a:pPr/>
              <a:t>8</a:t>
            </a:fld>
            <a:endParaRPr lang="en-US" smtClean="0">
              <a:latin typeface="Arial" charset="0"/>
            </a:endParaRPr>
          </a:p>
        </p:txBody>
      </p:sp>
      <p:sp>
        <p:nvSpPr>
          <p:cNvPr id="922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2400" dirty="0" smtClean="0"/>
              <a:t>Recap: Testing</a:t>
            </a:r>
            <a:endParaRPr lang="en-US" sz="1600" dirty="0" smtClean="0"/>
          </a:p>
        </p:txBody>
      </p:sp>
      <p:sp>
        <p:nvSpPr>
          <p:cNvPr id="1229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Char char="q"/>
              <a:defRPr/>
            </a:pPr>
            <a:r>
              <a:rPr lang="en-US" sz="2000" b="1" dirty="0" smtClean="0"/>
              <a:t>Testing execution</a:t>
            </a:r>
            <a:endParaRPr lang="en-US" sz="2000" b="1" dirty="0" smtClean="0"/>
          </a:p>
          <a:p>
            <a:pPr lvl="1" eaLnBrk="1" hangingPunct="1">
              <a:lnSpc>
                <a:spcPct val="90000"/>
              </a:lnSpc>
              <a:spcBef>
                <a:spcPct val="25000"/>
              </a:spcBef>
              <a:defRPr/>
            </a:pPr>
            <a:r>
              <a:rPr lang="en-US" sz="1800" dirty="0" smtClean="0"/>
              <a:t>Unit  </a:t>
            </a:r>
          </a:p>
          <a:p>
            <a:pPr lvl="2" eaLnBrk="1" hangingPunct="1">
              <a:lnSpc>
                <a:spcPct val="90000"/>
              </a:lnSpc>
              <a:spcBef>
                <a:spcPct val="25000"/>
              </a:spcBef>
              <a:defRPr/>
            </a:pPr>
            <a:r>
              <a:rPr lang="en-US" sz="1600" dirty="0" smtClean="0"/>
              <a:t>FLE: 278 transactions</a:t>
            </a:r>
          </a:p>
          <a:p>
            <a:pPr lvl="2" eaLnBrk="1" hangingPunct="1">
              <a:lnSpc>
                <a:spcPct val="90000"/>
              </a:lnSpc>
              <a:spcBef>
                <a:spcPct val="25000"/>
              </a:spcBef>
              <a:defRPr/>
            </a:pPr>
            <a:r>
              <a:rPr lang="en-US" sz="1600" dirty="0" smtClean="0"/>
              <a:t>HRP: 282 transactions</a:t>
            </a:r>
          </a:p>
          <a:p>
            <a:pPr marL="909637" lvl="2" indent="0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None/>
              <a:defRPr/>
            </a:pPr>
            <a:r>
              <a:rPr lang="en-US" sz="1600" dirty="0" smtClean="0"/>
              <a:t> </a:t>
            </a:r>
          </a:p>
          <a:p>
            <a:pPr lvl="1" eaLnBrk="1" hangingPunct="1">
              <a:lnSpc>
                <a:spcPct val="90000"/>
              </a:lnSpc>
              <a:spcBef>
                <a:spcPct val="25000"/>
              </a:spcBef>
              <a:defRPr/>
            </a:pPr>
            <a:r>
              <a:rPr lang="en-US" sz="1800" dirty="0" smtClean="0"/>
              <a:t>SIT   </a:t>
            </a:r>
          </a:p>
          <a:p>
            <a:pPr lvl="2" eaLnBrk="1" hangingPunct="1">
              <a:lnSpc>
                <a:spcPct val="90000"/>
              </a:lnSpc>
              <a:spcBef>
                <a:spcPct val="25000"/>
              </a:spcBef>
              <a:defRPr/>
            </a:pPr>
            <a:r>
              <a:rPr lang="en-US" sz="1600" dirty="0" smtClean="0"/>
              <a:t>FIN: 370 test cases</a:t>
            </a:r>
            <a:endParaRPr lang="en-US" sz="1100" dirty="0" smtClean="0"/>
          </a:p>
          <a:p>
            <a:pPr lvl="2" eaLnBrk="1" hangingPunct="1">
              <a:lnSpc>
                <a:spcPct val="90000"/>
              </a:lnSpc>
              <a:spcBef>
                <a:spcPct val="25000"/>
              </a:spcBef>
              <a:defRPr/>
            </a:pPr>
            <a:r>
              <a:rPr lang="en-US" sz="1600" dirty="0" smtClean="0"/>
              <a:t>HRP: 210 test cases</a:t>
            </a:r>
          </a:p>
          <a:p>
            <a:pPr lvl="2" eaLnBrk="1" hangingPunct="1">
              <a:lnSpc>
                <a:spcPct val="90000"/>
              </a:lnSpc>
              <a:spcBef>
                <a:spcPct val="25000"/>
              </a:spcBef>
              <a:defRPr/>
            </a:pPr>
            <a:r>
              <a:rPr lang="en-US" sz="1600" dirty="0" smtClean="0"/>
              <a:t>EHS: 50 test cases</a:t>
            </a:r>
          </a:p>
          <a:p>
            <a:pPr lvl="2" eaLnBrk="1" hangingPunct="1">
              <a:lnSpc>
                <a:spcPct val="90000"/>
              </a:lnSpc>
              <a:spcBef>
                <a:spcPct val="25000"/>
              </a:spcBef>
              <a:defRPr/>
            </a:pPr>
            <a:r>
              <a:rPr lang="en-US" sz="1600" dirty="0" smtClean="0"/>
              <a:t>LOG: 250 test cases</a:t>
            </a:r>
          </a:p>
          <a:p>
            <a:pPr lvl="2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None/>
              <a:defRPr/>
            </a:pPr>
            <a:endParaRPr lang="en-US" sz="1600" dirty="0" smtClean="0"/>
          </a:p>
          <a:p>
            <a:pPr lvl="2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None/>
              <a:defRPr/>
            </a:pPr>
            <a:r>
              <a:rPr lang="en-US" sz="1600" dirty="0" smtClean="0"/>
              <a:t>Some testing details …</a:t>
            </a:r>
          </a:p>
          <a:p>
            <a:pPr lvl="1" eaLnBrk="1" hangingPunct="1">
              <a:lnSpc>
                <a:spcPct val="90000"/>
              </a:lnSpc>
              <a:spcBef>
                <a:spcPct val="25000"/>
              </a:spcBef>
              <a:defRPr/>
            </a:pPr>
            <a:r>
              <a:rPr lang="en-US" sz="1200" b="1" dirty="0" smtClean="0">
                <a:solidFill>
                  <a:srgbClr val="002060"/>
                </a:solidFill>
                <a:hlinkClick r:id="rId3"/>
              </a:rPr>
              <a:t>https://wikis.mit.edu/confluence/display/sapscripts/2011+Year+End+SAP+Support+Pack+Project</a:t>
            </a:r>
            <a:endParaRPr lang="en-US" sz="1200" dirty="0" smtClean="0"/>
          </a:p>
          <a:p>
            <a:pPr lvl="1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None/>
              <a:defRPr/>
            </a:pPr>
            <a:endParaRPr lang="en-US" sz="1600" dirty="0" smtClean="0"/>
          </a:p>
          <a:p>
            <a:pPr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None/>
              <a:defRPr/>
            </a:pPr>
            <a:r>
              <a:rPr lang="en-US" sz="2000" b="1" dirty="0" smtClean="0"/>
              <a:t>	</a:t>
            </a:r>
            <a:endParaRPr lang="en-US" sz="2000" dirty="0" smtClean="0"/>
          </a:p>
          <a:p>
            <a:pPr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None/>
              <a:defRPr/>
            </a:pPr>
            <a:endParaRPr lang="en-US" sz="1800" b="1" dirty="0" smtClean="0"/>
          </a:p>
          <a:p>
            <a:pPr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None/>
              <a:defRPr/>
            </a:pPr>
            <a:endParaRPr lang="en-US" sz="1800" b="1" dirty="0" smtClean="0"/>
          </a:p>
          <a:p>
            <a:pPr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None/>
              <a:defRPr/>
            </a:pPr>
            <a:endParaRPr lang="en-US" sz="1800" b="1" dirty="0" smtClean="0"/>
          </a:p>
        </p:txBody>
      </p:sp>
    </p:spTree>
    <p:extLst>
      <p:ext uri="{BB962C8B-B14F-4D97-AF65-F5344CB8AC3E}">
        <p14:creationId xmlns:p14="http://schemas.microsoft.com/office/powerpoint/2010/main" val="653724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0EAA8F3E-18CE-4786-AA8F-8F3427FAFE1F}" type="datetime1">
              <a:rPr lang="en-US" smtClean="0">
                <a:latin typeface="Arial" charset="0"/>
              </a:rPr>
              <a:pPr/>
              <a:t>1/30/2012</a:t>
            </a:fld>
            <a:endParaRPr lang="en-US" smtClean="0">
              <a:latin typeface="Arial" charset="0"/>
            </a:endParaRPr>
          </a:p>
        </p:txBody>
      </p:sp>
      <p:sp>
        <p:nvSpPr>
          <p:cNvPr id="1126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8CE1C39C-0FF7-4CDA-A1AA-25946EB53F65}" type="slidenum">
              <a:rPr lang="en-US" smtClean="0">
                <a:latin typeface="Arial" charset="0"/>
              </a:rPr>
              <a:pPr/>
              <a:t>9</a:t>
            </a:fld>
            <a:endParaRPr lang="en-US" smtClean="0">
              <a:latin typeface="Arial" charset="0"/>
            </a:endParaRPr>
          </a:p>
        </p:txBody>
      </p:sp>
      <p:sp>
        <p:nvSpPr>
          <p:cNvPr id="1126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533400"/>
            <a:ext cx="8229600" cy="914400"/>
          </a:xfrm>
        </p:spPr>
        <p:txBody>
          <a:bodyPr/>
          <a:lstStyle/>
          <a:p>
            <a:pPr eaLnBrk="1" hangingPunct="1"/>
            <a:r>
              <a:rPr lang="en-US" sz="2400" smtClean="0"/>
              <a:t>Recap: System Integration Testing</a:t>
            </a:r>
          </a:p>
        </p:txBody>
      </p:sp>
      <p:sp>
        <p:nvSpPr>
          <p:cNvPr id="1126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828800"/>
            <a:ext cx="8153400" cy="4225925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ct val="25000"/>
              </a:spcAft>
              <a:buSzTx/>
              <a:buFont typeface="Wingdings" pitchFamily="2" charset="2"/>
              <a:buNone/>
            </a:pPr>
            <a:r>
              <a:rPr lang="en-US" sz="2000" dirty="0" smtClean="0"/>
              <a:t>	</a:t>
            </a:r>
            <a:r>
              <a:rPr lang="en-US" sz="1600" dirty="0" smtClean="0"/>
              <a:t>Expanded QC as the central repository for test cases and test tracking execution.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ct val="25000"/>
              </a:spcAft>
              <a:buSzTx/>
              <a:buFont typeface="Wingdings" pitchFamily="2" charset="2"/>
              <a:buNone/>
            </a:pPr>
            <a:r>
              <a:rPr lang="en-US" sz="1600" dirty="0" smtClean="0"/>
              <a:t>	Successfully used automated testing (25% of all testing).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ct val="25000"/>
              </a:spcAft>
              <a:buSzTx/>
              <a:buFont typeface="Wingdings" pitchFamily="2" charset="2"/>
              <a:buNone/>
            </a:pPr>
            <a:r>
              <a:rPr lang="en-US" sz="2000" dirty="0" smtClean="0"/>
              <a:t>	</a:t>
            </a:r>
            <a:r>
              <a:rPr lang="en-US" sz="1600" dirty="0" smtClean="0"/>
              <a:t>Testing Status:</a:t>
            </a:r>
            <a:endParaRPr lang="en-US" sz="1400" dirty="0" smtClean="0"/>
          </a:p>
          <a:p>
            <a:pPr lvl="1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Char char="v"/>
            </a:pPr>
            <a:endParaRPr lang="en-US" sz="1600" dirty="0" smtClean="0"/>
          </a:p>
          <a:p>
            <a:pPr lvl="1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None/>
            </a:pPr>
            <a:endParaRPr lang="en-US" sz="1600" dirty="0"/>
          </a:p>
          <a:p>
            <a:pPr lvl="1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None/>
            </a:pPr>
            <a:endParaRPr lang="en-US" sz="1600" dirty="0" smtClean="0"/>
          </a:p>
          <a:p>
            <a:pPr lvl="1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None/>
            </a:pPr>
            <a:endParaRPr lang="en-US" sz="1600" dirty="0"/>
          </a:p>
          <a:p>
            <a:pPr lvl="1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None/>
            </a:pPr>
            <a:endParaRPr lang="en-US" sz="1600" dirty="0" smtClean="0"/>
          </a:p>
          <a:p>
            <a:pPr lvl="1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None/>
            </a:pPr>
            <a:endParaRPr lang="en-US" sz="1600" dirty="0" smtClean="0"/>
          </a:p>
          <a:p>
            <a:pPr lvl="1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None/>
            </a:pPr>
            <a:endParaRPr lang="en-US" sz="1600" dirty="0"/>
          </a:p>
          <a:p>
            <a:pPr lvl="1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None/>
            </a:pPr>
            <a:endParaRPr lang="en-US" sz="1600" dirty="0" smtClean="0"/>
          </a:p>
          <a:p>
            <a:pPr lvl="1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None/>
            </a:pPr>
            <a:endParaRPr lang="en-US" sz="1600" dirty="0"/>
          </a:p>
          <a:p>
            <a:pPr lvl="1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None/>
            </a:pPr>
            <a:endParaRPr lang="en-US" sz="1400" dirty="0" smtClean="0"/>
          </a:p>
          <a:p>
            <a:pPr lvl="1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None/>
            </a:pPr>
            <a:r>
              <a:rPr lang="en-US" sz="1400" dirty="0" smtClean="0"/>
              <a:t>Please refer to QC for details</a:t>
            </a:r>
          </a:p>
          <a:p>
            <a:pPr lvl="2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None/>
            </a:pPr>
            <a:endParaRPr lang="en-US" sz="1400" dirty="0" smtClean="0"/>
          </a:p>
          <a:p>
            <a:pPr lvl="2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None/>
            </a:pPr>
            <a:endParaRPr lang="en-US" sz="1400" dirty="0" smtClean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1874647"/>
              </p:ext>
            </p:extLst>
          </p:nvPr>
        </p:nvGraphicFramePr>
        <p:xfrm>
          <a:off x="2667000" y="2819400"/>
          <a:ext cx="3403600" cy="299085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407424"/>
                <a:gridCol w="996176"/>
              </a:tblGrid>
              <a:tr h="39052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 dirty="0">
                          <a:effectLst/>
                        </a:rPr>
                        <a:t>Area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>
                          <a:effectLst/>
                        </a:rPr>
                        <a:t>Total Executed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20002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>
                          <a:effectLst/>
                        </a:rPr>
                        <a:t>HR_Payroll_Automated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u="none" strike="noStrike">
                          <a:effectLst/>
                        </a:rPr>
                        <a:t>15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20002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 dirty="0" smtClean="0">
                          <a:effectLst/>
                        </a:rPr>
                        <a:t>HR_Payroll</a:t>
                      </a:r>
                      <a:r>
                        <a:rPr lang="en-US" sz="1100" u="none" strike="noStrike" baseline="0" dirty="0" smtClean="0">
                          <a:effectLst/>
                        </a:rPr>
                        <a:t> -</a:t>
                      </a:r>
                      <a:r>
                        <a:rPr lang="en-US" sz="1100" u="none" strike="noStrike" dirty="0" smtClean="0">
                          <a:effectLst/>
                        </a:rPr>
                        <a:t>Manual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u="none" strike="noStrike">
                          <a:effectLst/>
                        </a:rPr>
                        <a:t>147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20002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 dirty="0">
                          <a:effectLst/>
                        </a:rPr>
                        <a:t>E-Learning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u="none" strike="noStrike">
                          <a:effectLst/>
                        </a:rPr>
                        <a:t>46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20002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 dirty="0">
                          <a:effectLst/>
                        </a:rPr>
                        <a:t>Authorizations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u="none" strike="noStrike">
                          <a:effectLst/>
                        </a:rPr>
                        <a:t>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20002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>
                          <a:effectLst/>
                        </a:rPr>
                        <a:t>EHS – Automated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u="none" strike="noStrike">
                          <a:effectLst/>
                        </a:rPr>
                        <a:t>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20002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 dirty="0">
                          <a:effectLst/>
                        </a:rPr>
                        <a:t>EHS-Manual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u="none" strike="noStrike">
                          <a:effectLst/>
                        </a:rPr>
                        <a:t>45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20002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 dirty="0">
                          <a:effectLst/>
                        </a:rPr>
                        <a:t>Finance - Automated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u="none" strike="noStrike">
                          <a:effectLst/>
                        </a:rPr>
                        <a:t>115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20002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>
                          <a:effectLst/>
                        </a:rPr>
                        <a:t>Finance - Manual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u="none" strike="noStrike">
                          <a:effectLst/>
                        </a:rPr>
                        <a:t>263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20002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>
                          <a:effectLst/>
                        </a:rPr>
                        <a:t>IST Automated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u="none" strike="noStrike">
                          <a:effectLst/>
                        </a:rPr>
                        <a:t>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20002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>
                          <a:effectLst/>
                        </a:rPr>
                        <a:t>IST Manual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u="none" strike="noStrike">
                          <a:effectLst/>
                        </a:rPr>
                        <a:t>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20002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>
                          <a:effectLst/>
                        </a:rPr>
                        <a:t>Logistics - Automated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u="none" strike="noStrike">
                          <a:effectLst/>
                        </a:rPr>
                        <a:t>91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20002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>
                          <a:effectLst/>
                        </a:rPr>
                        <a:t>Logistics - Manual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u="none" strike="noStrike">
                          <a:effectLst/>
                        </a:rPr>
                        <a:t>157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20002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u="none" strike="noStrike" dirty="0">
                          <a:effectLst/>
                        </a:rPr>
                        <a:t>887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Quadrant">
  <a:themeElements>
    <a:clrScheme name="Quadrant 2">
      <a:dk1>
        <a:srgbClr val="000000"/>
      </a:dk1>
      <a:lt1>
        <a:srgbClr val="FFFFFF"/>
      </a:lt1>
      <a:dk2>
        <a:srgbClr val="420000"/>
      </a:dk2>
      <a:lt2>
        <a:srgbClr val="660000"/>
      </a:lt2>
      <a:accent1>
        <a:srgbClr val="CCCC00"/>
      </a:accent1>
      <a:accent2>
        <a:srgbClr val="999966"/>
      </a:accent2>
      <a:accent3>
        <a:srgbClr val="FFFFFF"/>
      </a:accent3>
      <a:accent4>
        <a:srgbClr val="000000"/>
      </a:accent4>
      <a:accent5>
        <a:srgbClr val="E2E2AA"/>
      </a:accent5>
      <a:accent6>
        <a:srgbClr val="8A8A5C"/>
      </a:accent6>
      <a:hlink>
        <a:srgbClr val="996633"/>
      </a:hlink>
      <a:folHlink>
        <a:srgbClr val="993300"/>
      </a:folHlink>
    </a:clrScheme>
    <a:fontScheme name="Quadrant">
      <a:majorFont>
        <a:latin typeface="AvantGarde"/>
        <a:ea typeface=""/>
        <a:cs typeface=""/>
      </a:majorFont>
      <a:minorFont>
        <a:latin typeface="AvantGarde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entury Gothic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entury Gothic" pitchFamily="34" charset="0"/>
          </a:defRPr>
        </a:defPPr>
      </a:lstStyle>
    </a:lnDef>
  </a:objectDefaults>
  <a:extraClrSchemeLst>
    <a:extraClrScheme>
      <a:clrScheme name="Quadrant 1">
        <a:dk1>
          <a:srgbClr val="5C5674"/>
        </a:dk1>
        <a:lt1>
          <a:srgbClr val="FFFFFF"/>
        </a:lt1>
        <a:dk2>
          <a:srgbClr val="85986A"/>
        </a:dk2>
        <a:lt2>
          <a:srgbClr val="FFFFFF"/>
        </a:lt2>
        <a:accent1>
          <a:srgbClr val="666633"/>
        </a:accent1>
        <a:accent2>
          <a:srgbClr val="ADC5B8"/>
        </a:accent2>
        <a:accent3>
          <a:srgbClr val="C2CAB9"/>
        </a:accent3>
        <a:accent4>
          <a:srgbClr val="DADADA"/>
        </a:accent4>
        <a:accent5>
          <a:srgbClr val="B8B8AD"/>
        </a:accent5>
        <a:accent6>
          <a:srgbClr val="9CB2A6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2">
        <a:dk1>
          <a:srgbClr val="000000"/>
        </a:dk1>
        <a:lt1>
          <a:srgbClr val="FFFFFF"/>
        </a:lt1>
        <a:dk2>
          <a:srgbClr val="420000"/>
        </a:dk2>
        <a:lt2>
          <a:srgbClr val="660000"/>
        </a:lt2>
        <a:accent1>
          <a:srgbClr val="CCCC00"/>
        </a:accent1>
        <a:accent2>
          <a:srgbClr val="999966"/>
        </a:accent2>
        <a:accent3>
          <a:srgbClr val="FFFFFF"/>
        </a:accent3>
        <a:accent4>
          <a:srgbClr val="000000"/>
        </a:accent4>
        <a:accent5>
          <a:srgbClr val="E2E2AA"/>
        </a:accent5>
        <a:accent6>
          <a:srgbClr val="8A8A5C"/>
        </a:accent6>
        <a:hlink>
          <a:srgbClr val="996633"/>
        </a:hlink>
        <a:folHlink>
          <a:srgbClr val="9933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3">
        <a:dk1>
          <a:srgbClr val="618052"/>
        </a:dk1>
        <a:lt1>
          <a:srgbClr val="FFFFE3"/>
        </a:lt1>
        <a:dk2>
          <a:srgbClr val="162E36"/>
        </a:dk2>
        <a:lt2>
          <a:srgbClr val="FFFFFF"/>
        </a:lt2>
        <a:accent1>
          <a:srgbClr val="336699"/>
        </a:accent1>
        <a:accent2>
          <a:srgbClr val="69888B"/>
        </a:accent2>
        <a:accent3>
          <a:srgbClr val="ABADAE"/>
        </a:accent3>
        <a:accent4>
          <a:srgbClr val="DADAC2"/>
        </a:accent4>
        <a:accent5>
          <a:srgbClr val="ADB8CA"/>
        </a:accent5>
        <a:accent6>
          <a:srgbClr val="5E7B7D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4">
        <a:dk1>
          <a:srgbClr val="000000"/>
        </a:dk1>
        <a:lt1>
          <a:srgbClr val="FFFFFF"/>
        </a:lt1>
        <a:dk2>
          <a:srgbClr val="000000"/>
        </a:dk2>
        <a:lt2>
          <a:srgbClr val="CC0000"/>
        </a:lt2>
        <a:accent1>
          <a:srgbClr val="FFCC00"/>
        </a:accent1>
        <a:accent2>
          <a:srgbClr val="3366CC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2D5CB9"/>
        </a:accent6>
        <a:hlink>
          <a:srgbClr val="666699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5">
        <a:dk1>
          <a:srgbClr val="666699"/>
        </a:dk1>
        <a:lt1>
          <a:srgbClr val="FFFFFF"/>
        </a:lt1>
        <a:dk2>
          <a:srgbClr val="000033"/>
        </a:dk2>
        <a:lt2>
          <a:srgbClr val="FFFFFF"/>
        </a:lt2>
        <a:accent1>
          <a:srgbClr val="9966FF"/>
        </a:accent1>
        <a:accent2>
          <a:srgbClr val="CCCCFF"/>
        </a:accent2>
        <a:accent3>
          <a:srgbClr val="AAAAAD"/>
        </a:accent3>
        <a:accent4>
          <a:srgbClr val="DADADA"/>
        </a:accent4>
        <a:accent5>
          <a:srgbClr val="CAB8FF"/>
        </a:accent5>
        <a:accent6>
          <a:srgbClr val="B9B9E7"/>
        </a:accent6>
        <a:hlink>
          <a:srgbClr val="CCCC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6">
        <a:dk1>
          <a:srgbClr val="000000"/>
        </a:dk1>
        <a:lt1>
          <a:srgbClr val="FFFFFF"/>
        </a:lt1>
        <a:dk2>
          <a:srgbClr val="000000"/>
        </a:dk2>
        <a:lt2>
          <a:srgbClr val="669966"/>
        </a:lt2>
        <a:accent1>
          <a:srgbClr val="CCCC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8A8AB9"/>
        </a:accent6>
        <a:hlink>
          <a:srgbClr val="000066"/>
        </a:hlink>
        <a:folHlink>
          <a:srgbClr val="3333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7">
        <a:dk1>
          <a:srgbClr val="0099CC"/>
        </a:dk1>
        <a:lt1>
          <a:srgbClr val="FFFFFF"/>
        </a:lt1>
        <a:dk2>
          <a:srgbClr val="000099"/>
        </a:dk2>
        <a:lt2>
          <a:srgbClr val="FFFFFF"/>
        </a:lt2>
        <a:accent1>
          <a:srgbClr val="0099CC"/>
        </a:accent1>
        <a:accent2>
          <a:srgbClr val="6600FF"/>
        </a:accent2>
        <a:accent3>
          <a:srgbClr val="AAAACA"/>
        </a:accent3>
        <a:accent4>
          <a:srgbClr val="DADADA"/>
        </a:accent4>
        <a:accent5>
          <a:srgbClr val="AACAE2"/>
        </a:accent5>
        <a:accent6>
          <a:srgbClr val="5C00E7"/>
        </a:accent6>
        <a:hlink>
          <a:srgbClr val="FFCC00"/>
        </a:hlink>
        <a:folHlink>
          <a:srgbClr val="00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8">
        <a:dk1>
          <a:srgbClr val="000033"/>
        </a:dk1>
        <a:lt1>
          <a:srgbClr val="FFFFFF"/>
        </a:lt1>
        <a:dk2>
          <a:srgbClr val="003366"/>
        </a:dk2>
        <a:lt2>
          <a:srgbClr val="275C6D"/>
        </a:lt2>
        <a:accent1>
          <a:srgbClr val="A7D2DF"/>
        </a:accent1>
        <a:accent2>
          <a:srgbClr val="108DA6"/>
        </a:accent2>
        <a:accent3>
          <a:srgbClr val="FFFFFF"/>
        </a:accent3>
        <a:accent4>
          <a:srgbClr val="00002A"/>
        </a:accent4>
        <a:accent5>
          <a:srgbClr val="D0E5EC"/>
        </a:accent5>
        <a:accent6>
          <a:srgbClr val="0D7F96"/>
        </a:accent6>
        <a:hlink>
          <a:srgbClr val="666699"/>
        </a:hlink>
        <a:folHlink>
          <a:srgbClr val="99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9">
        <a:dk1>
          <a:srgbClr val="CC3300"/>
        </a:dk1>
        <a:lt1>
          <a:srgbClr val="FFFFFF"/>
        </a:lt1>
        <a:dk2>
          <a:srgbClr val="000000"/>
        </a:dk2>
        <a:lt2>
          <a:srgbClr val="FFFFCC"/>
        </a:lt2>
        <a:accent1>
          <a:srgbClr val="FF9900"/>
        </a:accent1>
        <a:accent2>
          <a:srgbClr val="993300"/>
        </a:accent2>
        <a:accent3>
          <a:srgbClr val="AAAAAA"/>
        </a:accent3>
        <a:accent4>
          <a:srgbClr val="DADADA"/>
        </a:accent4>
        <a:accent5>
          <a:srgbClr val="FFCAAA"/>
        </a:accent5>
        <a:accent6>
          <a:srgbClr val="8A2D00"/>
        </a:accent6>
        <a:hlink>
          <a:srgbClr val="CEC5A2"/>
        </a:hlink>
        <a:folHlink>
          <a:srgbClr val="DDDDDD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Quadrant</Template>
  <TotalTime>35519</TotalTime>
  <Words>752</Words>
  <Application>Microsoft Office PowerPoint</Application>
  <PresentationFormat>On-screen Show (4:3)</PresentationFormat>
  <Paragraphs>290</Paragraphs>
  <Slides>17</Slides>
  <Notes>15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17</vt:i4>
      </vt:variant>
    </vt:vector>
  </HeadingPairs>
  <TitlesOfParts>
    <vt:vector size="19" baseType="lpstr">
      <vt:lpstr>Quadrant</vt:lpstr>
      <vt:lpstr>Custom Design</vt:lpstr>
      <vt:lpstr>Trivial Pursuits</vt:lpstr>
      <vt:lpstr> And the answers are …</vt:lpstr>
      <vt:lpstr>    </vt:lpstr>
      <vt:lpstr>Agenda</vt:lpstr>
      <vt:lpstr>Purpose of Lessons Learned</vt:lpstr>
      <vt:lpstr>Recap: Project Scope </vt:lpstr>
      <vt:lpstr>Recap: Important Dates</vt:lpstr>
      <vt:lpstr>Recap: Testing</vt:lpstr>
      <vt:lpstr>Recap: System Integration Testing</vt:lpstr>
      <vt:lpstr>Recap: Issues</vt:lpstr>
      <vt:lpstr>Issues (cont.)</vt:lpstr>
      <vt:lpstr>Lessons Learned</vt:lpstr>
      <vt:lpstr>Next Steps</vt:lpstr>
      <vt:lpstr>Not-soTrivial Pursuits</vt:lpstr>
      <vt:lpstr>And the answers are …</vt:lpstr>
      <vt:lpstr>Max Schell</vt:lpstr>
      <vt:lpstr>Questions?</vt:lpstr>
    </vt:vector>
  </TitlesOfParts>
  <Company>Administrative Computing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2010 YE Support Pack Application  Update SAPbiz</dc:title>
  <dc:creator>Frank Quern</dc:creator>
  <cp:lastModifiedBy>Massachusetts  Institute of Technology</cp:lastModifiedBy>
  <cp:revision>777</cp:revision>
  <cp:lastPrinted>1601-01-01T00:00:00Z</cp:lastPrinted>
  <dcterms:created xsi:type="dcterms:W3CDTF">2004-07-29T20:09:46Z</dcterms:created>
  <dcterms:modified xsi:type="dcterms:W3CDTF">2012-01-31T05:21:23Z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7</vt:i4>
  </property>
</Properties>
</file>