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Lst>
  <p:notesMasterIdLst>
    <p:notesMasterId r:id="rId23"/>
  </p:notesMasterIdLst>
  <p:sldIdLst>
    <p:sldId id="492" r:id="rId2"/>
    <p:sldId id="493" r:id="rId3"/>
    <p:sldId id="256" r:id="rId4"/>
    <p:sldId id="316" r:id="rId5"/>
    <p:sldId id="476" r:id="rId6"/>
    <p:sldId id="330" r:id="rId7"/>
    <p:sldId id="477" r:id="rId8"/>
    <p:sldId id="478" r:id="rId9"/>
    <p:sldId id="462" r:id="rId10"/>
    <p:sldId id="482" r:id="rId11"/>
    <p:sldId id="461" r:id="rId12"/>
    <p:sldId id="480" r:id="rId13"/>
    <p:sldId id="481" r:id="rId14"/>
    <p:sldId id="494" r:id="rId15"/>
    <p:sldId id="454" r:id="rId16"/>
    <p:sldId id="479" r:id="rId17"/>
    <p:sldId id="438" r:id="rId18"/>
    <p:sldId id="483" r:id="rId19"/>
    <p:sldId id="489" r:id="rId20"/>
    <p:sldId id="490" r:id="rId21"/>
    <p:sldId id="456" r:id="rId22"/>
  </p:sldIdLst>
  <p:sldSz cx="9144000" cy="6858000" type="screen4x3"/>
  <p:notesSz cx="7150100" cy="94488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EAEAEA"/>
    <a:srgbClr val="FF9900"/>
    <a:srgbClr val="CC0000"/>
    <a:srgbClr val="ADAE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67" autoAdjust="0"/>
    <p:restoredTop sz="94816" autoAdjust="0"/>
  </p:normalViewPr>
  <p:slideViewPr>
    <p:cSldViewPr>
      <p:cViewPr>
        <p:scale>
          <a:sx n="100" d="100"/>
          <a:sy n="100" d="100"/>
        </p:scale>
        <p:origin x="-384" y="1212"/>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6840"/>
    </p:cViewPr>
  </p:sorterViewPr>
  <p:notesViewPr>
    <p:cSldViewPr>
      <p:cViewPr varScale="1">
        <p:scale>
          <a:sx n="79" d="100"/>
          <a:sy n="79" d="100"/>
        </p:scale>
        <p:origin x="-2813" y="-72"/>
      </p:cViewPr>
      <p:guideLst>
        <p:guide orient="horz" pos="2976"/>
        <p:guide pos="225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90" name="Rectangle 2"/>
          <p:cNvSpPr>
            <a:spLocks noGrp="1" noChangeArrowheads="1"/>
          </p:cNvSpPr>
          <p:nvPr>
            <p:ph type="hdr" sz="quarter"/>
          </p:nvPr>
        </p:nvSpPr>
        <p:spPr bwMode="auto">
          <a:xfrm>
            <a:off x="0"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1" name="Rectangle 3"/>
          <p:cNvSpPr>
            <a:spLocks noGrp="1" noChangeArrowheads="1"/>
          </p:cNvSpPr>
          <p:nvPr>
            <p:ph type="dt" idx="1"/>
          </p:nvPr>
        </p:nvSpPr>
        <p:spPr bwMode="auto">
          <a:xfrm>
            <a:off x="4049713"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algn="r" defTabSz="947738" eaLnBrk="1" hangingPunct="1">
              <a:defRPr sz="1200">
                <a:latin typeface="Arial" charset="0"/>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1212850" y="708025"/>
            <a:ext cx="4724400" cy="3543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3" name="Rectangle 5"/>
          <p:cNvSpPr>
            <a:spLocks noGrp="1" noChangeArrowheads="1"/>
          </p:cNvSpPr>
          <p:nvPr>
            <p:ph type="body" sz="quarter" idx="3"/>
          </p:nvPr>
        </p:nvSpPr>
        <p:spPr bwMode="auto">
          <a:xfrm>
            <a:off x="715963" y="4487863"/>
            <a:ext cx="5718175" cy="4252912"/>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7094" name="Rectangle 6"/>
          <p:cNvSpPr>
            <a:spLocks noGrp="1" noChangeArrowheads="1"/>
          </p:cNvSpPr>
          <p:nvPr>
            <p:ph type="ftr" sz="quarter" idx="4"/>
          </p:nvPr>
        </p:nvSpPr>
        <p:spPr bwMode="auto">
          <a:xfrm>
            <a:off x="0"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5" name="Rectangle 7"/>
          <p:cNvSpPr>
            <a:spLocks noGrp="1" noChangeArrowheads="1"/>
          </p:cNvSpPr>
          <p:nvPr>
            <p:ph type="sldNum" sz="quarter" idx="5"/>
          </p:nvPr>
        </p:nvSpPr>
        <p:spPr bwMode="auto">
          <a:xfrm>
            <a:off x="4049713"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algn="r" defTabSz="947738" eaLnBrk="1" hangingPunct="1">
              <a:defRPr sz="1200">
                <a:latin typeface="Arial" charset="0"/>
              </a:defRPr>
            </a:lvl1pPr>
          </a:lstStyle>
          <a:p>
            <a:pPr>
              <a:defRPr/>
            </a:pPr>
            <a:fld id="{D04F3BAD-DF91-44CA-A4B1-74CD77145571}" type="slidenum">
              <a:rPr lang="en-US"/>
              <a:pPr>
                <a:defRPr/>
              </a:pPr>
              <a:t>‹#›</a:t>
            </a:fld>
            <a:endParaRPr lang="en-US"/>
          </a:p>
        </p:txBody>
      </p:sp>
    </p:spTree>
    <p:extLst>
      <p:ext uri="{BB962C8B-B14F-4D97-AF65-F5344CB8AC3E}">
        <p14:creationId xmlns:p14="http://schemas.microsoft.com/office/powerpoint/2010/main" val="16995278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8063698-4A33-433D-856D-8CA5DBEB5FC2}" type="slidenum">
              <a:rPr lang="en-US" smtClean="0">
                <a:latin typeface="Arial" charset="0"/>
              </a:rPr>
              <a:pPr/>
              <a:t>1</a:t>
            </a:fld>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D450C5DF-22BF-4EE7-BF91-AB49984EFAF9}" type="slidenum">
              <a:rPr lang="en-US" smtClean="0">
                <a:latin typeface="Arial" charset="0"/>
              </a:rPr>
              <a:pPr/>
              <a:t>10</a:t>
            </a:fld>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39502C32-1283-451B-95EA-339D1D7C63E9}" type="slidenum">
              <a:rPr lang="en-US" smtClean="0">
                <a:latin typeface="Arial" charset="0"/>
              </a:rPr>
              <a:pPr/>
              <a:t>11</a:t>
            </a:fld>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BF21DBB-4129-48AE-A5AA-7E2E49B433AA}" type="slidenum">
              <a:rPr lang="en-US" smtClean="0">
                <a:latin typeface="Arial" charset="0"/>
              </a:rPr>
              <a:pPr/>
              <a:t>12</a:t>
            </a:fld>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05A5C4-80D8-41BF-B694-802A48755DD8}" type="slidenum">
              <a:rPr lang="en-US" smtClean="0">
                <a:latin typeface="Arial" charset="0"/>
              </a:rPr>
              <a:pPr/>
              <a:t>13</a:t>
            </a:fld>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71E2236-DD81-4E6A-8788-1C809BAC294A}" type="slidenum">
              <a:rPr lang="en-US" smtClean="0">
                <a:latin typeface="Arial" charset="0"/>
              </a:rPr>
              <a:pPr/>
              <a:t>14</a:t>
            </a:fld>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FDBB39E-A080-480C-AF71-8699E035D6BA}" type="slidenum">
              <a:rPr lang="en-US" smtClean="0">
                <a:latin typeface="Arial" charset="0"/>
              </a:rPr>
              <a:pPr/>
              <a:t>15</a:t>
            </a:fld>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3CF07FC5-F96B-433B-84AD-86BA49D6B253}" type="slidenum">
              <a:rPr lang="en-US" smtClean="0">
                <a:latin typeface="Arial" charset="0"/>
              </a:rPr>
              <a:pPr/>
              <a:t>16</a:t>
            </a:fld>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A08B3628-0D5D-4922-896A-0329212CCC3C}" type="slidenum">
              <a:rPr lang="en-US" smtClean="0">
                <a:latin typeface="Arial" charset="0"/>
              </a:rPr>
              <a:pPr/>
              <a:t>17</a:t>
            </a:fld>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30918C1-42B1-4C46-9793-E518DF040126}" type="slidenum">
              <a:rPr lang="en-US" smtClean="0">
                <a:latin typeface="Arial" charset="0"/>
              </a:rPr>
              <a:pPr/>
              <a:t>18</a:t>
            </a:fld>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7D66B2BA-03F6-4CDD-828E-F79CEF94D956}" type="slidenum">
              <a:rPr lang="en-US" smtClean="0">
                <a:latin typeface="Arial" charset="0"/>
              </a:rPr>
              <a:pPr/>
              <a:t>19</a:t>
            </a:fld>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0DB76C6-1628-4F46-BDEF-8B08EE36D473}" type="slidenum">
              <a:rPr lang="en-US" smtClean="0">
                <a:latin typeface="Arial" charset="0"/>
              </a:rPr>
              <a:pPr/>
              <a:t>2</a:t>
            </a:fld>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91E0899-7349-4486-B550-4868A7140C92}" type="slidenum">
              <a:rPr lang="en-US" smtClean="0">
                <a:latin typeface="Arial" charset="0"/>
              </a:rPr>
              <a:pPr/>
              <a:t>20</a:t>
            </a:fld>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CE7F3B4-8444-4755-9127-4AB62DFF34A0}" type="slidenum">
              <a:rPr lang="en-US" smtClean="0">
                <a:latin typeface="Arial" charset="0"/>
              </a:rPr>
              <a:pPr/>
              <a:t>21</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A5BFEFD8-F106-4353-B560-9ED7DA64E3AE}" type="slidenum">
              <a:rPr lang="en-US" smtClean="0">
                <a:latin typeface="Arial" charset="0"/>
              </a:rPr>
              <a:pPr/>
              <a:t>3</a:t>
            </a:fld>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C05301E1-1A0E-4240-B4AE-7365C0C32D9C}" type="slidenum">
              <a:rPr lang="en-US" smtClean="0">
                <a:latin typeface="Arial" charset="0"/>
              </a:rPr>
              <a:pPr/>
              <a:t>4</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40BFD3B-9EFC-452D-9C33-455CBD2F1A86}" type="slidenum">
              <a:rPr lang="en-US" smtClean="0">
                <a:latin typeface="Arial" charset="0"/>
              </a:rPr>
              <a:pPr/>
              <a:t>5</a:t>
            </a:fld>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F6E4730-3B2E-42ED-8FED-85D8143955C0}" type="slidenum">
              <a:rPr lang="en-US" smtClean="0">
                <a:latin typeface="Arial" charset="0"/>
              </a:rPr>
              <a:pPr/>
              <a:t>6</a:t>
            </a:fld>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3BF30E05-1C46-4393-A290-45051C787EA7}" type="slidenum">
              <a:rPr lang="en-US" smtClean="0">
                <a:latin typeface="Arial" charset="0"/>
              </a:rPr>
              <a:pPr/>
              <a:t>7</a:t>
            </a:fld>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71303E16-4E3C-44CA-BD3F-EA9BC059EC77}" type="slidenum">
              <a:rPr lang="en-US" smtClean="0">
                <a:latin typeface="Arial" charset="0"/>
              </a:rPr>
              <a:pPr/>
              <a:t>8</a:t>
            </a:fld>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C491E9A-6E78-4BE0-866C-B0D2B7EEDB3E}" type="slidenum">
              <a:rPr lang="en-US" smtClean="0">
                <a:latin typeface="Arial" charset="0"/>
              </a:rPr>
              <a:pPr/>
              <a:t>9</a:t>
            </a:fld>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w="12700">
            <a:noFill/>
            <a:miter lim="800000"/>
            <a:headEnd/>
            <a:tailEnd/>
          </a:ln>
          <a:effectLst/>
        </p:spPr>
        <p:txBody>
          <a:bodyPr wrap="none" anchor="ctr"/>
          <a:lstStyle/>
          <a:p>
            <a:pPr algn="ctr" eaLnBrk="1" hangingPunct="1">
              <a:defRPr/>
            </a:pPr>
            <a:endParaRPr lang="en-US" sz="2400">
              <a:latin typeface="Times New Roman" pitchFamily="18" charset="0"/>
            </a:endParaRPr>
          </a:p>
        </p:txBody>
      </p:sp>
      <p:grpSp>
        <p:nvGrpSpPr>
          <p:cNvPr id="5" name="Group 8"/>
          <p:cNvGrpSpPr>
            <a:grpSpLocks/>
          </p:cNvGrpSpPr>
          <p:nvPr/>
        </p:nvGrpSpPr>
        <p:grpSpPr bwMode="auto">
          <a:xfrm>
            <a:off x="381000"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ffectLst/>
          </p:spPr>
          <p:txBody>
            <a:bodyPr/>
            <a:lstStyle/>
            <a:p>
              <a:pPr>
                <a:defRPr/>
              </a:pPr>
              <a:endParaRPr lang="en-US"/>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24200" y="6248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105400" y="6248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762000" y="1371600"/>
            <a:ext cx="76962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457200" y="6248400"/>
            <a:ext cx="2133600" cy="457200"/>
          </a:xfrm>
        </p:spPr>
        <p:txBody>
          <a:bodyPr/>
          <a:lstStyle>
            <a:lvl1pPr>
              <a:defRPr/>
            </a:lvl1pPr>
          </a:lstStyle>
          <a:p>
            <a:pPr>
              <a:defRPr/>
            </a:pPr>
            <a:fld id="{1A664897-3EC1-481B-BD2F-30DC15AE7926}" type="datetime1">
              <a:rPr lang="en-US"/>
              <a:pPr>
                <a:defRPr/>
              </a:pPr>
              <a:t>9/25/2012</a:t>
            </a:fld>
            <a:endParaRPr lang="en-US"/>
          </a:p>
        </p:txBody>
      </p:sp>
      <p:sp>
        <p:nvSpPr>
          <p:cNvPr id="15" name="Rectangle 6"/>
          <p:cNvSpPr>
            <a:spLocks noGrp="1" noChangeArrowheads="1"/>
          </p:cNvSpPr>
          <p:nvPr>
            <p:ph type="ftr" sz="quarter" idx="11"/>
          </p:nvPr>
        </p:nvSpPr>
        <p:spPr/>
        <p:txBody>
          <a:bodyPr/>
          <a:lstStyle>
            <a:lvl1pPr>
              <a:defRPr/>
            </a:lvl1pPr>
          </a:lstStyle>
          <a:p>
            <a:pPr>
              <a:defRPr/>
            </a:pPr>
            <a:endParaRPr lang="en-US"/>
          </a:p>
        </p:txBody>
      </p:sp>
      <p:sp>
        <p:nvSpPr>
          <p:cNvPr id="16"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3F91729E-C9FB-42A6-B603-F4EE7F56F971}" type="slidenum">
              <a:rPr lang="en-US"/>
              <a:pPr>
                <a:defRPr/>
              </a:pPr>
              <a:t>‹#›</a:t>
            </a:fld>
            <a:endParaRPr lang="en-US"/>
          </a:p>
        </p:txBody>
      </p:sp>
    </p:spTree>
    <p:extLst>
      <p:ext uri="{BB962C8B-B14F-4D97-AF65-F5344CB8AC3E}">
        <p14:creationId xmlns:p14="http://schemas.microsoft.com/office/powerpoint/2010/main" val="2279855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90B1FA1-3B7A-4D1E-B201-970D0DA0982F}" type="datetime1">
              <a:rPr lang="en-US"/>
              <a:pPr>
                <a:defRPr/>
              </a:pPr>
              <a:t>9/25/2012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FB45BB9-BCE9-42C8-A055-B884304412EA}" type="slidenum">
              <a:rPr lang="en-US"/>
              <a:pPr>
                <a:defRPr/>
              </a:pPr>
              <a:t>‹#›</a:t>
            </a:fld>
            <a:endParaRPr lang="en-US"/>
          </a:p>
        </p:txBody>
      </p:sp>
    </p:spTree>
    <p:extLst>
      <p:ext uri="{BB962C8B-B14F-4D97-AF65-F5344CB8AC3E}">
        <p14:creationId xmlns:p14="http://schemas.microsoft.com/office/powerpoint/2010/main" val="3337396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0"/>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A0C6C7F-9609-4007-B3BD-4DEFFCB60AEC}" type="datetime1">
              <a:rPr lang="en-US"/>
              <a:pPr>
                <a:defRPr/>
              </a:pPr>
              <a:t>9/25/2012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99C3C5-871E-4E99-88EF-98A486DC261D}" type="slidenum">
              <a:rPr lang="en-US"/>
              <a:pPr>
                <a:defRPr/>
              </a:pPr>
              <a:t>‹#›</a:t>
            </a:fld>
            <a:endParaRPr lang="en-US"/>
          </a:p>
        </p:txBody>
      </p:sp>
    </p:spTree>
    <p:extLst>
      <p:ext uri="{BB962C8B-B14F-4D97-AF65-F5344CB8AC3E}">
        <p14:creationId xmlns:p14="http://schemas.microsoft.com/office/powerpoint/2010/main" val="510461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F9CEE18-64C3-4F0A-A73A-A12E995B9FE4}" type="datetime1">
              <a:rPr lang="en-US"/>
              <a:pPr>
                <a:defRPr/>
              </a:pPr>
              <a:t>9/25/2012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005CD2-09E6-408F-9395-4541C51DB8E7}" type="slidenum">
              <a:rPr lang="en-US"/>
              <a:pPr>
                <a:defRPr/>
              </a:pPr>
              <a:t>‹#›</a:t>
            </a:fld>
            <a:endParaRPr lang="en-US"/>
          </a:p>
        </p:txBody>
      </p:sp>
    </p:spTree>
    <p:extLst>
      <p:ext uri="{BB962C8B-B14F-4D97-AF65-F5344CB8AC3E}">
        <p14:creationId xmlns:p14="http://schemas.microsoft.com/office/powerpoint/2010/main" val="94081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4559233-934F-4980-9427-41638D74A135}" type="datetime1">
              <a:rPr lang="en-US"/>
              <a:pPr>
                <a:defRPr/>
              </a:pPr>
              <a:t>9/25/2012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9F6323-C0AA-44A5-867A-26B1C3FC22A0}" type="slidenum">
              <a:rPr lang="en-US"/>
              <a:pPr>
                <a:defRPr/>
              </a:pPr>
              <a:t>‹#›</a:t>
            </a:fld>
            <a:endParaRPr lang="en-US"/>
          </a:p>
        </p:txBody>
      </p:sp>
    </p:spTree>
    <p:extLst>
      <p:ext uri="{BB962C8B-B14F-4D97-AF65-F5344CB8AC3E}">
        <p14:creationId xmlns:p14="http://schemas.microsoft.com/office/powerpoint/2010/main" val="3659886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587727CE-C1D7-48E7-8CE2-355F9036947F}" type="datetime1">
              <a:rPr lang="en-US"/>
              <a:pPr>
                <a:defRPr/>
              </a:pPr>
              <a:t>9/25/2012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1A9EF1-D1B9-4787-A193-0F0B10074AA3}" type="slidenum">
              <a:rPr lang="en-US"/>
              <a:pPr>
                <a:defRPr/>
              </a:pPr>
              <a:t>‹#›</a:t>
            </a:fld>
            <a:endParaRPr lang="en-US"/>
          </a:p>
        </p:txBody>
      </p:sp>
    </p:spTree>
    <p:extLst>
      <p:ext uri="{BB962C8B-B14F-4D97-AF65-F5344CB8AC3E}">
        <p14:creationId xmlns:p14="http://schemas.microsoft.com/office/powerpoint/2010/main" val="2951481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A98A65CB-D7AA-4BB7-B94D-BB29AF7507D3}" type="datetime1">
              <a:rPr lang="en-US"/>
              <a:pPr>
                <a:defRPr/>
              </a:pPr>
              <a:t>9/25/2012</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59DCC2D-8DE1-4F04-A8E8-FEBE64CE9526}" type="slidenum">
              <a:rPr lang="en-US"/>
              <a:pPr>
                <a:defRPr/>
              </a:pPr>
              <a:t>‹#›</a:t>
            </a:fld>
            <a:endParaRPr lang="en-US"/>
          </a:p>
        </p:txBody>
      </p:sp>
    </p:spTree>
    <p:extLst>
      <p:ext uri="{BB962C8B-B14F-4D97-AF65-F5344CB8AC3E}">
        <p14:creationId xmlns:p14="http://schemas.microsoft.com/office/powerpoint/2010/main" val="808642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8D48205-1E45-4DAD-870D-BC2ED597CFC8}" type="datetime1">
              <a:rPr lang="en-US"/>
              <a:pPr>
                <a:defRPr/>
              </a:pPr>
              <a:t>9/25/2012</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7D1CF0E-2DC1-46F5-BC64-153FED1CFB0A}" type="slidenum">
              <a:rPr lang="en-US"/>
              <a:pPr>
                <a:defRPr/>
              </a:pPr>
              <a:t>‹#›</a:t>
            </a:fld>
            <a:endParaRPr lang="en-US"/>
          </a:p>
        </p:txBody>
      </p:sp>
    </p:spTree>
    <p:extLst>
      <p:ext uri="{BB962C8B-B14F-4D97-AF65-F5344CB8AC3E}">
        <p14:creationId xmlns:p14="http://schemas.microsoft.com/office/powerpoint/2010/main" val="3151553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49A6AB7-5FDF-47F7-A7E2-7B31A504ACB1}" type="datetime1">
              <a:rPr lang="en-US"/>
              <a:pPr>
                <a:defRPr/>
              </a:pPr>
              <a:t>9/25/2012</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D3CE77-DF2D-4222-9CEA-04AD2C3CFADD}" type="slidenum">
              <a:rPr lang="en-US"/>
              <a:pPr>
                <a:defRPr/>
              </a:pPr>
              <a:t>‹#›</a:t>
            </a:fld>
            <a:endParaRPr lang="en-US"/>
          </a:p>
        </p:txBody>
      </p:sp>
    </p:spTree>
    <p:extLst>
      <p:ext uri="{BB962C8B-B14F-4D97-AF65-F5344CB8AC3E}">
        <p14:creationId xmlns:p14="http://schemas.microsoft.com/office/powerpoint/2010/main" val="4138403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951DE3F-242E-4503-B6C9-F0CDF2667C99}" type="datetime1">
              <a:rPr lang="en-US"/>
              <a:pPr>
                <a:defRPr/>
              </a:pPr>
              <a:t>9/25/2012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C43F44B-EAC1-4B81-8DDE-E39014D36D19}" type="slidenum">
              <a:rPr lang="en-US"/>
              <a:pPr>
                <a:defRPr/>
              </a:pPr>
              <a:t>‹#›</a:t>
            </a:fld>
            <a:endParaRPr lang="en-US"/>
          </a:p>
        </p:txBody>
      </p:sp>
    </p:spTree>
    <p:extLst>
      <p:ext uri="{BB962C8B-B14F-4D97-AF65-F5344CB8AC3E}">
        <p14:creationId xmlns:p14="http://schemas.microsoft.com/office/powerpoint/2010/main" val="3236984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96DC03-7363-4BB5-A7D5-07BF289B0C94}" type="datetime1">
              <a:rPr lang="en-US"/>
              <a:pPr>
                <a:defRPr/>
              </a:pPr>
              <a:t>9/25/2012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AB9C1E4-5651-4218-B1EF-EC1130AE6E30}" type="slidenum">
              <a:rPr lang="en-US"/>
              <a:pPr>
                <a:defRPr/>
              </a:pPr>
              <a:t>‹#›</a:t>
            </a:fld>
            <a:endParaRPr lang="en-US"/>
          </a:p>
        </p:txBody>
      </p:sp>
    </p:spTree>
    <p:extLst>
      <p:ext uri="{BB962C8B-B14F-4D97-AF65-F5344CB8AC3E}">
        <p14:creationId xmlns:p14="http://schemas.microsoft.com/office/powerpoint/2010/main" val="368265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828800"/>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a:defRPr/>
            </a:pPr>
            <a:fld id="{606164A6-599F-4E3E-86C6-409FC4D5BC8F}" type="datetime1">
              <a:rPr lang="en-US"/>
              <a:pPr>
                <a:defRPr/>
              </a:pPr>
              <a:t>9/25/2012</a:t>
            </a:fld>
            <a:endParaRPr lang="en-US"/>
          </a:p>
        </p:txBody>
      </p:sp>
      <p:sp>
        <p:nvSpPr>
          <p:cNvPr id="178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781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858FAEC1-6FBF-4C12-BF0D-1472C92E1F58}" type="slidenum">
              <a:rPr lang="en-US"/>
              <a:pPr>
                <a:defRPr/>
              </a:pPr>
              <a:t>‹#›</a:t>
            </a:fld>
            <a:endParaRPr lang="en-US"/>
          </a:p>
        </p:txBody>
      </p:sp>
      <p:grpSp>
        <p:nvGrpSpPr>
          <p:cNvPr id="1031" name="Group 7"/>
          <p:cNvGrpSpPr>
            <a:grpSpLocks/>
          </p:cNvGrpSpPr>
          <p:nvPr/>
        </p:nvGrpSpPr>
        <p:grpSpPr bwMode="auto">
          <a:xfrm>
            <a:off x="304800" y="228600"/>
            <a:ext cx="8610600" cy="1447800"/>
            <a:chOff x="176" y="96"/>
            <a:chExt cx="5472" cy="1008"/>
          </a:xfrm>
        </p:grpSpPr>
        <p:sp>
          <p:nvSpPr>
            <p:cNvPr id="178184" name="Line 8"/>
            <p:cNvSpPr>
              <a:spLocks noChangeShapeType="1"/>
            </p:cNvSpPr>
            <p:nvPr/>
          </p:nvSpPr>
          <p:spPr bwMode="auto">
            <a:xfrm flipH="1">
              <a:off x="288" y="1104"/>
              <a:ext cx="5232" cy="0"/>
            </a:xfrm>
            <a:prstGeom prst="line">
              <a:avLst/>
            </a:prstGeom>
            <a:noFill/>
            <a:ln w="12700">
              <a:solidFill>
                <a:schemeClr val="tx1"/>
              </a:solidFill>
              <a:round/>
              <a:headEnd/>
              <a:tailEnd/>
            </a:ln>
            <a:effectLst/>
          </p:spPr>
          <p:txBody>
            <a:bodyPr/>
            <a:lstStyle/>
            <a:p>
              <a:pPr>
                <a:defRPr/>
              </a:pPr>
              <a:endParaRPr lang="en-US"/>
            </a:p>
          </p:txBody>
        </p:sp>
        <p:sp>
          <p:nvSpPr>
            <p:cNvPr id="178185"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6"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7"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8"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838200"/>
            <a:ext cx="137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81800" y="6248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8191" name="Line 15"/>
          <p:cNvSpPr>
            <a:spLocks noChangeShapeType="1"/>
          </p:cNvSpPr>
          <p:nvPr userDrawn="1"/>
        </p:nvSpPr>
        <p:spPr bwMode="auto">
          <a:xfrm>
            <a:off x="457200" y="6248400"/>
            <a:ext cx="8229600" cy="0"/>
          </a:xfrm>
          <a:prstGeom prst="line">
            <a:avLst/>
          </a:prstGeom>
          <a:noFill/>
          <a:ln w="9525">
            <a:solidFill>
              <a:schemeClr val="tx1"/>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53"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mit.edu/confluence/display/sapscripts/2012+Year+End+SAP+Support+Pack+Projec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ikis.mit.edu/confluence/display/sapscripts/2012+Year+End+SAP+Support+Pack+Projec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qualitycenter.mit.edu:8443/qcbin/start_a.ht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ikis.mit.edu/confluence/display/sapscripts/2012+Year+End+SAP+Support+Pack+Projec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mailto:rcasey@mit.edu"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28600"/>
            <a:ext cx="8229600" cy="1143000"/>
          </a:xfrm>
        </p:spPr>
        <p:txBody>
          <a:bodyPr/>
          <a:lstStyle/>
          <a:p>
            <a:pPr algn="ctr"/>
            <a:r>
              <a:rPr lang="en-US" sz="4800" i="1" smtClean="0">
                <a:latin typeface="Freestyle Script" pitchFamily="66" charset="0"/>
              </a:rPr>
              <a:t>Trivial Pursuits</a:t>
            </a:r>
          </a:p>
        </p:txBody>
      </p:sp>
      <p:sp>
        <p:nvSpPr>
          <p:cNvPr id="3075" name="Rectangle 4"/>
          <p:cNvSpPr>
            <a:spLocks noGrp="1" noChangeArrowheads="1"/>
          </p:cNvSpPr>
          <p:nvPr>
            <p:ph type="subTitle" idx="4294967295"/>
          </p:nvPr>
        </p:nvSpPr>
        <p:spPr>
          <a:xfrm>
            <a:off x="1447800" y="3810000"/>
            <a:ext cx="7696200" cy="2057400"/>
          </a:xfrm>
        </p:spPr>
        <p:txBody>
          <a:bodyPr/>
          <a:lstStyle/>
          <a:p>
            <a:endParaRPr lang="en-US" smtClean="0"/>
          </a:p>
          <a:p>
            <a:endParaRPr lang="en-US" smtClean="0"/>
          </a:p>
        </p:txBody>
      </p:sp>
      <p:sp>
        <p:nvSpPr>
          <p:cNvPr id="3076" name="Text Box 6"/>
          <p:cNvSpPr txBox="1">
            <a:spLocks noChangeArrowheads="1"/>
          </p:cNvSpPr>
          <p:nvPr/>
        </p:nvSpPr>
        <p:spPr bwMode="auto">
          <a:xfrm>
            <a:off x="1905000" y="3886200"/>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3077" name="Oval 5"/>
          <p:cNvSpPr>
            <a:spLocks noChangeArrowheads="1"/>
          </p:cNvSpPr>
          <p:nvPr/>
        </p:nvSpPr>
        <p:spPr bwMode="auto">
          <a:xfrm>
            <a:off x="1143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3078" name="TextBox 6"/>
          <p:cNvSpPr txBox="1">
            <a:spLocks noChangeArrowheads="1"/>
          </p:cNvSpPr>
          <p:nvPr/>
        </p:nvSpPr>
        <p:spPr bwMode="auto">
          <a:xfrm>
            <a:off x="1981200" y="1981200"/>
            <a:ext cx="563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smtClean="0"/>
              <a:t>What country owns the Azores?</a:t>
            </a:r>
            <a:endParaRPr lang="en-US" sz="1600" dirty="0"/>
          </a:p>
        </p:txBody>
      </p:sp>
      <p:sp>
        <p:nvSpPr>
          <p:cNvPr id="3079" name="Oval 8"/>
          <p:cNvSpPr>
            <a:spLocks noChangeArrowheads="1"/>
          </p:cNvSpPr>
          <p:nvPr/>
        </p:nvSpPr>
        <p:spPr bwMode="auto">
          <a:xfrm>
            <a:off x="1143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3080" name="TextBox 9"/>
          <p:cNvSpPr txBox="1">
            <a:spLocks noChangeArrowheads="1"/>
          </p:cNvSpPr>
          <p:nvPr/>
        </p:nvSpPr>
        <p:spPr bwMode="auto">
          <a:xfrm>
            <a:off x="1981200" y="2590800"/>
            <a:ext cx="5715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smtClean="0"/>
              <a:t>What Beatles album cover shows Paul walking barefoot with his eyes closed?</a:t>
            </a:r>
            <a:endParaRPr lang="en-US" sz="1600" dirty="0"/>
          </a:p>
        </p:txBody>
      </p:sp>
      <p:sp>
        <p:nvSpPr>
          <p:cNvPr id="3081" name="Oval 14"/>
          <p:cNvSpPr>
            <a:spLocks noChangeArrowheads="1"/>
          </p:cNvSpPr>
          <p:nvPr/>
        </p:nvSpPr>
        <p:spPr bwMode="auto">
          <a:xfrm>
            <a:off x="1143000" y="32004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3082" name="TextBox 15"/>
          <p:cNvSpPr txBox="1">
            <a:spLocks noChangeArrowheads="1"/>
          </p:cNvSpPr>
          <p:nvPr/>
        </p:nvSpPr>
        <p:spPr bwMode="auto">
          <a:xfrm>
            <a:off x="1981200" y="3283148"/>
            <a:ext cx="4724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What city became the U.S. federal capital in 1789</a:t>
            </a:r>
            <a:r>
              <a:rPr lang="en-US" sz="1400" i="1" dirty="0" smtClean="0"/>
              <a:t>?</a:t>
            </a:r>
            <a:endParaRPr lang="en-US" sz="1400" dirty="0"/>
          </a:p>
        </p:txBody>
      </p:sp>
      <p:sp>
        <p:nvSpPr>
          <p:cNvPr id="17" name="Oval 16"/>
          <p:cNvSpPr/>
          <p:nvPr/>
        </p:nvSpPr>
        <p:spPr bwMode="auto">
          <a:xfrm>
            <a:off x="1143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3084" name="TextBox 17"/>
          <p:cNvSpPr txBox="1">
            <a:spLocks noChangeArrowheads="1"/>
          </p:cNvSpPr>
          <p:nvPr/>
        </p:nvSpPr>
        <p:spPr bwMode="auto">
          <a:xfrm>
            <a:off x="1981200" y="3810000"/>
            <a:ext cx="647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What's the most common name in nursery rhymes?</a:t>
            </a:r>
            <a:endParaRPr lang="en-US" sz="1400" dirty="0"/>
          </a:p>
        </p:txBody>
      </p:sp>
      <p:sp>
        <p:nvSpPr>
          <p:cNvPr id="3085" name="Oval 18"/>
          <p:cNvSpPr>
            <a:spLocks noChangeArrowheads="1"/>
          </p:cNvSpPr>
          <p:nvPr/>
        </p:nvSpPr>
        <p:spPr bwMode="auto">
          <a:xfrm>
            <a:off x="1143000" y="4343400"/>
            <a:ext cx="685800" cy="381000"/>
          </a:xfrm>
          <a:prstGeom prst="ellipse">
            <a:avLst/>
          </a:prstGeom>
          <a:solidFill>
            <a:srgbClr val="00B050"/>
          </a:solidFill>
          <a:ln w="9525" algn="ctr">
            <a:solidFill>
              <a:schemeClr val="tx1"/>
            </a:solidFill>
            <a:round/>
            <a:headEnd/>
            <a:tailEnd/>
          </a:ln>
        </p:spPr>
        <p:txBody>
          <a:bodyPr/>
          <a:lstStyle/>
          <a:p>
            <a:r>
              <a:rPr lang="en-US"/>
              <a:t>SN</a:t>
            </a:r>
          </a:p>
        </p:txBody>
      </p:sp>
      <p:sp>
        <p:nvSpPr>
          <p:cNvPr id="3086" name="TextBox 19"/>
          <p:cNvSpPr txBox="1">
            <a:spLocks noChangeArrowheads="1"/>
          </p:cNvSpPr>
          <p:nvPr/>
        </p:nvSpPr>
        <p:spPr bwMode="auto">
          <a:xfrm>
            <a:off x="1981200" y="4343400"/>
            <a:ext cx="5943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Which pole gets more sunlight, the North Pole or the South Pole?</a:t>
            </a:r>
            <a:endParaRPr lang="en-US" sz="1400" dirty="0"/>
          </a:p>
        </p:txBody>
      </p:sp>
      <p:sp>
        <p:nvSpPr>
          <p:cNvPr id="3087" name="Oval 20"/>
          <p:cNvSpPr>
            <a:spLocks noChangeArrowheads="1"/>
          </p:cNvSpPr>
          <p:nvPr/>
        </p:nvSpPr>
        <p:spPr bwMode="auto">
          <a:xfrm>
            <a:off x="1143000" y="495300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3088" name="TextBox 21"/>
          <p:cNvSpPr txBox="1">
            <a:spLocks noChangeArrowheads="1"/>
          </p:cNvSpPr>
          <p:nvPr/>
        </p:nvSpPr>
        <p:spPr bwMode="auto">
          <a:xfrm>
            <a:off x="1981200" y="4953000"/>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What was the first U.S. based team in the NHL?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5C39F71-B4BF-4876-8DA1-8CAEAA4780A6}" type="datetime1">
              <a:rPr lang="en-US" smtClean="0">
                <a:latin typeface="Arial" charset="0"/>
              </a:rPr>
              <a:pPr/>
              <a:t>9/25/2012</a:t>
            </a:fld>
            <a:endParaRPr lang="en-US" smtClean="0">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FF41D87-1D70-42E6-99AB-9C9B805462AC}" type="slidenum">
              <a:rPr lang="en-US" smtClean="0">
                <a:latin typeface="Arial" charset="0"/>
              </a:rPr>
              <a:pPr/>
              <a:t>10</a:t>
            </a:fld>
            <a:endParaRPr lang="en-US" smtClean="0">
              <a:latin typeface="Arial" charset="0"/>
            </a:endParaRPr>
          </a:p>
        </p:txBody>
      </p:sp>
      <p:sp>
        <p:nvSpPr>
          <p:cNvPr id="12292" name="Rectangle 2"/>
          <p:cNvSpPr>
            <a:spLocks noGrp="1" noChangeArrowheads="1"/>
          </p:cNvSpPr>
          <p:nvPr>
            <p:ph type="title"/>
          </p:nvPr>
        </p:nvSpPr>
        <p:spPr/>
        <p:txBody>
          <a:bodyPr/>
          <a:lstStyle/>
          <a:p>
            <a:pPr eaLnBrk="1" hangingPunct="1"/>
            <a:r>
              <a:rPr lang="en-US" sz="2800" smtClean="0"/>
              <a:t>Project Organization</a:t>
            </a:r>
          </a:p>
        </p:txBody>
      </p:sp>
      <p:sp>
        <p:nvSpPr>
          <p:cNvPr id="1229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800" b="1" dirty="0" smtClean="0"/>
              <a:t>Communication</a:t>
            </a:r>
          </a:p>
          <a:p>
            <a:pPr lvl="1" eaLnBrk="1" hangingPunct="1">
              <a:lnSpc>
                <a:spcPct val="90000"/>
              </a:lnSpc>
              <a:spcBef>
                <a:spcPct val="25000"/>
              </a:spcBef>
              <a:buFont typeface="Wingdings" pitchFamily="2" charset="2"/>
              <a:buChar char="v"/>
            </a:pPr>
            <a:r>
              <a:rPr lang="en-US" sz="1600" dirty="0" smtClean="0"/>
              <a:t>Project Kickoff Meetings</a:t>
            </a:r>
          </a:p>
          <a:p>
            <a:pPr lvl="2" eaLnBrk="1" hangingPunct="1">
              <a:lnSpc>
                <a:spcPct val="90000"/>
              </a:lnSpc>
              <a:spcBef>
                <a:spcPct val="25000"/>
              </a:spcBef>
              <a:buFont typeface="Wingdings" pitchFamily="2" charset="2"/>
              <a:buChar char="Ø"/>
            </a:pPr>
            <a:r>
              <a:rPr lang="en-US" sz="1400" dirty="0" smtClean="0"/>
              <a:t>Steering Committee – 9/24/2012</a:t>
            </a:r>
          </a:p>
          <a:p>
            <a:pPr lvl="2" eaLnBrk="1" hangingPunct="1">
              <a:lnSpc>
                <a:spcPct val="90000"/>
              </a:lnSpc>
              <a:spcBef>
                <a:spcPct val="25000"/>
              </a:spcBef>
              <a:buFont typeface="Wingdings" pitchFamily="2" charset="2"/>
              <a:buChar char="Ø"/>
            </a:pPr>
            <a:r>
              <a:rPr lang="en-US" sz="1400" dirty="0" smtClean="0"/>
              <a:t>IS&amp;T – Core Team &amp; Extended Team – 9/25/2012</a:t>
            </a:r>
          </a:p>
          <a:p>
            <a:pPr lvl="2" eaLnBrk="1" hangingPunct="1">
              <a:lnSpc>
                <a:spcPct val="90000"/>
              </a:lnSpc>
              <a:spcBef>
                <a:spcPct val="25000"/>
              </a:spcBef>
              <a:buFont typeface="Wingdings" pitchFamily="2" charset="2"/>
              <a:buChar char="Ø"/>
            </a:pPr>
            <a:r>
              <a:rPr lang="en-US" sz="1400" dirty="0" err="1" smtClean="0"/>
              <a:t>SAPbiz</a:t>
            </a:r>
            <a:r>
              <a:rPr lang="en-US" sz="1400" dirty="0" smtClean="0"/>
              <a:t> – 09/26/2012</a:t>
            </a:r>
          </a:p>
          <a:p>
            <a:pPr lvl="1" eaLnBrk="1" hangingPunct="1">
              <a:lnSpc>
                <a:spcPct val="90000"/>
              </a:lnSpc>
              <a:spcBef>
                <a:spcPct val="25000"/>
              </a:spcBef>
              <a:buFont typeface="Wingdings" pitchFamily="2" charset="2"/>
              <a:buChar char="v"/>
            </a:pPr>
            <a:r>
              <a:rPr lang="en-US" sz="1600" dirty="0" smtClean="0"/>
              <a:t>Monthly Meetings</a:t>
            </a:r>
          </a:p>
          <a:p>
            <a:pPr lvl="2" eaLnBrk="1" hangingPunct="1">
              <a:lnSpc>
                <a:spcPct val="90000"/>
              </a:lnSpc>
              <a:spcBef>
                <a:spcPct val="25000"/>
              </a:spcBef>
              <a:buFont typeface="Wingdings" pitchFamily="2" charset="2"/>
              <a:buChar char="Ø"/>
            </a:pPr>
            <a:r>
              <a:rPr lang="en-US" sz="1400" dirty="0" smtClean="0"/>
              <a:t>Steering Committee</a:t>
            </a:r>
          </a:p>
          <a:p>
            <a:pPr lvl="2" eaLnBrk="1" hangingPunct="1">
              <a:lnSpc>
                <a:spcPct val="90000"/>
              </a:lnSpc>
              <a:spcBef>
                <a:spcPct val="25000"/>
              </a:spcBef>
              <a:buFont typeface="Wingdings" pitchFamily="2" charset="2"/>
              <a:buChar char="Ø"/>
            </a:pPr>
            <a:r>
              <a:rPr lang="en-US" sz="1400" dirty="0" err="1" smtClean="0"/>
              <a:t>SAPbiz</a:t>
            </a:r>
            <a:endParaRPr lang="en-US" sz="1400" dirty="0" smtClean="0"/>
          </a:p>
          <a:p>
            <a:pPr lvl="1" eaLnBrk="1" hangingPunct="1">
              <a:lnSpc>
                <a:spcPct val="90000"/>
              </a:lnSpc>
              <a:spcBef>
                <a:spcPct val="25000"/>
              </a:spcBef>
              <a:buFont typeface="Wingdings" pitchFamily="2" charset="2"/>
              <a:buChar char="v"/>
            </a:pPr>
            <a:r>
              <a:rPr lang="en-US" sz="1600" dirty="0" smtClean="0"/>
              <a:t>Weekly Meetings</a:t>
            </a:r>
          </a:p>
          <a:p>
            <a:pPr lvl="2" eaLnBrk="1" hangingPunct="1">
              <a:lnSpc>
                <a:spcPct val="90000"/>
              </a:lnSpc>
              <a:spcBef>
                <a:spcPct val="25000"/>
              </a:spcBef>
              <a:buFont typeface="Wingdings" pitchFamily="2" charset="2"/>
              <a:buChar char="Ø"/>
            </a:pPr>
            <a:r>
              <a:rPr lang="en-US" sz="1400" dirty="0" smtClean="0"/>
              <a:t>Core Team</a:t>
            </a:r>
          </a:p>
          <a:p>
            <a:pPr lvl="2" eaLnBrk="1" hangingPunct="1">
              <a:lnSpc>
                <a:spcPct val="90000"/>
              </a:lnSpc>
              <a:spcBef>
                <a:spcPct val="25000"/>
              </a:spcBef>
              <a:buFont typeface="Wingdings" pitchFamily="2" charset="2"/>
              <a:buChar char="Ø"/>
            </a:pPr>
            <a:r>
              <a:rPr lang="en-US" sz="1400" dirty="0" smtClean="0"/>
              <a:t>IS&amp;T Test Coordinators w/ Business </a:t>
            </a:r>
          </a:p>
          <a:p>
            <a:pPr lvl="1" eaLnBrk="1" hangingPunct="1">
              <a:lnSpc>
                <a:spcPct val="90000"/>
              </a:lnSpc>
              <a:spcBef>
                <a:spcPct val="25000"/>
              </a:spcBef>
              <a:buFont typeface="Wingdings" pitchFamily="2" charset="2"/>
              <a:buChar char="v"/>
            </a:pPr>
            <a:r>
              <a:rPr lang="en-US" sz="1600" dirty="0" smtClean="0"/>
              <a:t>Email lists</a:t>
            </a:r>
          </a:p>
          <a:p>
            <a:pPr lvl="1" eaLnBrk="1" hangingPunct="1">
              <a:lnSpc>
                <a:spcPct val="90000"/>
              </a:lnSpc>
              <a:spcBef>
                <a:spcPct val="25000"/>
              </a:spcBef>
              <a:buFont typeface="Wingdings" pitchFamily="2" charset="2"/>
              <a:buChar char="v"/>
            </a:pPr>
            <a:r>
              <a:rPr lang="en-US" sz="1600" dirty="0" smtClean="0"/>
              <a:t>Project </a:t>
            </a:r>
            <a:r>
              <a:rPr lang="en-US" sz="1600" dirty="0" smtClean="0"/>
              <a:t>wiki</a:t>
            </a:r>
            <a:endParaRPr lang="en-US" sz="1100" b="1" dirty="0" smtClean="0">
              <a:solidFill>
                <a:srgbClr val="002060"/>
              </a:solidFill>
            </a:endParaRPr>
          </a:p>
          <a:p>
            <a:pPr lvl="2" eaLnBrk="1" hangingPunct="1">
              <a:lnSpc>
                <a:spcPct val="90000"/>
              </a:lnSpc>
              <a:spcBef>
                <a:spcPct val="25000"/>
              </a:spcBef>
              <a:buFont typeface="Wingdings" pitchFamily="2" charset="2"/>
              <a:buChar char="Ø"/>
            </a:pPr>
            <a:r>
              <a:rPr lang="en-US" sz="1100" b="1" dirty="0" smtClean="0">
                <a:solidFill>
                  <a:srgbClr val="002060"/>
                </a:solidFill>
                <a:hlinkClick r:id="rId3"/>
              </a:rPr>
              <a:t>https://wikis.mit.edu/confluence/display/sapscripts/2012+Year+End+SAP+Support+Pack+Project</a:t>
            </a:r>
            <a:endParaRPr lang="en-US" sz="1100" b="1" dirty="0" smtClean="0">
              <a:solidFill>
                <a:srgbClr val="002060"/>
              </a:solidFill>
            </a:endParaRPr>
          </a:p>
          <a:p>
            <a:pPr lvl="2" eaLnBrk="1" hangingPunct="1">
              <a:lnSpc>
                <a:spcPct val="90000"/>
              </a:lnSpc>
              <a:spcBef>
                <a:spcPct val="25000"/>
              </a:spcBef>
              <a:buFont typeface="Wingdings" pitchFamily="2" charset="2"/>
              <a:buChar char="Ø"/>
            </a:pPr>
            <a:r>
              <a:rPr lang="en-US" sz="1100" b="1" dirty="0" smtClean="0">
                <a:solidFill>
                  <a:srgbClr val="002060"/>
                </a:solidFill>
              </a:rPr>
              <a:t>Contains project plans, test plans, general information, </a:t>
            </a:r>
            <a:r>
              <a:rPr lang="en-US" sz="1100" b="1" dirty="0" err="1" smtClean="0">
                <a:solidFill>
                  <a:srgbClr val="002060"/>
                </a:solidFill>
              </a:rPr>
              <a:t>etc</a:t>
            </a:r>
            <a:r>
              <a:rPr lang="en-US" sz="1100" b="1" dirty="0" smtClean="0">
                <a:solidFill>
                  <a:srgbClr val="002060"/>
                </a:solidFill>
              </a:rPr>
              <a:t> …; great source – use it!</a:t>
            </a:r>
          </a:p>
          <a:p>
            <a:pPr lvl="2" eaLnBrk="1" hangingPunct="1">
              <a:lnSpc>
                <a:spcPct val="90000"/>
              </a:lnSpc>
              <a:spcBef>
                <a:spcPct val="25000"/>
              </a:spcBef>
              <a:buFont typeface="Wingdings" pitchFamily="2" charset="2"/>
              <a:buChar char="Ø"/>
            </a:pPr>
            <a:r>
              <a:rPr lang="en-US" sz="1100" b="1" dirty="0" smtClean="0">
                <a:solidFill>
                  <a:srgbClr val="002060"/>
                </a:solidFill>
              </a:rPr>
              <a:t>Don’t have access please contact Frank Quern (fquern@mit.edu)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754551C-1D5B-4888-BA50-694A3832CF7C}" type="datetime1">
              <a:rPr lang="en-US" smtClean="0">
                <a:latin typeface="Arial" charset="0"/>
              </a:rPr>
              <a:pPr/>
              <a:t>9/25/2012</a:t>
            </a:fld>
            <a:endParaRPr lang="en-US" smtClean="0">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03540E9-C56A-404D-8088-D82AC35D5E40}" type="slidenum">
              <a:rPr lang="en-US" smtClean="0">
                <a:latin typeface="Arial" charset="0"/>
              </a:rPr>
              <a:pPr/>
              <a:t>11</a:t>
            </a:fld>
            <a:endParaRPr lang="en-US" smtClean="0">
              <a:latin typeface="Arial" charset="0"/>
            </a:endParaRPr>
          </a:p>
        </p:txBody>
      </p:sp>
      <p:sp>
        <p:nvSpPr>
          <p:cNvPr id="13316" name="Rectangle 2"/>
          <p:cNvSpPr>
            <a:spLocks noGrp="1" noChangeArrowheads="1"/>
          </p:cNvSpPr>
          <p:nvPr>
            <p:ph type="title"/>
          </p:nvPr>
        </p:nvSpPr>
        <p:spPr/>
        <p:txBody>
          <a:bodyPr/>
          <a:lstStyle/>
          <a:p>
            <a:pPr eaLnBrk="1" hangingPunct="1">
              <a:lnSpc>
                <a:spcPct val="90000"/>
              </a:lnSpc>
            </a:pPr>
            <a:r>
              <a:rPr lang="en-US" sz="3200" smtClean="0"/>
              <a:t>Roles &amp; Responsibilities</a:t>
            </a:r>
          </a:p>
        </p:txBody>
      </p:sp>
      <p:sp>
        <p:nvSpPr>
          <p:cNvPr id="13317" name="Rectangle 3"/>
          <p:cNvSpPr>
            <a:spLocks noGrp="1" noChangeArrowheads="1"/>
          </p:cNvSpPr>
          <p:nvPr>
            <p:ph type="body" idx="1"/>
          </p:nvPr>
        </p:nvSpPr>
        <p:spPr>
          <a:xfrm>
            <a:off x="381000" y="1828800"/>
            <a:ext cx="8229600" cy="4302125"/>
          </a:xfrm>
        </p:spPr>
        <p:txBody>
          <a:bodyPr/>
          <a:lstStyle/>
          <a:p>
            <a:pPr eaLnBrk="1" hangingPunct="1">
              <a:buFont typeface="Wingdings" pitchFamily="2" charset="2"/>
              <a:buNone/>
            </a:pPr>
            <a:r>
              <a:rPr lang="en-US" sz="2000" dirty="0" smtClean="0"/>
              <a:t>Lets jump to the project wiki …</a:t>
            </a:r>
          </a:p>
          <a:p>
            <a:pPr marL="469900" lvl="2" indent="-469900" eaLnBrk="1" hangingPunct="1">
              <a:buSzPct val="70000"/>
              <a:buFont typeface="Wingdings" pitchFamily="2" charset="2"/>
              <a:buNone/>
            </a:pPr>
            <a:endParaRPr lang="en-US" sz="1100" b="1" dirty="0" smtClean="0">
              <a:solidFill>
                <a:srgbClr val="002060"/>
              </a:solidFill>
            </a:endParaRPr>
          </a:p>
          <a:p>
            <a:pPr marL="469900" lvl="2" indent="-469900" eaLnBrk="1" hangingPunct="1">
              <a:buSzPct val="70000"/>
              <a:buFont typeface="Wingdings" pitchFamily="2" charset="2"/>
              <a:buNone/>
            </a:pPr>
            <a:r>
              <a:rPr lang="en-US" sz="1100" b="1" dirty="0" smtClean="0">
                <a:solidFill>
                  <a:srgbClr val="002060"/>
                </a:solidFill>
                <a:hlinkClick r:id="rId3"/>
              </a:rPr>
              <a:t>https://wikis.mit.edu/confluence/display/sapscripts/2012+Year+End+SAP+Support+Pack+Project</a:t>
            </a:r>
            <a:endParaRPr lang="en-US" sz="1100" b="1" dirty="0" smtClean="0">
              <a:solidFill>
                <a:srgbClr val="002060"/>
              </a:solidFill>
            </a:endParaRPr>
          </a:p>
          <a:p>
            <a:pPr eaLnBrk="1" hangingPunct="1">
              <a:buFont typeface="Wingdings" pitchFamily="2" charset="2"/>
              <a:buNone/>
            </a:pPr>
            <a:endParaRPr lang="en-US" sz="2000" dirty="0" smtClean="0"/>
          </a:p>
          <a:p>
            <a:pPr eaLnBrk="1" hangingPunct="1">
              <a:buFont typeface="Wingdings" pitchFamily="2" charset="2"/>
              <a:buNone/>
            </a:pPr>
            <a:endParaRPr lang="en-US" sz="2000" dirty="0" smtClean="0"/>
          </a:p>
          <a:p>
            <a:pPr eaLnBrk="1" hangingPunct="1">
              <a:buFont typeface="Wingdings" pitchFamily="2" charset="2"/>
              <a:buNone/>
            </a:pPr>
            <a:endParaRPr lang="en-US"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ED724D3-13C4-478C-B12C-A70AF6253E4B}" type="datetime1">
              <a:rPr lang="en-US" smtClean="0">
                <a:latin typeface="Arial" charset="0"/>
              </a:rPr>
              <a:pPr/>
              <a:t>9/25/2012</a:t>
            </a:fld>
            <a:endParaRPr lang="en-US" smtClean="0">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01E64D1-501E-4580-9F00-35486124D777}" type="slidenum">
              <a:rPr lang="en-US" smtClean="0">
                <a:latin typeface="Arial" charset="0"/>
              </a:rPr>
              <a:pPr/>
              <a:t>12</a:t>
            </a:fld>
            <a:endParaRPr lang="en-US" smtClean="0">
              <a:latin typeface="Arial" charset="0"/>
            </a:endParaRPr>
          </a:p>
        </p:txBody>
      </p:sp>
      <p:sp>
        <p:nvSpPr>
          <p:cNvPr id="14340" name="Rectangle 2"/>
          <p:cNvSpPr>
            <a:spLocks noGrp="1" noChangeArrowheads="1"/>
          </p:cNvSpPr>
          <p:nvPr>
            <p:ph type="title"/>
          </p:nvPr>
        </p:nvSpPr>
        <p:spPr/>
        <p:txBody>
          <a:bodyPr/>
          <a:lstStyle/>
          <a:p>
            <a:pPr eaLnBrk="1" hangingPunct="1"/>
            <a:r>
              <a:rPr lang="en-US" sz="2400" smtClean="0"/>
              <a:t>Project Organization</a:t>
            </a:r>
          </a:p>
        </p:txBody>
      </p:sp>
      <p:sp>
        <p:nvSpPr>
          <p:cNvPr id="14341"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200" b="1" smtClean="0"/>
              <a:t>Support Pack Technical Application</a:t>
            </a:r>
          </a:p>
          <a:p>
            <a:pPr eaLnBrk="1" hangingPunct="1">
              <a:lnSpc>
                <a:spcPct val="90000"/>
              </a:lnSpc>
              <a:spcBef>
                <a:spcPct val="25000"/>
              </a:spcBef>
              <a:buFont typeface="Wingdings" pitchFamily="2" charset="2"/>
              <a:buNone/>
            </a:pPr>
            <a:endParaRPr lang="en-US" sz="1800" smtClean="0"/>
          </a:p>
        </p:txBody>
      </p:sp>
      <p:sp>
        <p:nvSpPr>
          <p:cNvPr id="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825210812"/>
              </p:ext>
            </p:extLst>
          </p:nvPr>
        </p:nvGraphicFramePr>
        <p:xfrm>
          <a:off x="466725" y="2133600"/>
          <a:ext cx="8210550" cy="4086225"/>
        </p:xfrm>
        <a:graphic>
          <a:graphicData uri="http://schemas.openxmlformats.org/presentationml/2006/ole">
            <mc:AlternateContent xmlns:mc="http://schemas.openxmlformats.org/markup-compatibility/2006">
              <mc:Choice xmlns:v="urn:schemas-microsoft-com:vml" Requires="v">
                <p:oleObj spid="_x0000_s14376" name="Visio" r:id="rId4" imgW="9356178" imgH="5679899" progId="Visio.Drawing.11">
                  <p:embed/>
                </p:oleObj>
              </mc:Choice>
              <mc:Fallback>
                <p:oleObj name="Visio" r:id="rId4" imgW="9356178" imgH="5679899" progId="Visio.Drawing.11">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725" y="2133600"/>
                        <a:ext cx="8210550" cy="4086225"/>
                      </a:xfrm>
                      <a:prstGeom prst="rect">
                        <a:avLst/>
                      </a:prstGeom>
                      <a:noFill/>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EBC04C-A474-4ACF-9FC6-D3AD3B68A4FF}" type="datetime1">
              <a:rPr lang="en-US" smtClean="0">
                <a:latin typeface="Arial" charset="0"/>
              </a:rPr>
              <a:pPr/>
              <a:t>9/25/2012</a:t>
            </a:fld>
            <a:endParaRPr lang="en-US" smtClean="0">
              <a:latin typeface="Arial" charset="0"/>
            </a:endParaRP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7A7761-7F08-488A-96D7-4A12615F6C3D}" type="slidenum">
              <a:rPr lang="en-US" smtClean="0">
                <a:latin typeface="Arial" charset="0"/>
              </a:rPr>
              <a:pPr/>
              <a:t>13</a:t>
            </a:fld>
            <a:endParaRPr lang="en-US" smtClean="0">
              <a:latin typeface="Arial" charset="0"/>
            </a:endParaRPr>
          </a:p>
        </p:txBody>
      </p:sp>
      <p:sp>
        <p:nvSpPr>
          <p:cNvPr id="15364" name="Rectangle 2"/>
          <p:cNvSpPr>
            <a:spLocks noGrp="1" noChangeArrowheads="1"/>
          </p:cNvSpPr>
          <p:nvPr>
            <p:ph type="title"/>
          </p:nvPr>
        </p:nvSpPr>
        <p:spPr/>
        <p:txBody>
          <a:bodyPr/>
          <a:lstStyle/>
          <a:p>
            <a:pPr eaLnBrk="1" hangingPunct="1"/>
            <a:r>
              <a:rPr lang="en-US" sz="2400" smtClean="0"/>
              <a:t>Project Organization</a:t>
            </a:r>
          </a:p>
        </p:txBody>
      </p:sp>
      <p:sp>
        <p:nvSpPr>
          <p:cNvPr id="15365"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800" b="1" smtClean="0"/>
              <a:t>Testing</a:t>
            </a:r>
          </a:p>
          <a:p>
            <a:pPr lvl="1" eaLnBrk="1" hangingPunct="1">
              <a:lnSpc>
                <a:spcPct val="90000"/>
              </a:lnSpc>
              <a:spcBef>
                <a:spcPct val="25000"/>
              </a:spcBef>
              <a:buFont typeface="Wingdings" pitchFamily="2" charset="2"/>
              <a:buNone/>
            </a:pPr>
            <a:endParaRPr lang="en-US" sz="1800" smtClean="0"/>
          </a:p>
          <a:p>
            <a:pPr eaLnBrk="1" hangingPunct="1">
              <a:lnSpc>
                <a:spcPct val="90000"/>
              </a:lnSpc>
              <a:spcBef>
                <a:spcPct val="25000"/>
              </a:spcBef>
              <a:buFont typeface="Wingdings" pitchFamily="2" charset="2"/>
              <a:buNone/>
            </a:pPr>
            <a:endParaRPr lang="en-US" sz="2200" smtClean="0"/>
          </a:p>
        </p:txBody>
      </p:sp>
      <p:pic>
        <p:nvPicPr>
          <p:cNvPr id="15368" name="Picture 8" descr="https://encrypted-tbn2.gstatic.com/images?q=tbn:ANd9GcTQa5dhE5O2WqqUx1JeLvfDsocO44RdNkUCTQDBirxkVOlul_5vq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743200"/>
            <a:ext cx="4572000" cy="2590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AC11DA7-6FF8-4EE4-B2DF-224AD88327F5}" type="datetime1">
              <a:rPr lang="en-US" smtClean="0">
                <a:latin typeface="Arial" charset="0"/>
              </a:rPr>
              <a:pPr/>
              <a:t>9/25/2012</a:t>
            </a:fld>
            <a:endParaRPr lang="en-US" smtClean="0">
              <a:latin typeface="Arial" charset="0"/>
            </a:endParaRPr>
          </a:p>
        </p:txBody>
      </p:sp>
      <p:sp>
        <p:nvSpPr>
          <p:cNvPr id="16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F368E2E-7C5A-465E-A039-0DF3D28EAC2C}" type="slidenum">
              <a:rPr lang="en-US" smtClean="0">
                <a:latin typeface="Arial" charset="0"/>
              </a:rPr>
              <a:pPr/>
              <a:t>14</a:t>
            </a:fld>
            <a:endParaRPr lang="en-US" smtClean="0">
              <a:latin typeface="Arial" charset="0"/>
            </a:endParaRPr>
          </a:p>
        </p:txBody>
      </p:sp>
      <p:sp>
        <p:nvSpPr>
          <p:cNvPr id="16388" name="Rectangle 2"/>
          <p:cNvSpPr>
            <a:spLocks noGrp="1" noChangeArrowheads="1"/>
          </p:cNvSpPr>
          <p:nvPr>
            <p:ph type="title"/>
          </p:nvPr>
        </p:nvSpPr>
        <p:spPr/>
        <p:txBody>
          <a:bodyPr/>
          <a:lstStyle/>
          <a:p>
            <a:pPr eaLnBrk="1" hangingPunct="1"/>
            <a:r>
              <a:rPr lang="en-US" sz="2400" smtClean="0"/>
              <a:t>Project Organization</a:t>
            </a:r>
          </a:p>
        </p:txBody>
      </p:sp>
      <p:sp>
        <p:nvSpPr>
          <p:cNvPr id="16389"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800" b="1" dirty="0" smtClean="0"/>
              <a:t>Testing</a:t>
            </a:r>
          </a:p>
          <a:p>
            <a:pPr lvl="1" eaLnBrk="1" hangingPunct="1">
              <a:lnSpc>
                <a:spcPct val="90000"/>
              </a:lnSpc>
              <a:spcBef>
                <a:spcPct val="25000"/>
              </a:spcBef>
              <a:buFont typeface="Wingdings" pitchFamily="2" charset="2"/>
              <a:buChar char="v"/>
            </a:pPr>
            <a:r>
              <a:rPr lang="en-US" sz="1600" dirty="0" smtClean="0"/>
              <a:t>Two Phase Approach</a:t>
            </a:r>
          </a:p>
          <a:p>
            <a:pPr lvl="2" eaLnBrk="1" hangingPunct="1">
              <a:lnSpc>
                <a:spcPct val="90000"/>
              </a:lnSpc>
              <a:spcBef>
                <a:spcPct val="25000"/>
              </a:spcBef>
              <a:buFont typeface="Wingdings" pitchFamily="2" charset="2"/>
              <a:buChar char="Ø"/>
            </a:pPr>
            <a:r>
              <a:rPr lang="en-US" sz="1400" dirty="0" smtClean="0"/>
              <a:t>Unit Test  - performed in SF2 by IS&amp;T  </a:t>
            </a:r>
          </a:p>
          <a:p>
            <a:pPr lvl="2" eaLnBrk="1" hangingPunct="1">
              <a:lnSpc>
                <a:spcPct val="90000"/>
              </a:lnSpc>
              <a:spcBef>
                <a:spcPct val="25000"/>
              </a:spcBef>
              <a:buFont typeface="Wingdings" pitchFamily="2" charset="2"/>
              <a:buChar char="Ø"/>
            </a:pPr>
            <a:r>
              <a:rPr lang="en-US" sz="1400" dirty="0" smtClean="0"/>
              <a:t>System Integration – performed in SH2  by IS&amp;T and Business Testers as a combined pool</a:t>
            </a:r>
          </a:p>
          <a:p>
            <a:pPr lvl="2" eaLnBrk="1" hangingPunct="1">
              <a:lnSpc>
                <a:spcPct val="90000"/>
              </a:lnSpc>
              <a:spcBef>
                <a:spcPct val="25000"/>
              </a:spcBef>
              <a:buFont typeface="Wingdings" pitchFamily="2" charset="2"/>
              <a:buChar char="Ø"/>
            </a:pPr>
            <a:r>
              <a:rPr lang="en-US" sz="1400" dirty="0" smtClean="0"/>
              <a:t>We have successfully pursued this approach for the past two years</a:t>
            </a:r>
            <a:endParaRPr lang="en-US" sz="1600" dirty="0" smtClean="0"/>
          </a:p>
          <a:p>
            <a:pPr lvl="1" eaLnBrk="1" hangingPunct="1">
              <a:lnSpc>
                <a:spcPct val="90000"/>
              </a:lnSpc>
              <a:spcBef>
                <a:spcPct val="25000"/>
              </a:spcBef>
              <a:buFont typeface="Wingdings" pitchFamily="2" charset="2"/>
              <a:buChar char="v"/>
            </a:pPr>
            <a:r>
              <a:rPr lang="en-US" sz="1600" dirty="0" smtClean="0"/>
              <a:t>Planning</a:t>
            </a:r>
          </a:p>
          <a:p>
            <a:pPr lvl="2" eaLnBrk="1" hangingPunct="1">
              <a:lnSpc>
                <a:spcPct val="90000"/>
              </a:lnSpc>
              <a:spcBef>
                <a:spcPct val="25000"/>
              </a:spcBef>
              <a:buFont typeface="Wingdings" pitchFamily="2" charset="2"/>
              <a:buChar char="Ø"/>
            </a:pPr>
            <a:r>
              <a:rPr lang="en-US" sz="1400" dirty="0" smtClean="0"/>
              <a:t>Quality Center (Central test case repository &amp; tracking tool)</a:t>
            </a:r>
          </a:p>
          <a:p>
            <a:pPr lvl="2" eaLnBrk="1" hangingPunct="1">
              <a:lnSpc>
                <a:spcPct val="90000"/>
              </a:lnSpc>
              <a:spcBef>
                <a:spcPct val="25000"/>
              </a:spcBef>
              <a:buFont typeface="Wingdings" pitchFamily="2" charset="2"/>
              <a:buChar char="Ø"/>
            </a:pPr>
            <a:r>
              <a:rPr lang="en-US" sz="1400" dirty="0" smtClean="0"/>
              <a:t>Work with IS&amp;T  Testing Coordinators &amp; QA</a:t>
            </a:r>
          </a:p>
          <a:p>
            <a:pPr lvl="1" eaLnBrk="1" hangingPunct="1">
              <a:lnSpc>
                <a:spcPct val="90000"/>
              </a:lnSpc>
              <a:spcBef>
                <a:spcPct val="25000"/>
              </a:spcBef>
              <a:buFont typeface="Wingdings" pitchFamily="2" charset="2"/>
              <a:buChar char="v"/>
            </a:pPr>
            <a:r>
              <a:rPr lang="en-US" sz="1600" dirty="0" smtClean="0"/>
              <a:t>Continuation of Automated Testing</a:t>
            </a:r>
          </a:p>
          <a:p>
            <a:pPr lvl="2" eaLnBrk="1" hangingPunct="1">
              <a:lnSpc>
                <a:spcPct val="90000"/>
              </a:lnSpc>
              <a:spcBef>
                <a:spcPct val="25000"/>
              </a:spcBef>
              <a:buFont typeface="Wingdings" pitchFamily="2" charset="2"/>
              <a:buChar char="Ø"/>
            </a:pPr>
            <a:r>
              <a:rPr lang="en-US" sz="1400" dirty="0" smtClean="0"/>
              <a:t>Automating testing tool - QTP</a:t>
            </a:r>
          </a:p>
          <a:p>
            <a:pPr lvl="2" eaLnBrk="1" hangingPunct="1">
              <a:lnSpc>
                <a:spcPct val="90000"/>
              </a:lnSpc>
              <a:spcBef>
                <a:spcPct val="25000"/>
              </a:spcBef>
              <a:buFont typeface="Wingdings" pitchFamily="2" charset="2"/>
              <a:buChar char="Ø"/>
            </a:pPr>
            <a:r>
              <a:rPr lang="en-US" sz="1400" dirty="0" smtClean="0"/>
              <a:t>Approximately 30-40% of last year’s test cases have been automated</a:t>
            </a:r>
          </a:p>
          <a:p>
            <a:pPr lvl="1" eaLnBrk="1" hangingPunct="1">
              <a:lnSpc>
                <a:spcPct val="90000"/>
              </a:lnSpc>
              <a:spcBef>
                <a:spcPct val="25000"/>
              </a:spcBef>
              <a:buFont typeface="Wingdings" pitchFamily="2" charset="2"/>
              <a:buChar char="v"/>
            </a:pPr>
            <a:r>
              <a:rPr lang="en-US" sz="1600" dirty="0" smtClean="0"/>
              <a:t>What is QC? Let’s take a quick look …</a:t>
            </a:r>
          </a:p>
          <a:p>
            <a:pPr lvl="1" eaLnBrk="1" hangingPunct="1">
              <a:lnSpc>
                <a:spcPct val="90000"/>
              </a:lnSpc>
              <a:spcBef>
                <a:spcPct val="25000"/>
              </a:spcBef>
              <a:buFont typeface="Wingdings" pitchFamily="2" charset="2"/>
              <a:buNone/>
            </a:pPr>
            <a:r>
              <a:rPr lang="en-US" sz="1200" dirty="0" smtClean="0">
                <a:hlinkClick r:id="rId3"/>
              </a:rPr>
              <a:t>https://qualitycenter.mit.edu:8443/qcbin/start_a.htm</a:t>
            </a:r>
            <a:endParaRPr lang="en-US" sz="1200" dirty="0" smtClean="0"/>
          </a:p>
          <a:p>
            <a:pPr lvl="1" eaLnBrk="1" hangingPunct="1">
              <a:lnSpc>
                <a:spcPct val="90000"/>
              </a:lnSpc>
              <a:spcBef>
                <a:spcPct val="25000"/>
              </a:spcBef>
              <a:buFont typeface="Wingdings" pitchFamily="2" charset="2"/>
              <a:buChar char="v"/>
            </a:pPr>
            <a:endParaRPr lang="en-US" sz="1800" dirty="0" smtClean="0"/>
          </a:p>
          <a:p>
            <a:pPr eaLnBrk="1" hangingPunct="1">
              <a:lnSpc>
                <a:spcPct val="90000"/>
              </a:lnSpc>
              <a:spcBef>
                <a:spcPct val="25000"/>
              </a:spcBef>
              <a:buFont typeface="Wingdings" pitchFamily="2" charset="2"/>
              <a:buNone/>
            </a:pPr>
            <a:endParaRPr lang="en-US" sz="22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DEBB0F4-7E9F-4A7F-9BF1-C248F4595211}" type="datetime1">
              <a:rPr lang="en-US" smtClean="0">
                <a:latin typeface="Arial" charset="0"/>
              </a:rPr>
              <a:pPr/>
              <a:t>9/25/2012</a:t>
            </a:fld>
            <a:endParaRPr lang="en-US" smtClean="0">
              <a:latin typeface="Arial" charset="0"/>
            </a:endParaRPr>
          </a:p>
        </p:txBody>
      </p:sp>
      <p:sp>
        <p:nvSpPr>
          <p:cNvPr id="174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54FF2CF-CF24-45E6-A593-C98A68BE6692}" type="slidenum">
              <a:rPr lang="en-US" smtClean="0">
                <a:latin typeface="Arial" charset="0"/>
              </a:rPr>
              <a:pPr/>
              <a:t>15</a:t>
            </a:fld>
            <a:endParaRPr lang="en-US" smtClean="0">
              <a:latin typeface="Arial" charset="0"/>
            </a:endParaRPr>
          </a:p>
        </p:txBody>
      </p:sp>
      <p:sp>
        <p:nvSpPr>
          <p:cNvPr id="17412" name="Rectangle 2"/>
          <p:cNvSpPr>
            <a:spLocks noGrp="1" noChangeArrowheads="1"/>
          </p:cNvSpPr>
          <p:nvPr>
            <p:ph type="title"/>
          </p:nvPr>
        </p:nvSpPr>
        <p:spPr>
          <a:xfrm>
            <a:off x="457200" y="533400"/>
            <a:ext cx="8229600" cy="914400"/>
          </a:xfrm>
        </p:spPr>
        <p:txBody>
          <a:bodyPr/>
          <a:lstStyle/>
          <a:p>
            <a:pPr eaLnBrk="1" hangingPunct="1"/>
            <a:r>
              <a:rPr lang="en-US" sz="3200" smtClean="0"/>
              <a:t>High Level Timeline</a:t>
            </a:r>
          </a:p>
        </p:txBody>
      </p:sp>
      <p:sp>
        <p:nvSpPr>
          <p:cNvPr id="17413" name="Rectangle 7"/>
          <p:cNvSpPr>
            <a:spLocks noGrp="1" noChangeArrowheads="1"/>
          </p:cNvSpPr>
          <p:nvPr>
            <p:ph type="body" idx="1"/>
          </p:nvPr>
        </p:nvSpPr>
        <p:spPr/>
        <p:txBody>
          <a:bodyPr/>
          <a:lstStyle/>
          <a:p>
            <a:pPr>
              <a:buFont typeface="Wingdings" pitchFamily="2" charset="2"/>
              <a:buChar char="Ø"/>
            </a:pPr>
            <a:r>
              <a:rPr lang="en-US" sz="1600" dirty="0" smtClean="0"/>
              <a:t>Now - October - Plan, convert/create/update test scripts in QC, move pending support &amp; project work into production</a:t>
            </a:r>
          </a:p>
          <a:p>
            <a:pPr>
              <a:buFont typeface="Wingdings" pitchFamily="2" charset="2"/>
              <a:buChar char="Ø"/>
            </a:pPr>
            <a:r>
              <a:rPr lang="en-US" sz="1600" dirty="0" smtClean="0"/>
              <a:t>10/11/2012 – SAP release of year end base level support </a:t>
            </a:r>
            <a:r>
              <a:rPr lang="en-US" sz="1600" dirty="0" smtClean="0"/>
              <a:t>pack</a:t>
            </a:r>
          </a:p>
          <a:p>
            <a:pPr>
              <a:buFont typeface="Wingdings" pitchFamily="2" charset="2"/>
              <a:buChar char="Ø"/>
            </a:pPr>
            <a:r>
              <a:rPr lang="en-US" sz="1600" dirty="0" smtClean="0"/>
              <a:t>10/20-21/2012 – Production outage; upgrade to DB &amp; OS</a:t>
            </a:r>
            <a:endParaRPr lang="en-US" sz="1600" dirty="0" smtClean="0"/>
          </a:p>
          <a:p>
            <a:pPr>
              <a:buFont typeface="Wingdings" pitchFamily="2" charset="2"/>
              <a:buChar char="Ø"/>
            </a:pPr>
            <a:r>
              <a:rPr lang="en-US" sz="1600" u="sng" dirty="0" smtClean="0"/>
              <a:t>10/22/2012</a:t>
            </a:r>
            <a:r>
              <a:rPr lang="en-US" sz="1600" dirty="0" smtClean="0"/>
              <a:t> - End of day production snapshot to be used to refresh test environments </a:t>
            </a:r>
          </a:p>
          <a:p>
            <a:pPr>
              <a:buFont typeface="Wingdings" pitchFamily="2" charset="2"/>
              <a:buChar char="Ø"/>
            </a:pPr>
            <a:r>
              <a:rPr lang="en-US" sz="1600" dirty="0" smtClean="0">
                <a:solidFill>
                  <a:schemeClr val="accent1"/>
                </a:solidFill>
              </a:rPr>
              <a:t>10/22/2012 - Development Freeze begins</a:t>
            </a:r>
          </a:p>
          <a:p>
            <a:pPr>
              <a:buFont typeface="Wingdings" pitchFamily="2" charset="2"/>
              <a:buChar char="Ø"/>
            </a:pPr>
            <a:r>
              <a:rPr lang="en-US" sz="1600" dirty="0" smtClean="0">
                <a:solidFill>
                  <a:srgbClr val="FF0000"/>
                </a:solidFill>
              </a:rPr>
              <a:t>11/01/2012 - Last date to implement support &amp; enhancement changes until freeze ends on 12/5/2012</a:t>
            </a:r>
          </a:p>
          <a:p>
            <a:pPr>
              <a:buFont typeface="Wingdings" pitchFamily="2" charset="2"/>
              <a:buChar char="Ø"/>
            </a:pPr>
            <a:r>
              <a:rPr lang="en-US" sz="1600" dirty="0" smtClean="0"/>
              <a:t>10/26/2012 - 11/2/2012 Unit test</a:t>
            </a:r>
          </a:p>
          <a:p>
            <a:pPr>
              <a:buFont typeface="Wingdings" pitchFamily="2" charset="2"/>
              <a:buChar char="Ø"/>
            </a:pPr>
            <a:r>
              <a:rPr lang="en-US" sz="1600" dirty="0" smtClean="0"/>
              <a:t>11/5/2012 - 11/27/2012 System Integration Test </a:t>
            </a:r>
          </a:p>
          <a:p>
            <a:pPr>
              <a:buFont typeface="Wingdings" pitchFamily="2" charset="2"/>
              <a:buChar char="Ø"/>
            </a:pPr>
            <a:r>
              <a:rPr lang="en-US" sz="2800" b="1" dirty="0" smtClean="0">
                <a:solidFill>
                  <a:srgbClr val="00B050"/>
                </a:solidFill>
              </a:rPr>
              <a:t>12/1/2012 - 12/2/2012</a:t>
            </a:r>
            <a:r>
              <a:rPr lang="en-US" sz="2800" dirty="0" smtClean="0">
                <a:solidFill>
                  <a:srgbClr val="00B050"/>
                </a:solidFill>
              </a:rPr>
              <a:t> </a:t>
            </a:r>
            <a:r>
              <a:rPr lang="en-US" sz="2800" b="1" dirty="0" smtClean="0">
                <a:solidFill>
                  <a:srgbClr val="00B050"/>
                </a:solidFill>
              </a:rPr>
              <a:t>Go-live weekend!</a:t>
            </a:r>
            <a:endParaRPr lang="en-US" sz="2800" dirty="0" smtClean="0">
              <a:solidFill>
                <a:srgbClr val="00B050"/>
              </a:solidFill>
            </a:endParaRPr>
          </a:p>
          <a:p>
            <a:pPr>
              <a:buFont typeface="Wingdings" pitchFamily="2" charset="2"/>
              <a:buChar char="Ø"/>
            </a:pPr>
            <a:r>
              <a:rPr lang="en-US" sz="1600" dirty="0" smtClean="0"/>
              <a:t>12/5/2012 - Development Freeze ends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ABF73B-5884-4DA2-B283-47AC91A1E2B4}" type="datetime1">
              <a:rPr lang="en-US" smtClean="0">
                <a:latin typeface="Arial" charset="0"/>
              </a:rPr>
              <a:pPr/>
              <a:t>9/25/2012</a:t>
            </a:fld>
            <a:endParaRPr lang="en-US" smtClean="0">
              <a:latin typeface="Arial" charset="0"/>
            </a:endParaRPr>
          </a:p>
        </p:txBody>
      </p:sp>
      <p:sp>
        <p:nvSpPr>
          <p:cNvPr id="184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A04E0EA-A6D9-4503-9C43-90489D439020}" type="slidenum">
              <a:rPr lang="en-US" smtClean="0">
                <a:latin typeface="Arial" charset="0"/>
              </a:rPr>
              <a:pPr/>
              <a:t>16</a:t>
            </a:fld>
            <a:endParaRPr lang="en-US" smtClean="0">
              <a:latin typeface="Arial" charset="0"/>
            </a:endParaRPr>
          </a:p>
        </p:txBody>
      </p:sp>
      <p:sp>
        <p:nvSpPr>
          <p:cNvPr id="18436" name="Rectangle 2"/>
          <p:cNvSpPr>
            <a:spLocks noGrp="1" noChangeArrowheads="1"/>
          </p:cNvSpPr>
          <p:nvPr>
            <p:ph type="title"/>
          </p:nvPr>
        </p:nvSpPr>
        <p:spPr>
          <a:xfrm>
            <a:off x="457200" y="533400"/>
            <a:ext cx="8229600" cy="914400"/>
          </a:xfrm>
        </p:spPr>
        <p:txBody>
          <a:bodyPr/>
          <a:lstStyle/>
          <a:p>
            <a:pPr eaLnBrk="1" hangingPunct="1"/>
            <a:r>
              <a:rPr lang="en-US" sz="3200" smtClean="0"/>
              <a:t>Project Risks</a:t>
            </a:r>
          </a:p>
        </p:txBody>
      </p:sp>
      <p:sp>
        <p:nvSpPr>
          <p:cNvPr id="18437"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sz="1800" b="1" dirty="0" smtClean="0"/>
              <a:t>Identified Risks</a:t>
            </a:r>
          </a:p>
          <a:p>
            <a:pPr lvl="1" eaLnBrk="1" hangingPunct="1">
              <a:spcBef>
                <a:spcPct val="25000"/>
              </a:spcBef>
              <a:buFont typeface="Wingdings" pitchFamily="2" charset="2"/>
              <a:buChar char="v"/>
              <a:defRPr/>
            </a:pPr>
            <a:r>
              <a:rPr lang="en-US" sz="1200" dirty="0"/>
              <a:t>QA Resource Turnover</a:t>
            </a:r>
          </a:p>
          <a:p>
            <a:pPr lvl="2" eaLnBrk="1" hangingPunct="1">
              <a:spcBef>
                <a:spcPct val="25000"/>
              </a:spcBef>
              <a:buFont typeface="Wingdings" pitchFamily="2" charset="2"/>
              <a:buChar char="v"/>
              <a:defRPr/>
            </a:pPr>
            <a:r>
              <a:rPr lang="en-US" sz="1000" dirty="0"/>
              <a:t>Unfamiliarity with QC</a:t>
            </a:r>
          </a:p>
          <a:p>
            <a:pPr lvl="2" eaLnBrk="1" hangingPunct="1">
              <a:spcBef>
                <a:spcPct val="25000"/>
              </a:spcBef>
              <a:buFont typeface="Wingdings" pitchFamily="2" charset="2"/>
              <a:buChar char="v"/>
              <a:defRPr/>
            </a:pPr>
            <a:r>
              <a:rPr lang="en-US" sz="1000" dirty="0"/>
              <a:t>Unfamiliarity with QTP Scripts (Automated test cases) </a:t>
            </a:r>
          </a:p>
          <a:p>
            <a:pPr lvl="2" eaLnBrk="1" hangingPunct="1">
              <a:spcBef>
                <a:spcPct val="25000"/>
              </a:spcBef>
              <a:buFont typeface="Wingdings" pitchFamily="2" charset="2"/>
              <a:buChar char="v"/>
              <a:defRPr/>
            </a:pPr>
            <a:endParaRPr lang="en-US" sz="1200" dirty="0"/>
          </a:p>
          <a:p>
            <a:pPr lvl="1" eaLnBrk="1" hangingPunct="1">
              <a:spcBef>
                <a:spcPct val="25000"/>
              </a:spcBef>
              <a:buFont typeface="Wingdings" pitchFamily="2" charset="2"/>
              <a:buChar char="v"/>
              <a:defRPr/>
            </a:pPr>
            <a:r>
              <a:rPr lang="en-US" sz="1200" dirty="0"/>
              <a:t>Two Phase Testing Approach</a:t>
            </a:r>
          </a:p>
          <a:p>
            <a:pPr lvl="2" eaLnBrk="1" hangingPunct="1">
              <a:spcBef>
                <a:spcPct val="25000"/>
              </a:spcBef>
              <a:buFont typeface="Wingdings" pitchFamily="2" charset="2"/>
              <a:buChar char="Ø"/>
              <a:defRPr/>
            </a:pPr>
            <a:r>
              <a:rPr lang="en-US" sz="1200" dirty="0"/>
              <a:t>Requires tight coordination and resource availability between the Business &amp; IS&amp;T</a:t>
            </a:r>
          </a:p>
          <a:p>
            <a:pPr lvl="2" eaLnBrk="1" hangingPunct="1">
              <a:spcBef>
                <a:spcPct val="25000"/>
              </a:spcBef>
              <a:buFont typeface="Wingdings" pitchFamily="2" charset="2"/>
              <a:buChar char="Ø"/>
              <a:defRPr/>
            </a:pPr>
            <a:r>
              <a:rPr lang="en-US" sz="1200" dirty="0"/>
              <a:t>But … we have two years experience with this approach</a:t>
            </a:r>
          </a:p>
          <a:p>
            <a:pPr lvl="2" eaLnBrk="1" hangingPunct="1">
              <a:spcBef>
                <a:spcPct val="25000"/>
              </a:spcBef>
              <a:buFont typeface="Wingdings" pitchFamily="2" charset="2"/>
              <a:buChar char="Ø"/>
              <a:defRPr/>
            </a:pPr>
            <a:endParaRPr lang="en-US" sz="1200" dirty="0"/>
          </a:p>
          <a:p>
            <a:pPr lvl="1" eaLnBrk="1" hangingPunct="1">
              <a:spcBef>
                <a:spcPct val="25000"/>
              </a:spcBef>
              <a:buFont typeface="Wingdings" pitchFamily="2" charset="2"/>
              <a:buChar char="v"/>
              <a:defRPr/>
            </a:pPr>
            <a:r>
              <a:rPr lang="en-US" sz="1200" dirty="0"/>
              <a:t>Resource availability for the project (both Business &amp; IS&amp;T)</a:t>
            </a:r>
          </a:p>
          <a:p>
            <a:pPr marL="471487" lvl="1" indent="0" eaLnBrk="1" hangingPunct="1">
              <a:spcBef>
                <a:spcPct val="25000"/>
              </a:spcBef>
              <a:buNone/>
              <a:defRPr/>
            </a:pPr>
            <a:r>
              <a:rPr lang="en-US" sz="1200" dirty="0"/>
              <a:t> </a:t>
            </a:r>
          </a:p>
          <a:p>
            <a:pPr lvl="1" eaLnBrk="1" hangingPunct="1">
              <a:spcBef>
                <a:spcPct val="25000"/>
              </a:spcBef>
              <a:buFont typeface="Wingdings" pitchFamily="2" charset="2"/>
              <a:buChar char="v"/>
              <a:defRPr/>
            </a:pPr>
            <a:r>
              <a:rPr lang="en-US" sz="1200" dirty="0"/>
              <a:t>Delay of implementation of pre-Support Pack Projects</a:t>
            </a:r>
            <a:endParaRPr lang="en-US" sz="1000" dirty="0"/>
          </a:p>
          <a:p>
            <a:pPr lvl="2" eaLnBrk="1" hangingPunct="1">
              <a:spcBef>
                <a:spcPct val="25000"/>
              </a:spcBef>
              <a:buFont typeface="Wingdings" pitchFamily="2" charset="2"/>
              <a:buChar char="Ø"/>
              <a:defRPr/>
            </a:pPr>
            <a:r>
              <a:rPr lang="en-US" sz="1000" dirty="0"/>
              <a:t>OE (scheduled for  October)</a:t>
            </a:r>
          </a:p>
          <a:p>
            <a:pPr lvl="2" eaLnBrk="1" hangingPunct="1">
              <a:spcBef>
                <a:spcPct val="25000"/>
              </a:spcBef>
              <a:buFont typeface="Wingdings" pitchFamily="2" charset="2"/>
              <a:buChar char="Ø"/>
              <a:defRPr/>
            </a:pPr>
            <a:endParaRPr lang="en-US" sz="1000" dirty="0"/>
          </a:p>
          <a:p>
            <a:pPr lvl="1" eaLnBrk="1" hangingPunct="1">
              <a:spcBef>
                <a:spcPct val="25000"/>
              </a:spcBef>
              <a:buFont typeface="Wingdings" pitchFamily="2" charset="2"/>
              <a:buChar char="Ø"/>
              <a:defRPr/>
            </a:pPr>
            <a:r>
              <a:rPr lang="en-US" sz="1200" dirty="0"/>
              <a:t>Pre-Support Pack Oracle &amp; Operating System Upgrades</a:t>
            </a:r>
          </a:p>
          <a:p>
            <a:pPr lvl="2" eaLnBrk="1" hangingPunct="1">
              <a:spcBef>
                <a:spcPct val="25000"/>
              </a:spcBef>
              <a:buFont typeface="Wingdings" pitchFamily="2" charset="2"/>
              <a:buNone/>
            </a:pPr>
            <a:endParaRPr lang="en-US" sz="1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3F666C8-8347-4C5B-B148-A56F03431A86}" type="datetime1">
              <a:rPr lang="en-US" smtClean="0">
                <a:latin typeface="Arial" charset="0"/>
              </a:rPr>
              <a:pPr/>
              <a:t>9/25/2012</a:t>
            </a:fld>
            <a:endParaRPr lang="en-US" smtClean="0">
              <a:latin typeface="Arial" charset="0"/>
            </a:endParaRP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D523EAB-9A97-48DD-ABD4-ABF91C0EB9C7}" type="slidenum">
              <a:rPr lang="en-US" smtClean="0">
                <a:latin typeface="Arial" charset="0"/>
              </a:rPr>
              <a:pPr/>
              <a:t>17</a:t>
            </a:fld>
            <a:endParaRPr lang="en-US" smtClean="0">
              <a:latin typeface="Arial" charset="0"/>
            </a:endParaRPr>
          </a:p>
        </p:txBody>
      </p:sp>
      <p:sp>
        <p:nvSpPr>
          <p:cNvPr id="19460" name="Rectangle 2"/>
          <p:cNvSpPr>
            <a:spLocks noGrp="1" noChangeArrowheads="1"/>
          </p:cNvSpPr>
          <p:nvPr>
            <p:ph type="title"/>
          </p:nvPr>
        </p:nvSpPr>
        <p:spPr/>
        <p:txBody>
          <a:bodyPr/>
          <a:lstStyle/>
          <a:p>
            <a:pPr eaLnBrk="1" hangingPunct="1"/>
            <a:r>
              <a:rPr lang="en-US" smtClean="0"/>
              <a:t>Transport Management</a:t>
            </a:r>
          </a:p>
        </p:txBody>
      </p:sp>
      <p:sp>
        <p:nvSpPr>
          <p:cNvPr id="19461" name="Rectangle 3"/>
          <p:cNvSpPr>
            <a:spLocks noGrp="1" noChangeArrowheads="1"/>
          </p:cNvSpPr>
          <p:nvPr>
            <p:ph type="body" idx="1"/>
          </p:nvPr>
        </p:nvSpPr>
        <p:spPr>
          <a:xfrm>
            <a:off x="533400" y="1752600"/>
            <a:ext cx="8001000" cy="4495800"/>
          </a:xfrm>
        </p:spPr>
        <p:txBody>
          <a:bodyPr/>
          <a:lstStyle/>
          <a:p>
            <a:pPr lvl="1" eaLnBrk="1" hangingPunct="1">
              <a:buClr>
                <a:schemeClr val="bg2"/>
              </a:buClr>
              <a:buSzPct val="90000"/>
              <a:buFont typeface="Wingdings" pitchFamily="2" charset="2"/>
              <a:buNone/>
            </a:pPr>
            <a:r>
              <a:rPr lang="en-US" sz="2000" dirty="0" smtClean="0"/>
              <a:t>So what if we have an issue during the freeze period that needs immediate attention?</a:t>
            </a:r>
          </a:p>
          <a:p>
            <a:pPr lvl="1" eaLnBrk="1" hangingPunct="1">
              <a:buClr>
                <a:schemeClr val="bg2"/>
              </a:buClr>
              <a:buSzPct val="90000"/>
              <a:buFont typeface="Wingdings" pitchFamily="2" charset="2"/>
              <a:buNone/>
            </a:pPr>
            <a:endParaRPr lang="en-US" sz="2000" dirty="0" smtClean="0"/>
          </a:p>
          <a:p>
            <a:pPr lvl="1" eaLnBrk="1" hangingPunct="1">
              <a:buClr>
                <a:schemeClr val="bg2"/>
              </a:buClr>
              <a:buSzPct val="90000"/>
              <a:buFont typeface="Wingdings" pitchFamily="2" charset="2"/>
              <a:buNone/>
            </a:pPr>
            <a:r>
              <a:rPr lang="en-US" sz="2000" dirty="0" smtClean="0"/>
              <a:t>Let’s jump back to the wiki …</a:t>
            </a:r>
          </a:p>
          <a:p>
            <a:pPr lvl="1" eaLnBrk="1" hangingPunct="1">
              <a:buClr>
                <a:schemeClr val="bg2"/>
              </a:buClr>
              <a:buSzPct val="90000"/>
              <a:buFont typeface="Wingdings" pitchFamily="2" charset="2"/>
              <a:buNone/>
            </a:pPr>
            <a:endParaRPr lang="en-US" sz="1200" b="1" dirty="0" smtClean="0">
              <a:solidFill>
                <a:srgbClr val="002060"/>
              </a:solidFill>
            </a:endParaRPr>
          </a:p>
          <a:p>
            <a:pPr lvl="1" eaLnBrk="1" hangingPunct="1">
              <a:buClr>
                <a:schemeClr val="bg2"/>
              </a:buClr>
              <a:buSzPct val="90000"/>
              <a:buFont typeface="Wingdings" pitchFamily="2" charset="2"/>
              <a:buNone/>
            </a:pPr>
            <a:r>
              <a:rPr lang="en-US" sz="1200" b="1" dirty="0" smtClean="0">
                <a:solidFill>
                  <a:srgbClr val="002060"/>
                </a:solidFill>
                <a:hlinkClick r:id="rId3"/>
              </a:rPr>
              <a:t>https://wikis.mit.edu/confluence/display/sapscripts/2012+Year+End+SAP+Support+Pack+Project</a:t>
            </a:r>
            <a:endParaRPr lang="en-US" sz="1200" b="1" dirty="0" smtClean="0">
              <a:solidFill>
                <a:srgbClr val="002060"/>
              </a:solidFill>
            </a:endParaRPr>
          </a:p>
          <a:p>
            <a:pPr lvl="1" eaLnBrk="1" hangingPunct="1">
              <a:buClr>
                <a:schemeClr val="bg2"/>
              </a:buClr>
              <a:buSzPct val="90000"/>
              <a:buFont typeface="Wingdings" pitchFamily="2" charset="2"/>
              <a:buNone/>
            </a:pPr>
            <a:endParaRPr lang="en-US" sz="2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889EACB-72DC-42AD-9E82-3A003377511F}" type="datetime1">
              <a:rPr lang="en-US" smtClean="0">
                <a:latin typeface="Arial" charset="0"/>
              </a:rPr>
              <a:pPr/>
              <a:t>9/25/2012</a:t>
            </a:fld>
            <a:endParaRPr lang="en-US" smtClean="0">
              <a:latin typeface="Arial" charset="0"/>
            </a:endParaRP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DEFFD86-1115-47BF-93A9-C4977A1F7533}" type="slidenum">
              <a:rPr lang="en-US" smtClean="0">
                <a:latin typeface="Arial" charset="0"/>
              </a:rPr>
              <a:pPr/>
              <a:t>18</a:t>
            </a:fld>
            <a:endParaRPr lang="en-US" smtClean="0">
              <a:latin typeface="Arial" charset="0"/>
            </a:endParaRPr>
          </a:p>
        </p:txBody>
      </p:sp>
      <p:sp>
        <p:nvSpPr>
          <p:cNvPr id="20484" name="Rectangle 2"/>
          <p:cNvSpPr>
            <a:spLocks noGrp="1" noChangeArrowheads="1"/>
          </p:cNvSpPr>
          <p:nvPr>
            <p:ph type="title"/>
          </p:nvPr>
        </p:nvSpPr>
        <p:spPr/>
        <p:txBody>
          <a:bodyPr/>
          <a:lstStyle/>
          <a:p>
            <a:pPr eaLnBrk="1" hangingPunct="1"/>
            <a:r>
              <a:rPr lang="en-US" sz="3200" smtClean="0"/>
              <a:t>Recap of Important Dates</a:t>
            </a:r>
          </a:p>
        </p:txBody>
      </p:sp>
      <p:sp>
        <p:nvSpPr>
          <p:cNvPr id="20485" name="Rectangle 3"/>
          <p:cNvSpPr>
            <a:spLocks noGrp="1" noChangeArrowheads="1"/>
          </p:cNvSpPr>
          <p:nvPr>
            <p:ph type="body" idx="1"/>
          </p:nvPr>
        </p:nvSpPr>
        <p:spPr/>
        <p:txBody>
          <a:bodyPr/>
          <a:lstStyle/>
          <a:p>
            <a:pPr>
              <a:buFont typeface="Wingdings" pitchFamily="2" charset="2"/>
              <a:buChar char="Ø"/>
            </a:pPr>
            <a:r>
              <a:rPr lang="en-US" sz="1600" b="1" dirty="0" smtClean="0"/>
              <a:t>Now - October -</a:t>
            </a:r>
            <a:r>
              <a:rPr lang="en-US" sz="1600" dirty="0" smtClean="0"/>
              <a:t> </a:t>
            </a:r>
            <a:r>
              <a:rPr lang="en-US" sz="1600" b="1" dirty="0" smtClean="0"/>
              <a:t>Plan, convert/create/update test scripts in QC, move pending support &amp; project work into production</a:t>
            </a:r>
          </a:p>
          <a:p>
            <a:pPr>
              <a:buFont typeface="Wingdings" pitchFamily="2" charset="2"/>
              <a:buChar char="Ø"/>
            </a:pPr>
            <a:r>
              <a:rPr lang="en-US" sz="1600" b="1" dirty="0" smtClean="0"/>
              <a:t>10/11/2012 – SAP release of year end base level support </a:t>
            </a:r>
            <a:r>
              <a:rPr lang="en-US" sz="1600" b="1" dirty="0" smtClean="0"/>
              <a:t>pack</a:t>
            </a:r>
          </a:p>
          <a:p>
            <a:pPr>
              <a:buFont typeface="Wingdings" pitchFamily="2" charset="2"/>
              <a:buChar char="Ø"/>
            </a:pPr>
            <a:r>
              <a:rPr lang="en-US" sz="1600" dirty="0"/>
              <a:t>10/20-21/2012 – Production outage; upgrade to DB &amp; OS</a:t>
            </a:r>
            <a:endParaRPr lang="en-US" sz="1600" dirty="0" smtClean="0"/>
          </a:p>
          <a:p>
            <a:pPr>
              <a:buFont typeface="Wingdings" pitchFamily="2" charset="2"/>
              <a:buChar char="Ø"/>
            </a:pPr>
            <a:r>
              <a:rPr lang="en-US" sz="1600" b="1" dirty="0" smtClean="0"/>
              <a:t>10/22/2012 -</a:t>
            </a:r>
            <a:r>
              <a:rPr lang="en-US" sz="1600" dirty="0" smtClean="0"/>
              <a:t> </a:t>
            </a:r>
            <a:r>
              <a:rPr lang="en-US" sz="1600" b="1" dirty="0" smtClean="0"/>
              <a:t>End of day production snapshot to be used to refresh test environments</a:t>
            </a:r>
            <a:r>
              <a:rPr lang="en-US" sz="1600" dirty="0" smtClean="0"/>
              <a:t> </a:t>
            </a:r>
          </a:p>
          <a:p>
            <a:pPr>
              <a:buFont typeface="Wingdings" pitchFamily="2" charset="2"/>
              <a:buChar char="Ø"/>
            </a:pPr>
            <a:r>
              <a:rPr lang="en-US" sz="1600" dirty="0" smtClean="0">
                <a:solidFill>
                  <a:srgbClr val="C00000"/>
                </a:solidFill>
              </a:rPr>
              <a:t>10/22/2012 - Development Freeze begins</a:t>
            </a:r>
            <a:endParaRPr lang="en-US" sz="1600" b="1" dirty="0" smtClean="0">
              <a:solidFill>
                <a:srgbClr val="C00000"/>
              </a:solidFill>
            </a:endParaRPr>
          </a:p>
          <a:p>
            <a:pPr>
              <a:buFont typeface="Wingdings" pitchFamily="2" charset="2"/>
              <a:buChar char="Ø"/>
            </a:pPr>
            <a:r>
              <a:rPr lang="en-US" sz="1600" b="1" dirty="0" smtClean="0">
                <a:solidFill>
                  <a:srgbClr val="FF0000"/>
                </a:solidFill>
              </a:rPr>
              <a:t>11/1/2012 - Last date to implement support &amp; enhancement changes until freeze ends on 12/5/2012</a:t>
            </a:r>
            <a:endParaRPr lang="en-US" sz="1600" dirty="0" smtClean="0">
              <a:solidFill>
                <a:srgbClr val="FF0000"/>
              </a:solidFill>
            </a:endParaRPr>
          </a:p>
          <a:p>
            <a:pPr>
              <a:buFont typeface="Wingdings" pitchFamily="2" charset="2"/>
              <a:buChar char="Ø"/>
            </a:pPr>
            <a:r>
              <a:rPr lang="en-US" sz="1600" b="1" dirty="0" smtClean="0"/>
              <a:t>10/26/2012 -</a:t>
            </a:r>
            <a:r>
              <a:rPr lang="en-US" sz="1600" dirty="0" smtClean="0"/>
              <a:t> </a:t>
            </a:r>
            <a:r>
              <a:rPr lang="en-US" sz="1600" b="1" dirty="0" smtClean="0"/>
              <a:t>11/2/2012</a:t>
            </a:r>
            <a:r>
              <a:rPr lang="en-US" sz="1600" dirty="0" smtClean="0"/>
              <a:t> </a:t>
            </a:r>
            <a:r>
              <a:rPr lang="en-US" sz="1600" b="1" dirty="0" smtClean="0"/>
              <a:t>Unit test</a:t>
            </a:r>
            <a:endParaRPr lang="en-US" sz="1600" dirty="0" smtClean="0"/>
          </a:p>
          <a:p>
            <a:pPr>
              <a:buFont typeface="Wingdings" pitchFamily="2" charset="2"/>
              <a:buChar char="Ø"/>
            </a:pPr>
            <a:r>
              <a:rPr lang="en-US" sz="1600" b="1" dirty="0" smtClean="0"/>
              <a:t>11/5/2012 -</a:t>
            </a:r>
            <a:r>
              <a:rPr lang="en-US" sz="1600" dirty="0" smtClean="0"/>
              <a:t> </a:t>
            </a:r>
            <a:r>
              <a:rPr lang="en-US" sz="1600" b="1" dirty="0" smtClean="0"/>
              <a:t>11/27/2012</a:t>
            </a:r>
            <a:r>
              <a:rPr lang="en-US" sz="1600" dirty="0" smtClean="0"/>
              <a:t> </a:t>
            </a:r>
            <a:r>
              <a:rPr lang="en-US" sz="1600" b="1" dirty="0" smtClean="0"/>
              <a:t>System Integration Test</a:t>
            </a:r>
            <a:r>
              <a:rPr lang="en-US" sz="1600" dirty="0" smtClean="0"/>
              <a:t> </a:t>
            </a:r>
          </a:p>
          <a:p>
            <a:pPr>
              <a:buFont typeface="Wingdings" pitchFamily="2" charset="2"/>
              <a:buChar char="Ø"/>
            </a:pPr>
            <a:r>
              <a:rPr lang="en-US" sz="1600" b="1" dirty="0" smtClean="0">
                <a:solidFill>
                  <a:srgbClr val="00B050"/>
                </a:solidFill>
              </a:rPr>
              <a:t>12/1/2012 - 12/2/2012</a:t>
            </a:r>
            <a:r>
              <a:rPr lang="en-US" sz="1600" dirty="0" smtClean="0">
                <a:solidFill>
                  <a:srgbClr val="00B050"/>
                </a:solidFill>
              </a:rPr>
              <a:t> </a:t>
            </a:r>
            <a:r>
              <a:rPr lang="en-US" sz="1600" b="1" dirty="0" smtClean="0">
                <a:solidFill>
                  <a:srgbClr val="00B050"/>
                </a:solidFill>
              </a:rPr>
              <a:t>Go-live weekend</a:t>
            </a:r>
            <a:endParaRPr lang="en-US" sz="1600" dirty="0" smtClean="0">
              <a:solidFill>
                <a:srgbClr val="00B050"/>
              </a:solidFill>
            </a:endParaRPr>
          </a:p>
          <a:p>
            <a:pPr>
              <a:buFont typeface="Wingdings" pitchFamily="2" charset="2"/>
              <a:buChar char="Ø"/>
            </a:pPr>
            <a:r>
              <a:rPr lang="en-US" sz="1600" b="1" dirty="0" smtClean="0"/>
              <a:t>12/5/2012 - Development Freeze ends</a:t>
            </a:r>
          </a:p>
          <a:p>
            <a:pPr eaLnBrk="1" hangingPunct="1">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C4576A7-62B8-4285-AE39-1D43390E4BBA}" type="datetime1">
              <a:rPr lang="en-US" smtClean="0">
                <a:latin typeface="Arial" charset="0"/>
              </a:rPr>
              <a:pPr/>
              <a:t>9/25/2012</a:t>
            </a:fld>
            <a:endParaRPr lang="en-US" smtClean="0">
              <a:latin typeface="Arial" charset="0"/>
            </a:endParaRP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5E30496-CBAD-4478-BD4F-4E215AF62A36}" type="slidenum">
              <a:rPr lang="en-US" smtClean="0">
                <a:latin typeface="Arial" charset="0"/>
              </a:rPr>
              <a:pPr/>
              <a:t>19</a:t>
            </a:fld>
            <a:endParaRPr lang="en-US" smtClean="0">
              <a:latin typeface="Arial" charset="0"/>
            </a:endParaRPr>
          </a:p>
        </p:txBody>
      </p:sp>
      <p:sp>
        <p:nvSpPr>
          <p:cNvPr id="21508" name="Rectangle 2"/>
          <p:cNvSpPr>
            <a:spLocks noGrp="1" noChangeArrowheads="1"/>
          </p:cNvSpPr>
          <p:nvPr>
            <p:ph type="title"/>
          </p:nvPr>
        </p:nvSpPr>
        <p:spPr/>
        <p:txBody>
          <a:bodyPr/>
          <a:lstStyle/>
          <a:p>
            <a:pPr eaLnBrk="1" hangingPunct="1"/>
            <a:r>
              <a:rPr lang="en-US" smtClean="0"/>
              <a:t>Next Steps</a:t>
            </a:r>
          </a:p>
        </p:txBody>
      </p:sp>
      <p:sp>
        <p:nvSpPr>
          <p:cNvPr id="21509" name="Rectangle 3"/>
          <p:cNvSpPr>
            <a:spLocks noGrp="1" noChangeArrowheads="1"/>
          </p:cNvSpPr>
          <p:nvPr>
            <p:ph type="body" idx="1"/>
          </p:nvPr>
        </p:nvSpPr>
        <p:spPr>
          <a:xfrm>
            <a:off x="533400" y="1752600"/>
            <a:ext cx="8001000" cy="4495800"/>
          </a:xfrm>
        </p:spPr>
        <p:txBody>
          <a:bodyPr/>
          <a:lstStyle/>
          <a:p>
            <a:pPr lvl="1" eaLnBrk="1" hangingPunct="1">
              <a:buClr>
                <a:schemeClr val="bg2"/>
              </a:buClr>
              <a:buSzPct val="90000"/>
              <a:buFont typeface="Wingdings" pitchFamily="2" charset="2"/>
              <a:buChar char="q"/>
            </a:pPr>
            <a:r>
              <a:rPr lang="en-US" sz="2000" smtClean="0"/>
              <a:t>Your commitment to this plan</a:t>
            </a:r>
          </a:p>
          <a:p>
            <a:pPr lvl="1" eaLnBrk="1" hangingPunct="1">
              <a:buClr>
                <a:schemeClr val="bg2"/>
              </a:buClr>
              <a:buSzPct val="90000"/>
              <a:buFont typeface="Wingdings" pitchFamily="2" charset="2"/>
              <a:buChar char="q"/>
            </a:pPr>
            <a:r>
              <a:rPr lang="en-US" sz="2000" smtClean="0"/>
              <a:t>Test Planning</a:t>
            </a:r>
          </a:p>
          <a:p>
            <a:pPr lvl="1" eaLnBrk="1" hangingPunct="1">
              <a:buClr>
                <a:schemeClr val="bg2"/>
              </a:buClr>
              <a:buSzPct val="90000"/>
              <a:buFont typeface="Wingdings" pitchFamily="2" charset="2"/>
              <a:buChar char="q"/>
            </a:pPr>
            <a:r>
              <a:rPr lang="en-US" sz="2000" smtClean="0"/>
              <a:t>System preparation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28600"/>
            <a:ext cx="8229600" cy="1143000"/>
          </a:xfrm>
        </p:spPr>
        <p:txBody>
          <a:bodyPr/>
          <a:lstStyle/>
          <a:p>
            <a:pPr algn="ctr"/>
            <a:r>
              <a:rPr lang="en-US" sz="4800" i="1" smtClean="0">
                <a:latin typeface="Freestyle Script" pitchFamily="66" charset="0"/>
              </a:rPr>
              <a:t/>
            </a:r>
            <a:br>
              <a:rPr lang="en-US" sz="4800" i="1" smtClean="0">
                <a:latin typeface="Freestyle Script" pitchFamily="66" charset="0"/>
              </a:rPr>
            </a:br>
            <a:r>
              <a:rPr lang="en-US" sz="4800" i="1" smtClean="0">
                <a:latin typeface="Freestyle Script" pitchFamily="66" charset="0"/>
              </a:rPr>
              <a:t>And the answers are …</a:t>
            </a:r>
          </a:p>
        </p:txBody>
      </p:sp>
      <p:sp>
        <p:nvSpPr>
          <p:cNvPr id="4099" name="Rectangle 4"/>
          <p:cNvSpPr>
            <a:spLocks noGrp="1" noChangeArrowheads="1"/>
          </p:cNvSpPr>
          <p:nvPr>
            <p:ph type="subTitle" idx="4294967295"/>
          </p:nvPr>
        </p:nvSpPr>
        <p:spPr>
          <a:xfrm>
            <a:off x="1447800" y="3810000"/>
            <a:ext cx="7696200" cy="2057400"/>
          </a:xfrm>
        </p:spPr>
        <p:txBody>
          <a:bodyPr/>
          <a:lstStyle/>
          <a:p>
            <a:endParaRPr lang="en-US" smtClean="0"/>
          </a:p>
          <a:p>
            <a:endParaRPr lang="en-US" smtClean="0"/>
          </a:p>
        </p:txBody>
      </p:sp>
      <p:sp>
        <p:nvSpPr>
          <p:cNvPr id="4100" name="Text Box 6"/>
          <p:cNvSpPr txBox="1">
            <a:spLocks noChangeArrowheads="1"/>
          </p:cNvSpPr>
          <p:nvPr/>
        </p:nvSpPr>
        <p:spPr bwMode="auto">
          <a:xfrm>
            <a:off x="1905000" y="3886200"/>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4101" name="Oval 5"/>
          <p:cNvSpPr>
            <a:spLocks noChangeArrowheads="1"/>
          </p:cNvSpPr>
          <p:nvPr/>
        </p:nvSpPr>
        <p:spPr bwMode="auto">
          <a:xfrm>
            <a:off x="1143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4102" name="TextBox 6"/>
          <p:cNvSpPr txBox="1">
            <a:spLocks noChangeArrowheads="1"/>
          </p:cNvSpPr>
          <p:nvPr/>
        </p:nvSpPr>
        <p:spPr bwMode="auto">
          <a:xfrm>
            <a:off x="1981200" y="1981200"/>
            <a:ext cx="5638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smtClean="0"/>
              <a:t>What country owns the Azores? </a:t>
            </a:r>
          </a:p>
          <a:p>
            <a:r>
              <a:rPr lang="en-US" sz="1600" b="1" dirty="0" smtClean="0"/>
              <a:t>Portugal</a:t>
            </a:r>
            <a:endParaRPr lang="en-US" sz="1600" dirty="0"/>
          </a:p>
        </p:txBody>
      </p:sp>
      <p:sp>
        <p:nvSpPr>
          <p:cNvPr id="4103" name="Oval 8"/>
          <p:cNvSpPr>
            <a:spLocks noChangeArrowheads="1"/>
          </p:cNvSpPr>
          <p:nvPr/>
        </p:nvSpPr>
        <p:spPr bwMode="auto">
          <a:xfrm>
            <a:off x="1143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4104" name="TextBox 9"/>
          <p:cNvSpPr txBox="1">
            <a:spLocks noChangeArrowheads="1"/>
          </p:cNvSpPr>
          <p:nvPr/>
        </p:nvSpPr>
        <p:spPr bwMode="auto">
          <a:xfrm>
            <a:off x="1981200" y="2590800"/>
            <a:ext cx="6019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smtClean="0"/>
              <a:t>What Beatles album cover shows Paul walking barefoot with his eyes closed? </a:t>
            </a:r>
          </a:p>
          <a:p>
            <a:r>
              <a:rPr lang="en-US" sz="1600" b="1" dirty="0" smtClean="0"/>
              <a:t>Abbey Road</a:t>
            </a:r>
            <a:endParaRPr lang="en-US" sz="1600" b="1" dirty="0"/>
          </a:p>
        </p:txBody>
      </p:sp>
      <p:sp>
        <p:nvSpPr>
          <p:cNvPr id="4105" name="Oval 14"/>
          <p:cNvSpPr>
            <a:spLocks noChangeArrowheads="1"/>
          </p:cNvSpPr>
          <p:nvPr/>
        </p:nvSpPr>
        <p:spPr bwMode="auto">
          <a:xfrm>
            <a:off x="1152525" y="35052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4106" name="TextBox 15"/>
          <p:cNvSpPr txBox="1">
            <a:spLocks noChangeArrowheads="1"/>
          </p:cNvSpPr>
          <p:nvPr/>
        </p:nvSpPr>
        <p:spPr bwMode="auto">
          <a:xfrm>
            <a:off x="1981200" y="3412272"/>
            <a:ext cx="5029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What city became the U.S. federal capital in 1789</a:t>
            </a:r>
            <a:r>
              <a:rPr lang="en-US" sz="1400" i="1" dirty="0" smtClean="0"/>
              <a:t>? </a:t>
            </a:r>
          </a:p>
          <a:p>
            <a:r>
              <a:rPr lang="en-US" sz="1400" b="1" dirty="0" smtClean="0"/>
              <a:t>New York</a:t>
            </a:r>
            <a:endParaRPr lang="en-US" sz="1400" dirty="0"/>
          </a:p>
        </p:txBody>
      </p:sp>
      <p:sp>
        <p:nvSpPr>
          <p:cNvPr id="17" name="Oval 16"/>
          <p:cNvSpPr/>
          <p:nvPr/>
        </p:nvSpPr>
        <p:spPr bwMode="auto">
          <a:xfrm>
            <a:off x="1152525" y="40386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4108" name="TextBox 17"/>
          <p:cNvSpPr txBox="1">
            <a:spLocks noChangeArrowheads="1"/>
          </p:cNvSpPr>
          <p:nvPr/>
        </p:nvSpPr>
        <p:spPr bwMode="auto">
          <a:xfrm>
            <a:off x="1981200" y="3809523"/>
            <a:ext cx="69342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dirty="0"/>
          </a:p>
          <a:p>
            <a:r>
              <a:rPr lang="en-US" sz="1400" dirty="0" smtClean="0"/>
              <a:t>What's the most common name in nursery rhymes? </a:t>
            </a:r>
          </a:p>
          <a:p>
            <a:r>
              <a:rPr lang="en-US" sz="1400" b="1" dirty="0" smtClean="0"/>
              <a:t>Jack</a:t>
            </a:r>
            <a:endParaRPr lang="en-US" sz="1400" dirty="0"/>
          </a:p>
        </p:txBody>
      </p:sp>
      <p:sp>
        <p:nvSpPr>
          <p:cNvPr id="4109" name="Oval 18"/>
          <p:cNvSpPr>
            <a:spLocks noChangeArrowheads="1"/>
          </p:cNvSpPr>
          <p:nvPr/>
        </p:nvSpPr>
        <p:spPr bwMode="auto">
          <a:xfrm>
            <a:off x="1143000" y="4605337"/>
            <a:ext cx="685800" cy="381000"/>
          </a:xfrm>
          <a:prstGeom prst="ellipse">
            <a:avLst/>
          </a:prstGeom>
          <a:solidFill>
            <a:srgbClr val="00B050"/>
          </a:solidFill>
          <a:ln w="9525" algn="ctr">
            <a:solidFill>
              <a:schemeClr val="tx1"/>
            </a:solidFill>
            <a:round/>
            <a:headEnd/>
            <a:tailEnd/>
          </a:ln>
        </p:spPr>
        <p:txBody>
          <a:bodyPr/>
          <a:lstStyle/>
          <a:p>
            <a:r>
              <a:rPr lang="en-US" dirty="0"/>
              <a:t>SN</a:t>
            </a:r>
          </a:p>
        </p:txBody>
      </p:sp>
      <p:sp>
        <p:nvSpPr>
          <p:cNvPr id="4110" name="TextBox 19"/>
          <p:cNvSpPr txBox="1">
            <a:spLocks noChangeArrowheads="1"/>
          </p:cNvSpPr>
          <p:nvPr/>
        </p:nvSpPr>
        <p:spPr bwMode="auto">
          <a:xfrm>
            <a:off x="1981200" y="4628494"/>
            <a:ext cx="5943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Which pole gets more sunlight, the North Pole or the South Pole?</a:t>
            </a:r>
          </a:p>
          <a:p>
            <a:r>
              <a:rPr lang="en-US" sz="1400" b="1" dirty="0" smtClean="0"/>
              <a:t>The North Pole</a:t>
            </a:r>
            <a:endParaRPr lang="en-US" sz="1400" b="1" dirty="0"/>
          </a:p>
        </p:txBody>
      </p:sp>
      <p:sp>
        <p:nvSpPr>
          <p:cNvPr id="4111" name="Oval 20"/>
          <p:cNvSpPr>
            <a:spLocks noChangeArrowheads="1"/>
          </p:cNvSpPr>
          <p:nvPr/>
        </p:nvSpPr>
        <p:spPr bwMode="auto">
          <a:xfrm>
            <a:off x="1143000" y="528955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4112" name="TextBox 21"/>
          <p:cNvSpPr txBox="1">
            <a:spLocks noChangeArrowheads="1"/>
          </p:cNvSpPr>
          <p:nvPr/>
        </p:nvSpPr>
        <p:spPr bwMode="auto">
          <a:xfrm>
            <a:off x="1981200" y="5302250"/>
            <a:ext cx="6553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t>What was the first U.S. based team in the NHL? </a:t>
            </a:r>
            <a:endParaRPr lang="en-US" sz="1400" dirty="0" smtClean="0"/>
          </a:p>
          <a:p>
            <a:r>
              <a:rPr lang="en-US" sz="1400" b="1" dirty="0" smtClean="0"/>
              <a:t>The </a:t>
            </a:r>
            <a:r>
              <a:rPr lang="en-US" sz="1400" b="1" dirty="0"/>
              <a:t>Boston Bruins</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animEffect transition="in" filter="fade">
                                      <p:cBhvr>
                                        <p:cTn id="7" dur="500"/>
                                        <p:tgtEl>
                                          <p:spTgt spid="41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4">
                                            <p:txEl>
                                              <p:pRg st="1" end="1"/>
                                            </p:txEl>
                                          </p:spTgt>
                                        </p:tgtEl>
                                        <p:attrNameLst>
                                          <p:attrName>style.visibility</p:attrName>
                                        </p:attrNameLst>
                                      </p:cBhvr>
                                      <p:to>
                                        <p:strVal val="visible"/>
                                      </p:to>
                                    </p:set>
                                    <p:animEffect transition="in" filter="fade">
                                      <p:cBhvr>
                                        <p:cTn id="12" dur="500"/>
                                        <p:tgtEl>
                                          <p:spTgt spid="41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06">
                                            <p:txEl>
                                              <p:pRg st="1" end="1"/>
                                            </p:txEl>
                                          </p:spTgt>
                                        </p:tgtEl>
                                        <p:attrNameLst>
                                          <p:attrName>style.visibility</p:attrName>
                                        </p:attrNameLst>
                                      </p:cBhvr>
                                      <p:to>
                                        <p:strVal val="visible"/>
                                      </p:to>
                                    </p:set>
                                    <p:animEffect transition="in" filter="fade">
                                      <p:cBhvr>
                                        <p:cTn id="17" dur="500"/>
                                        <p:tgtEl>
                                          <p:spTgt spid="41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08">
                                            <p:txEl>
                                              <p:pRg st="2" end="2"/>
                                            </p:txEl>
                                          </p:spTgt>
                                        </p:tgtEl>
                                        <p:attrNameLst>
                                          <p:attrName>style.visibility</p:attrName>
                                        </p:attrNameLst>
                                      </p:cBhvr>
                                      <p:to>
                                        <p:strVal val="visible"/>
                                      </p:to>
                                    </p:set>
                                    <p:animEffect transition="in" filter="fade">
                                      <p:cBhvr>
                                        <p:cTn id="22" dur="500"/>
                                        <p:tgtEl>
                                          <p:spTgt spid="410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10">
                                            <p:txEl>
                                              <p:pRg st="1" end="1"/>
                                            </p:txEl>
                                          </p:spTgt>
                                        </p:tgtEl>
                                        <p:attrNameLst>
                                          <p:attrName>style.visibility</p:attrName>
                                        </p:attrNameLst>
                                      </p:cBhvr>
                                      <p:to>
                                        <p:strVal val="visible"/>
                                      </p:to>
                                    </p:set>
                                    <p:animEffect transition="in" filter="fade">
                                      <p:cBhvr>
                                        <p:cTn id="27" dur="500"/>
                                        <p:tgtEl>
                                          <p:spTgt spid="411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112">
                                            <p:txEl>
                                              <p:pRg st="1" end="1"/>
                                            </p:txEl>
                                          </p:spTgt>
                                        </p:tgtEl>
                                        <p:attrNameLst>
                                          <p:attrName>style.visibility</p:attrName>
                                        </p:attrNameLst>
                                      </p:cBhvr>
                                      <p:to>
                                        <p:strVal val="visible"/>
                                      </p:to>
                                    </p:set>
                                    <p:animEffect transition="in" filter="fade">
                                      <p:cBhvr>
                                        <p:cTn id="32" dur="500"/>
                                        <p:tgtEl>
                                          <p:spTgt spid="41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28600"/>
            <a:ext cx="8229600" cy="1143000"/>
          </a:xfrm>
        </p:spPr>
        <p:txBody>
          <a:bodyPr/>
          <a:lstStyle/>
          <a:p>
            <a:pPr algn="ctr"/>
            <a:r>
              <a:rPr lang="en-US" sz="4800" i="1" smtClean="0">
                <a:latin typeface="Freestyle Script" pitchFamily="66" charset="0"/>
              </a:rPr>
              <a:t>Not-soTrivial Pursuits</a:t>
            </a:r>
          </a:p>
        </p:txBody>
      </p:sp>
      <p:sp>
        <p:nvSpPr>
          <p:cNvPr id="22531" name="Rectangle 4"/>
          <p:cNvSpPr>
            <a:spLocks noGrp="1" noChangeArrowheads="1"/>
          </p:cNvSpPr>
          <p:nvPr>
            <p:ph type="subTitle" idx="4294967295"/>
          </p:nvPr>
        </p:nvSpPr>
        <p:spPr>
          <a:xfrm>
            <a:off x="1447800" y="3810000"/>
            <a:ext cx="7696200" cy="2057400"/>
          </a:xfrm>
        </p:spPr>
        <p:txBody>
          <a:bodyPr/>
          <a:lstStyle/>
          <a:p>
            <a:endParaRPr lang="en-US" smtClean="0"/>
          </a:p>
          <a:p>
            <a:endParaRPr lang="en-US" smtClean="0"/>
          </a:p>
        </p:txBody>
      </p:sp>
      <p:sp>
        <p:nvSpPr>
          <p:cNvPr id="22532" name="Text Box 6"/>
          <p:cNvSpPr txBox="1">
            <a:spLocks noChangeArrowheads="1"/>
          </p:cNvSpPr>
          <p:nvPr/>
        </p:nvSpPr>
        <p:spPr bwMode="auto">
          <a:xfrm>
            <a:off x="1905000" y="3886200"/>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22533" name="Oval 5"/>
          <p:cNvSpPr>
            <a:spLocks noChangeArrowheads="1"/>
          </p:cNvSpPr>
          <p:nvPr/>
        </p:nvSpPr>
        <p:spPr bwMode="auto">
          <a:xfrm>
            <a:off x="1143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22534" name="TextBox 6"/>
          <p:cNvSpPr txBox="1">
            <a:spLocks noChangeArrowheads="1"/>
          </p:cNvSpPr>
          <p:nvPr/>
        </p:nvSpPr>
        <p:spPr bwMode="auto">
          <a:xfrm>
            <a:off x="1981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a:t>What environment will we be testing in?</a:t>
            </a:r>
          </a:p>
        </p:txBody>
      </p:sp>
      <p:sp>
        <p:nvSpPr>
          <p:cNvPr id="22535" name="Oval 8"/>
          <p:cNvSpPr>
            <a:spLocks noChangeArrowheads="1"/>
          </p:cNvSpPr>
          <p:nvPr/>
        </p:nvSpPr>
        <p:spPr bwMode="auto">
          <a:xfrm>
            <a:off x="1143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22536" name="TextBox 9"/>
          <p:cNvSpPr txBox="1">
            <a:spLocks noChangeArrowheads="1"/>
          </p:cNvSpPr>
          <p:nvPr/>
        </p:nvSpPr>
        <p:spPr bwMode="auto">
          <a:xfrm>
            <a:off x="1981200" y="2590800"/>
            <a:ext cx="4419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a:t>What is QC?</a:t>
            </a:r>
          </a:p>
        </p:txBody>
      </p:sp>
      <p:sp>
        <p:nvSpPr>
          <p:cNvPr id="22537" name="Oval 14"/>
          <p:cNvSpPr>
            <a:spLocks noChangeArrowheads="1"/>
          </p:cNvSpPr>
          <p:nvPr/>
        </p:nvSpPr>
        <p:spPr bwMode="auto">
          <a:xfrm>
            <a:off x="1143000" y="32004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22538" name="TextBox 15"/>
          <p:cNvSpPr txBox="1">
            <a:spLocks noChangeArrowheads="1"/>
          </p:cNvSpPr>
          <p:nvPr/>
        </p:nvSpPr>
        <p:spPr bwMode="auto">
          <a:xfrm>
            <a:off x="1981200" y="3124200"/>
            <a:ext cx="4724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will the last transports be moved to production before the freeze?</a:t>
            </a:r>
          </a:p>
        </p:txBody>
      </p:sp>
      <p:sp>
        <p:nvSpPr>
          <p:cNvPr id="17" name="Oval 16"/>
          <p:cNvSpPr/>
          <p:nvPr/>
        </p:nvSpPr>
        <p:spPr bwMode="auto">
          <a:xfrm>
            <a:off x="1143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22540" name="TextBox 17"/>
          <p:cNvSpPr txBox="1">
            <a:spLocks noChangeArrowheads="1"/>
          </p:cNvSpPr>
          <p:nvPr/>
        </p:nvSpPr>
        <p:spPr bwMode="auto">
          <a:xfrm>
            <a:off x="1981200" y="3581400"/>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a:p>
          <a:p>
            <a:r>
              <a:rPr lang="en-US" sz="1400"/>
              <a:t>Where can I find project related information?</a:t>
            </a:r>
          </a:p>
        </p:txBody>
      </p:sp>
      <p:sp>
        <p:nvSpPr>
          <p:cNvPr id="22541" name="Oval 18"/>
          <p:cNvSpPr>
            <a:spLocks noChangeArrowheads="1"/>
          </p:cNvSpPr>
          <p:nvPr/>
        </p:nvSpPr>
        <p:spPr bwMode="auto">
          <a:xfrm>
            <a:off x="1143000" y="4343400"/>
            <a:ext cx="685800" cy="381000"/>
          </a:xfrm>
          <a:prstGeom prst="ellipse">
            <a:avLst/>
          </a:prstGeom>
          <a:solidFill>
            <a:srgbClr val="00B050"/>
          </a:solidFill>
          <a:ln w="9525" algn="ctr">
            <a:solidFill>
              <a:schemeClr val="tx1"/>
            </a:solidFill>
            <a:round/>
            <a:headEnd/>
            <a:tailEnd/>
          </a:ln>
        </p:spPr>
        <p:txBody>
          <a:bodyPr/>
          <a:lstStyle/>
          <a:p>
            <a:r>
              <a:rPr lang="en-US"/>
              <a:t>SN</a:t>
            </a:r>
          </a:p>
        </p:txBody>
      </p:sp>
      <p:sp>
        <p:nvSpPr>
          <p:cNvPr id="22542" name="TextBox 19"/>
          <p:cNvSpPr txBox="1">
            <a:spLocks noChangeArrowheads="1"/>
          </p:cNvSpPr>
          <p:nvPr/>
        </p:nvSpPr>
        <p:spPr bwMode="auto">
          <a:xfrm>
            <a:off x="1981200" y="4343400"/>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What are we updating?</a:t>
            </a:r>
          </a:p>
        </p:txBody>
      </p:sp>
      <p:sp>
        <p:nvSpPr>
          <p:cNvPr id="22543" name="Oval 20"/>
          <p:cNvSpPr>
            <a:spLocks noChangeArrowheads="1"/>
          </p:cNvSpPr>
          <p:nvPr/>
        </p:nvSpPr>
        <p:spPr bwMode="auto">
          <a:xfrm>
            <a:off x="1143000" y="495300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22544" name="TextBox 21"/>
          <p:cNvSpPr txBox="1">
            <a:spLocks noChangeArrowheads="1"/>
          </p:cNvSpPr>
          <p:nvPr/>
        </p:nvSpPr>
        <p:spPr bwMode="auto">
          <a:xfrm>
            <a:off x="1981200" y="4953000"/>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is go-live weekend?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BD0018E-3BCA-4B79-96D9-CB025A46304A}" type="datetime1">
              <a:rPr lang="en-US" smtClean="0">
                <a:latin typeface="Arial" charset="0"/>
              </a:rPr>
              <a:pPr/>
              <a:t>9/25/2012</a:t>
            </a:fld>
            <a:endParaRPr lang="en-US" smtClean="0">
              <a:latin typeface="Arial" charset="0"/>
            </a:endParaRPr>
          </a:p>
        </p:txBody>
      </p:sp>
      <p:sp>
        <p:nvSpPr>
          <p:cNvPr id="235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6F0F932-4CD3-46C8-A639-8528DE33B11E}" type="slidenum">
              <a:rPr lang="en-US" smtClean="0">
                <a:latin typeface="Arial" charset="0"/>
              </a:rPr>
              <a:pPr/>
              <a:t>21</a:t>
            </a:fld>
            <a:endParaRPr lang="en-US" smtClean="0">
              <a:latin typeface="Arial" charset="0"/>
            </a:endParaRPr>
          </a:p>
        </p:txBody>
      </p:sp>
      <p:sp>
        <p:nvSpPr>
          <p:cNvPr id="23556" name="Rectangle 2"/>
          <p:cNvSpPr>
            <a:spLocks noGrp="1" noChangeArrowheads="1"/>
          </p:cNvSpPr>
          <p:nvPr>
            <p:ph type="title"/>
          </p:nvPr>
        </p:nvSpPr>
        <p:spPr/>
        <p:txBody>
          <a:bodyPr/>
          <a:lstStyle/>
          <a:p>
            <a:pPr eaLnBrk="1" hangingPunct="1"/>
            <a:r>
              <a:rPr lang="en-US" smtClean="0"/>
              <a:t>Questions?</a:t>
            </a:r>
          </a:p>
        </p:txBody>
      </p:sp>
      <p:sp>
        <p:nvSpPr>
          <p:cNvPr id="23557"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sz="1800" dirty="0" smtClean="0"/>
              <a:t>Any additional questions?  Please contact:</a:t>
            </a:r>
          </a:p>
          <a:p>
            <a:pPr eaLnBrk="1" hangingPunct="1">
              <a:lnSpc>
                <a:spcPct val="80000"/>
              </a:lnSpc>
              <a:spcBef>
                <a:spcPct val="0"/>
              </a:spcBef>
              <a:spcAft>
                <a:spcPct val="25000"/>
              </a:spcAft>
              <a:buFont typeface="Wingdings" pitchFamily="2" charset="2"/>
              <a:buNone/>
            </a:pPr>
            <a:endParaRPr lang="en-US" sz="1800" dirty="0" smtClean="0"/>
          </a:p>
          <a:p>
            <a:pPr eaLnBrk="1" hangingPunct="1">
              <a:lnSpc>
                <a:spcPct val="80000"/>
              </a:lnSpc>
              <a:spcBef>
                <a:spcPct val="0"/>
              </a:spcBef>
              <a:spcAft>
                <a:spcPct val="25000"/>
              </a:spcAft>
              <a:buFont typeface="Wingdings" pitchFamily="2" charset="2"/>
              <a:buNone/>
            </a:pPr>
            <a:r>
              <a:rPr lang="en-US" sz="1800" dirty="0" smtClean="0"/>
              <a:t>	Frank Quern				Bart Dahlstrom</a:t>
            </a:r>
          </a:p>
          <a:p>
            <a:pPr eaLnBrk="1" hangingPunct="1">
              <a:lnSpc>
                <a:spcPct val="80000"/>
              </a:lnSpc>
              <a:spcBef>
                <a:spcPct val="0"/>
              </a:spcBef>
              <a:spcAft>
                <a:spcPct val="25000"/>
              </a:spcAft>
              <a:buFont typeface="Wingdings" pitchFamily="2" charset="2"/>
              <a:buNone/>
            </a:pPr>
            <a:r>
              <a:rPr lang="en-US" sz="1800" dirty="0" smtClean="0"/>
              <a:t>	X2-4512				x3-9605</a:t>
            </a:r>
          </a:p>
          <a:p>
            <a:pPr eaLnBrk="1" hangingPunct="1">
              <a:lnSpc>
                <a:spcPct val="80000"/>
              </a:lnSpc>
              <a:spcBef>
                <a:spcPct val="0"/>
              </a:spcBef>
              <a:spcAft>
                <a:spcPct val="25000"/>
              </a:spcAft>
              <a:buFont typeface="Wingdings" pitchFamily="2" charset="2"/>
              <a:buNone/>
            </a:pPr>
            <a:r>
              <a:rPr lang="en-US" sz="1800" dirty="0" smtClean="0"/>
              <a:t>	</a:t>
            </a:r>
            <a:r>
              <a:rPr lang="en-US" sz="1800" dirty="0" smtClean="0">
                <a:hlinkClick r:id="rId3"/>
              </a:rPr>
              <a:t>fquern@mit.edu</a:t>
            </a:r>
            <a:r>
              <a:rPr lang="en-US" sz="1800" dirty="0" smtClean="0"/>
              <a:t>			</a:t>
            </a:r>
            <a:r>
              <a:rPr lang="en-US" sz="1800" dirty="0" smtClean="0">
                <a:hlinkClick r:id="rId3"/>
              </a:rPr>
              <a:t>bartd@mit.edu</a:t>
            </a:r>
            <a:r>
              <a:rPr lang="en-US" sz="1800" dirty="0" smtClean="0"/>
              <a:t>						</a:t>
            </a:r>
          </a:p>
          <a:p>
            <a:pPr algn="ctr" eaLnBrk="1" hangingPunct="1">
              <a:lnSpc>
                <a:spcPct val="80000"/>
              </a:lnSpc>
              <a:buFont typeface="Wingdings" pitchFamily="2" charset="2"/>
              <a:buNone/>
            </a:pPr>
            <a:endParaRPr lang="en-US" sz="1800" dirty="0" smtClean="0"/>
          </a:p>
          <a:p>
            <a:pPr algn="ctr" eaLnBrk="1" hangingPunct="1">
              <a:lnSpc>
                <a:spcPct val="80000"/>
              </a:lnSpc>
              <a:buFont typeface="Wingdings" pitchFamily="2" charset="2"/>
              <a:buNone/>
            </a:pPr>
            <a:r>
              <a:rPr lang="en-US" sz="1800" dirty="0" smtClean="0"/>
              <a:t>OR</a:t>
            </a:r>
          </a:p>
          <a:p>
            <a:pPr algn="ctr" eaLnBrk="1" hangingPunct="1">
              <a:lnSpc>
                <a:spcPct val="80000"/>
              </a:lnSpc>
              <a:buFont typeface="Wingdings" pitchFamily="2" charset="2"/>
              <a:buNone/>
            </a:pPr>
            <a:r>
              <a:rPr lang="en-US" sz="1800" dirty="0" smtClean="0"/>
              <a:t>Your SAP testing team coordinator:</a:t>
            </a:r>
          </a:p>
          <a:p>
            <a:pPr algn="ctr" eaLnBrk="1" hangingPunct="1">
              <a:lnSpc>
                <a:spcPct val="80000"/>
              </a:lnSpc>
              <a:buFont typeface="Wingdings" pitchFamily="2" charset="2"/>
              <a:buNone/>
            </a:pPr>
            <a:endParaRPr lang="en-US" sz="1800" dirty="0" smtClean="0"/>
          </a:p>
          <a:p>
            <a:pPr algn="ctr" eaLnBrk="1" hangingPunct="1">
              <a:lnSpc>
                <a:spcPct val="80000"/>
              </a:lnSpc>
              <a:buFont typeface="Wingdings" pitchFamily="2" charset="2"/>
              <a:buNone/>
            </a:pPr>
            <a:r>
              <a:rPr lang="en-US" sz="1800" dirty="0" smtClean="0"/>
              <a:t>HR-Payroll: Mary Donovan</a:t>
            </a:r>
          </a:p>
          <a:p>
            <a:pPr algn="ctr" eaLnBrk="1" hangingPunct="1">
              <a:lnSpc>
                <a:spcPct val="80000"/>
              </a:lnSpc>
              <a:buFont typeface="Wingdings" pitchFamily="2" charset="2"/>
              <a:buNone/>
            </a:pPr>
            <a:r>
              <a:rPr lang="en-US" sz="1800" dirty="0" smtClean="0"/>
              <a:t>Financial-Logistics-EHS</a:t>
            </a:r>
            <a:r>
              <a:rPr lang="en-US" sz="1800" smtClean="0"/>
              <a:t>: Kristen Hann</a:t>
            </a:r>
          </a:p>
          <a:p>
            <a:pPr algn="ctr" eaLnBrk="1" hangingPunct="1">
              <a:lnSpc>
                <a:spcPct val="80000"/>
              </a:lnSpc>
              <a:buFont typeface="Wingdings" pitchFamily="2" charset="2"/>
              <a:buNone/>
            </a:pPr>
            <a:endParaRPr lang="en-US"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838200" y="1600200"/>
            <a:ext cx="7620000" cy="1219200"/>
          </a:xfrm>
        </p:spPr>
        <p:txBody>
          <a:bodyPr/>
          <a:lstStyle/>
          <a:p>
            <a:pPr algn="ctr" eaLnBrk="1" hangingPunct="1"/>
            <a:r>
              <a:rPr lang="en-US" sz="3200" b="1" smtClean="0">
                <a:latin typeface="Century Gothic" pitchFamily="34" charset="0"/>
              </a:rPr>
              <a:t/>
            </a:r>
            <a:br>
              <a:rPr lang="en-US" sz="3200" b="1" smtClean="0">
                <a:latin typeface="Century Gothic" pitchFamily="34" charset="0"/>
              </a:rPr>
            </a:br>
            <a:r>
              <a:rPr lang="en-US" sz="3200" b="1" smtClean="0">
                <a:latin typeface="Century Gothic" pitchFamily="34" charset="0"/>
              </a:rPr>
              <a:t/>
            </a:r>
            <a:br>
              <a:rPr lang="en-US" sz="3200" b="1" smtClean="0">
                <a:latin typeface="Century Gothic" pitchFamily="34" charset="0"/>
              </a:rPr>
            </a:br>
            <a:r>
              <a:rPr lang="en-US" sz="3200" b="1" smtClean="0">
                <a:latin typeface="Century Gothic" pitchFamily="34" charset="0"/>
              </a:rPr>
              <a:t> </a:t>
            </a:r>
            <a:br>
              <a:rPr lang="en-US" sz="3200" b="1" smtClean="0">
                <a:latin typeface="Century Gothic" pitchFamily="34" charset="0"/>
              </a:rPr>
            </a:br>
            <a:endParaRPr lang="en-US" sz="3200" smtClean="0">
              <a:latin typeface="Century Gothic" pitchFamily="34" charset="0"/>
            </a:endParaRPr>
          </a:p>
        </p:txBody>
      </p:sp>
      <p:sp>
        <p:nvSpPr>
          <p:cNvPr id="5123" name="Rectangle 4"/>
          <p:cNvSpPr>
            <a:spLocks noGrp="1" noChangeArrowheads="1"/>
          </p:cNvSpPr>
          <p:nvPr>
            <p:ph type="subTitle" idx="1"/>
          </p:nvPr>
        </p:nvSpPr>
        <p:spPr>
          <a:xfrm>
            <a:off x="838200" y="4724400"/>
            <a:ext cx="7696200" cy="1219200"/>
          </a:xfrm>
        </p:spPr>
        <p:txBody>
          <a:bodyPr/>
          <a:lstStyle/>
          <a:p>
            <a:pPr algn="r" eaLnBrk="1" hangingPunct="1"/>
            <a:endParaRPr lang="en-US" dirty="0" smtClean="0">
              <a:latin typeface="Century Gothic" pitchFamily="34" charset="0"/>
            </a:endParaRPr>
          </a:p>
          <a:p>
            <a:pPr algn="r" eaLnBrk="1" hangingPunct="1"/>
            <a:endParaRPr lang="en-US" dirty="0" smtClean="0">
              <a:latin typeface="Century Gothic" pitchFamily="34" charset="0"/>
            </a:endParaRPr>
          </a:p>
          <a:p>
            <a:pPr algn="r" eaLnBrk="1" hangingPunct="1"/>
            <a:r>
              <a:rPr lang="en-US" dirty="0" smtClean="0">
                <a:latin typeface="Century Gothic" pitchFamily="34" charset="0"/>
              </a:rPr>
              <a:t>September 26, 2011</a:t>
            </a:r>
          </a:p>
        </p:txBody>
      </p:sp>
      <p:sp>
        <p:nvSpPr>
          <p:cNvPr id="5124" name="Text Box 5"/>
          <p:cNvSpPr txBox="1">
            <a:spLocks noChangeArrowheads="1"/>
          </p:cNvSpPr>
          <p:nvPr/>
        </p:nvSpPr>
        <p:spPr bwMode="auto">
          <a:xfrm>
            <a:off x="1447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dirty="0"/>
          </a:p>
          <a:p>
            <a:pPr algn="ctr">
              <a:spcBef>
                <a:spcPct val="50000"/>
              </a:spcBef>
            </a:pPr>
            <a:r>
              <a:rPr lang="en-US" sz="3200" b="1" dirty="0" smtClean="0"/>
              <a:t>2012 </a:t>
            </a:r>
            <a:r>
              <a:rPr lang="en-US" sz="3200" b="1" dirty="0"/>
              <a:t>Year End Support Pack Project</a:t>
            </a:r>
          </a:p>
        </p:txBody>
      </p:sp>
      <p:sp>
        <p:nvSpPr>
          <p:cNvPr id="5125" name="Text Box 6"/>
          <p:cNvSpPr txBox="1">
            <a:spLocks noChangeArrowheads="1"/>
          </p:cNvSpPr>
          <p:nvPr/>
        </p:nvSpPr>
        <p:spPr bwMode="auto">
          <a:xfrm>
            <a:off x="1905000" y="3886200"/>
            <a:ext cx="5257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r>
              <a:rPr lang="en-US" sz="3200" b="1"/>
              <a:t>SAPbiz</a:t>
            </a:r>
          </a:p>
          <a:p>
            <a:pPr algn="ctr">
              <a:spcBef>
                <a:spcPct val="50000"/>
              </a:spcBef>
            </a:pPr>
            <a:r>
              <a:rPr lang="en-US" sz="3200" b="1"/>
              <a:t>Kickoff</a:t>
            </a:r>
          </a:p>
          <a:p>
            <a:pPr algn="ctr">
              <a:spcBef>
                <a:spcPct val="50000"/>
              </a:spcBef>
            </a:pPr>
            <a:endParaRPr lang="en-US" sz="32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DC77434-6BD6-42B9-86F0-0313650751E7}" type="datetime1">
              <a:rPr lang="en-US" smtClean="0">
                <a:latin typeface="Arial" charset="0"/>
              </a:rPr>
              <a:pPr/>
              <a:t>9/25/2012</a:t>
            </a:fld>
            <a:endParaRPr lang="en-US" smtClean="0">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6F8B09E1-93AF-4FF5-A823-08F2FA62BB8F}" type="slidenum">
              <a:rPr lang="en-US" smtClean="0">
                <a:latin typeface="Arial" charset="0"/>
              </a:rPr>
              <a:pPr/>
              <a:t>4</a:t>
            </a:fld>
            <a:endParaRPr lang="en-US" smtClean="0">
              <a:latin typeface="Arial" charset="0"/>
            </a:endParaRPr>
          </a:p>
        </p:txBody>
      </p:sp>
      <p:sp>
        <p:nvSpPr>
          <p:cNvPr id="6148" name="Rectangle 2"/>
          <p:cNvSpPr>
            <a:spLocks noGrp="1" noChangeArrowheads="1"/>
          </p:cNvSpPr>
          <p:nvPr>
            <p:ph type="title"/>
          </p:nvPr>
        </p:nvSpPr>
        <p:spPr/>
        <p:txBody>
          <a:bodyPr/>
          <a:lstStyle/>
          <a:p>
            <a:pPr eaLnBrk="1" hangingPunct="1"/>
            <a:r>
              <a:rPr lang="en-US" sz="3200" smtClean="0"/>
              <a:t>Agenda</a:t>
            </a:r>
          </a:p>
        </p:txBody>
      </p:sp>
      <p:sp>
        <p:nvSpPr>
          <p:cNvPr id="6149" name="Rectangle 3"/>
          <p:cNvSpPr>
            <a:spLocks noGrp="1" noChangeArrowheads="1"/>
          </p:cNvSpPr>
          <p:nvPr>
            <p:ph type="body" idx="1"/>
          </p:nvPr>
        </p:nvSpPr>
        <p:spPr>
          <a:xfrm>
            <a:off x="533400" y="1828800"/>
            <a:ext cx="8077200" cy="4302125"/>
          </a:xfrm>
        </p:spPr>
        <p:txBody>
          <a:bodyPr/>
          <a:lstStyle/>
          <a:p>
            <a:pPr eaLnBrk="1" hangingPunct="1">
              <a:lnSpc>
                <a:spcPct val="90000"/>
              </a:lnSpc>
              <a:buSzTx/>
              <a:buFontTx/>
              <a:buChar char="•"/>
            </a:pPr>
            <a:r>
              <a:rPr lang="en-US" sz="2000" smtClean="0"/>
              <a:t>Background</a:t>
            </a:r>
          </a:p>
          <a:p>
            <a:pPr eaLnBrk="1" hangingPunct="1">
              <a:lnSpc>
                <a:spcPct val="90000"/>
              </a:lnSpc>
              <a:buSzTx/>
              <a:buFontTx/>
              <a:buChar char="•"/>
            </a:pPr>
            <a:r>
              <a:rPr lang="en-US" sz="2000" smtClean="0"/>
              <a:t>Project Scope</a:t>
            </a:r>
          </a:p>
          <a:p>
            <a:pPr eaLnBrk="1" hangingPunct="1">
              <a:lnSpc>
                <a:spcPct val="90000"/>
              </a:lnSpc>
              <a:buSzTx/>
              <a:buFontTx/>
              <a:buChar char="•"/>
            </a:pPr>
            <a:r>
              <a:rPr lang="en-US" sz="2000" smtClean="0"/>
              <a:t>Project Organization</a:t>
            </a:r>
          </a:p>
          <a:p>
            <a:pPr eaLnBrk="1" hangingPunct="1">
              <a:lnSpc>
                <a:spcPct val="90000"/>
              </a:lnSpc>
              <a:buSzTx/>
              <a:buFontTx/>
              <a:buChar char="•"/>
            </a:pPr>
            <a:r>
              <a:rPr lang="en-US" sz="2000" smtClean="0"/>
              <a:t>High Level Time Line</a:t>
            </a:r>
          </a:p>
          <a:p>
            <a:pPr eaLnBrk="1" hangingPunct="1">
              <a:lnSpc>
                <a:spcPct val="90000"/>
              </a:lnSpc>
              <a:buSzTx/>
              <a:buFontTx/>
              <a:buChar char="•"/>
            </a:pPr>
            <a:r>
              <a:rPr lang="en-US" sz="2000" smtClean="0"/>
              <a:t>Project Risks </a:t>
            </a:r>
          </a:p>
          <a:p>
            <a:pPr eaLnBrk="1" hangingPunct="1">
              <a:lnSpc>
                <a:spcPct val="90000"/>
              </a:lnSpc>
              <a:buSzTx/>
              <a:buFontTx/>
              <a:buChar char="•"/>
            </a:pPr>
            <a:r>
              <a:rPr lang="en-US" sz="2000" smtClean="0"/>
              <a:t>Roles &amp; Responsibilities</a:t>
            </a:r>
          </a:p>
          <a:p>
            <a:pPr eaLnBrk="1" hangingPunct="1">
              <a:lnSpc>
                <a:spcPct val="90000"/>
              </a:lnSpc>
              <a:buSzTx/>
              <a:buFontTx/>
              <a:buChar char="•"/>
            </a:pPr>
            <a:r>
              <a:rPr lang="en-US" sz="2000" smtClean="0"/>
              <a:t>Important Dates</a:t>
            </a:r>
          </a:p>
          <a:p>
            <a:pPr eaLnBrk="1" hangingPunct="1">
              <a:lnSpc>
                <a:spcPct val="90000"/>
              </a:lnSpc>
              <a:buSzTx/>
              <a:buFontTx/>
              <a:buChar char="•"/>
            </a:pPr>
            <a:r>
              <a:rPr lang="en-US" sz="2000" smtClean="0"/>
              <a:t>Next Steps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F200DE0-3D74-4160-A88F-A2D143248C18}" type="datetime1">
              <a:rPr lang="en-US" smtClean="0">
                <a:latin typeface="Arial" charset="0"/>
              </a:rPr>
              <a:pPr/>
              <a:t>9/25/2012</a:t>
            </a:fld>
            <a:endParaRPr lang="en-US" smtClean="0">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3895DF7-DB3D-4821-B6EE-5D6C92731C26}" type="slidenum">
              <a:rPr lang="en-US" smtClean="0">
                <a:latin typeface="Arial" charset="0"/>
              </a:rPr>
              <a:pPr/>
              <a:t>5</a:t>
            </a:fld>
            <a:endParaRPr lang="en-US" smtClean="0">
              <a:latin typeface="Arial" charset="0"/>
            </a:endParaRPr>
          </a:p>
        </p:txBody>
      </p:sp>
      <p:sp>
        <p:nvSpPr>
          <p:cNvPr id="7172" name="Rectangle 2"/>
          <p:cNvSpPr>
            <a:spLocks noGrp="1" noChangeArrowheads="1"/>
          </p:cNvSpPr>
          <p:nvPr>
            <p:ph type="title"/>
          </p:nvPr>
        </p:nvSpPr>
        <p:spPr>
          <a:xfrm>
            <a:off x="457200" y="533400"/>
            <a:ext cx="8229600" cy="914400"/>
          </a:xfrm>
        </p:spPr>
        <p:txBody>
          <a:bodyPr/>
          <a:lstStyle/>
          <a:p>
            <a:pPr eaLnBrk="1" hangingPunct="1"/>
            <a:r>
              <a:rPr lang="en-US" sz="3200" smtClean="0"/>
              <a:t>Background </a:t>
            </a:r>
          </a:p>
        </p:txBody>
      </p:sp>
      <p:sp>
        <p:nvSpPr>
          <p:cNvPr id="7173" name="Rectangle 3"/>
          <p:cNvSpPr>
            <a:spLocks noGrp="1" noChangeArrowheads="1"/>
          </p:cNvSpPr>
          <p:nvPr>
            <p:ph type="body" idx="1"/>
          </p:nvPr>
        </p:nvSpPr>
        <p:spPr>
          <a:xfrm>
            <a:off x="533400" y="1828800"/>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smtClean="0"/>
              <a:t>	What are Support Packs?</a:t>
            </a:r>
          </a:p>
          <a:p>
            <a:pPr eaLnBrk="1" hangingPunct="1">
              <a:lnSpc>
                <a:spcPct val="90000"/>
              </a:lnSpc>
              <a:spcBef>
                <a:spcPct val="0"/>
              </a:spcBef>
              <a:spcAft>
                <a:spcPct val="25000"/>
              </a:spcAft>
              <a:buSzTx/>
              <a:buFont typeface="Wingdings" pitchFamily="2" charset="2"/>
              <a:buNone/>
            </a:pPr>
            <a:endParaRPr lang="en-US" sz="2000" smtClean="0"/>
          </a:p>
          <a:p>
            <a:pPr lvl="1" eaLnBrk="1" hangingPunct="1">
              <a:lnSpc>
                <a:spcPct val="90000"/>
              </a:lnSpc>
              <a:spcBef>
                <a:spcPct val="0"/>
              </a:spcBef>
              <a:spcAft>
                <a:spcPct val="25000"/>
              </a:spcAft>
              <a:buSzTx/>
              <a:buFont typeface="Wingdings" pitchFamily="2" charset="2"/>
              <a:buChar char="v"/>
            </a:pPr>
            <a:r>
              <a:rPr lang="en-US" sz="1800" smtClean="0"/>
              <a:t>On an on-going basis SAP releases system changes addressing defects and/or introducing new functionality across all functional areas through what they call OSS notes.</a:t>
            </a:r>
          </a:p>
          <a:p>
            <a:pPr lvl="1" eaLnBrk="1" hangingPunct="1">
              <a:lnSpc>
                <a:spcPct val="90000"/>
              </a:lnSpc>
              <a:spcBef>
                <a:spcPct val="0"/>
              </a:spcBef>
              <a:spcAft>
                <a:spcPct val="25000"/>
              </a:spcAft>
              <a:buSzTx/>
              <a:buFont typeface="Wingdings" pitchFamily="2" charset="2"/>
              <a:buChar char="v"/>
            </a:pPr>
            <a:endParaRPr lang="en-US" sz="1800" smtClean="0"/>
          </a:p>
          <a:p>
            <a:pPr lvl="1" eaLnBrk="1" hangingPunct="1">
              <a:lnSpc>
                <a:spcPct val="90000"/>
              </a:lnSpc>
              <a:spcBef>
                <a:spcPct val="0"/>
              </a:spcBef>
              <a:spcAft>
                <a:spcPct val="25000"/>
              </a:spcAft>
              <a:buSzTx/>
              <a:buFont typeface="Wingdings" pitchFamily="2" charset="2"/>
              <a:buChar char="v"/>
            </a:pPr>
            <a:r>
              <a:rPr lang="en-US" sz="1800" smtClean="0"/>
              <a:t>Each month SAP compiles all these notes and releases them as a Support Pack.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1AB40138-C008-42CA-B4AC-97D7E93A85B5}" type="datetime1">
              <a:rPr lang="en-US" smtClean="0">
                <a:latin typeface="Arial" charset="0"/>
              </a:rPr>
              <a:pPr/>
              <a:t>9/25/2012</a:t>
            </a:fld>
            <a:endParaRPr lang="en-US" smtClean="0">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36C64A9-AA54-4DF6-AAC2-05F71641177B}" type="slidenum">
              <a:rPr lang="en-US" smtClean="0">
                <a:latin typeface="Arial" charset="0"/>
              </a:rPr>
              <a:pPr/>
              <a:t>6</a:t>
            </a:fld>
            <a:endParaRPr lang="en-US" smtClean="0">
              <a:latin typeface="Arial" charset="0"/>
            </a:endParaRPr>
          </a:p>
        </p:txBody>
      </p:sp>
      <p:sp>
        <p:nvSpPr>
          <p:cNvPr id="8196" name="Rectangle 2"/>
          <p:cNvSpPr>
            <a:spLocks noGrp="1" noChangeArrowheads="1"/>
          </p:cNvSpPr>
          <p:nvPr>
            <p:ph type="title"/>
          </p:nvPr>
        </p:nvSpPr>
        <p:spPr>
          <a:xfrm>
            <a:off x="457200" y="533400"/>
            <a:ext cx="8229600" cy="914400"/>
          </a:xfrm>
        </p:spPr>
        <p:txBody>
          <a:bodyPr/>
          <a:lstStyle/>
          <a:p>
            <a:pPr eaLnBrk="1" hangingPunct="1"/>
            <a:r>
              <a:rPr lang="en-US" sz="2400" smtClean="0"/>
              <a:t>Background</a:t>
            </a:r>
            <a:r>
              <a:rPr lang="en-US" sz="3200" smtClean="0"/>
              <a:t> </a:t>
            </a:r>
          </a:p>
        </p:txBody>
      </p:sp>
      <p:sp>
        <p:nvSpPr>
          <p:cNvPr id="8197" name="Rectangle 3"/>
          <p:cNvSpPr>
            <a:spLocks noGrp="1" noChangeArrowheads="1"/>
          </p:cNvSpPr>
          <p:nvPr>
            <p:ph type="body" idx="1"/>
          </p:nvPr>
        </p:nvSpPr>
        <p:spPr>
          <a:xfrm>
            <a:off x="533400" y="1828800"/>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smtClean="0"/>
              <a:t>	Why does MIT then only apply Support Packs at this time?</a:t>
            </a:r>
          </a:p>
          <a:p>
            <a:pPr eaLnBrk="1" hangingPunct="1">
              <a:lnSpc>
                <a:spcPct val="90000"/>
              </a:lnSpc>
              <a:spcBef>
                <a:spcPct val="0"/>
              </a:spcBef>
              <a:spcAft>
                <a:spcPct val="25000"/>
              </a:spcAft>
              <a:buSzTx/>
              <a:buFont typeface="Wingdings" pitchFamily="2" charset="2"/>
              <a:buNone/>
            </a:pPr>
            <a:endParaRPr lang="en-US" sz="2000" smtClean="0"/>
          </a:p>
          <a:p>
            <a:pPr lvl="1" eaLnBrk="1" hangingPunct="1">
              <a:lnSpc>
                <a:spcPct val="90000"/>
              </a:lnSpc>
              <a:spcBef>
                <a:spcPct val="0"/>
              </a:spcBef>
              <a:spcAft>
                <a:spcPct val="25000"/>
              </a:spcAft>
              <a:buSzTx/>
              <a:buFont typeface="Wingdings" pitchFamily="2" charset="2"/>
              <a:buChar char="v"/>
            </a:pPr>
            <a:r>
              <a:rPr lang="en-US" sz="1800" smtClean="0"/>
              <a:t>MIT does apply OSS  notes to address specific functional defects or regulatory changes on an as needed basis throughout the year.</a:t>
            </a:r>
          </a:p>
          <a:p>
            <a:pPr lvl="1" eaLnBrk="1" hangingPunct="1">
              <a:lnSpc>
                <a:spcPct val="90000"/>
              </a:lnSpc>
              <a:spcBef>
                <a:spcPct val="0"/>
              </a:spcBef>
              <a:spcAft>
                <a:spcPct val="25000"/>
              </a:spcAft>
              <a:buSzTx/>
              <a:buFont typeface="Wingdings" pitchFamily="2" charset="2"/>
              <a:buNone/>
            </a:pPr>
            <a:endParaRPr lang="en-US" sz="1800" smtClean="0"/>
          </a:p>
          <a:p>
            <a:pPr lvl="1" eaLnBrk="1" hangingPunct="1">
              <a:lnSpc>
                <a:spcPct val="90000"/>
              </a:lnSpc>
              <a:spcBef>
                <a:spcPct val="0"/>
              </a:spcBef>
              <a:spcAft>
                <a:spcPct val="25000"/>
              </a:spcAft>
              <a:buSzTx/>
              <a:buFont typeface="Wingdings" pitchFamily="2" charset="2"/>
              <a:buChar char="v"/>
            </a:pPr>
            <a:r>
              <a:rPr lang="en-US" sz="1800" smtClean="0"/>
              <a:t>MIT collects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sz="1800" smtClean="0"/>
              <a:t> </a:t>
            </a:r>
          </a:p>
          <a:p>
            <a:pPr lvl="1" eaLnBrk="1" hangingPunct="1">
              <a:lnSpc>
                <a:spcPct val="90000"/>
              </a:lnSpc>
              <a:spcBef>
                <a:spcPct val="0"/>
              </a:spcBef>
              <a:spcAft>
                <a:spcPct val="25000"/>
              </a:spcAft>
              <a:buSzTx/>
              <a:buFont typeface="Wingdings" pitchFamily="2" charset="2"/>
              <a:buChar char="v"/>
            </a:pPr>
            <a:r>
              <a:rPr lang="en-US" sz="1800" smtClean="0"/>
              <a:t>The timing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sz="20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129E6005-1038-488E-B9A7-6ED19344FBCA}" type="datetime1">
              <a:rPr lang="en-US" smtClean="0">
                <a:latin typeface="Arial" charset="0"/>
              </a:rPr>
              <a:pPr/>
              <a:t>9/25/2012</a:t>
            </a:fld>
            <a:endParaRPr lang="en-US" smtClean="0">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10ACE811-D409-45BB-8B11-052EB4B10507}" type="slidenum">
              <a:rPr lang="en-US" smtClean="0">
                <a:latin typeface="Arial" charset="0"/>
              </a:rPr>
              <a:pPr/>
              <a:t>7</a:t>
            </a:fld>
            <a:endParaRPr lang="en-US" smtClean="0">
              <a:latin typeface="Arial" charset="0"/>
            </a:endParaRPr>
          </a:p>
        </p:txBody>
      </p:sp>
      <p:sp>
        <p:nvSpPr>
          <p:cNvPr id="9220" name="Rectangle 2"/>
          <p:cNvSpPr>
            <a:spLocks noGrp="1" noChangeArrowheads="1"/>
          </p:cNvSpPr>
          <p:nvPr>
            <p:ph type="title"/>
          </p:nvPr>
        </p:nvSpPr>
        <p:spPr>
          <a:xfrm>
            <a:off x="457200" y="533400"/>
            <a:ext cx="8229600" cy="914400"/>
          </a:xfrm>
        </p:spPr>
        <p:txBody>
          <a:bodyPr/>
          <a:lstStyle/>
          <a:p>
            <a:pPr eaLnBrk="1" hangingPunct="1"/>
            <a:r>
              <a:rPr lang="en-US" sz="2400" smtClean="0"/>
              <a:t>Background</a:t>
            </a:r>
            <a:r>
              <a:rPr lang="en-US" sz="3200" smtClean="0"/>
              <a:t> </a:t>
            </a:r>
          </a:p>
        </p:txBody>
      </p:sp>
      <p:sp>
        <p:nvSpPr>
          <p:cNvPr id="9221" name="Rectangle 3"/>
          <p:cNvSpPr>
            <a:spLocks noGrp="1" noChangeArrowheads="1"/>
          </p:cNvSpPr>
          <p:nvPr>
            <p:ph type="body" idx="1"/>
          </p:nvPr>
        </p:nvSpPr>
        <p:spPr>
          <a:xfrm>
            <a:off x="533400" y="1828800"/>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smtClean="0"/>
              <a:t>	What are the benefits?</a:t>
            </a:r>
          </a:p>
          <a:p>
            <a:pPr eaLnBrk="1" hangingPunct="1">
              <a:lnSpc>
                <a:spcPct val="90000"/>
              </a:lnSpc>
              <a:spcBef>
                <a:spcPct val="0"/>
              </a:spcBef>
              <a:spcAft>
                <a:spcPct val="25000"/>
              </a:spcAft>
              <a:buSzTx/>
              <a:buFont typeface="Wingdings" pitchFamily="2" charset="2"/>
              <a:buNone/>
            </a:pPr>
            <a:endParaRPr lang="en-US" sz="20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Well there is the obvious, 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Ensures up to date test scripts for chosen transaction.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ED177D-B398-4A86-BB9C-45FB97B97166}" type="datetime1">
              <a:rPr lang="en-US" smtClean="0">
                <a:latin typeface="Arial" charset="0"/>
              </a:rPr>
              <a:pPr/>
              <a:t>9/25/2012</a:t>
            </a:fld>
            <a:endParaRPr lang="en-US" smtClean="0">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D6EB9E1-112F-49FB-9FD2-9547C2294D07}" type="slidenum">
              <a:rPr lang="en-US" smtClean="0">
                <a:latin typeface="Arial" charset="0"/>
              </a:rPr>
              <a:pPr/>
              <a:t>8</a:t>
            </a:fld>
            <a:endParaRPr lang="en-US" smtClean="0">
              <a:latin typeface="Arial" charset="0"/>
            </a:endParaRPr>
          </a:p>
        </p:txBody>
      </p:sp>
      <p:sp>
        <p:nvSpPr>
          <p:cNvPr id="10244" name="Rectangle 2"/>
          <p:cNvSpPr>
            <a:spLocks noGrp="1" noChangeArrowheads="1"/>
          </p:cNvSpPr>
          <p:nvPr>
            <p:ph type="title"/>
          </p:nvPr>
        </p:nvSpPr>
        <p:spPr>
          <a:xfrm>
            <a:off x="457200" y="533400"/>
            <a:ext cx="8229600" cy="914400"/>
          </a:xfrm>
        </p:spPr>
        <p:txBody>
          <a:bodyPr/>
          <a:lstStyle/>
          <a:p>
            <a:pPr eaLnBrk="1" hangingPunct="1"/>
            <a:r>
              <a:rPr lang="en-US" sz="2400" smtClean="0"/>
              <a:t>Project Scope </a:t>
            </a:r>
          </a:p>
        </p:txBody>
      </p:sp>
      <p:sp>
        <p:nvSpPr>
          <p:cNvPr id="10245" name="Rectangle 3"/>
          <p:cNvSpPr>
            <a:spLocks noGrp="1" noChangeArrowheads="1"/>
          </p:cNvSpPr>
          <p:nvPr>
            <p:ph type="body" idx="1"/>
          </p:nvPr>
        </p:nvSpPr>
        <p:spPr>
          <a:xfrm>
            <a:off x="533400" y="1828800"/>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dirty="0" smtClean="0"/>
              <a:t>	What are we updating?</a:t>
            </a:r>
          </a:p>
          <a:p>
            <a:pPr eaLnBrk="1" hangingPunct="1">
              <a:lnSpc>
                <a:spcPct val="90000"/>
              </a:lnSpc>
              <a:spcBef>
                <a:spcPct val="0"/>
              </a:spcBef>
              <a:spcAft>
                <a:spcPct val="25000"/>
              </a:spcAft>
              <a:buSzTx/>
              <a:buFont typeface="Wingdings" pitchFamily="2" charset="2"/>
              <a:buNone/>
            </a:pPr>
            <a:endParaRPr lang="en-US" sz="2000" dirty="0" smtClean="0"/>
          </a:p>
          <a:p>
            <a:pPr lvl="1" eaLnBrk="1" hangingPunct="1">
              <a:lnSpc>
                <a:spcPct val="90000"/>
              </a:lnSpc>
              <a:spcBef>
                <a:spcPct val="0"/>
              </a:spcBef>
              <a:spcAft>
                <a:spcPct val="25000"/>
              </a:spcAft>
              <a:buSzTx/>
              <a:buFont typeface="Wingdings" pitchFamily="2" charset="2"/>
              <a:buChar char="v"/>
            </a:pPr>
            <a:r>
              <a:rPr lang="en-US" sz="1400" dirty="0" smtClean="0"/>
              <a:t>ERP 6.0 w/EHP5 HR SP17 to ERP 6.0 w/EHP6 HR SP53 (the Support Packs)</a:t>
            </a:r>
          </a:p>
          <a:p>
            <a:pPr lvl="1" eaLnBrk="1" hangingPunct="1">
              <a:lnSpc>
                <a:spcPct val="90000"/>
              </a:lnSpc>
              <a:spcBef>
                <a:spcPct val="0"/>
              </a:spcBef>
              <a:spcAft>
                <a:spcPct val="25000"/>
              </a:spcAft>
              <a:buSzTx/>
              <a:buFont typeface="Wingdings" pitchFamily="2" charset="2"/>
              <a:buChar char="v"/>
            </a:pPr>
            <a:endParaRPr lang="en-US" sz="1400" dirty="0" smtClean="0"/>
          </a:p>
          <a:p>
            <a:pPr lvl="1" eaLnBrk="1" hangingPunct="1">
              <a:lnSpc>
                <a:spcPct val="90000"/>
              </a:lnSpc>
              <a:spcBef>
                <a:spcPct val="0"/>
              </a:spcBef>
              <a:spcAft>
                <a:spcPct val="25000"/>
              </a:spcAft>
              <a:buSzTx/>
              <a:buFont typeface="Wingdings" pitchFamily="2" charset="2"/>
              <a:buChar char="v"/>
            </a:pPr>
            <a:r>
              <a:rPr lang="en-US" sz="1400" dirty="0" smtClean="0"/>
              <a:t>Oracle </a:t>
            </a:r>
            <a:r>
              <a:rPr lang="en-US" sz="1400" dirty="0" err="1" smtClean="0"/>
              <a:t>db</a:t>
            </a:r>
            <a:r>
              <a:rPr lang="en-US" sz="1400" dirty="0" smtClean="0"/>
              <a:t> 11.2.0.2  to 11.2.0.3 (the most current patch)</a:t>
            </a:r>
          </a:p>
          <a:p>
            <a:pPr lvl="1" eaLnBrk="1" hangingPunct="1">
              <a:lnSpc>
                <a:spcPct val="90000"/>
              </a:lnSpc>
              <a:spcBef>
                <a:spcPct val="0"/>
              </a:spcBef>
              <a:spcAft>
                <a:spcPct val="25000"/>
              </a:spcAft>
              <a:buSzTx/>
              <a:buFont typeface="Wingdings" pitchFamily="2" charset="2"/>
              <a:buChar char="v"/>
            </a:pPr>
            <a:endParaRPr lang="en-US" sz="1400" dirty="0"/>
          </a:p>
          <a:p>
            <a:pPr lvl="1" eaLnBrk="1" hangingPunct="1">
              <a:lnSpc>
                <a:spcPct val="90000"/>
              </a:lnSpc>
              <a:spcBef>
                <a:spcPct val="0"/>
              </a:spcBef>
              <a:spcAft>
                <a:spcPct val="25000"/>
              </a:spcAft>
              <a:buSzTx/>
              <a:buFont typeface="Wingdings" pitchFamily="2" charset="2"/>
              <a:buChar char="v"/>
            </a:pPr>
            <a:r>
              <a:rPr lang="en-US" sz="1400" dirty="0" smtClean="0"/>
              <a:t>Linux Operation System 5 to 6</a:t>
            </a:r>
          </a:p>
          <a:p>
            <a:pPr lvl="1" eaLnBrk="1" hangingPunct="1">
              <a:lnSpc>
                <a:spcPct val="90000"/>
              </a:lnSpc>
              <a:spcBef>
                <a:spcPct val="0"/>
              </a:spcBef>
              <a:spcAft>
                <a:spcPct val="25000"/>
              </a:spcAft>
              <a:buSzTx/>
              <a:buFont typeface="Wingdings" pitchFamily="2" charset="2"/>
              <a:buNone/>
            </a:pPr>
            <a:endParaRPr lang="en-US" sz="1400" dirty="0" smtClean="0"/>
          </a:p>
          <a:p>
            <a:pPr lvl="1" eaLnBrk="1" hangingPunct="1">
              <a:lnSpc>
                <a:spcPct val="90000"/>
              </a:lnSpc>
              <a:spcBef>
                <a:spcPct val="0"/>
              </a:spcBef>
              <a:spcAft>
                <a:spcPct val="25000"/>
              </a:spcAft>
              <a:buSzTx/>
              <a:buFont typeface="Wingdings" pitchFamily="2" charset="2"/>
              <a:buChar char="v"/>
            </a:pPr>
            <a:r>
              <a:rPr lang="en-US" sz="1400" dirty="0" smtClean="0"/>
              <a:t>BSI TUBs</a:t>
            </a:r>
          </a:p>
          <a:p>
            <a:pPr lvl="1" eaLnBrk="1" hangingPunct="1">
              <a:lnSpc>
                <a:spcPct val="90000"/>
              </a:lnSpc>
              <a:spcBef>
                <a:spcPct val="0"/>
              </a:spcBef>
              <a:spcAft>
                <a:spcPct val="25000"/>
              </a:spcAft>
              <a:buSzTx/>
              <a:buFont typeface="Wingdings" pitchFamily="2" charset="2"/>
              <a:buChar char="v"/>
            </a:pPr>
            <a:endParaRPr lang="en-US" sz="1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A74C1A8-3A9E-46D1-A188-AB4BA3A85465}" type="datetime1">
              <a:rPr lang="en-US" smtClean="0">
                <a:latin typeface="Arial" charset="0"/>
              </a:rPr>
              <a:pPr/>
              <a:t>9/25/2012</a:t>
            </a:fld>
            <a:endParaRPr lang="en-US" smtClean="0">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BA205C1-2D95-460F-AF44-43D61DDFAB88}" type="slidenum">
              <a:rPr lang="en-US" smtClean="0">
                <a:latin typeface="Arial" charset="0"/>
              </a:rPr>
              <a:pPr/>
              <a:t>9</a:t>
            </a:fld>
            <a:endParaRPr lang="en-US" smtClean="0">
              <a:latin typeface="Arial" charset="0"/>
            </a:endParaRPr>
          </a:p>
        </p:txBody>
      </p:sp>
      <p:sp>
        <p:nvSpPr>
          <p:cNvPr id="11268" name="Rectangle 2"/>
          <p:cNvSpPr>
            <a:spLocks noGrp="1" noChangeArrowheads="1"/>
          </p:cNvSpPr>
          <p:nvPr>
            <p:ph type="title"/>
          </p:nvPr>
        </p:nvSpPr>
        <p:spPr/>
        <p:txBody>
          <a:bodyPr/>
          <a:lstStyle/>
          <a:p>
            <a:pPr eaLnBrk="1" hangingPunct="1"/>
            <a:r>
              <a:rPr lang="en-US" sz="2800" smtClean="0"/>
              <a:t>Project Organization</a:t>
            </a:r>
          </a:p>
        </p:txBody>
      </p:sp>
      <p:sp>
        <p:nvSpPr>
          <p:cNvPr id="11269"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sz="2000" b="1" smtClean="0"/>
              <a:t>Communication</a:t>
            </a:r>
          </a:p>
          <a:p>
            <a:pPr eaLnBrk="1" hangingPunct="1">
              <a:lnSpc>
                <a:spcPct val="90000"/>
              </a:lnSpc>
              <a:spcBef>
                <a:spcPct val="25000"/>
              </a:spcBef>
              <a:buFont typeface="Wingdings" pitchFamily="2" charset="2"/>
              <a:buChar char="q"/>
            </a:pPr>
            <a:endParaRPr lang="en-US" sz="2000" b="1" smtClean="0"/>
          </a:p>
          <a:p>
            <a:pPr eaLnBrk="1" hangingPunct="1">
              <a:lnSpc>
                <a:spcPct val="90000"/>
              </a:lnSpc>
              <a:spcBef>
                <a:spcPct val="25000"/>
              </a:spcBef>
              <a:buFont typeface="Wingdings" pitchFamily="2" charset="2"/>
              <a:buChar char="q"/>
            </a:pPr>
            <a:r>
              <a:rPr lang="en-US" sz="2000" b="1" smtClean="0"/>
              <a:t>Planning</a:t>
            </a:r>
          </a:p>
          <a:p>
            <a:pPr eaLnBrk="1" hangingPunct="1">
              <a:lnSpc>
                <a:spcPct val="90000"/>
              </a:lnSpc>
              <a:spcBef>
                <a:spcPct val="25000"/>
              </a:spcBef>
              <a:buFont typeface="Wingdings" pitchFamily="2" charset="2"/>
              <a:buChar char="q"/>
            </a:pPr>
            <a:endParaRPr lang="en-US" sz="2000" b="1" smtClean="0"/>
          </a:p>
          <a:p>
            <a:pPr eaLnBrk="1" hangingPunct="1">
              <a:lnSpc>
                <a:spcPct val="90000"/>
              </a:lnSpc>
              <a:spcBef>
                <a:spcPct val="25000"/>
              </a:spcBef>
              <a:buFont typeface="Wingdings" pitchFamily="2" charset="2"/>
              <a:buChar char="q"/>
            </a:pPr>
            <a:r>
              <a:rPr lang="en-US" sz="2000" b="1" smtClean="0"/>
              <a:t>Support Pack Technical Application</a:t>
            </a:r>
          </a:p>
          <a:p>
            <a:pPr eaLnBrk="1" hangingPunct="1">
              <a:lnSpc>
                <a:spcPct val="90000"/>
              </a:lnSpc>
              <a:spcBef>
                <a:spcPct val="25000"/>
              </a:spcBef>
              <a:buFont typeface="Wingdings" pitchFamily="2" charset="2"/>
              <a:buNone/>
            </a:pPr>
            <a:endParaRPr lang="en-US" sz="2000" b="1" smtClean="0"/>
          </a:p>
          <a:p>
            <a:pPr eaLnBrk="1" hangingPunct="1">
              <a:lnSpc>
                <a:spcPct val="90000"/>
              </a:lnSpc>
              <a:spcBef>
                <a:spcPct val="25000"/>
              </a:spcBef>
              <a:buFont typeface="Wingdings" pitchFamily="2" charset="2"/>
              <a:buChar char="q"/>
            </a:pPr>
            <a:r>
              <a:rPr lang="en-US" sz="2000" b="1" smtClean="0"/>
              <a:t>Testing</a:t>
            </a:r>
          </a:p>
          <a:p>
            <a:pPr eaLnBrk="1" hangingPunct="1">
              <a:lnSpc>
                <a:spcPct val="90000"/>
              </a:lnSpc>
              <a:spcBef>
                <a:spcPct val="25000"/>
              </a:spcBef>
              <a:buFont typeface="Wingdings" pitchFamily="2" charset="2"/>
              <a:buChar char="q"/>
            </a:pPr>
            <a:endParaRPr lang="en-US" sz="2000" b="1" smtClean="0"/>
          </a:p>
          <a:p>
            <a:pPr eaLnBrk="1" hangingPunct="1">
              <a:lnSpc>
                <a:spcPct val="90000"/>
              </a:lnSpc>
              <a:spcBef>
                <a:spcPct val="25000"/>
              </a:spcBef>
              <a:buFont typeface="Wingdings" pitchFamily="2" charset="2"/>
              <a:buChar char="q"/>
            </a:pPr>
            <a:r>
              <a:rPr lang="en-US" sz="2000" b="1" smtClean="0"/>
              <a:t>Go-live</a:t>
            </a:r>
          </a:p>
          <a:p>
            <a:pPr eaLnBrk="1" hangingPunct="1">
              <a:lnSpc>
                <a:spcPct val="90000"/>
              </a:lnSpc>
              <a:spcBef>
                <a:spcPct val="25000"/>
              </a:spcBef>
              <a:buFont typeface="Wingdings" pitchFamily="2" charset="2"/>
              <a:buNone/>
            </a:pPr>
            <a:endParaRPr lang="en-US" sz="1800" b="1" smtClean="0"/>
          </a:p>
          <a:p>
            <a:pPr eaLnBrk="1" hangingPunct="1">
              <a:lnSpc>
                <a:spcPct val="90000"/>
              </a:lnSpc>
              <a:spcBef>
                <a:spcPct val="25000"/>
              </a:spcBef>
              <a:buFont typeface="Wingdings" pitchFamily="2" charset="2"/>
              <a:buNone/>
            </a:pPr>
            <a:endParaRPr lang="en-US" sz="1800" b="1" smtClean="0"/>
          </a:p>
          <a:p>
            <a:pPr eaLnBrk="1" hangingPunct="1">
              <a:lnSpc>
                <a:spcPct val="90000"/>
              </a:lnSpc>
              <a:spcBef>
                <a:spcPct val="25000"/>
              </a:spcBef>
              <a:buFont typeface="Wingdings" pitchFamily="2" charset="2"/>
              <a:buNone/>
            </a:pPr>
            <a:endParaRPr lang="en-US" sz="1800" b="1"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Quadrant</Template>
  <TotalTime>35008</TotalTime>
  <Words>827</Words>
  <Application>Microsoft Office PowerPoint</Application>
  <PresentationFormat>On-screen Show (4:3)</PresentationFormat>
  <Paragraphs>268</Paragraphs>
  <Slides>21</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Quadrant</vt:lpstr>
      <vt:lpstr>Visio</vt:lpstr>
      <vt:lpstr>Trivial Pursuits</vt:lpstr>
      <vt:lpstr> And the answers are …</vt:lpstr>
      <vt:lpstr>    </vt:lpstr>
      <vt:lpstr>Agenda</vt:lpstr>
      <vt:lpstr>Background </vt:lpstr>
      <vt:lpstr>Background </vt:lpstr>
      <vt:lpstr>Background </vt:lpstr>
      <vt:lpstr>Project Scope </vt:lpstr>
      <vt:lpstr>Project Organization</vt:lpstr>
      <vt:lpstr>Project Organization</vt:lpstr>
      <vt:lpstr>Roles &amp; Responsibilities</vt:lpstr>
      <vt:lpstr>Project Organization</vt:lpstr>
      <vt:lpstr>Project Organization</vt:lpstr>
      <vt:lpstr>Project Organization</vt:lpstr>
      <vt:lpstr>High Level Timeline</vt:lpstr>
      <vt:lpstr>Project Risks</vt:lpstr>
      <vt:lpstr>Transport Management</vt:lpstr>
      <vt:lpstr>Recap of Important Dates</vt:lpstr>
      <vt:lpstr>Next Steps</vt:lpstr>
      <vt:lpstr>Not-soTrivial Pursuits</vt:lpstr>
      <vt:lpstr>Questions?</vt:lpstr>
    </vt:vector>
  </TitlesOfParts>
  <Company>Administrative Computing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Broad OPM Replacement Analysis</dc:title>
  <dc:creator>Jenette Simpson</dc:creator>
  <cp:lastModifiedBy>Massachusetts  Institute of Technology</cp:lastModifiedBy>
  <cp:revision>638</cp:revision>
  <cp:lastPrinted>1601-01-01T00:00:00Z</cp:lastPrinted>
  <dcterms:created xsi:type="dcterms:W3CDTF">2004-07-29T20:09:46Z</dcterms:created>
  <dcterms:modified xsi:type="dcterms:W3CDTF">2012-09-26T01:34:04Z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7</vt:i4>
  </property>
</Properties>
</file>