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21"/>
  </p:notesMasterIdLst>
  <p:sldIdLst>
    <p:sldId id="510" r:id="rId2"/>
    <p:sldId id="493" r:id="rId3"/>
    <p:sldId id="256" r:id="rId4"/>
    <p:sldId id="316" r:id="rId5"/>
    <p:sldId id="502" r:id="rId6"/>
    <p:sldId id="503" r:id="rId7"/>
    <p:sldId id="504" r:id="rId8"/>
    <p:sldId id="505" r:id="rId9"/>
    <p:sldId id="507" r:id="rId10"/>
    <p:sldId id="500" r:id="rId11"/>
    <p:sldId id="511" r:id="rId12"/>
    <p:sldId id="512" r:id="rId13"/>
    <p:sldId id="498" r:id="rId14"/>
    <p:sldId id="513" r:id="rId15"/>
    <p:sldId id="509" r:id="rId16"/>
    <p:sldId id="514" r:id="rId17"/>
    <p:sldId id="490" r:id="rId18"/>
    <p:sldId id="456" r:id="rId19"/>
    <p:sldId id="501" r:id="rId20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>
        <p:scale>
          <a:sx n="100" d="100"/>
          <a:sy n="100" d="100"/>
        </p:scale>
        <p:origin x="-38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C3F79AA-918E-4E49-85AF-2026EDAA6482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A178E0F-3C86-43DB-9762-E3E469C070B3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A9E5167-7A80-4ED9-9A5A-37F23BD7B41F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1CD94B2-AD17-4F3F-B2D1-E8FCBB63D051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DD2D1F-E68A-4B35-A75C-B4F7D867E3C3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A178E0F-3C86-43DB-9762-E3E469C070B3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11/13/2012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center.mit.edu:8443/qcbin/start_a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center.mit.edu:8443/qcbin/start_a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Who </a:t>
            </a:r>
            <a:r>
              <a:rPr lang="en-US" sz="1400" smtClean="0"/>
              <a:t>won </a:t>
            </a:r>
            <a:r>
              <a:rPr lang="en-US" sz="1400" dirty="0"/>
              <a:t>the best actor Oscar for his portrayal of Popeye Doyle?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was the first president inaugurated in Washington, D.C.?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World War II hero's autobiography was titled To Hell and Back?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Which meat on a roast turkey has more calories, white or dark?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traditional dish served at Wimbledon?</a:t>
            </a:r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2012 SP Project Wiki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Unit  – complete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FLE:  459 transactions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277 transactions (includes EL)</a:t>
            </a:r>
          </a:p>
          <a:p>
            <a:pPr marL="909637" lvl="2" indent="0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 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SIT   – in process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FIN: 431 test cases</a:t>
            </a:r>
            <a:endParaRPr lang="en-US" sz="11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201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EL: 71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EHS: 59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LOG: 291 test cases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3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C90ED64-393E-426D-9C0D-9D4F86AB2345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61A6C4-8607-4F73-B807-60412269E8B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800" smtClean="0"/>
              <a:t>Test execution</a:t>
            </a:r>
            <a:endParaRPr lang="en-US" sz="240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Test Status </a:t>
            </a:r>
            <a:r>
              <a:rPr lang="en-US" sz="1600" dirty="0" smtClean="0"/>
              <a:t>(as of 11/14/2012)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Details can be found in  QC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Quality Center (QC)</a:t>
            </a:r>
            <a:endParaRPr 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7748"/>
              </p:ext>
            </p:extLst>
          </p:nvPr>
        </p:nvGraphicFramePr>
        <p:xfrm>
          <a:off x="2362198" y="2362200"/>
          <a:ext cx="4800601" cy="2440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1450"/>
                <a:gridCol w="783105"/>
                <a:gridCol w="375239"/>
                <a:gridCol w="786408"/>
                <a:gridCol w="914399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 smtClean="0">
                          <a:effectLst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Complete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100" b="1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Remaining</a:t>
                      </a:r>
                      <a:endParaRPr lang="en-US" sz="11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Enterprise Learning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HR_Payroll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HR_Payroll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EHS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EHS-Manual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Finance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Finance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IST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Totals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1055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56%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44%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2012+Year+End+SAP+Support+Pack+Project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788619"/>
              </p:ext>
            </p:extLst>
          </p:nvPr>
        </p:nvGraphicFramePr>
        <p:xfrm>
          <a:off x="25908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11/14/12)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46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9452089-F3DB-4CF9-8E85-2050A9D97D75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8FE005D-44F4-4AB2-BF26-C0F5B02569F1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Recap of Important Dates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1600" dirty="0" smtClean="0"/>
              <a:t>10/31/2012 -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10/20-21/2012 – Production outage; upgrade to DB &amp; OS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10/22/2012 -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10/26/2012 - 11/2/2012 Unit test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11/5/2012 - 11/27/2012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B050"/>
                </a:solidFill>
              </a:rPr>
              <a:t>12/1/2012 - 12/2/2012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12/5/2012 - Development Freeze ends</a:t>
            </a:r>
          </a:p>
        </p:txBody>
      </p:sp>
    </p:spTree>
    <p:extLst>
      <p:ext uri="{BB962C8B-B14F-4D97-AF65-F5344CB8AC3E}">
        <p14:creationId xmlns:p14="http://schemas.microsoft.com/office/powerpoint/2010/main" val="28388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CFABB07-6247-4411-974F-63550D0FB41A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7838E4A-6364-4959-A56F-1ED05F7BE9F6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Now - 11/23/2012 Complete SI/UA Testing (Business &amp; IS&amp;T)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11/26/2012 - 11/27/2012 Retest of any outstanding issue resolutions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Prepare go-live (All)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11/28/2012 – </a:t>
            </a:r>
            <a:r>
              <a:rPr lang="en-US" sz="1800" dirty="0" err="1" smtClean="0"/>
              <a:t>SAPbiz</a:t>
            </a:r>
            <a:r>
              <a:rPr lang="en-US" sz="1800" dirty="0" smtClean="0"/>
              <a:t> (Review cut-over plan) 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12/1/2012 - 12/2/2012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7393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2024062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environment </a:t>
            </a:r>
            <a:r>
              <a:rPr lang="en-US" sz="1600" dirty="0" smtClean="0"/>
              <a:t>are </a:t>
            </a:r>
            <a:r>
              <a:rPr lang="en-US" sz="1600" dirty="0"/>
              <a:t>we </a:t>
            </a:r>
            <a:r>
              <a:rPr lang="en-US" sz="1600" dirty="0" smtClean="0"/>
              <a:t>testing </a:t>
            </a:r>
            <a:r>
              <a:rPr lang="en-US" sz="1600" dirty="0"/>
              <a:t>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664023"/>
            <a:ext cx="4419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When should we have our testing complete?</a:t>
            </a:r>
            <a:endParaRPr lang="en-US" sz="14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1200" y="3237011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do I a report an issue?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our completion rate so far?</a:t>
            </a:r>
            <a:endParaRPr lang="en-US" sz="1400" dirty="0"/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5006975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Kristen Hann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running of the bulls 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19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33563"/>
            <a:ext cx="4362450" cy="292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 </a:t>
            </a:r>
            <a:endParaRPr lang="en-US" sz="1600" dirty="0" smtClean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running of the bulls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one the best actor Oscar for his portrayal of Popeye Doyle</a:t>
            </a:r>
            <a:r>
              <a:rPr lang="en-US" sz="1600" dirty="0" smtClean="0"/>
              <a:t>?</a:t>
            </a:r>
            <a:r>
              <a:rPr lang="en-US" sz="1600" b="1" dirty="0"/>
              <a:t> </a:t>
            </a:r>
            <a:endParaRPr lang="en-US" sz="1600" b="1" dirty="0" smtClean="0"/>
          </a:p>
          <a:p>
            <a:r>
              <a:rPr lang="en-US" sz="1600" b="1" dirty="0" smtClean="0"/>
              <a:t>Gene </a:t>
            </a:r>
            <a:r>
              <a:rPr lang="en-US" sz="1600" b="1" dirty="0"/>
              <a:t>Hackman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was the first president inaugurated in Washington, D.C.?</a:t>
            </a:r>
            <a:r>
              <a:rPr lang="en-US" sz="1400" b="1" dirty="0" smtClean="0"/>
              <a:t> </a:t>
            </a:r>
          </a:p>
          <a:p>
            <a:r>
              <a:rPr lang="en-US" sz="1400" b="1" dirty="0"/>
              <a:t>Thomas Jefferson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World War II hero's autobiography was titled To Hell and Back</a:t>
            </a:r>
            <a:r>
              <a:rPr lang="en-US" sz="1400" dirty="0" smtClean="0"/>
              <a:t>?</a:t>
            </a:r>
          </a:p>
          <a:p>
            <a:r>
              <a:rPr lang="en-US" sz="1400" b="1" dirty="0"/>
              <a:t>Audie Murphy's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Which meat on a roast turkey has more calories, white or dark</a:t>
            </a:r>
            <a:r>
              <a:rPr lang="en-US" sz="1400" dirty="0" smtClean="0"/>
              <a:t>?</a:t>
            </a:r>
          </a:p>
          <a:p>
            <a:r>
              <a:rPr lang="en-US" sz="1400" b="1" dirty="0"/>
              <a:t>Dark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traditional dish served at Wimbledon</a:t>
            </a:r>
            <a:r>
              <a:rPr lang="en-US" sz="1400" dirty="0" smtClean="0"/>
              <a:t>?</a:t>
            </a:r>
          </a:p>
          <a:p>
            <a:r>
              <a:rPr lang="en-US" sz="1400" b="1" dirty="0"/>
              <a:t>Strawberries and Cream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14, 2012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https://2012 SP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A9D10B0-3419-414F-AF51-9498653DAD0A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CFE38-AB31-4B8F-85BD-C3BD734B0AB3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Project Risks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QA Resource Turnover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Unfamiliarity with QC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Unfamiliarity with QTP Scripts (Automated test cases</a:t>
            </a:r>
            <a:r>
              <a:rPr lang="en-US" sz="1000" dirty="0" smtClean="0"/>
              <a:t>) – getting up to speed 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2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Two Phase Testing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200" dirty="0"/>
              <a:t>Requires tight coordination and resource availability between the Business &amp; IS&amp;T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200" dirty="0"/>
              <a:t>But … we have two years experience with this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2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2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Delay of implementation of pre-Support Pack Projects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OE </a:t>
            </a:r>
            <a:r>
              <a:rPr lang="en-US" sz="1000" dirty="0" smtClean="0"/>
              <a:t>(on schedule; confirmation statements go out tomorrow)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Pre-Support Pack Oracle &amp; Operating System Upgrades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617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43F22B4-4CAE-4479-9729-5EBEFA03B9D4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1124AA0-8393-4D29-BD26-2B0F4B2AF2EB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Other Non-SP Projects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Other non-support pack project work </a:t>
            </a:r>
            <a:r>
              <a:rPr lang="en-US" sz="1400" b="1" dirty="0" smtClean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APR 3.0/HR Transactions (SE1 development environment)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600" dirty="0" smtClean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Facilities Discovery (SE1)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Other activities</a:t>
            </a:r>
          </a:p>
          <a:p>
            <a:pPr marL="909637" lvl="2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AP YE Tax Report Changes (w/ SPs)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SAP logon user exit enhancement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0339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9452089-F3DB-4CF9-8E85-2050A9D97D75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8FE005D-44F4-4AB2-BF26-C0F5B02569F1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High Level Timeline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1600" dirty="0" smtClean="0"/>
              <a:t>10/31/2012 -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10/20-21/2012 – Production outage; upgrade to DB &amp; OS</a:t>
            </a:r>
          </a:p>
          <a:p>
            <a:pPr>
              <a:buFont typeface="Wingdings" pitchFamily="2" charset="2"/>
              <a:buChar char="ü"/>
            </a:pPr>
            <a:r>
              <a:rPr lang="en-US" sz="1600" u="sng" dirty="0" smtClean="0"/>
              <a:t>10/22/2012</a:t>
            </a:r>
            <a:r>
              <a:rPr lang="en-US" sz="1600" dirty="0" smtClean="0"/>
              <a:t>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10/26/2012 - 11/2/2012 Unit test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11/5/2012 - 11/27/2012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B050"/>
                </a:solidFill>
              </a:rPr>
              <a:t>12/1/2012 - 12/2/2012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12/5/2012 - Development Freeze ends</a:t>
            </a:r>
          </a:p>
        </p:txBody>
      </p:sp>
    </p:spTree>
    <p:extLst>
      <p:ext uri="{BB962C8B-B14F-4D97-AF65-F5344CB8AC3E}">
        <p14:creationId xmlns:p14="http://schemas.microsoft.com/office/powerpoint/2010/main" val="239529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11/13/2012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35699</TotalTime>
  <Words>960</Words>
  <Application>Microsoft Office PowerPoint</Application>
  <PresentationFormat>On-screen Show (4:3)</PresentationFormat>
  <Paragraphs>347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Quadrant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Other Non-SP Projects</vt:lpstr>
      <vt:lpstr>High Level Timeline</vt:lpstr>
      <vt:lpstr> Where are we now? Project Landscape</vt:lpstr>
      <vt:lpstr>Testing Timeline Details </vt:lpstr>
      <vt:lpstr>Where are we now? Test execution</vt:lpstr>
      <vt:lpstr>Where are we now? Test execution</vt:lpstr>
      <vt:lpstr>Testing Recap (continued)</vt:lpstr>
      <vt:lpstr>Issues</vt:lpstr>
      <vt:lpstr>Recap of Important Dates</vt:lpstr>
      <vt:lpstr>Next Steps</vt:lpstr>
      <vt:lpstr>Not-soTrivial Pursuits</vt:lpstr>
      <vt:lpstr>Questions?</vt:lpstr>
      <vt:lpstr>the running of the bulls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749</cp:revision>
  <cp:lastPrinted>1601-01-01T00:00:00Z</cp:lastPrinted>
  <dcterms:created xsi:type="dcterms:W3CDTF">2004-07-29T20:09:46Z</dcterms:created>
  <dcterms:modified xsi:type="dcterms:W3CDTF">2012-11-14T05:20:02Z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