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66" r:id="rId2"/>
  </p:sldMasterIdLst>
  <p:notesMasterIdLst>
    <p:notesMasterId r:id="rId15"/>
  </p:notesMasterIdLst>
  <p:sldIdLst>
    <p:sldId id="493" r:id="rId3"/>
    <p:sldId id="256" r:id="rId4"/>
    <p:sldId id="316" r:id="rId5"/>
    <p:sldId id="498" r:id="rId6"/>
    <p:sldId id="501" r:id="rId7"/>
    <p:sldId id="499" r:id="rId8"/>
    <p:sldId id="494" r:id="rId9"/>
    <p:sldId id="500" r:id="rId10"/>
    <p:sldId id="503" r:id="rId11"/>
    <p:sldId id="454" r:id="rId12"/>
    <p:sldId id="504" r:id="rId13"/>
    <p:sldId id="456" r:id="rId14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EAEAEA"/>
    <a:srgbClr val="FF99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1014" y="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4" d="100"/>
          <a:sy n="54" d="100"/>
        </p:scale>
        <p:origin x="-1806" y="-96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6BE8B7-3E95-4CCE-8B9A-873304C6F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89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A0FB84-3334-478D-B299-EDA3F502F725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460DE6-D1EA-416B-98E7-F6A79A00E41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807649-7641-4945-9685-18A320CA7AF6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460C82-A7FF-4424-B6E8-66A64F21BE34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0D7203B-EC1D-4471-8938-E1ABCAEC6298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92D62E2-0CA7-4FF6-9DA3-AF0B44EE49B3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8DCF5AA-6B45-4988-AF24-934D05B67041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0BD4278-62EE-4871-AE8C-89BC0CBA3C64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C827A93-4099-44DA-9BA4-F4C164955F8D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F47116-BE75-4956-AB36-BC4C2ACF484C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70389FB-D6FA-4F2D-9889-340005A73FDE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B45D3-831C-4490-B832-A361735E1176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FD7B-12F1-4718-8970-B42E9B221879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FBEF85-2497-4C8C-B748-17DB54DAB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2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0CB58-C59D-4F9D-B60C-E1927766E4F1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D2C55-5BD9-4484-A8FD-59B25963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5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0DA97-E8C1-4024-B915-C602766C6C3C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3DCA7-8258-4FEA-9C6A-EE4490B87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1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B2C8-F0E6-4422-AB4C-C77551FEC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4818-4C91-4FC0-AB7D-D22C0B7AE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4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228E2-50A7-4553-AB8A-6C7D493AF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3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2D798-1F3B-4D64-B7F9-0E91A4AA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C012-A3A9-46D6-9DC9-A1B51823F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89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CC1F-810F-469C-98DA-88F064D4C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81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B183-80A5-429C-A644-D3EF97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91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209C4-A5CD-4C5B-A67F-C76DDCE5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D186-3DA8-45C3-8D1A-2098CDAD8B1D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F880-22A3-45A4-9F60-17D1243C4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6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B153C-523A-4724-A010-96E036BA6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01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E3DF-D190-4042-9097-A4F12675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88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8D83-6CED-4790-8583-CD437520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4D67D-06E7-40C2-81BD-9A68BC0C47E8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B5C90-DA09-4735-80FA-038B60DBF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4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14098-C98B-466D-A8D2-BFAFEE0E2CE9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9E8EF-2BC5-446F-8059-A680F3DAE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0DD9-6886-4FC7-867B-67677BF441E7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3A8F-BC15-4D04-AD44-D6DF8D38C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DBF1-3D90-4981-90F8-00CB8F5BBAAD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07E40-C1AA-46C8-984B-5F7325F4C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7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167D-E733-4742-AE40-0FD8F325598D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11F7-ADBA-4343-AE72-7897734FB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4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42F33-C15F-47CD-9DC8-AE088D97F0B5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DD6F-5ECC-409F-85AE-30062E65C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BDF89-795C-4368-9763-A4098C41473F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F237B-7728-401F-AD16-B83BAB62B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A6194225-03D0-463B-9758-0E7D98DF01B9}" type="datetime1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68E0F72-6213-4433-8198-C39755AAD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CACAC-7D1F-4513-ABB6-F801D968C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stqa@mit.ed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10.+2012+SP+Lessons+Learne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>
                <a:latin typeface="Freestyle Script" pitchFamily="66" charset="0"/>
              </a:rPr>
              <a:t>Trivial Pursuits</a:t>
            </a:r>
            <a:endParaRPr lang="en-US" sz="4800" i="1" dirty="0" smtClean="0">
              <a:latin typeface="Freestyle Script" pitchFamily="66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94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What’s the </a:t>
            </a:r>
            <a:r>
              <a:rPr lang="en-US" sz="1600" dirty="0" smtClean="0"/>
              <a:t>world’s northernmost national capital</a:t>
            </a:r>
            <a:r>
              <a:rPr lang="en-US" sz="1600" dirty="0" smtClean="0"/>
              <a:t>? </a:t>
            </a:r>
            <a:endParaRPr lang="en-US" sz="1600" dirty="0" smtClean="0"/>
          </a:p>
          <a:p>
            <a:r>
              <a:rPr lang="en-US" sz="1600" b="1" dirty="0" smtClean="0"/>
              <a:t>Reykjavik, Iceland</a:t>
            </a:r>
            <a:endParaRPr lang="en-US" sz="1600" dirty="0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324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was the first non-human to win an Oscar? </a:t>
            </a:r>
            <a:endParaRPr lang="en-US" sz="1600" dirty="0" smtClean="0"/>
          </a:p>
          <a:p>
            <a:r>
              <a:rPr lang="en-US" sz="1600" b="1" dirty="0" smtClean="0"/>
              <a:t>Mickey Mouse</a:t>
            </a:r>
            <a:endParaRPr lang="en-US" sz="1600" dirty="0"/>
          </a:p>
        </p:txBody>
      </p:sp>
      <p:sp>
        <p:nvSpPr>
          <p:cNvPr id="5129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5130" name="TextBox 15"/>
          <p:cNvSpPr txBox="1">
            <a:spLocks noChangeArrowheads="1"/>
          </p:cNvSpPr>
          <p:nvPr/>
        </p:nvSpPr>
        <p:spPr bwMode="auto">
          <a:xfrm>
            <a:off x="1981200" y="3200400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</a:t>
            </a:r>
            <a:r>
              <a:rPr lang="en-US" sz="1400" dirty="0" smtClean="0"/>
              <a:t>succeeded Pope Paul VI</a:t>
            </a:r>
            <a:r>
              <a:rPr lang="en-US" sz="1400" dirty="0" smtClean="0"/>
              <a:t>?</a:t>
            </a:r>
            <a:r>
              <a:rPr lang="en-US" sz="1400" i="1" dirty="0" smtClean="0"/>
              <a:t> </a:t>
            </a:r>
            <a:endParaRPr lang="en-US" sz="1400" i="1" dirty="0" smtClean="0"/>
          </a:p>
          <a:p>
            <a:r>
              <a:rPr lang="en-US" sz="1400" b="1" dirty="0" smtClean="0"/>
              <a:t>John </a:t>
            </a:r>
            <a:r>
              <a:rPr lang="en-US" sz="1400" b="1" dirty="0" smtClean="0"/>
              <a:t>Paul I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5132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7162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 smtClean="0"/>
              <a:t>novel opens with: “The great fish moved silently through the night water”</a:t>
            </a:r>
            <a:r>
              <a:rPr lang="en-US" sz="1400" dirty="0" smtClean="0"/>
              <a:t>?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b="1" i="1" dirty="0" smtClean="0"/>
              <a:t>Jaws</a:t>
            </a:r>
            <a:endParaRPr lang="en-US" sz="1400" dirty="0"/>
          </a:p>
        </p:txBody>
      </p:sp>
      <p:sp>
        <p:nvSpPr>
          <p:cNvPr id="5133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5134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a row of crows called? </a:t>
            </a:r>
            <a:endParaRPr lang="en-US" sz="1400" dirty="0" smtClean="0"/>
          </a:p>
          <a:p>
            <a:r>
              <a:rPr lang="en-US" sz="1400" b="1" dirty="0" smtClean="0"/>
              <a:t>A murder</a:t>
            </a:r>
            <a:endParaRPr lang="en-US" sz="1400" dirty="0"/>
          </a:p>
        </p:txBody>
      </p:sp>
      <p:sp>
        <p:nvSpPr>
          <p:cNvPr id="5135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5136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sport did George Plimpton write about in </a:t>
            </a:r>
            <a:r>
              <a:rPr lang="en-US" sz="1400" i="1" dirty="0" smtClean="0"/>
              <a:t>The Bogey Man</a:t>
            </a:r>
            <a:r>
              <a:rPr lang="en-US" sz="1400" dirty="0" smtClean="0"/>
              <a:t>? </a:t>
            </a:r>
            <a:endParaRPr lang="en-US" sz="1400" dirty="0" smtClean="0"/>
          </a:p>
          <a:p>
            <a:r>
              <a:rPr lang="en-US" sz="1400" b="1" dirty="0" smtClean="0"/>
              <a:t>Golf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611D3A-4725-443D-BC8C-09BEFE272E7A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F7B74E7-C6D2-47C2-A950-099D07201C2E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Next Steps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smtClean="0"/>
              <a:t>Compile your feedback, IS&amp;T’s feedback and the Steering Committee’s feedback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Prioritize feedback 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Review w/ IS&amp;T &amp; BPO Management &amp; Implement</a:t>
            </a: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>
                <a:latin typeface="Freestyle Script" pitchFamily="66" charset="0"/>
              </a:rPr>
              <a:t>Not-</a:t>
            </a:r>
            <a:r>
              <a:rPr lang="en-US" sz="4800" i="1" dirty="0" err="1">
                <a:latin typeface="Freestyle Script" pitchFamily="66" charset="0"/>
              </a:rPr>
              <a:t>soTrivial</a:t>
            </a:r>
            <a:r>
              <a:rPr lang="en-US" sz="4800" i="1" dirty="0">
                <a:latin typeface="Freestyle Script" pitchFamily="66" charset="0"/>
              </a:rPr>
              <a:t> Pursuits</a:t>
            </a:r>
            <a:endParaRPr lang="en-US" sz="4800" i="1" dirty="0" smtClean="0">
              <a:latin typeface="Freestyle Script" pitchFamily="66" charset="0"/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do I contact if I have a script that I would </a:t>
            </a:r>
            <a:r>
              <a:rPr lang="en-US" sz="1600" dirty="0" smtClean="0"/>
              <a:t>like automated</a:t>
            </a:r>
            <a:r>
              <a:rPr lang="en-US" sz="1600" dirty="0"/>
              <a:t>? </a:t>
            </a:r>
            <a:endParaRPr lang="en-US" sz="1600" dirty="0" smtClean="0"/>
          </a:p>
          <a:p>
            <a:r>
              <a:rPr lang="en-US" sz="1600" b="1" dirty="0" smtClean="0"/>
              <a:t>QA </a:t>
            </a:r>
            <a:r>
              <a:rPr lang="en-US" sz="1600" b="1" dirty="0"/>
              <a:t>email address </a:t>
            </a:r>
            <a:r>
              <a:rPr lang="en-US" sz="1600" dirty="0">
                <a:hlinkClick r:id="rId3"/>
              </a:rPr>
              <a:t>istqa@mit.edu</a:t>
            </a:r>
            <a:endParaRPr lang="en-US" sz="1600" dirty="0"/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7416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7418" name="TextBox 17"/>
          <p:cNvSpPr txBox="1">
            <a:spLocks noChangeArrowheads="1"/>
          </p:cNvSpPr>
          <p:nvPr/>
        </p:nvSpPr>
        <p:spPr bwMode="auto">
          <a:xfrm>
            <a:off x="1981200" y="3624262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project information for reference?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741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742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670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we update?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</a:t>
            </a:r>
            <a:r>
              <a:rPr lang="en-US" sz="1400" b="1" dirty="0" smtClean="0"/>
              <a:t>, </a:t>
            </a:r>
            <a:r>
              <a:rPr lang="en-US" sz="1400" b="1" dirty="0"/>
              <a:t>as well as the underlining Oracle </a:t>
            </a:r>
            <a:r>
              <a:rPr lang="en-US" sz="1400" b="1" dirty="0" err="1" smtClean="0"/>
              <a:t>dbs</a:t>
            </a:r>
            <a:r>
              <a:rPr lang="en-US" sz="1400" b="1" dirty="0" smtClean="0"/>
              <a:t> and Operating System</a:t>
            </a:r>
            <a:endParaRPr lang="en-US" sz="1400" dirty="0"/>
          </a:p>
        </p:txBody>
      </p:sp>
      <p:sp>
        <p:nvSpPr>
          <p:cNvPr id="1742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7422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will be the </a:t>
            </a:r>
            <a:r>
              <a:rPr lang="en-US" sz="1400" dirty="0" smtClean="0"/>
              <a:t>2013 </a:t>
            </a:r>
            <a:r>
              <a:rPr lang="en-US" sz="1400" dirty="0"/>
              <a:t>Support Pack Project Manager?</a:t>
            </a:r>
          </a:p>
          <a:p>
            <a:endParaRPr lang="en-US" sz="1400" dirty="0"/>
          </a:p>
        </p:txBody>
      </p:sp>
      <p:sp>
        <p:nvSpPr>
          <p:cNvPr id="17423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705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should we begin preparing for this year’s YE Support Pack application process? </a:t>
            </a:r>
            <a:endParaRPr lang="en-US" sz="1400" dirty="0" smtClean="0"/>
          </a:p>
          <a:p>
            <a:r>
              <a:rPr lang="en-US" sz="1400" b="1" dirty="0" smtClean="0"/>
              <a:t>Now</a:t>
            </a:r>
            <a:endParaRPr lang="en-US" sz="1400" dirty="0"/>
          </a:p>
        </p:txBody>
      </p:sp>
      <p:sp>
        <p:nvSpPr>
          <p:cNvPr id="17424" name="TextBox 15"/>
          <p:cNvSpPr txBox="1">
            <a:spLocks noChangeArrowheads="1"/>
          </p:cNvSpPr>
          <p:nvPr/>
        </p:nvSpPr>
        <p:spPr bwMode="auto">
          <a:xfrm>
            <a:off x="1981200" y="2590800"/>
            <a:ext cx="6248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Which issue type in testing required the most fixes? </a:t>
            </a:r>
            <a:endParaRPr lang="en-US" sz="1600" dirty="0" smtClean="0"/>
          </a:p>
          <a:p>
            <a:r>
              <a:rPr lang="en-US" sz="1600" b="1" dirty="0" smtClean="0"/>
              <a:t>Issues </a:t>
            </a:r>
            <a:r>
              <a:rPr lang="en-US" sz="1600" b="1" dirty="0"/>
              <a:t>requiring an MIT fix</a:t>
            </a:r>
            <a:r>
              <a:rPr lang="en-US" dirty="0"/>
              <a:t> </a:t>
            </a:r>
          </a:p>
        </p:txBody>
      </p:sp>
      <p:pic>
        <p:nvPicPr>
          <p:cNvPr id="17425" name="Picture 17" descr="pastries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029200"/>
            <a:ext cx="11080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7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6EBD31-33E8-44CD-B722-5F9A02C365A0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55942E-90B4-4888-B37B-B1460B1F23B6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team lead: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HR-Payroll(HRP): Frank Quern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Siobhan Cunningham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February 13, 2013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Lessons Learned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AFD78E5-AE1E-41EB-A6AA-F89436B98BC7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D885A08-2654-4B94-A681-E8E1B77F6E37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Purpose of Lessons Learned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Recap of the Project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Lessons Learned 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4F7FE3B-3839-4AF7-AB07-48615C8F85C6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3996BC-65C2-447F-A094-B94CF60BB5E8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Purpose of Lessons Learned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An opportunity to obtain feedback on: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project as a whole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organization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management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execution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 … with the purpose of improving the process.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E274DD2-05AD-48B5-833D-19787ED17938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CCA82FA-4714-4063-83E4-711EFE4CE75F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Project Scope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did we update?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ERP System (application of support packs)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ERP 6.0 Enhancement Pack 6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Support Packs 604 SP53 / 606 SP04/EA SP15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Oracle Database Patch (11.2.0.3)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Other Updates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Operating System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GUI logon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Authorization Enhancement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Please refer to the project wiki for further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Year End SAP Support Pack Project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65FC9B2-8678-4F0D-B933-430088094B57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4E5D2CF-2ABC-4531-AE04-40C8CA387055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Recap: Important Dates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b="1" dirty="0"/>
          </a:p>
          <a:p>
            <a:pPr>
              <a:buFont typeface="Wingdings" pitchFamily="2" charset="2"/>
              <a:buChar char="ü"/>
            </a:pPr>
            <a:r>
              <a:rPr lang="en-US" sz="1600" b="1" dirty="0" smtClean="0"/>
              <a:t>October </a:t>
            </a:r>
            <a:r>
              <a:rPr lang="en-US" sz="1600" b="1" dirty="0"/>
              <a:t>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10/20-21/2012 – Production outage; DB &amp; OS upgrade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10/22/2012 - End of day production snapshot to be used to refresh test environments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FFC000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10/26/2012 - 11/2/2012 Unit test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11/5/2012 - 11/27/2012 System Integration Test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00B050"/>
                </a:solidFill>
              </a:rPr>
              <a:t>12/1/2012 - 12/2/2012 Go-live weekend!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12/5/2012 -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EAA8F3E-18CE-4786-AA8F-8F3427FAFE1F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E1C39C-0FF7-4CDA-A1AA-25946EB53F65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System Integration Testing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Expanded QC as the central repository for test cases and test tracking execution.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1600" dirty="0" smtClean="0"/>
              <a:t>	Successfully used automated testing (32% of all testing</a:t>
            </a:r>
            <a:r>
              <a:rPr lang="en-US" sz="1100" dirty="0"/>
              <a:t> </a:t>
            </a:r>
            <a:r>
              <a:rPr lang="en-US" sz="1100" dirty="0" smtClean="0"/>
              <a:t>(last year was 25%)</a:t>
            </a:r>
            <a:r>
              <a:rPr lang="en-US" sz="1600" dirty="0" smtClean="0"/>
              <a:t>).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Testing Status: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Please refer to QC for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809101"/>
              </p:ext>
            </p:extLst>
          </p:nvPr>
        </p:nvGraphicFramePr>
        <p:xfrm>
          <a:off x="2819400" y="2667000"/>
          <a:ext cx="3561123" cy="3190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4813"/>
                <a:gridCol w="943155"/>
                <a:gridCol w="943155"/>
              </a:tblGrid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Total </a:t>
                      </a:r>
                      <a:r>
                        <a:rPr lang="en-US" sz="1000" u="none" strike="noStrike" dirty="0" smtClean="0">
                          <a:effectLst/>
                        </a:rPr>
                        <a:t>Executed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Total Executed</a:t>
                      </a:r>
                      <a:r>
                        <a:rPr lang="en-US" sz="11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1" i="0" u="none" strike="noStrike" baseline="0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2012</a:t>
                      </a:r>
                      <a:endParaRPr lang="en-US" sz="1100" b="1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HR_Payroll_Automated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41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HR_Payroll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-</a:t>
                      </a:r>
                      <a:r>
                        <a:rPr lang="en-US" sz="1100" u="none" strike="noStrike" dirty="0" smtClean="0">
                          <a:effectLst/>
                        </a:rPr>
                        <a:t>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160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E-Learning - Automated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E-Learning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69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Authorizations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EHS –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32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144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Finance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280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120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157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185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887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1060</a:t>
                      </a:r>
                      <a:endParaRPr lang="en-US" sz="1200" b="1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E91319-2F39-4F66-9ADD-F69656091BE6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A14A6A-EED4-4BA6-B64D-BDA5D68EA411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Recap: Issues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Was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1800" dirty="0" smtClean="0"/>
              <a:t>Did it catch everything?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1800" dirty="0" smtClean="0"/>
              <a:t>Nope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Post Go-live Issues – </a:t>
            </a:r>
            <a:r>
              <a:rPr lang="en-US" sz="1600" dirty="0"/>
              <a:t>2</a:t>
            </a:r>
            <a:r>
              <a:rPr lang="en-US" sz="1600" dirty="0" smtClean="0"/>
              <a:t> </a:t>
            </a:r>
            <a:r>
              <a:rPr lang="en-US" sz="1050" dirty="0" smtClean="0"/>
              <a:t>(FM Parked Doc, Performance)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Authorization - </a:t>
            </a:r>
            <a:r>
              <a:rPr lang="en-US" sz="1600" dirty="0"/>
              <a:t>2</a:t>
            </a:r>
            <a:endParaRPr lang="en-US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085504"/>
              </p:ext>
            </p:extLst>
          </p:nvPr>
        </p:nvGraphicFramePr>
        <p:xfrm>
          <a:off x="2819400" y="2514600"/>
          <a:ext cx="3301998" cy="2346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3610"/>
                <a:gridCol w="514597"/>
                <a:gridCol w="514597"/>
                <a:gridCol w="514597"/>
                <a:gridCol w="514597"/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 dirty="0">
                          <a:effectLst/>
                        </a:rPr>
                        <a:t>Issue type</a:t>
                      </a:r>
                      <a:endParaRPr lang="en-US" sz="11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Unit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SIT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r>
                        <a:rPr lang="en-US" sz="1000" u="none" strike="noStrike" dirty="0" smtClean="0">
                          <a:effectLst/>
                        </a:rPr>
                        <a:t>2011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SAP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MIT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Infrastructure Related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User/Data Error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Duplicate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Production Issue - to be addressed after SP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24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41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Lessons Learned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 …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SP Lessons Learned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endParaRPr lang="en-US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7591BA-54E9-4D41-8846-3934284CB0D4}" type="datetime1">
              <a:rPr lang="en-US" smtClean="0">
                <a:latin typeface="Arial" charset="0"/>
              </a:rPr>
              <a:pPr/>
              <a:t>2/12/2013</a:t>
            </a:fld>
            <a:endParaRPr lang="en-US" smtClean="0">
              <a:latin typeface="Arial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056E5F-4E5C-4B65-8A2E-8B470971CF9B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35726</TotalTime>
  <Words>548</Words>
  <Application>Microsoft Office PowerPoint</Application>
  <PresentationFormat>On-screen Show (4:3)</PresentationFormat>
  <Paragraphs>252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Quadrant</vt:lpstr>
      <vt:lpstr>Custom Design</vt:lpstr>
      <vt:lpstr> Trivial Pursuits</vt:lpstr>
      <vt:lpstr>    </vt:lpstr>
      <vt:lpstr>Agenda</vt:lpstr>
      <vt:lpstr>Purpose of Lessons Learned</vt:lpstr>
      <vt:lpstr>Recap: Project Scope </vt:lpstr>
      <vt:lpstr>Recap: Important Dates</vt:lpstr>
      <vt:lpstr>Recap: System Integration Testing</vt:lpstr>
      <vt:lpstr>Recap: Issues</vt:lpstr>
      <vt:lpstr>Lessons Learned</vt:lpstr>
      <vt:lpstr>Next Steps</vt:lpstr>
      <vt:lpstr>Not-soTrivial Pursuits</vt:lpstr>
      <vt:lpstr>Questions?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790</cp:revision>
  <cp:lastPrinted>1601-01-01T00:00:00Z</cp:lastPrinted>
  <dcterms:created xsi:type="dcterms:W3CDTF">2004-07-29T20:09:46Z</dcterms:created>
  <dcterms:modified xsi:type="dcterms:W3CDTF">2013-02-12T19:24:03Z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