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Lst>
  <p:notesMasterIdLst>
    <p:notesMasterId r:id="rId29"/>
  </p:notesMasterIdLst>
  <p:sldIdLst>
    <p:sldId id="272" r:id="rId14"/>
    <p:sldId id="273" r:id="rId15"/>
    <p:sldId id="274" r:id="rId16"/>
    <p:sldId id="258" r:id="rId17"/>
    <p:sldId id="260" r:id="rId18"/>
    <p:sldId id="262" r:id="rId19"/>
    <p:sldId id="263" r:id="rId20"/>
    <p:sldId id="264" r:id="rId21"/>
    <p:sldId id="265" r:id="rId22"/>
    <p:sldId id="266" r:id="rId23"/>
    <p:sldId id="267" r:id="rId24"/>
    <p:sldId id="268" r:id="rId25"/>
    <p:sldId id="269" r:id="rId26"/>
    <p:sldId id="270" r:id="rId27"/>
    <p:sldId id="27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106" d="100"/>
          <a:sy n="106" d="100"/>
        </p:scale>
        <p:origin x="-90" y="-2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slide" Target="slides/slide8.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invertIfNegative val="0"/>
          <c:dLbls>
            <c:showLegendKey val="0"/>
            <c:showVal val="1"/>
            <c:showCatName val="0"/>
            <c:showSerName val="0"/>
            <c:showPercent val="0"/>
            <c:showBubbleSize val="0"/>
            <c:showLeaderLines val="0"/>
          </c:dLbls>
          <c:cat>
            <c:strRef>
              <c:f>Charts!$B$79:$B$81</c:f>
              <c:strCache>
                <c:ptCount val="3"/>
                <c:pt idx="0">
                  <c:v>YR:2011</c:v>
                </c:pt>
                <c:pt idx="1">
                  <c:v>YE:2012</c:v>
                </c:pt>
                <c:pt idx="2">
                  <c:v>YR:2013</c:v>
                </c:pt>
              </c:strCache>
            </c:strRef>
          </c:cat>
          <c:val>
            <c:numRef>
              <c:f>Charts!$C$79:$C$81</c:f>
              <c:numCache>
                <c:formatCode>General</c:formatCode>
                <c:ptCount val="3"/>
                <c:pt idx="0">
                  <c:v>646</c:v>
                </c:pt>
                <c:pt idx="1">
                  <c:v>322</c:v>
                </c:pt>
                <c:pt idx="2">
                  <c:v>323</c:v>
                </c:pt>
              </c:numCache>
            </c:numRef>
          </c:val>
        </c:ser>
        <c:dLbls>
          <c:showLegendKey val="0"/>
          <c:showVal val="0"/>
          <c:showCatName val="0"/>
          <c:showSerName val="0"/>
          <c:showPercent val="0"/>
          <c:showBubbleSize val="0"/>
        </c:dLbls>
        <c:gapWidth val="150"/>
        <c:shape val="box"/>
        <c:axId val="114504448"/>
        <c:axId val="114506368"/>
        <c:axId val="0"/>
      </c:bar3DChart>
      <c:catAx>
        <c:axId val="114504448"/>
        <c:scaling>
          <c:orientation val="minMax"/>
        </c:scaling>
        <c:delete val="0"/>
        <c:axPos val="b"/>
        <c:majorTickMark val="out"/>
        <c:minorTickMark val="none"/>
        <c:tickLblPos val="nextTo"/>
        <c:crossAx val="114506368"/>
        <c:crosses val="autoZero"/>
        <c:auto val="1"/>
        <c:lblAlgn val="ctr"/>
        <c:lblOffset val="100"/>
        <c:noMultiLvlLbl val="0"/>
      </c:catAx>
      <c:valAx>
        <c:axId val="114506368"/>
        <c:scaling>
          <c:orientation val="minMax"/>
        </c:scaling>
        <c:delete val="0"/>
        <c:axPos val="l"/>
        <c:majorGridlines/>
        <c:numFmt formatCode="General" sourceLinked="1"/>
        <c:majorTickMark val="out"/>
        <c:minorTickMark val="none"/>
        <c:tickLblPos val="nextTo"/>
        <c:crossAx val="114504448"/>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9/24/2013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2FA82E39-EB44-4AA0-BDBF-88F168BBA556}" type="slidenum">
              <a:rPr lang="en-US">
                <a:solidFill>
                  <a:srgbClr val="000000"/>
                </a:solidFill>
                <a:latin typeface="Arial" panose="020B0604020202020204" pitchFamily="34" charset="0"/>
              </a:rPr>
              <a:pPr/>
              <a:t>1</a:t>
            </a:fld>
            <a:endParaRPr lang="en-US">
              <a:solidFill>
                <a:srgbClr val="000000"/>
              </a:solidFill>
              <a:latin typeface="Arial" panose="020B0604020202020204" pitchFamily="34" charset="0"/>
            </a:endParaRPr>
          </a:p>
        </p:txBody>
      </p:sp>
    </p:spTree>
    <p:extLst>
      <p:ext uri="{BB962C8B-B14F-4D97-AF65-F5344CB8AC3E}">
        <p14:creationId xmlns:p14="http://schemas.microsoft.com/office/powerpoint/2010/main" val="42208767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21463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059462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794607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A5E46FB4-7FFF-49E6-B29B-AA20E9B1ADDB}" type="slidenum">
              <a:rPr lang="en-US">
                <a:solidFill>
                  <a:srgbClr val="000000"/>
                </a:solidFill>
                <a:latin typeface="Arial" panose="020B0604020202020204" pitchFamily="34" charset="0"/>
              </a:rPr>
              <a:pPr/>
              <a:t>2</a:t>
            </a:fld>
            <a:endParaRPr lang="en-US">
              <a:solidFill>
                <a:srgbClr val="000000"/>
              </a:solidFill>
              <a:latin typeface="Arial" panose="020B0604020202020204" pitchFamily="34" charset="0"/>
            </a:endParaRPr>
          </a:p>
        </p:txBody>
      </p:sp>
    </p:spTree>
    <p:extLst>
      <p:ext uri="{BB962C8B-B14F-4D97-AF65-F5344CB8AC3E}">
        <p14:creationId xmlns:p14="http://schemas.microsoft.com/office/powerpoint/2010/main" val="1009411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4</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5</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52CC2779-3166-4B74-95FD-D9DBD5E16249}"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fld id="{D94FB66D-422B-4702-BF13-01CEFE3053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6338590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E16A11F-5406-4B9E-ACF2-87484CE8D54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F1D4044-5DA8-4252-BB25-4CE15093E7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1257455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0A0B77C-1B51-4056-8B4D-D46F41E45C66}"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1A0D6FB-4D3D-4E1C-BB70-B575AEE2FB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0414090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06D5FF9-560A-49C6-8E80-B682FF0EAEB7}"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EDE30FB-BF11-47F3-B1B2-A222458C3C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8879595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C96EED2-52E7-4C4A-B4FB-828C7DAB2951}"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7B7FFAD-4FDF-46A6-B78E-2DD953218B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9737365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C078D2B-B1B9-41CD-A17F-6CC0231AD4E4}"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FD3A7E3A-63B0-423A-8752-F9F48893F8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3198959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1551EBA-7BA0-40CA-9239-382685BE3608}"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DD6A8A2-4D77-4AF4-8658-40D3656828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6806707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85AE4C-93F7-44B0-BB19-064B960C4F15}"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6FEEB33-833E-4119-814E-6AC59B7BED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4538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199B831-98B4-4326-A896-11F92C62943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888C622-B012-4615-BFD9-4B04BBA76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9005082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FBA20D-BDCD-42B1-8BDB-FDE4C6BDC61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2DA1F-3CC4-4BB7-A46D-CA988A40B4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263308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4ABFE62-F7FF-4A54-BA0F-F9091FC98C5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8FEDF24-4566-4EDD-8172-318D3EA0B7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8272764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52CC2779-3166-4B74-95FD-D9DBD5E16249}"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fld id="{D94FB66D-422B-4702-BF13-01CEFE3053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0060220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E16A11F-5406-4B9E-ACF2-87484CE8D54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F1D4044-5DA8-4252-BB25-4CE15093E7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4102662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0A0B77C-1B51-4056-8B4D-D46F41E45C66}"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1A0D6FB-4D3D-4E1C-BB70-B575AEE2FB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2930392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06D5FF9-560A-49C6-8E80-B682FF0EAEB7}"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EDE30FB-BF11-47F3-B1B2-A222458C3C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868571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C96EED2-52E7-4C4A-B4FB-828C7DAB2951}"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7B7FFAD-4FDF-46A6-B78E-2DD953218B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935718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C078D2B-B1B9-41CD-A17F-6CC0231AD4E4}"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FD3A7E3A-63B0-423A-8752-F9F48893F8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30354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1551EBA-7BA0-40CA-9239-382685BE3608}"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DD6A8A2-4D77-4AF4-8658-40D3656828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505835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85AE4C-93F7-44B0-BB19-064B960C4F15}"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6FEEB33-833E-4119-814E-6AC59B7BED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279083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199B831-98B4-4326-A896-11F92C62943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888C622-B012-4615-BFD9-4B04BBA76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576114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FBA20D-BDCD-42B1-8BDB-FDE4C6BDC61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2DA1F-3CC4-4BB7-A46D-CA988A40B4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871128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4ABFE62-F7FF-4A54-BA0F-F9091FC98C5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8FEDF24-4566-4EDD-8172-318D3EA0B7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412514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9/24/2013</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9/24/2013</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9/24/2013</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9/24/2013</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9/24/2013</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9/24/2013</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2.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333DC46-CE3D-4979-9609-3B244242D937}"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defRPr>
            </a:lvl1pPr>
          </a:lstStyle>
          <a:p>
            <a:pPr fontAlgn="base">
              <a:spcBef>
                <a:spcPct val="0"/>
              </a:spcBef>
              <a:spcAft>
                <a:spcPct val="0"/>
              </a:spcAft>
            </a:pPr>
            <a:fld id="{70D4A7E1-A196-4DA7-A761-7311DCD128A4}" type="slidenum">
              <a:rPr lang="en-US">
                <a:solidFill>
                  <a:srgbClr val="000000"/>
                </a:solidFill>
              </a:rPr>
              <a:pPr fontAlgn="base">
                <a:spcBef>
                  <a:spcPct val="0"/>
                </a:spcBef>
                <a:spcAft>
                  <a:spcPct val="0"/>
                </a:spcAft>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883793211"/>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anose="05000000000000000000"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anose="05000000000000000000"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anose="05000000000000000000"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anose="05000000000000000000"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anose="05000000000000000000"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333DC46-CE3D-4979-9609-3B244242D937}"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defRPr>
            </a:lvl1pPr>
          </a:lstStyle>
          <a:p>
            <a:pPr fontAlgn="base">
              <a:spcBef>
                <a:spcPct val="0"/>
              </a:spcBef>
              <a:spcAft>
                <a:spcPct val="0"/>
              </a:spcAft>
            </a:pPr>
            <a:fld id="{70D4A7E1-A196-4DA7-A761-7311DCD128A4}" type="slidenum">
              <a:rPr lang="en-US">
                <a:solidFill>
                  <a:srgbClr val="000000"/>
                </a:solidFill>
              </a:rPr>
              <a:pPr fontAlgn="base">
                <a:spcBef>
                  <a:spcPct val="0"/>
                </a:spcBef>
                <a:spcAft>
                  <a:spcPct val="0"/>
                </a:spcAft>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839684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anose="05000000000000000000"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anose="05000000000000000000"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anose="05000000000000000000"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anose="05000000000000000000"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anose="05000000000000000000"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9/24/2013</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7.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mit.edu/confluence/display/sapscripts/2013+Year+End+SAP+Support+Pack+Project" TargetMode="External"/><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3" Type="http://schemas.openxmlformats.org/officeDocument/2006/relationships/hyperlink" Target="mailto:rcasey@mit.edu" TargetMode="External"/><Relationship Id="rId2" Type="http://schemas.openxmlformats.org/officeDocument/2006/relationships/notesSlide" Target="../notesSlides/notesSlide14.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8.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hyperlink" Target="https://wikis.mit.edu/confluence/display/sapscripts/2013+Year+End+SAP+Support+Pack+Project" TargetMode="External"/><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Trivial Pursuits</a:t>
            </a:r>
          </a:p>
        </p:txBody>
      </p:sp>
      <p:sp>
        <p:nvSpPr>
          <p:cNvPr id="3075" name="Rectangle 4"/>
          <p:cNvSpPr>
            <a:spLocks noGrp="1" noChangeArrowheads="1"/>
          </p:cNvSpPr>
          <p:nvPr>
            <p:ph type="subTitle" idx="4294967295"/>
          </p:nvPr>
        </p:nvSpPr>
        <p:spPr>
          <a:xfrm>
            <a:off x="2971800" y="3810000"/>
            <a:ext cx="7696200" cy="2057400"/>
          </a:xfrm>
        </p:spPr>
        <p:txBody>
          <a:bodyPr/>
          <a:lstStyle/>
          <a:p>
            <a:endParaRPr lang="en-US" dirty="0" smtClean="0"/>
          </a:p>
          <a:p>
            <a:endParaRPr lang="en-US" dirty="0" smtClean="0"/>
          </a:p>
        </p:txBody>
      </p:sp>
      <p:sp>
        <p:nvSpPr>
          <p:cNvPr id="3076"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sz="3200" b="1">
              <a:solidFill>
                <a:srgbClr val="000000"/>
              </a:solidFill>
            </a:endParaRPr>
          </a:p>
          <a:p>
            <a:pPr algn="ctr" eaLnBrk="0" fontAlgn="base" hangingPunct="0">
              <a:spcBef>
                <a:spcPct val="50000"/>
              </a:spcBef>
              <a:spcAft>
                <a:spcPct val="0"/>
              </a:spcAft>
            </a:pPr>
            <a:endParaRPr lang="en-US" sz="3200">
              <a:solidFill>
                <a:srgbClr val="000000"/>
              </a:solidFill>
            </a:endParaRPr>
          </a:p>
        </p:txBody>
      </p:sp>
      <p:sp>
        <p:nvSpPr>
          <p:cNvPr id="3077"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G</a:t>
            </a:r>
          </a:p>
        </p:txBody>
      </p:sp>
      <p:sp>
        <p:nvSpPr>
          <p:cNvPr id="3078" name="TextBox 6"/>
          <p:cNvSpPr txBox="1">
            <a:spLocks noChangeArrowheads="1"/>
          </p:cNvSpPr>
          <p:nvPr/>
        </p:nvSpPr>
        <p:spPr bwMode="auto">
          <a:xfrm>
            <a:off x="3505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smtClean="0">
                <a:solidFill>
                  <a:srgbClr val="000000"/>
                </a:solidFill>
              </a:rPr>
              <a:t>What's </a:t>
            </a:r>
            <a:r>
              <a:rPr lang="en-US" sz="1600" dirty="0">
                <a:solidFill>
                  <a:srgbClr val="000000"/>
                </a:solidFill>
              </a:rPr>
              <a:t>the most populous country in Africa?</a:t>
            </a:r>
          </a:p>
        </p:txBody>
      </p:sp>
      <p:sp>
        <p:nvSpPr>
          <p:cNvPr id="3079"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E</a:t>
            </a:r>
          </a:p>
        </p:txBody>
      </p:sp>
      <p:sp>
        <p:nvSpPr>
          <p:cNvPr id="3080" name="TextBox 9"/>
          <p:cNvSpPr txBox="1">
            <a:spLocks noChangeArrowheads="1"/>
          </p:cNvSpPr>
          <p:nvPr/>
        </p:nvSpPr>
        <p:spPr bwMode="auto">
          <a:xfrm>
            <a:off x="3505200" y="2590800"/>
            <a:ext cx="5410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smtClean="0">
                <a:solidFill>
                  <a:srgbClr val="000000"/>
                </a:solidFill>
              </a:rPr>
              <a:t>Who </a:t>
            </a:r>
            <a:r>
              <a:rPr lang="en-US" sz="1600" dirty="0">
                <a:solidFill>
                  <a:srgbClr val="000000"/>
                </a:solidFill>
              </a:rPr>
              <a:t>won a best supporting actress </a:t>
            </a:r>
            <a:r>
              <a:rPr lang="en-US" sz="1600" dirty="0" smtClean="0">
                <a:solidFill>
                  <a:srgbClr val="000000"/>
                </a:solidFill>
              </a:rPr>
              <a:t>Oscar </a:t>
            </a:r>
            <a:r>
              <a:rPr lang="en-US" sz="1600" dirty="0">
                <a:solidFill>
                  <a:srgbClr val="000000"/>
                </a:solidFill>
              </a:rPr>
              <a:t>for the 1962 movie the Miracle Worker? </a:t>
            </a:r>
          </a:p>
        </p:txBody>
      </p:sp>
      <p:sp>
        <p:nvSpPr>
          <p:cNvPr id="3081"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H</a:t>
            </a:r>
          </a:p>
        </p:txBody>
      </p:sp>
      <p:sp>
        <p:nvSpPr>
          <p:cNvPr id="3082" name="TextBox 15"/>
          <p:cNvSpPr txBox="1">
            <a:spLocks noChangeArrowheads="1"/>
          </p:cNvSpPr>
          <p:nvPr/>
        </p:nvSpPr>
        <p:spPr bwMode="auto">
          <a:xfrm>
            <a:off x="3505200" y="3236914"/>
            <a:ext cx="5486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smtClean="0">
                <a:solidFill>
                  <a:srgbClr val="000000"/>
                </a:solidFill>
              </a:rPr>
              <a:t>What </a:t>
            </a:r>
            <a:r>
              <a:rPr lang="en-US" sz="1400" dirty="0">
                <a:solidFill>
                  <a:srgbClr val="000000"/>
                </a:solidFill>
              </a:rPr>
              <a:t>state </a:t>
            </a:r>
            <a:r>
              <a:rPr lang="en-US" sz="1400" dirty="0" smtClean="0">
                <a:solidFill>
                  <a:srgbClr val="000000"/>
                </a:solidFill>
              </a:rPr>
              <a:t>did Bobby </a:t>
            </a:r>
            <a:r>
              <a:rPr lang="en-US" sz="1400" dirty="0">
                <a:solidFill>
                  <a:srgbClr val="000000"/>
                </a:solidFill>
              </a:rPr>
              <a:t>Kennedy represent as a U.S. Senator?</a:t>
            </a: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r>
              <a:rPr lang="en-US" dirty="0">
                <a:solidFill>
                  <a:srgbClr val="000000"/>
                </a:solidFill>
                <a:latin typeface="Century Gothic" pitchFamily="34" charset="0"/>
              </a:rPr>
              <a:t>AL</a:t>
            </a:r>
          </a:p>
        </p:txBody>
      </p:sp>
      <p:sp>
        <p:nvSpPr>
          <p:cNvPr id="3084" name="TextBox 17"/>
          <p:cNvSpPr txBox="1">
            <a:spLocks noChangeArrowheads="1"/>
          </p:cNvSpPr>
          <p:nvPr/>
        </p:nvSpPr>
        <p:spPr bwMode="auto">
          <a:xfrm>
            <a:off x="3505200" y="3581400"/>
            <a:ext cx="6477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endParaRPr lang="en-US" sz="1400" dirty="0">
              <a:solidFill>
                <a:srgbClr val="000000"/>
              </a:solidFill>
            </a:endParaRPr>
          </a:p>
          <a:p>
            <a:pPr eaLnBrk="0" fontAlgn="base" hangingPunct="0">
              <a:spcBef>
                <a:spcPct val="0"/>
              </a:spcBef>
              <a:spcAft>
                <a:spcPct val="0"/>
              </a:spcAft>
            </a:pPr>
            <a:r>
              <a:rPr lang="en-US" sz="1400" dirty="0" smtClean="0">
                <a:solidFill>
                  <a:srgbClr val="000000"/>
                </a:solidFill>
              </a:rPr>
              <a:t>Which </a:t>
            </a:r>
            <a:r>
              <a:rPr lang="en-US" sz="1400" dirty="0">
                <a:solidFill>
                  <a:srgbClr val="000000"/>
                </a:solidFill>
              </a:rPr>
              <a:t>came first, the book or the phrase catch-22?</a:t>
            </a:r>
          </a:p>
        </p:txBody>
      </p:sp>
      <p:sp>
        <p:nvSpPr>
          <p:cNvPr id="3085"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dirty="0" smtClean="0">
                <a:solidFill>
                  <a:srgbClr val="000000"/>
                </a:solidFill>
              </a:rPr>
              <a:t>SN</a:t>
            </a:r>
            <a:endParaRPr lang="en-US" dirty="0">
              <a:solidFill>
                <a:srgbClr val="000000"/>
              </a:solidFill>
            </a:endParaRPr>
          </a:p>
        </p:txBody>
      </p:sp>
      <p:sp>
        <p:nvSpPr>
          <p:cNvPr id="3086" name="TextBox 19"/>
          <p:cNvSpPr txBox="1">
            <a:spLocks noChangeArrowheads="1"/>
          </p:cNvSpPr>
          <p:nvPr/>
        </p:nvSpPr>
        <p:spPr bwMode="auto">
          <a:xfrm>
            <a:off x="3505200" y="4416426"/>
            <a:ext cx="594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smtClean="0">
                <a:solidFill>
                  <a:srgbClr val="000000"/>
                </a:solidFill>
              </a:rPr>
              <a:t>What </a:t>
            </a:r>
            <a:r>
              <a:rPr lang="en-US" sz="1400" dirty="0">
                <a:solidFill>
                  <a:srgbClr val="000000"/>
                </a:solidFill>
              </a:rPr>
              <a:t>is the diamond anniversary?</a:t>
            </a:r>
          </a:p>
        </p:txBody>
      </p:sp>
      <p:sp>
        <p:nvSpPr>
          <p:cNvPr id="3087"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SL</a:t>
            </a:r>
          </a:p>
        </p:txBody>
      </p:sp>
      <p:sp>
        <p:nvSpPr>
          <p:cNvPr id="3088" name="TextBox 21"/>
          <p:cNvSpPr txBox="1">
            <a:spLocks noChangeArrowheads="1"/>
          </p:cNvSpPr>
          <p:nvPr/>
        </p:nvSpPr>
        <p:spPr bwMode="auto">
          <a:xfrm>
            <a:off x="3505200" y="5006976"/>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smtClean="0">
                <a:solidFill>
                  <a:srgbClr val="000000"/>
                </a:solidFill>
              </a:rPr>
              <a:t>What </a:t>
            </a:r>
            <a:r>
              <a:rPr lang="en-US" sz="1400" dirty="0">
                <a:solidFill>
                  <a:srgbClr val="000000"/>
                </a:solidFill>
              </a:rPr>
              <a:t>sport might you tick-tack or walk the dog in?</a:t>
            </a:r>
          </a:p>
        </p:txBody>
      </p:sp>
    </p:spTree>
    <p:extLst>
      <p:ext uri="{BB962C8B-B14F-4D97-AF65-F5344CB8AC3E}">
        <p14:creationId xmlns:p14="http://schemas.microsoft.com/office/powerpoint/2010/main" val="3848437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p>
          <a:p>
            <a:pPr eaLnBrk="1" hangingPunct="1">
              <a:buFont typeface="Wingdings" pitchFamily="2" charset="2"/>
              <a:buNone/>
            </a:pPr>
            <a:r>
              <a:rPr lang="en-US" altLang="en-US" sz="2000" dirty="0"/>
              <a:t>	</a:t>
            </a:r>
            <a:r>
              <a:rPr lang="en-US" altLang="en-US" sz="1400" dirty="0"/>
              <a:t>to look at the Project Scope</a:t>
            </a:r>
          </a:p>
          <a:p>
            <a:pPr eaLnBrk="1" hangingPunct="1">
              <a:buFont typeface="Wingdings" pitchFamily="2" charset="2"/>
              <a:buNone/>
            </a:pPr>
            <a:r>
              <a:rPr lang="en-US" altLang="en-US" sz="1400" dirty="0"/>
              <a:t>	to look at the Team Roles &amp; </a:t>
            </a:r>
            <a:r>
              <a:rPr lang="en-US" altLang="en-US" sz="1400" dirty="0" smtClean="0"/>
              <a:t>Responsibilities</a:t>
            </a:r>
          </a:p>
          <a:p>
            <a:pPr eaLnBrk="1" hangingPunct="1">
              <a:buNone/>
            </a:pPr>
            <a:r>
              <a:rPr lang="en-US" altLang="en-US" sz="1400" dirty="0"/>
              <a:t>	to look at the </a:t>
            </a:r>
            <a:r>
              <a:rPr lang="en-US" altLang="en-US" sz="1400" dirty="0" smtClean="0"/>
              <a:t>Schedule</a:t>
            </a:r>
            <a:endParaRPr lang="en-US" altLang="en-US" sz="1400" dirty="0" smtClean="0"/>
          </a:p>
          <a:p>
            <a:pPr eaLnBrk="1" hangingPunct="1">
              <a:buFont typeface="Wingdings" pitchFamily="2" charset="2"/>
              <a:buNone/>
            </a:pPr>
            <a:r>
              <a:rPr lang="en-US" altLang="en-US" sz="1400" dirty="0"/>
              <a:t>	to look at the Technical Landscape</a:t>
            </a:r>
          </a:p>
          <a:p>
            <a:pPr eaLnBrk="1" hangingPunct="1">
              <a:buFont typeface="Wingdings" pitchFamily="2" charset="2"/>
              <a:buNone/>
            </a:pPr>
            <a:r>
              <a:rPr lang="en-US" altLang="en-US" sz="1400" dirty="0"/>
              <a:t>	to look at the Project Transport Management Process</a:t>
            </a:r>
          </a:p>
          <a:p>
            <a:pPr eaLnBrk="1" hangingPunct="1">
              <a:buFont typeface="Wingdings" pitchFamily="2" charset="2"/>
              <a:buNone/>
            </a:pPr>
            <a:r>
              <a:rPr lang="en-US" altLang="en-US" sz="1400" dirty="0"/>
              <a:t>	to look at the Project Testing Plan</a:t>
            </a:r>
          </a:p>
          <a:p>
            <a:pPr eaLnBrk="1" hangingPunct="1">
              <a:buFont typeface="Wingdings" pitchFamily="2" charset="2"/>
              <a:buNone/>
            </a:pPr>
            <a:r>
              <a:rPr lang="en-US" altLang="en-US" sz="1400" dirty="0"/>
              <a:t>	</a:t>
            </a:r>
            <a:endParaRPr lang="en-US" altLang="en-US" sz="1100" b="1" dirty="0">
              <a:solidFill>
                <a:srgbClr val="002060"/>
              </a:solidFill>
            </a:endParaRPr>
          </a:p>
          <a:p>
            <a:pPr marL="469900" lvl="2" indent="-469900" eaLnBrk="1" hangingPunct="1">
              <a:buSzPct val="70000"/>
              <a:buNone/>
            </a:pPr>
            <a:r>
              <a:rPr lang="en-US" altLang="en-US" sz="1100" b="1" dirty="0">
                <a:solidFill>
                  <a:srgbClr val="002060"/>
                </a:solidFill>
                <a:hlinkClick r:id="rId3"/>
              </a:rPr>
              <a:t>https://wikis.mit.edu/confluence/display/sapscripts/2013+Year+End+SAP+Support+Pack+Project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1800" b="1" dirty="0"/>
              <a:t>Other non-support pack project work </a:t>
            </a:r>
            <a:r>
              <a:rPr lang="en-US" altLang="en-US" sz="1400" b="1" dirty="0"/>
              <a:t>(during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200" dirty="0"/>
              <a:t>Facilities System Modernization</a:t>
            </a:r>
          </a:p>
          <a:p>
            <a:pPr lvl="1" eaLnBrk="1" hangingPunct="1">
              <a:spcBef>
                <a:spcPct val="25000"/>
              </a:spcBef>
              <a:buFont typeface="Wingdings" pitchFamily="2" charset="2"/>
              <a:buChar char="v"/>
            </a:pPr>
            <a:endParaRPr lang="en-US" altLang="en-US" sz="1200" dirty="0"/>
          </a:p>
          <a:p>
            <a:pPr lvl="1" eaLnBrk="1" hangingPunct="1">
              <a:spcBef>
                <a:spcPct val="25000"/>
              </a:spcBef>
              <a:buFont typeface="Wingdings" pitchFamily="2" charset="2"/>
              <a:buChar char="v"/>
            </a:pPr>
            <a:r>
              <a:rPr lang="en-US" altLang="en-US" sz="1200" dirty="0"/>
              <a:t>Atlas – JAVA application theme changes</a:t>
            </a:r>
          </a:p>
          <a:p>
            <a:pPr lvl="1" eaLnBrk="1" hangingPunct="1">
              <a:spcBef>
                <a:spcPct val="25000"/>
              </a:spcBef>
              <a:buFont typeface="Wingdings" pitchFamily="2" charset="2"/>
              <a:buChar char="v"/>
            </a:pPr>
            <a:endParaRPr lang="en-US" altLang="en-US" sz="1200" dirty="0"/>
          </a:p>
          <a:p>
            <a:pPr lvl="1" eaLnBrk="1" hangingPunct="1">
              <a:spcBef>
                <a:spcPct val="25000"/>
              </a:spcBef>
              <a:buFont typeface="Wingdings" pitchFamily="2" charset="2"/>
              <a:buChar char="v"/>
            </a:pPr>
            <a:r>
              <a:rPr lang="en-US" altLang="en-US" sz="1200" dirty="0" err="1"/>
              <a:t>SAPweb</a:t>
            </a:r>
            <a:r>
              <a:rPr lang="en-US" altLang="en-US" sz="1200" dirty="0"/>
              <a:t> Help Migration to KB</a:t>
            </a:r>
          </a:p>
          <a:p>
            <a:pPr lvl="1" eaLnBrk="1" hangingPunct="1">
              <a:spcBef>
                <a:spcPct val="25000"/>
              </a:spcBef>
              <a:buFont typeface="Wingdings" pitchFamily="2" charset="2"/>
              <a:buNone/>
            </a:pPr>
            <a:endParaRPr lang="en-US" altLang="en-US" sz="1200" dirty="0"/>
          </a:p>
          <a:p>
            <a:pPr lvl="2" eaLnBrk="1" hangingPunct="1">
              <a:spcBef>
                <a:spcPct val="25000"/>
              </a:spcBef>
              <a:buFont typeface="Wingdings" pitchFamily="2" charset="2"/>
              <a:buNone/>
            </a:pPr>
            <a:r>
              <a:rPr lang="en-US" altLang="en-US" sz="1200" b="1" dirty="0"/>
              <a:t>Other activities</a:t>
            </a:r>
          </a:p>
          <a:p>
            <a:pPr lvl="2" eaLnBrk="1" hangingPunct="1">
              <a:spcBef>
                <a:spcPct val="25000"/>
              </a:spcBef>
              <a:buFont typeface="Wingdings" pitchFamily="2" charset="2"/>
              <a:buNone/>
            </a:pPr>
            <a:endParaRPr lang="en-US" altLang="en-US" sz="1200" b="1" dirty="0"/>
          </a:p>
          <a:p>
            <a:pPr lvl="2" eaLnBrk="1" hangingPunct="1">
              <a:spcBef>
                <a:spcPct val="25000"/>
              </a:spcBef>
              <a:buFont typeface="Wingdings" pitchFamily="2" charset="2"/>
              <a:buChar char="Ø"/>
            </a:pPr>
            <a:r>
              <a:rPr lang="en-US" altLang="en-US" sz="1200" dirty="0" smtClean="0"/>
              <a:t>???</a:t>
            </a:r>
            <a:endParaRPr lang="en-US" altLang="en-US" sz="12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29540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1800" b="1" dirty="0"/>
              <a:t>Identified Risks</a:t>
            </a:r>
          </a:p>
          <a:p>
            <a:pPr lvl="1" eaLnBrk="1" hangingPunct="1">
              <a:spcBef>
                <a:spcPct val="25000"/>
              </a:spcBef>
              <a:buFont typeface="Wingdings" pitchFamily="2" charset="2"/>
              <a:buChar char="v"/>
              <a:defRPr/>
            </a:pPr>
            <a:r>
              <a:rPr lang="en-US" sz="1200" dirty="0"/>
              <a:t>QA Upgrade</a:t>
            </a:r>
          </a:p>
          <a:p>
            <a:pPr lvl="2" eaLnBrk="1" hangingPunct="1">
              <a:spcBef>
                <a:spcPct val="25000"/>
              </a:spcBef>
              <a:buFont typeface="Wingdings" pitchFamily="2" charset="2"/>
              <a:buChar char="v"/>
              <a:defRPr/>
            </a:pPr>
            <a:r>
              <a:rPr lang="en-US" sz="1000" dirty="0" smtClean="0"/>
              <a:t> Scheduled </a:t>
            </a:r>
            <a:r>
              <a:rPr lang="en-US" sz="1000" dirty="0"/>
              <a:t>for </a:t>
            </a:r>
            <a:r>
              <a:rPr lang="en-US" sz="1000" dirty="0" smtClean="0"/>
              <a:t>last </a:t>
            </a:r>
            <a:r>
              <a:rPr lang="en-US" sz="1000" dirty="0"/>
              <a:t>week </a:t>
            </a:r>
            <a:r>
              <a:rPr lang="en-US" sz="1000" dirty="0" smtClean="0"/>
              <a:t>– ran into problems; will try to upgrade by month’s end</a:t>
            </a:r>
            <a:endParaRPr lang="en-US" sz="1000" dirty="0"/>
          </a:p>
          <a:p>
            <a:pPr lvl="2" eaLnBrk="1" hangingPunct="1">
              <a:spcBef>
                <a:spcPct val="25000"/>
              </a:spcBef>
              <a:buFont typeface="Wingdings" pitchFamily="2" charset="2"/>
              <a:buChar char="v"/>
              <a:defRPr/>
            </a:pPr>
            <a:endParaRPr lang="en-US" sz="1200" dirty="0"/>
          </a:p>
          <a:p>
            <a:pPr lvl="1" eaLnBrk="1" hangingPunct="1">
              <a:spcBef>
                <a:spcPct val="25000"/>
              </a:spcBef>
              <a:buFont typeface="Wingdings" pitchFamily="2" charset="2"/>
              <a:buChar char="v"/>
              <a:defRPr/>
            </a:pPr>
            <a:r>
              <a:rPr lang="en-US" sz="1200" dirty="0"/>
              <a:t>Two Phase Testing Approach</a:t>
            </a:r>
          </a:p>
          <a:p>
            <a:pPr lvl="2" eaLnBrk="1" hangingPunct="1">
              <a:spcBef>
                <a:spcPct val="25000"/>
              </a:spcBef>
              <a:buFont typeface="Wingdings" pitchFamily="2" charset="2"/>
              <a:buChar char="Ø"/>
              <a:defRPr/>
            </a:pPr>
            <a:r>
              <a:rPr lang="en-US" sz="1200" dirty="0"/>
              <a:t>Requires tight coordination and resource availability between the Business &amp; IS&amp;T</a:t>
            </a:r>
          </a:p>
          <a:p>
            <a:pPr lvl="2" eaLnBrk="1" hangingPunct="1">
              <a:spcBef>
                <a:spcPct val="25000"/>
              </a:spcBef>
              <a:buFont typeface="Wingdings" pitchFamily="2" charset="2"/>
              <a:buChar char="Ø"/>
              <a:defRPr/>
            </a:pPr>
            <a:r>
              <a:rPr lang="en-US" sz="1200" dirty="0"/>
              <a:t>But … we have three years experience with this approach</a:t>
            </a:r>
          </a:p>
          <a:p>
            <a:pPr lvl="2" eaLnBrk="1" hangingPunct="1">
              <a:spcBef>
                <a:spcPct val="25000"/>
              </a:spcBef>
              <a:buFont typeface="Wingdings" pitchFamily="2" charset="2"/>
              <a:buChar char="Ø"/>
              <a:defRPr/>
            </a:pPr>
            <a:endParaRPr lang="en-US" sz="1200" dirty="0"/>
          </a:p>
          <a:p>
            <a:pPr lvl="1" eaLnBrk="1" hangingPunct="1">
              <a:spcBef>
                <a:spcPct val="25000"/>
              </a:spcBef>
              <a:buFont typeface="Wingdings" pitchFamily="2" charset="2"/>
              <a:buChar char="v"/>
              <a:defRPr/>
            </a:pPr>
            <a:r>
              <a:rPr lang="en-US" sz="1200" dirty="0"/>
              <a:t>Resource availability for the project (both Business &amp; IS&amp;T)</a:t>
            </a:r>
          </a:p>
          <a:p>
            <a:pPr marL="471487" lvl="1" indent="0" eaLnBrk="1" hangingPunct="1">
              <a:spcBef>
                <a:spcPct val="25000"/>
              </a:spcBef>
              <a:buNone/>
              <a:defRPr/>
            </a:pPr>
            <a:r>
              <a:rPr lang="en-US" sz="1200" dirty="0"/>
              <a:t> </a:t>
            </a:r>
          </a:p>
          <a:p>
            <a:pPr lvl="1" eaLnBrk="1" hangingPunct="1">
              <a:spcBef>
                <a:spcPct val="25000"/>
              </a:spcBef>
              <a:buFont typeface="Wingdings" pitchFamily="2" charset="2"/>
              <a:buChar char="v"/>
              <a:defRPr/>
            </a:pPr>
            <a:r>
              <a:rPr lang="en-US" sz="1200" dirty="0"/>
              <a:t>Delay of implementation of pre-Support Pack Projects</a:t>
            </a:r>
            <a:endParaRPr lang="en-US" sz="1000" dirty="0"/>
          </a:p>
          <a:p>
            <a:pPr lvl="2" eaLnBrk="1" hangingPunct="1">
              <a:spcBef>
                <a:spcPct val="25000"/>
              </a:spcBef>
              <a:buFont typeface="Wingdings" pitchFamily="2" charset="2"/>
              <a:buChar char="Ø"/>
              <a:defRPr/>
            </a:pPr>
            <a:r>
              <a:rPr lang="en-US" sz="1000" dirty="0"/>
              <a:t>OE (scheduled for  October)</a:t>
            </a:r>
          </a:p>
          <a:p>
            <a:pPr lvl="2" eaLnBrk="1" hangingPunct="1">
              <a:spcBef>
                <a:spcPct val="25000"/>
              </a:spcBef>
              <a:buFont typeface="Wingdings" pitchFamily="2" charset="2"/>
              <a:buChar char="Ø"/>
              <a:defRPr/>
            </a:pPr>
            <a:endParaRPr lang="en-US" sz="1000" dirty="0"/>
          </a:p>
          <a:p>
            <a:pPr lvl="1" eaLnBrk="1" hangingPunct="1">
              <a:spcBef>
                <a:spcPct val="25000"/>
              </a:spcBef>
              <a:buFont typeface="Wingdings" pitchFamily="2" charset="2"/>
              <a:buChar char="Ø"/>
              <a:defRPr/>
            </a:pPr>
            <a:r>
              <a:rPr lang="en-US" sz="1200" dirty="0"/>
              <a:t>Impacts from other requested updates</a:t>
            </a:r>
            <a:endParaRPr lang="en-US" sz="1000" dirty="0"/>
          </a:p>
          <a:p>
            <a:pPr lvl="2" eaLnBrk="1" hangingPunct="1">
              <a:spcBef>
                <a:spcPct val="25000"/>
              </a:spcBef>
              <a:buFont typeface="Wingdings" pitchFamily="2" charset="2"/>
              <a:buChar char="Ø"/>
              <a:defRPr/>
            </a:pPr>
            <a:r>
              <a:rPr lang="en-US" sz="1000" dirty="0"/>
              <a:t>Atlas Java Application </a:t>
            </a:r>
          </a:p>
          <a:p>
            <a:pPr lvl="2" eaLnBrk="1" hangingPunct="1">
              <a:spcBef>
                <a:spcPct val="25000"/>
              </a:spcBef>
              <a:buFont typeface="Wingdings" pitchFamily="2" charset="2"/>
              <a:buChar char="Ø"/>
              <a:defRPr/>
            </a:pPr>
            <a:r>
              <a:rPr lang="en-US" sz="1000" dirty="0"/>
              <a:t>PM Modernization Project</a:t>
            </a:r>
          </a:p>
          <a:p>
            <a:pPr lvl="2" eaLnBrk="1" hangingPunct="1">
              <a:spcBef>
                <a:spcPct val="25000"/>
              </a:spcBef>
              <a:buFont typeface="Wingdings" pitchFamily="2" charset="2"/>
              <a:buChar char="Ø"/>
              <a:defRPr/>
            </a:pPr>
            <a:r>
              <a:rPr lang="en-US" sz="1000" dirty="0" err="1" smtClean="0"/>
              <a:t>SAPweb</a:t>
            </a:r>
            <a:r>
              <a:rPr lang="en-US" sz="1000" smtClean="0"/>
              <a:t> Help </a:t>
            </a:r>
            <a:r>
              <a:rPr lang="en-US" sz="1000" dirty="0"/>
              <a:t>Migration to KB </a:t>
            </a:r>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622256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sp>
        <p:nvSpPr>
          <p:cNvPr id="12293" name="Rectangle 3"/>
          <p:cNvSpPr>
            <a:spLocks noGrp="1" noChangeArrowheads="1"/>
          </p:cNvSpPr>
          <p:nvPr>
            <p:ph type="body" idx="1"/>
          </p:nvPr>
        </p:nvSpPr>
        <p:spPr/>
        <p:txBody>
          <a:bodyPr/>
          <a:lstStyle/>
          <a:p>
            <a:pPr>
              <a:buFont typeface="Wingdings" pitchFamily="2" charset="2"/>
              <a:buChar char="Ø"/>
            </a:pPr>
            <a:r>
              <a:rPr lang="en-US" altLang="en-US" sz="1600" dirty="0"/>
              <a:t>Now </a:t>
            </a:r>
            <a:r>
              <a:rPr lang="en-US" altLang="en-US" sz="1600" dirty="0" smtClean="0"/>
              <a:t>– October : </a:t>
            </a:r>
            <a:r>
              <a:rPr lang="en-US" altLang="en-US" sz="1600" dirty="0"/>
              <a:t>Plan, convert/create/update test scripts in QC, move pending support &amp; project work into production</a:t>
            </a:r>
          </a:p>
          <a:p>
            <a:pPr>
              <a:buFont typeface="Wingdings" pitchFamily="2" charset="2"/>
              <a:buChar char="Ø"/>
            </a:pPr>
            <a:r>
              <a:rPr lang="en-US" altLang="en-US" sz="1600" dirty="0" smtClean="0"/>
              <a:t>10/10/2013 : SAP </a:t>
            </a:r>
            <a:r>
              <a:rPr lang="en-US" altLang="en-US" sz="1600" dirty="0"/>
              <a:t>release of year end base level support pack</a:t>
            </a:r>
          </a:p>
          <a:p>
            <a:pPr>
              <a:buFont typeface="Wingdings" pitchFamily="2" charset="2"/>
              <a:buChar char="Ø"/>
            </a:pPr>
            <a:r>
              <a:rPr lang="en-US" altLang="en-US" sz="1600" u="sng" dirty="0"/>
              <a:t>10/21/2013</a:t>
            </a:r>
            <a:r>
              <a:rPr lang="en-US" altLang="en-US" sz="1600" dirty="0"/>
              <a:t> </a:t>
            </a:r>
            <a:r>
              <a:rPr lang="en-US" altLang="en-US" sz="1600" dirty="0" smtClean="0"/>
              <a:t>: End </a:t>
            </a:r>
            <a:r>
              <a:rPr lang="en-US" altLang="en-US" sz="1600" dirty="0"/>
              <a:t>of day production snapshot to be used to refresh test environments </a:t>
            </a:r>
          </a:p>
          <a:p>
            <a:pPr>
              <a:buFont typeface="Wingdings" pitchFamily="2" charset="2"/>
              <a:buChar char="Ø"/>
            </a:pPr>
            <a:r>
              <a:rPr lang="en-US" altLang="en-US" sz="1600" dirty="0">
                <a:solidFill>
                  <a:schemeClr val="accent1"/>
                </a:solidFill>
              </a:rPr>
              <a:t>10/19/2013 </a:t>
            </a:r>
            <a:r>
              <a:rPr lang="en-US" altLang="en-US" sz="1600" dirty="0" smtClean="0">
                <a:solidFill>
                  <a:schemeClr val="accent1"/>
                </a:solidFill>
              </a:rPr>
              <a:t>: </a:t>
            </a:r>
            <a:r>
              <a:rPr lang="en-US" altLang="en-US" sz="1600" dirty="0">
                <a:solidFill>
                  <a:schemeClr val="accent1"/>
                </a:solidFill>
              </a:rPr>
              <a:t>Development Freeze begins</a:t>
            </a:r>
          </a:p>
          <a:p>
            <a:pPr>
              <a:buFont typeface="Wingdings" pitchFamily="2" charset="2"/>
              <a:buChar char="Ø"/>
            </a:pPr>
            <a:r>
              <a:rPr lang="en-US" altLang="en-US" sz="1600" dirty="0">
                <a:solidFill>
                  <a:srgbClr val="FF0000"/>
                </a:solidFill>
              </a:rPr>
              <a:t>10/31/2013 </a:t>
            </a:r>
            <a:r>
              <a:rPr lang="en-US" altLang="en-US" sz="1600" dirty="0" smtClean="0">
                <a:solidFill>
                  <a:srgbClr val="FF0000"/>
                </a:solidFill>
              </a:rPr>
              <a:t>: </a:t>
            </a:r>
            <a:r>
              <a:rPr lang="en-US" altLang="en-US" sz="1600" dirty="0">
                <a:solidFill>
                  <a:srgbClr val="FF0000"/>
                </a:solidFill>
              </a:rPr>
              <a:t>Last date to implement support &amp; enhancement changes until freeze ends on 12/5/2012</a:t>
            </a:r>
          </a:p>
          <a:p>
            <a:pPr>
              <a:buFont typeface="Wingdings" pitchFamily="2" charset="2"/>
              <a:buChar char="Ø"/>
            </a:pPr>
            <a:r>
              <a:rPr lang="en-US" altLang="en-US" sz="1600" dirty="0"/>
              <a:t>10/25/2013 - </a:t>
            </a:r>
            <a:r>
              <a:rPr lang="en-US" altLang="en-US" sz="1600" dirty="0" smtClean="0"/>
              <a:t>11/1/2013 : </a:t>
            </a:r>
            <a:r>
              <a:rPr lang="en-US" altLang="en-US" sz="1600" dirty="0"/>
              <a:t>Unit test</a:t>
            </a:r>
          </a:p>
          <a:p>
            <a:pPr>
              <a:buFont typeface="Wingdings" pitchFamily="2" charset="2"/>
              <a:buChar char="Ø"/>
            </a:pPr>
            <a:r>
              <a:rPr lang="en-US" altLang="en-US" sz="1600" dirty="0"/>
              <a:t>11/4/2013 - </a:t>
            </a:r>
            <a:r>
              <a:rPr lang="en-US" altLang="en-US" sz="1600" dirty="0" smtClean="0"/>
              <a:t>12/1/2013 : </a:t>
            </a:r>
            <a:r>
              <a:rPr lang="en-US" altLang="en-US" sz="1600" dirty="0"/>
              <a:t>System Integration Test </a:t>
            </a:r>
          </a:p>
          <a:p>
            <a:pPr>
              <a:buFont typeface="Wingdings" pitchFamily="2" charset="2"/>
              <a:buChar char="Ø"/>
            </a:pPr>
            <a:r>
              <a:rPr lang="en-US" altLang="en-US" sz="2800" b="1" dirty="0">
                <a:solidFill>
                  <a:srgbClr val="00B050"/>
                </a:solidFill>
              </a:rPr>
              <a:t>12/7/2013 - </a:t>
            </a:r>
            <a:r>
              <a:rPr lang="en-US" altLang="en-US" sz="2800" b="1" dirty="0" smtClean="0">
                <a:solidFill>
                  <a:srgbClr val="00B050"/>
                </a:solidFill>
              </a:rPr>
              <a:t>12/8/2013 :</a:t>
            </a:r>
            <a:r>
              <a:rPr lang="en-US" altLang="en-US" sz="2800" dirty="0" smtClean="0">
                <a:solidFill>
                  <a:srgbClr val="00B050"/>
                </a:solidFill>
              </a:rPr>
              <a:t> </a:t>
            </a:r>
            <a:r>
              <a:rPr lang="en-US" altLang="en-US" sz="2800" b="1" dirty="0">
                <a:solidFill>
                  <a:srgbClr val="00B050"/>
                </a:solidFill>
              </a:rPr>
              <a:t>Go-live weekend!</a:t>
            </a:r>
            <a:endParaRPr lang="en-US" altLang="en-US" sz="2800" dirty="0">
              <a:solidFill>
                <a:srgbClr val="00B050"/>
              </a:solidFill>
            </a:endParaRPr>
          </a:p>
          <a:p>
            <a:pPr>
              <a:buFont typeface="Wingdings" pitchFamily="2" charset="2"/>
              <a:buChar char="Ø"/>
            </a:pPr>
            <a:r>
              <a:rPr lang="en-US" altLang="en-US" sz="1600" dirty="0"/>
              <a:t>12/11/2013 </a:t>
            </a:r>
            <a:r>
              <a:rPr lang="en-US" altLang="en-US" sz="1600" dirty="0" smtClean="0"/>
              <a:t>: Development </a:t>
            </a:r>
            <a:r>
              <a:rPr lang="en-US" altLang="en-US" sz="1600" dirty="0"/>
              <a:t>Freeze ends</a:t>
            </a:r>
          </a:p>
          <a:p>
            <a:pPr eaLnBrk="1" hangingPunct="1">
              <a:buFont typeface="Wingdings" pitchFamily="2" charset="2"/>
              <a:buNone/>
            </a:pPr>
            <a:endParaRPr lang="en-US" altLang="en-US" dirty="0" smtClean="0"/>
          </a:p>
        </p:txBody>
      </p:sp>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14</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a:p>
          <a:p>
            <a:pPr lvl="1" eaLnBrk="1" hangingPunct="1">
              <a:buClr>
                <a:schemeClr val="bg2"/>
              </a:buClr>
              <a:buSzPct val="90000"/>
              <a:buFont typeface="Wingdings" pitchFamily="2" charset="2"/>
              <a:buChar char="q"/>
            </a:pPr>
            <a:r>
              <a:rPr lang="en-US" altLang="en-US" sz="2000"/>
              <a:t>Finish System changes currently in the pipeline</a:t>
            </a:r>
          </a:p>
          <a:p>
            <a:pPr lvl="1" eaLnBrk="1" hangingPunct="1">
              <a:buClr>
                <a:schemeClr val="bg2"/>
              </a:buClr>
              <a:buSzPct val="90000"/>
              <a:buFont typeface="Wingdings" pitchFamily="2" charset="2"/>
              <a:buChar char="q"/>
            </a:pPr>
            <a:r>
              <a:rPr lang="en-US" altLang="en-US" sz="2000"/>
              <a:t>Unit test Spreadsheet (google docs)</a:t>
            </a:r>
          </a:p>
          <a:p>
            <a:pPr lvl="1" eaLnBrk="1" hangingPunct="1">
              <a:buClr>
                <a:schemeClr val="bg2"/>
              </a:buClr>
              <a:buSzPct val="90000"/>
              <a:buFont typeface="Wingdings" pitchFamily="2" charset="2"/>
              <a:buChar char="q"/>
            </a:pPr>
            <a:r>
              <a:rPr lang="en-US" altLang="en-US" sz="2000"/>
              <a:t>Test Planning</a:t>
            </a:r>
          </a:p>
          <a:p>
            <a:pPr lvl="1" eaLnBrk="1" hangingPunct="1">
              <a:buClr>
                <a:schemeClr val="bg2"/>
              </a:buClr>
              <a:buSzPct val="90000"/>
              <a:buFont typeface="Wingdings" pitchFamily="2" charset="2"/>
              <a:buChar char="q"/>
            </a:pPr>
            <a:r>
              <a:rPr lang="en-US" altLang="en-US" sz="2000"/>
              <a:t>System preparation</a:t>
            </a:r>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Frank Quern				Bart Dahlstrom</a:t>
            </a:r>
          </a:p>
          <a:p>
            <a:pPr eaLnBrk="1" hangingPunct="1">
              <a:lnSpc>
                <a:spcPct val="80000"/>
              </a:lnSpc>
              <a:spcBef>
                <a:spcPct val="0"/>
              </a:spcBef>
              <a:spcAft>
                <a:spcPct val="25000"/>
              </a:spcAft>
              <a:buFont typeface="Wingdings" pitchFamily="2" charset="2"/>
              <a:buNone/>
            </a:pPr>
            <a:r>
              <a:rPr lang="en-US" altLang="en-US" sz="1800" dirty="0"/>
              <a:t>	X2-4512				x3-9605</a:t>
            </a:r>
          </a:p>
          <a:p>
            <a:pPr eaLnBrk="1" hangingPunct="1">
              <a:lnSpc>
                <a:spcPct val="80000"/>
              </a:lnSpc>
              <a:spcBef>
                <a:spcPct val="0"/>
              </a:spcBef>
              <a:spcAft>
                <a:spcPct val="25000"/>
              </a:spcAft>
              <a:buFont typeface="Wingdings" pitchFamily="2" charset="2"/>
              <a:buNone/>
            </a:pPr>
            <a:r>
              <a:rPr lang="en-US" altLang="en-US" sz="1800" dirty="0"/>
              <a:t>	</a:t>
            </a:r>
            <a:r>
              <a:rPr lang="en-US" altLang="en-US" sz="1800" dirty="0">
                <a:hlinkClick r:id="rId3"/>
              </a:rPr>
              <a:t>fquern@mit.edu</a:t>
            </a:r>
            <a:r>
              <a:rPr lang="en-US" altLang="en-US" sz="1800" dirty="0"/>
              <a:t>			</a:t>
            </a:r>
            <a:r>
              <a:rPr lang="en-US" altLang="en-US" sz="1800" dirty="0">
                <a:hlinkClick r:id="rId3"/>
              </a:rPr>
              <a:t>bartd@mit.edu</a:t>
            </a:r>
            <a:r>
              <a:rPr lang="en-US" altLang="en-US" sz="1800" dirty="0"/>
              <a:t>						</a:t>
            </a:r>
          </a:p>
          <a:p>
            <a:pPr algn="ctr" eaLnBrk="1" hangingPunct="1">
              <a:lnSpc>
                <a:spcPct val="80000"/>
              </a:lnSpc>
              <a:buFont typeface="Wingdings" pitchFamily="2" charset="2"/>
              <a:buNone/>
            </a:pPr>
            <a:endParaRPr lang="en-US" altLang="en-US" sz="1800" dirty="0"/>
          </a:p>
          <a:p>
            <a:pPr algn="ctr" eaLnBrk="1" hangingPunct="1">
              <a:lnSpc>
                <a:spcPct val="80000"/>
              </a:lnSpc>
              <a:buFont typeface="Wingdings" pitchFamily="2" charset="2"/>
              <a:buNone/>
            </a:pPr>
            <a:r>
              <a:rPr lang="en-US" altLang="en-US" sz="1800" dirty="0"/>
              <a:t>OR</a:t>
            </a:r>
          </a:p>
          <a:p>
            <a:pPr algn="ctr" eaLnBrk="1" hangingPunct="1">
              <a:lnSpc>
                <a:spcPct val="80000"/>
              </a:lnSpc>
              <a:buFont typeface="Wingdings" pitchFamily="2" charset="2"/>
              <a:buNone/>
            </a:pPr>
            <a:r>
              <a:rPr lang="en-US" altLang="en-US" sz="1800" dirty="0"/>
              <a:t>Your SAP testing team coordinator:</a:t>
            </a:r>
          </a:p>
          <a:p>
            <a:pPr algn="ctr" eaLnBrk="1" hangingPunct="1">
              <a:lnSpc>
                <a:spcPct val="80000"/>
              </a:lnSpc>
              <a:buFont typeface="Wingdings" pitchFamily="2" charset="2"/>
              <a:buNone/>
            </a:pPr>
            <a:endParaRPr lang="en-US" altLang="en-US" sz="1800" dirty="0"/>
          </a:p>
          <a:p>
            <a:pPr algn="ctr" eaLnBrk="1" hangingPunct="1">
              <a:lnSpc>
                <a:spcPct val="80000"/>
              </a:lnSpc>
              <a:buFont typeface="Wingdings" pitchFamily="2" charset="2"/>
              <a:buNone/>
            </a:pPr>
            <a:r>
              <a:rPr lang="en-US" altLang="en-US" sz="1800" dirty="0"/>
              <a:t>HR-Payroll: Desiree Roberts</a:t>
            </a:r>
          </a:p>
          <a:p>
            <a:pPr algn="ctr" eaLnBrk="1" hangingPunct="1">
              <a:lnSpc>
                <a:spcPct val="80000"/>
              </a:lnSpc>
              <a:buFont typeface="Wingdings" pitchFamily="2" charset="2"/>
              <a:buNone/>
            </a:pPr>
            <a:r>
              <a:rPr lang="en-US" altLang="en-US" sz="1800" dirty="0"/>
              <a:t>Financial-Logistics-EHS: Ken Le Vie</a:t>
            </a:r>
          </a:p>
        </p:txBody>
      </p:sp>
    </p:spTree>
    <p:extLst>
      <p:ext uri="{BB962C8B-B14F-4D97-AF65-F5344CB8AC3E}">
        <p14:creationId xmlns:p14="http://schemas.microsoft.com/office/powerpoint/2010/main" val="2374370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8229600" cy="1143000"/>
          </a:xfrm>
        </p:spPr>
        <p:txBody>
          <a:bodyPr/>
          <a:lstStyle/>
          <a:p>
            <a:pPr algn="ctr"/>
            <a:r>
              <a:rPr lang="en-US" sz="4800" i="1">
                <a:latin typeface="Freestyle Script" pitchFamily="66" charset="0"/>
              </a:rPr>
              <a:t/>
            </a:r>
            <a:br>
              <a:rPr lang="en-US" sz="4800" i="1">
                <a:latin typeface="Freestyle Script" pitchFamily="66" charset="0"/>
              </a:rPr>
            </a:br>
            <a:r>
              <a:rPr lang="en-US" sz="4800" i="1">
                <a:latin typeface="Freestyle Script" pitchFamily="66" charset="0"/>
              </a:rPr>
              <a:t>And the answers are …</a:t>
            </a:r>
          </a:p>
        </p:txBody>
      </p:sp>
      <p:sp>
        <p:nvSpPr>
          <p:cNvPr id="4099" name="Rectangle 4"/>
          <p:cNvSpPr>
            <a:spLocks noGrp="1" noChangeArrowheads="1"/>
          </p:cNvSpPr>
          <p:nvPr>
            <p:ph type="subTitle" idx="4294967295"/>
          </p:nvPr>
        </p:nvSpPr>
        <p:spPr>
          <a:xfrm>
            <a:off x="2971800" y="3810000"/>
            <a:ext cx="7696200" cy="2057400"/>
          </a:xfrm>
        </p:spPr>
        <p:txBody>
          <a:bodyPr/>
          <a:lstStyle/>
          <a:p>
            <a:endParaRPr lang="en-US" smtClean="0"/>
          </a:p>
          <a:p>
            <a:endParaRPr lang="en-US" smtClean="0"/>
          </a:p>
        </p:txBody>
      </p:sp>
      <p:sp>
        <p:nvSpPr>
          <p:cNvPr id="4100"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sz="3200" b="1">
              <a:solidFill>
                <a:srgbClr val="000000"/>
              </a:solidFill>
            </a:endParaRPr>
          </a:p>
          <a:p>
            <a:pPr algn="ctr" eaLnBrk="0" fontAlgn="base" hangingPunct="0">
              <a:spcBef>
                <a:spcPct val="50000"/>
              </a:spcBef>
              <a:spcAft>
                <a:spcPct val="0"/>
              </a:spcAft>
            </a:pPr>
            <a:endParaRPr lang="en-US" sz="3200">
              <a:solidFill>
                <a:srgbClr val="000000"/>
              </a:solidFill>
            </a:endParaRPr>
          </a:p>
        </p:txBody>
      </p:sp>
      <p:sp>
        <p:nvSpPr>
          <p:cNvPr id="4101"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G</a:t>
            </a:r>
          </a:p>
        </p:txBody>
      </p:sp>
      <p:sp>
        <p:nvSpPr>
          <p:cNvPr id="4102" name="TextBox 6"/>
          <p:cNvSpPr txBox="1">
            <a:spLocks noChangeArrowheads="1"/>
          </p:cNvSpPr>
          <p:nvPr/>
        </p:nvSpPr>
        <p:spPr bwMode="auto">
          <a:xfrm>
            <a:off x="3505200" y="1981200"/>
            <a:ext cx="563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a:solidFill>
                  <a:srgbClr val="000000"/>
                </a:solidFill>
              </a:rPr>
              <a:t>What's the most populous country in Africa? </a:t>
            </a:r>
          </a:p>
          <a:p>
            <a:pPr eaLnBrk="0" fontAlgn="base" hangingPunct="0">
              <a:spcBef>
                <a:spcPct val="0"/>
              </a:spcBef>
              <a:spcAft>
                <a:spcPct val="0"/>
              </a:spcAft>
            </a:pPr>
            <a:r>
              <a:rPr lang="en-US" sz="1600" b="1" dirty="0">
                <a:solidFill>
                  <a:srgbClr val="000000"/>
                </a:solidFill>
              </a:rPr>
              <a:t>Nigeria</a:t>
            </a:r>
          </a:p>
        </p:txBody>
      </p:sp>
      <p:sp>
        <p:nvSpPr>
          <p:cNvPr id="4103"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E</a:t>
            </a:r>
          </a:p>
        </p:txBody>
      </p:sp>
      <p:sp>
        <p:nvSpPr>
          <p:cNvPr id="4104" name="TextBox 9"/>
          <p:cNvSpPr txBox="1">
            <a:spLocks noChangeArrowheads="1"/>
          </p:cNvSpPr>
          <p:nvPr/>
        </p:nvSpPr>
        <p:spPr bwMode="auto">
          <a:xfrm>
            <a:off x="3505200" y="2590800"/>
            <a:ext cx="5638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600" dirty="0">
                <a:solidFill>
                  <a:srgbClr val="000000"/>
                </a:solidFill>
              </a:rPr>
              <a:t>W</a:t>
            </a:r>
            <a:r>
              <a:rPr lang="en-US" sz="1600" dirty="0" smtClean="0">
                <a:solidFill>
                  <a:srgbClr val="000000"/>
                </a:solidFill>
              </a:rPr>
              <a:t>ho </a:t>
            </a:r>
            <a:r>
              <a:rPr lang="en-US" sz="1600" dirty="0">
                <a:solidFill>
                  <a:srgbClr val="000000"/>
                </a:solidFill>
              </a:rPr>
              <a:t>won a best supporting actress </a:t>
            </a:r>
            <a:r>
              <a:rPr lang="en-US" sz="1600" dirty="0" smtClean="0">
                <a:solidFill>
                  <a:srgbClr val="000000"/>
                </a:solidFill>
              </a:rPr>
              <a:t>Oscar </a:t>
            </a:r>
            <a:r>
              <a:rPr lang="en-US" sz="1600" dirty="0">
                <a:solidFill>
                  <a:srgbClr val="000000"/>
                </a:solidFill>
              </a:rPr>
              <a:t>for the 1962 movie the Miracle Worker?</a:t>
            </a:r>
          </a:p>
          <a:p>
            <a:pPr eaLnBrk="0" fontAlgn="base" hangingPunct="0">
              <a:spcBef>
                <a:spcPct val="0"/>
              </a:spcBef>
              <a:spcAft>
                <a:spcPct val="0"/>
              </a:spcAft>
            </a:pPr>
            <a:r>
              <a:rPr lang="en-US" sz="1600" b="1" dirty="0">
                <a:solidFill>
                  <a:srgbClr val="000000"/>
                </a:solidFill>
              </a:rPr>
              <a:t>Patty Duke</a:t>
            </a:r>
          </a:p>
        </p:txBody>
      </p:sp>
      <p:sp>
        <p:nvSpPr>
          <p:cNvPr id="4105"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 H</a:t>
            </a:r>
          </a:p>
        </p:txBody>
      </p:sp>
      <p:sp>
        <p:nvSpPr>
          <p:cNvPr id="4106" name="TextBox 15"/>
          <p:cNvSpPr txBox="1">
            <a:spLocks noChangeArrowheads="1"/>
          </p:cNvSpPr>
          <p:nvPr/>
        </p:nvSpPr>
        <p:spPr bwMode="auto">
          <a:xfrm>
            <a:off x="3505200" y="3273426"/>
            <a:ext cx="5943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smtClean="0">
                <a:solidFill>
                  <a:srgbClr val="000000"/>
                </a:solidFill>
              </a:rPr>
              <a:t>What </a:t>
            </a:r>
            <a:r>
              <a:rPr lang="en-US" sz="1400" dirty="0">
                <a:solidFill>
                  <a:srgbClr val="000000"/>
                </a:solidFill>
              </a:rPr>
              <a:t>state </a:t>
            </a:r>
            <a:r>
              <a:rPr lang="en-US" sz="1400" dirty="0" smtClean="0">
                <a:solidFill>
                  <a:srgbClr val="000000"/>
                </a:solidFill>
              </a:rPr>
              <a:t>did Bobby </a:t>
            </a:r>
            <a:r>
              <a:rPr lang="en-US" sz="1400" dirty="0">
                <a:solidFill>
                  <a:srgbClr val="000000"/>
                </a:solidFill>
              </a:rPr>
              <a:t>Kennedy represent as a U.S. Senator? </a:t>
            </a:r>
          </a:p>
          <a:p>
            <a:pPr eaLnBrk="0" fontAlgn="base" hangingPunct="0">
              <a:spcBef>
                <a:spcPct val="0"/>
              </a:spcBef>
              <a:spcAft>
                <a:spcPct val="0"/>
              </a:spcAft>
            </a:pPr>
            <a:r>
              <a:rPr lang="en-US" sz="1400" b="1" dirty="0">
                <a:solidFill>
                  <a:srgbClr val="000000"/>
                </a:solidFill>
              </a:rPr>
              <a:t>New York</a:t>
            </a:r>
          </a:p>
        </p:txBody>
      </p:sp>
      <p:sp>
        <p:nvSpPr>
          <p:cNvPr id="17" name="Oval 16"/>
          <p:cNvSpPr/>
          <p:nvPr/>
        </p:nvSpPr>
        <p:spPr bwMode="auto">
          <a:xfrm>
            <a:off x="2695575" y="3938588"/>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r>
              <a:rPr lang="en-US" dirty="0">
                <a:solidFill>
                  <a:srgbClr val="000000"/>
                </a:solidFill>
                <a:latin typeface="Century Gothic" pitchFamily="34" charset="0"/>
              </a:rPr>
              <a:t>AL</a:t>
            </a:r>
          </a:p>
        </p:txBody>
      </p:sp>
      <p:sp>
        <p:nvSpPr>
          <p:cNvPr id="4108" name="TextBox 17"/>
          <p:cNvSpPr txBox="1">
            <a:spLocks noChangeArrowheads="1"/>
          </p:cNvSpPr>
          <p:nvPr/>
        </p:nvSpPr>
        <p:spPr bwMode="auto">
          <a:xfrm>
            <a:off x="3505200" y="3760789"/>
            <a:ext cx="6477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endParaRPr lang="en-US" sz="1400" dirty="0">
              <a:solidFill>
                <a:srgbClr val="000000"/>
              </a:solidFill>
            </a:endParaRPr>
          </a:p>
          <a:p>
            <a:pPr eaLnBrk="0" fontAlgn="base" hangingPunct="0">
              <a:spcBef>
                <a:spcPct val="0"/>
              </a:spcBef>
              <a:spcAft>
                <a:spcPct val="0"/>
              </a:spcAft>
            </a:pPr>
            <a:r>
              <a:rPr lang="en-US" sz="1400" dirty="0" smtClean="0">
                <a:solidFill>
                  <a:srgbClr val="000000"/>
                </a:solidFill>
              </a:rPr>
              <a:t>Which </a:t>
            </a:r>
            <a:r>
              <a:rPr lang="en-US" sz="1400" dirty="0">
                <a:solidFill>
                  <a:srgbClr val="000000"/>
                </a:solidFill>
              </a:rPr>
              <a:t>came first, the book or the phrase catch-22? </a:t>
            </a:r>
          </a:p>
          <a:p>
            <a:pPr eaLnBrk="0" fontAlgn="base" hangingPunct="0">
              <a:spcBef>
                <a:spcPct val="0"/>
              </a:spcBef>
              <a:spcAft>
                <a:spcPct val="0"/>
              </a:spcAft>
            </a:pPr>
            <a:r>
              <a:rPr lang="en-US" sz="1400" b="1" dirty="0">
                <a:solidFill>
                  <a:srgbClr val="000000"/>
                </a:solidFill>
              </a:rPr>
              <a:t>The </a:t>
            </a:r>
            <a:r>
              <a:rPr lang="en-US" sz="1400" b="1" dirty="0" smtClean="0">
                <a:solidFill>
                  <a:srgbClr val="000000"/>
                </a:solidFill>
              </a:rPr>
              <a:t>book</a:t>
            </a:r>
            <a:endParaRPr lang="en-US" sz="1400" b="1" dirty="0">
              <a:solidFill>
                <a:srgbClr val="000000"/>
              </a:solidFill>
            </a:endParaRPr>
          </a:p>
        </p:txBody>
      </p:sp>
      <p:sp>
        <p:nvSpPr>
          <p:cNvPr id="4109" name="Oval 18"/>
          <p:cNvSpPr>
            <a:spLocks noChangeArrowheads="1"/>
          </p:cNvSpPr>
          <p:nvPr/>
        </p:nvSpPr>
        <p:spPr bwMode="auto">
          <a:xfrm>
            <a:off x="2667000" y="45339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SN</a:t>
            </a:r>
          </a:p>
        </p:txBody>
      </p:sp>
      <p:sp>
        <p:nvSpPr>
          <p:cNvPr id="4110" name="TextBox 19"/>
          <p:cNvSpPr txBox="1">
            <a:spLocks noChangeArrowheads="1"/>
          </p:cNvSpPr>
          <p:nvPr/>
        </p:nvSpPr>
        <p:spPr bwMode="auto">
          <a:xfrm>
            <a:off x="3505200" y="4606926"/>
            <a:ext cx="5943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smtClean="0">
                <a:solidFill>
                  <a:srgbClr val="000000"/>
                </a:solidFill>
              </a:rPr>
              <a:t>What </a:t>
            </a:r>
            <a:r>
              <a:rPr lang="en-US" sz="1400" dirty="0">
                <a:solidFill>
                  <a:srgbClr val="000000"/>
                </a:solidFill>
              </a:rPr>
              <a:t>is the diamond anniversary? </a:t>
            </a:r>
          </a:p>
          <a:p>
            <a:pPr eaLnBrk="0" fontAlgn="base" hangingPunct="0">
              <a:spcBef>
                <a:spcPct val="0"/>
              </a:spcBef>
              <a:spcAft>
                <a:spcPct val="0"/>
              </a:spcAft>
            </a:pPr>
            <a:r>
              <a:rPr lang="en-US" sz="1400" b="1" dirty="0" smtClean="0">
                <a:solidFill>
                  <a:srgbClr val="000000"/>
                </a:solidFill>
              </a:rPr>
              <a:t>Sixtieth</a:t>
            </a:r>
            <a:endParaRPr lang="en-US" sz="1400" dirty="0">
              <a:solidFill>
                <a:srgbClr val="000000"/>
              </a:solidFill>
            </a:endParaRPr>
          </a:p>
        </p:txBody>
      </p:sp>
      <p:sp>
        <p:nvSpPr>
          <p:cNvPr id="4111" name="Oval 20"/>
          <p:cNvSpPr>
            <a:spLocks noChangeArrowheads="1"/>
          </p:cNvSpPr>
          <p:nvPr/>
        </p:nvSpPr>
        <p:spPr bwMode="auto">
          <a:xfrm>
            <a:off x="2667000" y="51435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a:solidFill>
                  <a:srgbClr val="000000"/>
                </a:solidFill>
              </a:rPr>
              <a:t>SL</a:t>
            </a:r>
          </a:p>
        </p:txBody>
      </p:sp>
      <p:sp>
        <p:nvSpPr>
          <p:cNvPr id="4112" name="TextBox 21"/>
          <p:cNvSpPr txBox="1">
            <a:spLocks noChangeArrowheads="1"/>
          </p:cNvSpPr>
          <p:nvPr/>
        </p:nvSpPr>
        <p:spPr bwMode="auto">
          <a:xfrm>
            <a:off x="3505200" y="5180014"/>
            <a:ext cx="6553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0" fontAlgn="base" hangingPunct="0">
              <a:spcBef>
                <a:spcPct val="0"/>
              </a:spcBef>
              <a:spcAft>
                <a:spcPct val="0"/>
              </a:spcAft>
            </a:pPr>
            <a:r>
              <a:rPr lang="en-US" sz="1400" dirty="0" smtClean="0">
                <a:solidFill>
                  <a:srgbClr val="000000"/>
                </a:solidFill>
              </a:rPr>
              <a:t>What </a:t>
            </a:r>
            <a:r>
              <a:rPr lang="en-US" sz="1400" dirty="0">
                <a:solidFill>
                  <a:srgbClr val="000000"/>
                </a:solidFill>
              </a:rPr>
              <a:t>sport might you tick-tack or walk the dog in? </a:t>
            </a:r>
          </a:p>
          <a:p>
            <a:pPr eaLnBrk="0" fontAlgn="base" hangingPunct="0">
              <a:spcBef>
                <a:spcPct val="0"/>
              </a:spcBef>
              <a:spcAft>
                <a:spcPct val="0"/>
              </a:spcAft>
            </a:pPr>
            <a:r>
              <a:rPr lang="en-US" sz="1400" b="1" dirty="0" smtClean="0">
                <a:solidFill>
                  <a:srgbClr val="000000"/>
                </a:solidFill>
              </a:rPr>
              <a:t>Skateboarding</a:t>
            </a:r>
            <a:endParaRPr lang="en-US" sz="1400" dirty="0">
              <a:solidFill>
                <a:srgbClr val="000000"/>
              </a:solidFill>
            </a:endParaRPr>
          </a:p>
        </p:txBody>
      </p:sp>
    </p:spTree>
    <p:extLst>
      <p:ext uri="{BB962C8B-B14F-4D97-AF65-F5344CB8AC3E}">
        <p14:creationId xmlns:p14="http://schemas.microsoft.com/office/powerpoint/2010/main" val="351702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2">
                                            <p:txEl>
                                              <p:pRg st="1" end="1"/>
                                            </p:txEl>
                                          </p:spTgt>
                                        </p:tgtEl>
                                        <p:attrNameLst>
                                          <p:attrName>style.visibility</p:attrName>
                                        </p:attrNameLst>
                                      </p:cBhvr>
                                      <p:to>
                                        <p:strVal val="visible"/>
                                      </p:to>
                                    </p:set>
                                    <p:animEffect transition="in" filter="fade">
                                      <p:cBhvr>
                                        <p:cTn id="7" dur="500"/>
                                        <p:tgtEl>
                                          <p:spTgt spid="41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4">
                                            <p:txEl>
                                              <p:pRg st="1" end="1"/>
                                            </p:txEl>
                                          </p:spTgt>
                                        </p:tgtEl>
                                        <p:attrNameLst>
                                          <p:attrName>style.visibility</p:attrName>
                                        </p:attrNameLst>
                                      </p:cBhvr>
                                      <p:to>
                                        <p:strVal val="visible"/>
                                      </p:to>
                                    </p:set>
                                    <p:animEffect transition="in" filter="fade">
                                      <p:cBhvr>
                                        <p:cTn id="12" dur="500"/>
                                        <p:tgtEl>
                                          <p:spTgt spid="41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06">
                                            <p:txEl>
                                              <p:pRg st="1" end="1"/>
                                            </p:txEl>
                                          </p:spTgt>
                                        </p:tgtEl>
                                        <p:attrNameLst>
                                          <p:attrName>style.visibility</p:attrName>
                                        </p:attrNameLst>
                                      </p:cBhvr>
                                      <p:to>
                                        <p:strVal val="visible"/>
                                      </p:to>
                                    </p:set>
                                    <p:animEffect transition="in" filter="fade">
                                      <p:cBhvr>
                                        <p:cTn id="17" dur="500"/>
                                        <p:tgtEl>
                                          <p:spTgt spid="41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08">
                                            <p:txEl>
                                              <p:pRg st="2" end="2"/>
                                            </p:txEl>
                                          </p:spTgt>
                                        </p:tgtEl>
                                        <p:attrNameLst>
                                          <p:attrName>style.visibility</p:attrName>
                                        </p:attrNameLst>
                                      </p:cBhvr>
                                      <p:to>
                                        <p:strVal val="visible"/>
                                      </p:to>
                                    </p:set>
                                    <p:animEffect transition="in" filter="fade">
                                      <p:cBhvr>
                                        <p:cTn id="22" dur="500"/>
                                        <p:tgtEl>
                                          <p:spTgt spid="410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10">
                                            <p:txEl>
                                              <p:pRg st="1" end="1"/>
                                            </p:txEl>
                                          </p:spTgt>
                                        </p:tgtEl>
                                        <p:attrNameLst>
                                          <p:attrName>style.visibility</p:attrName>
                                        </p:attrNameLst>
                                      </p:cBhvr>
                                      <p:to>
                                        <p:strVal val="visible"/>
                                      </p:to>
                                    </p:set>
                                    <p:animEffect transition="in" filter="fade">
                                      <p:cBhvr>
                                        <p:cTn id="27" dur="500"/>
                                        <p:tgtEl>
                                          <p:spTgt spid="4110">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4112">
                                            <p:txEl>
                                              <p:pRg st="1" end="1"/>
                                            </p:txEl>
                                          </p:spTgt>
                                        </p:tgtEl>
                                        <p:attrNameLst>
                                          <p:attrName>style.visibility</p:attrName>
                                        </p:attrNameLst>
                                      </p:cBhvr>
                                      <p:to>
                                        <p:strVal val="visible"/>
                                      </p:to>
                                    </p:set>
                                    <p:anim calcmode="lin" valueType="num">
                                      <p:cBhvr additive="base">
                                        <p:cTn id="32" dur="500" fill="hold"/>
                                        <p:tgtEl>
                                          <p:spTgt spid="4112">
                                            <p:txEl>
                                              <p:pRg st="1" end="1"/>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11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&amp; Enhancements</a:t>
            </a:r>
            <a:endParaRPr lang="en-US" dirty="0"/>
          </a:p>
        </p:txBody>
      </p:sp>
      <p:sp>
        <p:nvSpPr>
          <p:cNvPr id="3" name="Date Placeholder 2"/>
          <p:cNvSpPr>
            <a:spLocks noGrp="1"/>
          </p:cNvSpPr>
          <p:nvPr>
            <p:ph type="dt" sz="half" idx="10"/>
          </p:nvPr>
        </p:nvSpPr>
        <p:spPr/>
        <p:txBody>
          <a:bodyPr/>
          <a:lstStyle/>
          <a:p>
            <a:pPr>
              <a:defRPr/>
            </a:pPr>
            <a:fld id="{3C078D2B-B1B9-41CD-A17F-6CC0231AD4E4}" type="datetime1">
              <a:rPr lang="en-US" smtClean="0">
                <a:solidFill>
                  <a:srgbClr val="000000"/>
                </a:solidFill>
              </a:rPr>
              <a:pPr>
                <a:defRPr/>
              </a:pPr>
              <a:t>9/24/2013</a:t>
            </a:fld>
            <a:endParaRPr lang="en-US">
              <a:solidFill>
                <a:srgbClr val="000000"/>
              </a:solidFill>
            </a:endParaRPr>
          </a:p>
        </p:txBody>
      </p:sp>
      <p:sp>
        <p:nvSpPr>
          <p:cNvPr id="4" name="Slide Number Placeholder 3"/>
          <p:cNvSpPr>
            <a:spLocks noGrp="1"/>
          </p:cNvSpPr>
          <p:nvPr>
            <p:ph type="sldNum" sz="quarter" idx="12"/>
          </p:nvPr>
        </p:nvSpPr>
        <p:spPr/>
        <p:txBody>
          <a:bodyPr/>
          <a:lstStyle/>
          <a:p>
            <a:fld id="{FD3A7E3A-63B0-423A-8752-F9F48893F8CA}" type="slidenum">
              <a:rPr lang="en-US" smtClean="0">
                <a:solidFill>
                  <a:srgbClr val="000000"/>
                </a:solidFill>
              </a:rPr>
              <a:pPr/>
              <a:t>3</a:t>
            </a:fld>
            <a:endParaRPr lang="en-US">
              <a:solidFill>
                <a:srgbClr val="000000"/>
              </a:solidFill>
            </a:endParaRPr>
          </a:p>
        </p:txBody>
      </p:sp>
      <p:graphicFrame>
        <p:nvGraphicFramePr>
          <p:cNvPr id="5" name="Chart 4"/>
          <p:cNvGraphicFramePr>
            <a:graphicFrameLocks/>
          </p:cNvGraphicFramePr>
          <p:nvPr/>
        </p:nvGraphicFramePr>
        <p:xfrm>
          <a:off x="3810000" y="20574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97125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24, 2013</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2013 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IS&amp;T</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9/24/2013</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5</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Support Packs</a:t>
            </a:r>
          </a:p>
          <a:p>
            <a:pPr eaLnBrk="1" hangingPunct="1">
              <a:lnSpc>
                <a:spcPct val="90000"/>
              </a:lnSpc>
              <a:spcBef>
                <a:spcPct val="0"/>
              </a:spcBef>
              <a:spcAft>
                <a:spcPct val="25000"/>
              </a:spcAft>
              <a:buSzTx/>
              <a:buFont typeface="Wingdings" pitchFamily="2" charset="2"/>
              <a:buNone/>
            </a:pPr>
            <a:endParaRPr lang="en-US" altLang="en-US" sz="2000"/>
          </a:p>
          <a:p>
            <a:pPr lvl="1" eaLnBrk="1" hangingPunct="1">
              <a:lnSpc>
                <a:spcPct val="90000"/>
              </a:lnSpc>
              <a:spcBef>
                <a:spcPct val="0"/>
              </a:spcBef>
              <a:spcAft>
                <a:spcPct val="25000"/>
              </a:spcAft>
              <a:buSzTx/>
              <a:buFont typeface="Wingdings" pitchFamily="2" charset="2"/>
              <a:buChar char="v"/>
            </a:pPr>
            <a:r>
              <a:rPr lang="en-US" altLang="en-US" sz="180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a:p>
          <a:p>
            <a:pPr lvl="1" eaLnBrk="1" hangingPunct="1">
              <a:lnSpc>
                <a:spcPct val="90000"/>
              </a:lnSpc>
              <a:spcBef>
                <a:spcPct val="0"/>
              </a:spcBef>
              <a:spcAft>
                <a:spcPct val="25000"/>
              </a:spcAft>
              <a:buSzTx/>
              <a:buFont typeface="Wingdings" pitchFamily="2" charset="2"/>
              <a:buChar char="v"/>
            </a:pPr>
            <a:r>
              <a:rPr lang="en-US" altLang="en-US" sz="180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a:t> </a:t>
            </a:r>
          </a:p>
          <a:p>
            <a:pPr lvl="1" eaLnBrk="1" hangingPunct="1">
              <a:lnSpc>
                <a:spcPct val="90000"/>
              </a:lnSpc>
              <a:spcBef>
                <a:spcPct val="0"/>
              </a:spcBef>
              <a:spcAft>
                <a:spcPct val="25000"/>
              </a:spcAft>
              <a:buSzTx/>
              <a:buFont typeface="Wingdings" pitchFamily="2" charset="2"/>
              <a:buChar char="v"/>
            </a:pPr>
            <a:r>
              <a:rPr lang="en-US" altLang="en-US" sz="180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9/24/2013</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9/13/2013</a:t>
            </a:r>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09/24/2013</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09/25/2013</a:t>
            </a:r>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a:t>Core Team</a:t>
            </a:r>
          </a:p>
          <a:p>
            <a:pPr lvl="2" eaLnBrk="1" hangingPunct="1">
              <a:lnSpc>
                <a:spcPct val="90000"/>
              </a:lnSpc>
              <a:spcBef>
                <a:spcPct val="25000"/>
              </a:spcBef>
              <a:buFont typeface="Wingdings" pitchFamily="2" charset="2"/>
              <a:buChar char="Ø"/>
            </a:pPr>
            <a:r>
              <a:rPr lang="en-US" altLang="en-US" sz="1400" dirty="0"/>
              <a:t>Test Coordinators -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wiki</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hlinkClick r:id="rId3"/>
              </a:rPr>
              <a:t>https://wikis.mit.edu/confluence/display/sapscripts/2013+Year+End+SAP+Support+Pack+Project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Frank Quern (fquern@mit.edu)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53</TotalTime>
  <Words>554</Words>
  <Application>Microsoft Office PowerPoint</Application>
  <PresentationFormat>Custom</PresentationFormat>
  <Paragraphs>206</Paragraphs>
  <Slides>15</Slides>
  <Notes>14</Notes>
  <HiddenSlides>0</HiddenSlides>
  <MMClips>0</MMClips>
  <ScaleCrop>false</ScaleCrop>
  <HeadingPairs>
    <vt:vector size="4" baseType="variant">
      <vt:variant>
        <vt:lpstr>Theme</vt:lpstr>
      </vt:variant>
      <vt:variant>
        <vt:i4>13</vt:i4>
      </vt:variant>
      <vt:variant>
        <vt:lpstr>Slide Titles</vt:lpstr>
      </vt:variant>
      <vt:variant>
        <vt:i4>15</vt:i4>
      </vt:variant>
    </vt:vector>
  </HeadingPairs>
  <TitlesOfParts>
    <vt:vector size="28" baseType="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11_Quadrant</vt:lpstr>
      <vt:lpstr>12_Quadrant</vt:lpstr>
      <vt:lpstr>Trivial Pursuits</vt:lpstr>
      <vt:lpstr> And the answers are …</vt:lpstr>
      <vt:lpstr>Support &amp; Enhancements</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Questions?</vt:lpstr>
    </vt:vector>
  </TitlesOfParts>
  <Company>Massachusetts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Massachusetts  Institute of Technology</cp:lastModifiedBy>
  <cp:revision>19</cp:revision>
  <dcterms:created xsi:type="dcterms:W3CDTF">2013-09-23T00:32:24Z</dcterms:created>
  <dcterms:modified xsi:type="dcterms:W3CDTF">2013-09-24T16:25:36Z</dcterms:modified>
</cp:coreProperties>
</file>