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9"/>
  </p:notesMasterIdLst>
  <p:sldIdLst>
    <p:sldId id="510" r:id="rId2"/>
    <p:sldId id="493" r:id="rId3"/>
    <p:sldId id="256" r:id="rId4"/>
    <p:sldId id="316" r:id="rId5"/>
    <p:sldId id="502" r:id="rId6"/>
    <p:sldId id="515" r:id="rId7"/>
    <p:sldId id="516" r:id="rId8"/>
    <p:sldId id="507" r:id="rId9"/>
    <p:sldId id="500" r:id="rId10"/>
    <p:sldId id="511" r:id="rId11"/>
    <p:sldId id="498" r:id="rId12"/>
    <p:sldId id="513" r:id="rId13"/>
    <p:sldId id="517" r:id="rId14"/>
    <p:sldId id="514" r:id="rId15"/>
    <p:sldId id="490" r:id="rId16"/>
    <p:sldId id="456" r:id="rId17"/>
    <p:sldId id="501" r:id="rId18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>
        <p:scale>
          <a:sx n="100" d="100"/>
          <a:sy n="100" d="100"/>
        </p:scale>
        <p:origin x="-384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39F2290-2B5B-4E1D-88E3-B09FADDDBF0A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12850" y="708025"/>
            <a:ext cx="4724400" cy="3543300"/>
          </a:xfrm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A9E5167-7A80-4ED9-9A5A-37F23BD7B41F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AC9544-C021-4E16-A172-E9A791DE73A5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DC2D906-C68B-4E1C-89FA-FFC8DF494753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6586AD-6524-4073-85E5-F6053156DB5A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12850" y="708025"/>
            <a:ext cx="4724400" cy="35433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3F58943-6924-4EA4-B761-36E87689687A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462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12850" y="708025"/>
            <a:ext cx="4724400" cy="3543300"/>
          </a:xfrm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3089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70662" indent="-296408" defTabSz="983089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85634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59887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134141" indent="-237127" defTabSz="983089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60839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3082648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556902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4031155" indent="-237127" defTabSz="9830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AF7F050-5561-4783-ABDA-53100C53E054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11/11/2013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qualitycenter.mit.edu:8443/qcbin/start_a.htm" TargetMode="External"/><Relationship Id="rId4" Type="http://schemas.openxmlformats.org/officeDocument/2006/relationships/hyperlink" Target="https://wikis.mit.edu/confluence/display/sapscripts/2013+Year+End+SAP+Support+Pack+Projec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3+Year+End+SAP+Support+Pack+Projec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3+Year+End+SAP+Support+Pack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s.mit.edu/confluence/display/sapscripts/2013+Year+End+SAP+Support+Pack+Projec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takes place every July in Pamplona?</a:t>
            </a:r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</a:t>
            </a:r>
            <a:r>
              <a:rPr lang="en-US" sz="1400" dirty="0"/>
              <a:t>comedian was born Allen Stewart Konigsberg?</a:t>
            </a:r>
            <a:endParaRPr lang="en-US" sz="14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</a:t>
            </a:r>
            <a:r>
              <a:rPr lang="en-US" sz="1400" dirty="0"/>
              <a:t>has to be produced in a writ of habeas corpus?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</a:t>
            </a:r>
            <a:r>
              <a:rPr lang="en-US" sz="1400" dirty="0"/>
              <a:t>novel has the ghost of Catherine appearing to Mr. Lockwood?</a:t>
            </a:r>
            <a:endParaRPr lang="en-US" sz="1400" dirty="0"/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What's </a:t>
            </a:r>
            <a:r>
              <a:rPr lang="en-US" sz="1400" dirty="0"/>
              <a:t>the great and proud claim to fame of Thomas Crapper?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</a:t>
            </a:r>
            <a:r>
              <a:rPr lang="en-US" sz="1400" dirty="0"/>
              <a:t>much does Ventnor Avenue cost in Monopoly?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484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11/11/2013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dirty="0" smtClean="0"/>
              <a:t>Test </a:t>
            </a:r>
            <a:r>
              <a:rPr lang="en-US" sz="2000" b="1" dirty="0" smtClean="0"/>
              <a:t>Status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1600" dirty="0"/>
              <a:t>Let’s look at the </a:t>
            </a:r>
            <a:r>
              <a:rPr lang="en-US" sz="1600" dirty="0" smtClean="0"/>
              <a:t>Test Plan page </a:t>
            </a:r>
            <a:r>
              <a:rPr lang="en-US" sz="1600" dirty="0"/>
              <a:t>on the wiki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endParaRPr lang="en-US" sz="1200" dirty="0">
              <a:hlinkClick r:id="rId3"/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1200" dirty="0">
                <a:hlinkClick r:id="rId4"/>
              </a:rPr>
              <a:t>https://</a:t>
            </a:r>
            <a:r>
              <a:rPr lang="en-US" sz="1200" dirty="0" smtClean="0">
                <a:hlinkClick r:id="rId4"/>
              </a:rPr>
              <a:t>2013_SAP_Support_Packs</a:t>
            </a:r>
            <a:endParaRPr lang="en-US" sz="2000" b="1" dirty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endParaRPr lang="en-US" sz="1600" dirty="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dirty="0" smtClean="0"/>
              <a:t>Some testing details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200" dirty="0" smtClean="0">
                <a:hlinkClick r:id="rId5"/>
              </a:rPr>
              <a:t>Quality Center (QC)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90524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0BA28A1-C8E0-4B51-9AA5-5A59EF72FF8A}" type="datetime1">
              <a:rPr lang="en-US" smtClean="0">
                <a:latin typeface="Arial" charset="0"/>
              </a:rPr>
              <a:pPr/>
              <a:t>11/11/2013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A19702-FBF7-49F5-B622-49553D5498AA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Recap</a:t>
            </a:r>
            <a:br>
              <a:rPr lang="en-US" sz="2400" smtClean="0"/>
            </a:br>
            <a:r>
              <a:rPr lang="en-US" sz="1600" smtClean="0"/>
              <a:t>(continued)</a:t>
            </a:r>
            <a:endParaRPr lang="en-US" sz="2400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If I find an issue during testing how do I report it?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		- let’s go back to the wiki … 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3"/>
              </a:rPr>
              <a:t>https://2013_SAP_Support_Packs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11/11/2013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400866"/>
              </p:ext>
            </p:extLst>
          </p:nvPr>
        </p:nvGraphicFramePr>
        <p:xfrm>
          <a:off x="2590800" y="2743200"/>
          <a:ext cx="4419599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445894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11/14/12)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45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74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11/11/2013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 smtClean="0"/>
              <a:t>High Level Timeline</a:t>
            </a:r>
            <a:endParaRPr lang="en-US" altLang="en-US" sz="3200" dirty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Now </a:t>
            </a:r>
            <a:r>
              <a:rPr lang="en-US" altLang="en-US" sz="1600" dirty="0" smtClean="0"/>
              <a:t>– October : </a:t>
            </a:r>
            <a:r>
              <a:rPr lang="en-US" altLang="en-US" sz="1600" dirty="0"/>
              <a:t>Plan, convert/create/update test scripts in QC, move pending support &amp; project work into production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10/10/2013 : SAP </a:t>
            </a:r>
            <a:r>
              <a:rPr lang="en-US" altLang="en-US" sz="1600" dirty="0"/>
              <a:t>release of year end base level support pack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u="sng" dirty="0"/>
              <a:t>10/21/2013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: End </a:t>
            </a:r>
            <a:r>
              <a:rPr lang="en-US" altLang="en-US" sz="1600" dirty="0"/>
              <a:t>of day production snapshot to be used to refresh test environments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chemeClr val="accent1"/>
                </a:solidFill>
              </a:rPr>
              <a:t>10/19/2013 </a:t>
            </a:r>
            <a:r>
              <a:rPr lang="en-US" altLang="en-US" sz="1600" dirty="0" smtClean="0">
                <a:solidFill>
                  <a:schemeClr val="accent1"/>
                </a:solidFill>
              </a:rPr>
              <a:t>: </a:t>
            </a:r>
            <a:r>
              <a:rPr lang="en-US" altLang="en-US" sz="1600" dirty="0">
                <a:solidFill>
                  <a:schemeClr val="accent1"/>
                </a:solidFill>
              </a:rPr>
              <a:t>Development Freeze begins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rgbClr val="FF0000"/>
                </a:solidFill>
              </a:rPr>
              <a:t>10/31/2013 </a:t>
            </a:r>
            <a:r>
              <a:rPr lang="en-US" altLang="en-US" sz="1600" dirty="0" smtClean="0">
                <a:solidFill>
                  <a:srgbClr val="FF0000"/>
                </a:solidFill>
              </a:rPr>
              <a:t>: </a:t>
            </a:r>
            <a:r>
              <a:rPr lang="en-US" altLang="en-US" sz="1600" dirty="0">
                <a:solidFill>
                  <a:srgbClr val="FF0000"/>
                </a:solidFill>
              </a:rPr>
              <a:t>Last date to implement support &amp; enhancement changes until freeze ends on 12/5/2012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10/25/2013 - </a:t>
            </a:r>
            <a:r>
              <a:rPr lang="en-US" altLang="en-US" sz="1600" dirty="0" smtClean="0"/>
              <a:t>11/1/2013 : </a:t>
            </a:r>
            <a:r>
              <a:rPr lang="en-US" altLang="en-US" sz="1600" dirty="0"/>
              <a:t>Unit test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dirty="0"/>
              <a:t>11/4/2013 - </a:t>
            </a:r>
            <a:r>
              <a:rPr lang="en-US" altLang="en-US" dirty="0" smtClean="0"/>
              <a:t>12/1/2013 : </a:t>
            </a:r>
            <a:r>
              <a:rPr lang="en-US" altLang="en-US" dirty="0"/>
              <a:t>System Integration Test</a:t>
            </a:r>
            <a:r>
              <a:rPr lang="en-US" altLang="en-US" sz="1600" dirty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1600" b="1" dirty="0">
                <a:solidFill>
                  <a:srgbClr val="00B050"/>
                </a:solidFill>
              </a:rPr>
              <a:t>12/7/2013 - </a:t>
            </a:r>
            <a:r>
              <a:rPr lang="en-US" altLang="en-US" sz="1600" b="1" dirty="0" smtClean="0">
                <a:solidFill>
                  <a:srgbClr val="00B050"/>
                </a:solidFill>
              </a:rPr>
              <a:t>12/8/2013 :</a:t>
            </a:r>
            <a:r>
              <a:rPr lang="en-US" altLang="en-US" sz="1600" dirty="0" smtClean="0">
                <a:solidFill>
                  <a:srgbClr val="00B050"/>
                </a:solidFill>
              </a:rPr>
              <a:t> </a:t>
            </a:r>
            <a:r>
              <a:rPr lang="en-US" altLang="en-US" sz="1600" b="1" dirty="0">
                <a:solidFill>
                  <a:srgbClr val="00B050"/>
                </a:solidFill>
              </a:rPr>
              <a:t>Go-live </a:t>
            </a:r>
            <a:r>
              <a:rPr lang="en-US" altLang="en-US" sz="1600" b="1" dirty="0" smtClean="0">
                <a:solidFill>
                  <a:srgbClr val="00B050"/>
                </a:solidFill>
              </a:rPr>
              <a:t>weekend!</a:t>
            </a:r>
            <a:endParaRPr lang="en-US" altLang="en-US" sz="16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12/11/2013 </a:t>
            </a:r>
            <a:r>
              <a:rPr lang="en-US" altLang="en-US" sz="1600" dirty="0" smtClean="0"/>
              <a:t>: Development </a:t>
            </a:r>
            <a:r>
              <a:rPr lang="en-US" altLang="en-US" sz="1600" dirty="0"/>
              <a:t>Freeze ends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70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CFABB07-6247-4411-974F-63550D0FB41A}" type="datetime1">
              <a:rPr lang="en-US" smtClean="0">
                <a:latin typeface="Arial" charset="0"/>
              </a:rPr>
              <a:pPr/>
              <a:t>11/11/2013</a:t>
            </a:fld>
            <a:endParaRPr lang="en-US" smtClean="0"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7838E4A-6364-4959-A56F-1ED05F7BE9F6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Next Steps</a:t>
            </a:r>
          </a:p>
        </p:txBody>
      </p:sp>
      <p:sp>
        <p:nvSpPr>
          <p:cNvPr id="1434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800" dirty="0" smtClean="0"/>
              <a:t>Now - </a:t>
            </a:r>
            <a:r>
              <a:rPr lang="en-US" sz="1800" dirty="0" smtClean="0"/>
              <a:t>11/25/2013 </a:t>
            </a:r>
            <a:r>
              <a:rPr lang="en-US" sz="1800" dirty="0" smtClean="0"/>
              <a:t>Complete SI/UA Testing (Business &amp; IS&amp;T) 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11/26/2013 </a:t>
            </a:r>
            <a:r>
              <a:rPr lang="en-US" sz="1800" dirty="0" smtClean="0"/>
              <a:t>- </a:t>
            </a:r>
            <a:r>
              <a:rPr lang="en-US" sz="1800" dirty="0" smtClean="0"/>
              <a:t>12/02/2013 </a:t>
            </a:r>
            <a:r>
              <a:rPr lang="en-US" sz="1800" dirty="0" smtClean="0"/>
              <a:t>Retest of any outstanding issue resolutions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Prepare go-live (All)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11/27/2013 </a:t>
            </a:r>
            <a:r>
              <a:rPr lang="en-US" sz="1800" dirty="0" smtClean="0"/>
              <a:t>– </a:t>
            </a:r>
            <a:r>
              <a:rPr lang="en-US" sz="1800" dirty="0" err="1" smtClean="0"/>
              <a:t>SAPbiz</a:t>
            </a:r>
            <a:r>
              <a:rPr lang="en-US" sz="1800" dirty="0" smtClean="0"/>
              <a:t> (Review cut-over plan)  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12/6/2012 (after 5pm) </a:t>
            </a:r>
            <a:r>
              <a:rPr lang="en-US" sz="1800" b="1" dirty="0" smtClean="0">
                <a:solidFill>
                  <a:srgbClr val="00B050"/>
                </a:solidFill>
              </a:rPr>
              <a:t>- </a:t>
            </a:r>
            <a:r>
              <a:rPr lang="en-US" sz="1800" b="1" dirty="0" smtClean="0">
                <a:solidFill>
                  <a:srgbClr val="00B050"/>
                </a:solidFill>
              </a:rPr>
              <a:t>12/8/2012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73939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1981200" y="2024062"/>
            <a:ext cx="5638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environment </a:t>
            </a:r>
            <a:r>
              <a:rPr lang="en-US" sz="1600" dirty="0" smtClean="0"/>
              <a:t>are </a:t>
            </a:r>
            <a:r>
              <a:rPr lang="en-US" sz="1600" dirty="0"/>
              <a:t>we </a:t>
            </a:r>
            <a:r>
              <a:rPr lang="en-US" sz="1600" dirty="0" smtClean="0"/>
              <a:t>testing </a:t>
            </a:r>
            <a:r>
              <a:rPr lang="en-US" sz="1600" dirty="0"/>
              <a:t>in?</a:t>
            </a:r>
          </a:p>
        </p:txBody>
      </p:sp>
      <p:sp>
        <p:nvSpPr>
          <p:cNvPr id="19463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1981200" y="2664023"/>
            <a:ext cx="4419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When should we have our testing complete?</a:t>
            </a:r>
            <a:endParaRPr lang="en-US" sz="1400" dirty="0"/>
          </a:p>
        </p:txBody>
      </p:sp>
      <p:sp>
        <p:nvSpPr>
          <p:cNvPr id="19465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9466" name="TextBox 15"/>
          <p:cNvSpPr txBox="1">
            <a:spLocks noChangeArrowheads="1"/>
          </p:cNvSpPr>
          <p:nvPr/>
        </p:nvSpPr>
        <p:spPr bwMode="auto">
          <a:xfrm>
            <a:off x="1981200" y="3237011"/>
            <a:ext cx="472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do I a report an issue?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9468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/>
          </a:p>
          <a:p>
            <a:r>
              <a:rPr lang="en-US" sz="1400"/>
              <a:t>Where can I find project related information?</a:t>
            </a:r>
          </a:p>
        </p:txBody>
      </p:sp>
      <p:sp>
        <p:nvSpPr>
          <p:cNvPr id="19469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9470" name="TextBox 19"/>
          <p:cNvSpPr txBox="1">
            <a:spLocks noChangeArrowheads="1"/>
          </p:cNvSpPr>
          <p:nvPr/>
        </p:nvSpPr>
        <p:spPr bwMode="auto">
          <a:xfrm>
            <a:off x="1981200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What’s our completion rate so far?</a:t>
            </a:r>
            <a:endParaRPr lang="en-US" sz="1400" dirty="0"/>
          </a:p>
        </p:txBody>
      </p:sp>
      <p:sp>
        <p:nvSpPr>
          <p:cNvPr id="19471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9472" name="TextBox 21"/>
          <p:cNvSpPr txBox="1">
            <a:spLocks noChangeArrowheads="1"/>
          </p:cNvSpPr>
          <p:nvPr/>
        </p:nvSpPr>
        <p:spPr bwMode="auto">
          <a:xfrm>
            <a:off x="1981200" y="5006975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C0CA45C-C5C7-41F3-8AA8-7BA7AB53B7AC}" type="datetime1">
              <a:rPr lang="en-US" smtClean="0">
                <a:latin typeface="Arial" charset="0"/>
              </a:rPr>
              <a:pPr/>
              <a:t>11/11/2013</a:t>
            </a:fld>
            <a:endParaRPr lang="en-US" smtClean="0">
              <a:latin typeface="Arial" charset="0"/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4164D81-AF4F-4295-B50D-DEA487793B51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 (HRP): Desiree Roberts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(FLE): Ken Le Vie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running of the bulls …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11/11/2013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17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1600" dirty="0" smtClean="0"/>
              <a:t>Support Packs are Coming!</a:t>
            </a:r>
          </a:p>
          <a:p>
            <a:pPr algn="ctr"/>
            <a:r>
              <a:rPr lang="en-US" dirty="0" smtClean="0"/>
              <a:t>Support Packs are Coming!</a:t>
            </a:r>
          </a:p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833563"/>
            <a:ext cx="4362450" cy="2922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What takes place every July in Pamplona? </a:t>
            </a:r>
            <a:endParaRPr lang="en-US" sz="1600" dirty="0" smtClean="0"/>
          </a:p>
          <a:p>
            <a:r>
              <a:rPr lang="en-US" sz="1600" b="1" dirty="0" smtClean="0"/>
              <a:t>The </a:t>
            </a:r>
            <a:r>
              <a:rPr lang="en-US" sz="1600" b="1" dirty="0"/>
              <a:t>running of the bulls</a:t>
            </a:r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5791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</a:t>
            </a:r>
            <a:r>
              <a:rPr lang="en-US" sz="1600" smtClean="0"/>
              <a:t>hat </a:t>
            </a:r>
            <a:r>
              <a:rPr lang="en-US" sz="1600" dirty="0"/>
              <a:t>comedian was born Allen Stewart Konigsberg?</a:t>
            </a:r>
            <a:r>
              <a:rPr lang="en-US" sz="1600" b="1" dirty="0" smtClean="0"/>
              <a:t> </a:t>
            </a:r>
            <a:endParaRPr lang="en-US" sz="1600" b="1" dirty="0" smtClean="0"/>
          </a:p>
          <a:p>
            <a:r>
              <a:rPr lang="en-US" sz="1600" b="1" dirty="0" smtClean="0"/>
              <a:t>Woody Allen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50" y="3426618"/>
            <a:ext cx="563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</a:t>
            </a:r>
            <a:r>
              <a:rPr lang="en-US" sz="1400" dirty="0"/>
              <a:t>has to be produced in a writ of habeas corpus?</a:t>
            </a:r>
            <a:r>
              <a:rPr lang="en-US" sz="1400" b="1" dirty="0" smtClean="0"/>
              <a:t> </a:t>
            </a:r>
            <a:endParaRPr lang="en-US" sz="1400" b="1" dirty="0" smtClean="0"/>
          </a:p>
          <a:p>
            <a:r>
              <a:rPr lang="en-US" sz="1400" b="1" dirty="0" smtClean="0"/>
              <a:t>The body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</a:t>
            </a:r>
            <a:r>
              <a:rPr lang="en-US" sz="1400" dirty="0"/>
              <a:t>novel has the ghost of Catherine appearing to Mr. Lockwood?</a:t>
            </a:r>
            <a:endParaRPr lang="en-US" sz="1400" dirty="0" smtClean="0"/>
          </a:p>
          <a:p>
            <a:r>
              <a:rPr lang="en-US" sz="1400" b="1" dirty="0"/>
              <a:t>Wuthering Heights</a:t>
            </a:r>
            <a:endParaRPr lang="en-US" sz="1400" b="1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71675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What's </a:t>
            </a:r>
            <a:r>
              <a:rPr lang="en-US" sz="1400" dirty="0"/>
              <a:t>the great and proud claim to fame of Thomas Crapper?</a:t>
            </a:r>
            <a:endParaRPr lang="en-US" sz="1400" dirty="0" smtClean="0"/>
          </a:p>
          <a:p>
            <a:r>
              <a:rPr lang="en-US" sz="1400" b="1" dirty="0" smtClean="0"/>
              <a:t>The flush toilet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</a:t>
            </a:r>
            <a:r>
              <a:rPr lang="en-US" sz="1400" dirty="0"/>
              <a:t>much does Ventnor Avenue cost in Monopoly?</a:t>
            </a:r>
            <a:endParaRPr lang="en-US" sz="1400" dirty="0" smtClean="0"/>
          </a:p>
          <a:p>
            <a:r>
              <a:rPr lang="en-US" sz="1400" b="1" dirty="0" smtClean="0"/>
              <a:t>$260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November 13, </a:t>
            </a:r>
            <a:r>
              <a:rPr lang="en-US" dirty="0" smtClean="0">
                <a:latin typeface="Century Gothic" pitchFamily="34" charset="0"/>
              </a:rPr>
              <a:t>2013</a:t>
            </a:r>
            <a:endParaRPr lang="en-US" dirty="0" smtClean="0">
              <a:latin typeface="Century Gothic" pitchFamily="34" charset="0"/>
            </a:endParaRP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2013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/>
              <a:t>SAPbiz</a:t>
            </a:r>
          </a:p>
          <a:p>
            <a:pPr algn="ctr">
              <a:spcBef>
                <a:spcPct val="50000"/>
              </a:spcBef>
            </a:pPr>
            <a:r>
              <a:rPr lang="en-US" sz="3200" b="1"/>
              <a:t>Update</a:t>
            </a:r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11/11/2013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Quick Review of the Project Scope</a:t>
            </a:r>
          </a:p>
          <a:p>
            <a:pPr eaLnBrk="1" hangingPunct="1">
              <a:lnSpc>
                <a:spcPct val="90000"/>
              </a:lnSpc>
              <a:buSzTx/>
              <a:buFont typeface="Arial" charset="0"/>
              <a:buChar char="•"/>
            </a:pPr>
            <a:r>
              <a:rPr lang="en-US" sz="2000" dirty="0" smtClean="0"/>
              <a:t>Update on Project Risks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High Level Time Line </a:t>
            </a:r>
            <a:r>
              <a:rPr lang="en-US" sz="1600" dirty="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Important Dates Revisited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Next Steps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A0357E2-703B-4EDA-96D4-FCA7C6A15733}" type="datetime1">
              <a:rPr lang="en-US" smtClean="0">
                <a:latin typeface="Arial" charset="0"/>
              </a:rPr>
              <a:pPr/>
              <a:t>11/11/2013</a:t>
            </a:fld>
            <a:endParaRPr lang="en-US" smtClean="0"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5E69377-0AD5-4C61-94B5-DE14606CC949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400" smtClean="0"/>
              <a:t>Project Scope Update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sz="2000" dirty="0" smtClean="0"/>
              <a:t>	What are we updating?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sz="14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Let’s jump to the project wiki</a:t>
            </a: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https://2013_SAP_Support_Packs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3333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55FBB26-40E7-479E-862C-406858C4EB56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11/11/2013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858DE39-B1A4-4C92-9DD8-585953763D83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533400"/>
            <a:ext cx="6172200" cy="914400"/>
          </a:xfrm>
        </p:spPr>
        <p:txBody>
          <a:bodyPr/>
          <a:lstStyle/>
          <a:p>
            <a:pPr eaLnBrk="1" hangingPunct="1"/>
            <a:r>
              <a:rPr lang="en-US" altLang="en-US" sz="3200" dirty="0"/>
              <a:t>Project Risks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800" b="1" dirty="0"/>
              <a:t>Identified Risks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200" dirty="0" smtClean="0"/>
              <a:t>Two </a:t>
            </a:r>
            <a:r>
              <a:rPr lang="en-US" sz="1200" dirty="0"/>
              <a:t>Phase Testing Approach</a:t>
            </a:r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200" dirty="0"/>
              <a:t>Requires tight coordination and resource availability between the Business &amp; IS&amp;T</a:t>
            </a:r>
          </a:p>
          <a:p>
            <a:pPr lvl="2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200" dirty="0"/>
              <a:t>But … we have three years experience with this approach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200" dirty="0"/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200" dirty="0"/>
              <a:t>Resource availability for the project (both Business &amp; IS&amp;T)</a:t>
            </a:r>
          </a:p>
          <a:p>
            <a:pPr marL="471487" lvl="1" indent="0" eaLnBrk="1" hangingPunct="1">
              <a:spcBef>
                <a:spcPct val="25000"/>
              </a:spcBef>
              <a:buNone/>
              <a:defRPr/>
            </a:pPr>
            <a:r>
              <a:rPr lang="en-US" sz="1200" dirty="0"/>
              <a:t> </a:t>
            </a:r>
          </a:p>
          <a:p>
            <a:pPr lvl="1" eaLnBrk="1" hangingPunct="1">
              <a:spcBef>
                <a:spcPct val="25000"/>
              </a:spcBef>
              <a:buFont typeface="Wingdings" panose="05000000000000000000" pitchFamily="2" charset="2"/>
              <a:buChar char="ü"/>
              <a:defRPr/>
            </a:pPr>
            <a:r>
              <a:rPr lang="en-US" sz="1200" dirty="0"/>
              <a:t>Delay of implementation of pre-Support Pack Projects</a:t>
            </a: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000" dirty="0"/>
              <a:t>OE </a:t>
            </a:r>
            <a:r>
              <a:rPr lang="en-US" sz="1000" dirty="0" smtClean="0"/>
              <a:t>(</a:t>
            </a:r>
            <a:r>
              <a:rPr lang="en-US" sz="1000" dirty="0" smtClean="0"/>
              <a:t>complete and on time</a:t>
            </a:r>
            <a:r>
              <a:rPr lang="en-US" sz="1000" dirty="0" smtClean="0"/>
              <a:t>)</a:t>
            </a: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endParaRPr lang="en-US" sz="1000" dirty="0"/>
          </a:p>
          <a:p>
            <a:pPr lvl="1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200" dirty="0"/>
              <a:t>Impacts from other requested updates</a:t>
            </a:r>
            <a:endParaRPr lang="en-US" sz="1000" dirty="0"/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000" dirty="0"/>
              <a:t>Atlas Java Application 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000" dirty="0"/>
              <a:t>PM Modernization Project</a:t>
            </a:r>
          </a:p>
          <a:p>
            <a:pPr lvl="2" eaLnBrk="1" hangingPunct="1">
              <a:spcBef>
                <a:spcPct val="25000"/>
              </a:spcBef>
              <a:buFont typeface="Wingdings" pitchFamily="2" charset="2"/>
              <a:buChar char="Ø"/>
              <a:defRPr/>
            </a:pPr>
            <a:r>
              <a:rPr lang="en-US" sz="1000" dirty="0" err="1" smtClean="0"/>
              <a:t>SAPweb</a:t>
            </a:r>
            <a:r>
              <a:rPr lang="en-US" sz="1000" dirty="0" smtClean="0"/>
              <a:t> Help </a:t>
            </a:r>
            <a:r>
              <a:rPr lang="en-US" sz="1000" dirty="0"/>
              <a:t>Migration to KB </a:t>
            </a:r>
          </a:p>
          <a:p>
            <a:pPr marL="909637" lvl="2" indent="0" eaLnBrk="1" hangingPunct="1">
              <a:spcBef>
                <a:spcPct val="25000"/>
              </a:spcBef>
              <a:buNone/>
              <a:defRPr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9557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11/11/2013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7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 smtClean="0"/>
              <a:t>High Level Timeline</a:t>
            </a:r>
            <a:endParaRPr lang="en-US" altLang="en-US" sz="3200" dirty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Now </a:t>
            </a:r>
            <a:r>
              <a:rPr lang="en-US" altLang="en-US" sz="1600" dirty="0" smtClean="0"/>
              <a:t>– October : </a:t>
            </a:r>
            <a:r>
              <a:rPr lang="en-US" altLang="en-US" sz="1600" dirty="0"/>
              <a:t>Plan, convert/create/update test scripts in QC, move pending support &amp; project work into production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10/10/2013 : SAP </a:t>
            </a:r>
            <a:r>
              <a:rPr lang="en-US" altLang="en-US" sz="1600" dirty="0"/>
              <a:t>release of year end base level support pack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u="sng" dirty="0"/>
              <a:t>10/21/2013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: End </a:t>
            </a:r>
            <a:r>
              <a:rPr lang="en-US" altLang="en-US" sz="1600" dirty="0"/>
              <a:t>of day production snapshot to be used to refresh test environments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chemeClr val="accent1"/>
                </a:solidFill>
              </a:rPr>
              <a:t>10/19/2013 </a:t>
            </a:r>
            <a:r>
              <a:rPr lang="en-US" altLang="en-US" sz="1600" dirty="0" smtClean="0">
                <a:solidFill>
                  <a:schemeClr val="accent1"/>
                </a:solidFill>
              </a:rPr>
              <a:t>: </a:t>
            </a:r>
            <a:r>
              <a:rPr lang="en-US" altLang="en-US" sz="1600" dirty="0">
                <a:solidFill>
                  <a:schemeClr val="accent1"/>
                </a:solidFill>
              </a:rPr>
              <a:t>Development Freeze begins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rgbClr val="FF0000"/>
                </a:solidFill>
              </a:rPr>
              <a:t>10/31/2013 </a:t>
            </a:r>
            <a:r>
              <a:rPr lang="en-US" altLang="en-US" sz="1600" dirty="0" smtClean="0">
                <a:solidFill>
                  <a:srgbClr val="FF0000"/>
                </a:solidFill>
              </a:rPr>
              <a:t>: </a:t>
            </a:r>
            <a:r>
              <a:rPr lang="en-US" altLang="en-US" sz="1600" dirty="0">
                <a:solidFill>
                  <a:srgbClr val="FF0000"/>
                </a:solidFill>
              </a:rPr>
              <a:t>Last date to implement support &amp; enhancement changes until freeze ends on 12/5/2012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10/25/2013 - </a:t>
            </a:r>
            <a:r>
              <a:rPr lang="en-US" altLang="en-US" sz="1600" dirty="0" smtClean="0"/>
              <a:t>11/1/2013 : </a:t>
            </a:r>
            <a:r>
              <a:rPr lang="en-US" altLang="en-US" sz="1600" dirty="0"/>
              <a:t>Unit test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dirty="0"/>
              <a:t>11/4/2013 - </a:t>
            </a:r>
            <a:r>
              <a:rPr lang="en-US" altLang="en-US" dirty="0" smtClean="0"/>
              <a:t>12/1/2013 : </a:t>
            </a:r>
            <a:r>
              <a:rPr lang="en-US" altLang="en-US" dirty="0"/>
              <a:t>System Integration Test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!!!!</a:t>
            </a:r>
            <a:endParaRPr lang="en-US" altLang="en-US" sz="1600" dirty="0"/>
          </a:p>
          <a:p>
            <a:pPr>
              <a:buFont typeface="Wingdings" pitchFamily="2" charset="2"/>
              <a:buChar char="Ø"/>
            </a:pPr>
            <a:r>
              <a:rPr lang="en-US" altLang="en-US" sz="1600" b="1" dirty="0">
                <a:solidFill>
                  <a:srgbClr val="00B050"/>
                </a:solidFill>
              </a:rPr>
              <a:t>12/7/2013 - </a:t>
            </a:r>
            <a:r>
              <a:rPr lang="en-US" altLang="en-US" sz="1600" b="1" dirty="0" smtClean="0">
                <a:solidFill>
                  <a:srgbClr val="00B050"/>
                </a:solidFill>
              </a:rPr>
              <a:t>12/8/2013 :</a:t>
            </a:r>
            <a:r>
              <a:rPr lang="en-US" altLang="en-US" sz="1600" dirty="0" smtClean="0">
                <a:solidFill>
                  <a:srgbClr val="00B050"/>
                </a:solidFill>
              </a:rPr>
              <a:t> </a:t>
            </a:r>
            <a:r>
              <a:rPr lang="en-US" altLang="en-US" sz="1600" b="1" dirty="0">
                <a:solidFill>
                  <a:srgbClr val="00B050"/>
                </a:solidFill>
              </a:rPr>
              <a:t>Go-live </a:t>
            </a:r>
            <a:r>
              <a:rPr lang="en-US" altLang="en-US" sz="1600" b="1" dirty="0" smtClean="0">
                <a:solidFill>
                  <a:srgbClr val="00B050"/>
                </a:solidFill>
              </a:rPr>
              <a:t>weekend</a:t>
            </a:r>
            <a:endParaRPr lang="en-US" altLang="en-US" sz="16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12/11/2013 </a:t>
            </a:r>
            <a:r>
              <a:rPr lang="en-US" altLang="en-US" sz="1600" dirty="0" smtClean="0"/>
              <a:t>: Development </a:t>
            </a:r>
            <a:r>
              <a:rPr lang="en-US" altLang="en-US" sz="1600" dirty="0"/>
              <a:t>Freeze ends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79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11/11/2013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53281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61975"/>
            <a:ext cx="8686800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69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F24C72-121D-40AC-BE85-1357F906973A}" type="datetime1">
              <a:rPr lang="en-US" smtClean="0">
                <a:latin typeface="Arial" charset="0"/>
              </a:rPr>
              <a:pPr/>
              <a:t>11/11/2013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82572C-ED2A-43F5-9ADA-F56883E2393B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Testing Timeline Details</a:t>
            </a:r>
            <a:br>
              <a:rPr lang="en-US" sz="2400" smtClean="0"/>
            </a:br>
            <a:endParaRPr lang="en-US" sz="2400" smtClean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600" dirty="0" smtClean="0"/>
              <a:t>Let’s look at the Plans and Schedule on the wiki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dirty="0" smtClean="0">
              <a:hlinkClick r:id="rId3"/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200" dirty="0" smtClean="0">
                <a:hlinkClick r:id="rId4"/>
              </a:rPr>
              <a:t>https://2013_SAP_Support_Packs</a:t>
            </a:r>
            <a:endParaRPr lang="en-US" sz="12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35817</TotalTime>
  <Words>752</Words>
  <Application>Microsoft Office PowerPoint</Application>
  <PresentationFormat>On-screen Show (4:3)</PresentationFormat>
  <Paragraphs>242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Quadrant</vt:lpstr>
      <vt:lpstr>Trivial Pursuits</vt:lpstr>
      <vt:lpstr> And the answers are …</vt:lpstr>
      <vt:lpstr>    </vt:lpstr>
      <vt:lpstr>Agenda</vt:lpstr>
      <vt:lpstr>Project Scope Update </vt:lpstr>
      <vt:lpstr>Project Risks</vt:lpstr>
      <vt:lpstr>High Level Timeline</vt:lpstr>
      <vt:lpstr> Where are we now? Project Landscape</vt:lpstr>
      <vt:lpstr>Testing Timeline Details </vt:lpstr>
      <vt:lpstr>Where are we now? Test execution</vt:lpstr>
      <vt:lpstr>Testing Recap (continued)</vt:lpstr>
      <vt:lpstr>Issues</vt:lpstr>
      <vt:lpstr>High Level Timeline</vt:lpstr>
      <vt:lpstr>Next Steps</vt:lpstr>
      <vt:lpstr>Not-soTrivial Pursuits</vt:lpstr>
      <vt:lpstr>Questions?</vt:lpstr>
      <vt:lpstr>the running of the bulls …</vt:lpstr>
    </vt:vector>
  </TitlesOfParts>
  <Company>Administrative Computing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Massachusetts  Institute of Technology</cp:lastModifiedBy>
  <cp:revision>774</cp:revision>
  <cp:lastPrinted>1601-01-01T00:00:00Z</cp:lastPrinted>
  <dcterms:created xsi:type="dcterms:W3CDTF">2004-07-29T20:09:46Z</dcterms:created>
  <dcterms:modified xsi:type="dcterms:W3CDTF">2013-11-12T00:51:00Z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