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64" r:id="rId3"/>
    <p:sldId id="258" r:id="rId4"/>
    <p:sldId id="257" r:id="rId5"/>
    <p:sldId id="259" r:id="rId6"/>
    <p:sldId id="262" r:id="rId7"/>
    <p:sldId id="261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87C55-2905-4656-9955-7913D6741753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E1A7AB-BB94-42D9-BEA0-926CD796D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126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16204" indent="-275463" defTabSz="91361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01852" indent="-220370" defTabSz="91361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542593" indent="-220370" defTabSz="91361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983334" indent="-220370" defTabSz="91361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08370F8-BA7C-4D53-8D62-DFA3BD1EDD51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16204" indent="-275463" defTabSz="91361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01852" indent="-220370" defTabSz="91361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542593" indent="-220370" defTabSz="91361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983334" indent="-220370" defTabSz="91361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solidFill>
                  <a:prstClr val="black"/>
                </a:solidFill>
                <a:latin typeface="Arial" charset="0"/>
              </a:rPr>
              <a:pPr/>
              <a:t>2</a:t>
            </a:fld>
            <a:endParaRPr lang="en-US" smtClean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16204" indent="-275463" defTabSz="91361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01852" indent="-220370" defTabSz="91361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542593" indent="-220370" defTabSz="91361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983334" indent="-220370" defTabSz="91361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solidFill>
                  <a:prstClr val="black"/>
                </a:solidFill>
                <a:latin typeface="Arial" charset="0"/>
              </a:rPr>
              <a:pPr/>
              <a:t>4</a:t>
            </a:fld>
            <a:endParaRPr lang="en-US" smtClean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16204" indent="-275463" defTabSz="91361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01852" indent="-220370" defTabSz="91361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542593" indent="-220370" defTabSz="91361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983334" indent="-220370" defTabSz="91361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16204" indent="-275463" defTabSz="91361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01852" indent="-220370" defTabSz="91361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542593" indent="-220370" defTabSz="91361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983334" indent="-220370" defTabSz="91361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856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166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852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4966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005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618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938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6649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1442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725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77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64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507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2659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423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100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591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635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55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408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643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781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1E8C49-A3BE-4805-966F-4C548AA744F2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17C8FC-535D-41E0-B7FD-BFE8F44920DB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486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1E8C49-A3BE-4805-966F-4C548AA744F2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17C8FC-535D-41E0-B7FD-BFE8F44920DB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412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December</a:t>
            </a:r>
            <a:r>
              <a:rPr lang="en-US" dirty="0" smtClean="0">
                <a:latin typeface="Century Gothic" pitchFamily="34" charset="0"/>
              </a:rPr>
              <a:t> 3, </a:t>
            </a:r>
            <a:r>
              <a:rPr lang="en-US" dirty="0" smtClean="0">
                <a:latin typeface="Century Gothic" pitchFamily="34" charset="0"/>
              </a:rPr>
              <a:t>2013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2013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 dirty="0" smtClean="0"/>
              <a:t>Steering Committee</a:t>
            </a: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Go/no-go</a:t>
            </a:r>
            <a:endParaRPr lang="en-US" sz="3200" b="1" dirty="0"/>
          </a:p>
          <a:p>
            <a:pPr algn="ctr">
              <a:spcBef>
                <a:spcPct val="50000"/>
              </a:spcBef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4107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solidFill>
                  <a:srgbClr val="000000"/>
                </a:solidFill>
                <a:latin typeface="Arial" charset="0"/>
              </a:rPr>
              <a:pPr/>
              <a:t>12/3/2013</a:t>
            </a:fld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solidFill>
                  <a:srgbClr val="000000"/>
                </a:solidFill>
                <a:latin typeface="Arial" charset="0"/>
              </a:rPr>
              <a:pPr/>
              <a:t>2</a:t>
            </a:fld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We can jump to RT for details: </a:t>
            </a: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151127"/>
              </p:ext>
            </p:extLst>
          </p:nvPr>
        </p:nvGraphicFramePr>
        <p:xfrm>
          <a:off x="2590800" y="2743200"/>
          <a:ext cx="4419599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/>
                <a:gridCol w="445894"/>
                <a:gridCol w="799987"/>
                <a:gridCol w="721300"/>
                <a:gridCol w="721300"/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12/2/13)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MIT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Infrastructure Related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Production Issue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870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Issues </a:t>
            </a:r>
            <a:r>
              <a:rPr lang="en-US" sz="2000" smtClean="0"/>
              <a:t>(cont.)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How does it compare to prior years?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303C30-B4C8-4CBF-BD20-D9B081135524}" type="datetime1">
              <a:rPr lang="en-US" smtClean="0">
                <a:solidFill>
                  <a:srgbClr val="000000"/>
                </a:solidFill>
                <a:latin typeface="Arial" charset="0"/>
              </a:rPr>
              <a:pPr/>
              <a:t>12/3/2013</a:t>
            </a:fld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95F56E4-C69C-4F3E-B829-AC3F7A9BFAA3}" type="slidenum">
              <a:rPr 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580495"/>
              </p:ext>
            </p:extLst>
          </p:nvPr>
        </p:nvGraphicFramePr>
        <p:xfrm>
          <a:off x="1143000" y="2667000"/>
          <a:ext cx="5562601" cy="2936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6880"/>
                <a:gridCol w="853440"/>
                <a:gridCol w="777241"/>
                <a:gridCol w="1112520"/>
                <a:gridCol w="1112520"/>
              </a:tblGrid>
              <a:tr h="3709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2010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2013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3709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Issues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86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SAP</a:t>
                      </a:r>
                      <a:r>
                        <a:rPr lang="en-US" sz="1800" baseline="0" dirty="0" smtClean="0"/>
                        <a:t>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MIT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91459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 fixes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42</a:t>
                      </a:r>
                      <a:endParaRPr lang="en-US" sz="1800" dirty="0"/>
                    </a:p>
                  </a:txBody>
                  <a:tcPr marT="45730" marB="4573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0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solidFill>
                  <a:srgbClr val="000000"/>
                </a:solidFill>
                <a:latin typeface="Arial" charset="0"/>
              </a:rPr>
              <a:pPr/>
              <a:t>12/3/2013</a:t>
            </a:fld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Issues (</a:t>
            </a:r>
            <a:r>
              <a:rPr lang="en-US" sz="2800" dirty="0" err="1" smtClean="0"/>
              <a:t>cont</a:t>
            </a:r>
            <a:r>
              <a:rPr lang="en-US" sz="2800" dirty="0" smtClean="0"/>
              <a:t>)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q"/>
            </a:pPr>
            <a:r>
              <a:rPr lang="en-US" sz="1400" b="1" dirty="0" smtClean="0">
                <a:solidFill>
                  <a:srgbClr val="002060"/>
                </a:solidFill>
              </a:rPr>
              <a:t>Identified 86 issues/ resolved 82/ balance of </a:t>
            </a:r>
            <a:r>
              <a:rPr lang="en-US" sz="1400" b="1" dirty="0">
                <a:solidFill>
                  <a:srgbClr val="002060"/>
                </a:solidFill>
              </a:rPr>
              <a:t>4</a:t>
            </a:r>
            <a:r>
              <a:rPr lang="en-US" sz="1400" b="1" dirty="0" smtClean="0">
                <a:solidFill>
                  <a:srgbClr val="002060"/>
                </a:solidFill>
              </a:rPr>
              <a:t> – in process</a:t>
            </a:r>
          </a:p>
          <a:p>
            <a:pPr lvl="1">
              <a:buFont typeface="Wingdings" pitchFamily="2" charset="2"/>
              <a:buChar char="q"/>
            </a:pPr>
            <a:r>
              <a:rPr lang="en-US" sz="1400" b="1" dirty="0" smtClean="0">
                <a:solidFill>
                  <a:srgbClr val="002060"/>
                </a:solidFill>
              </a:rPr>
              <a:t>SAP issues of particular concern</a:t>
            </a:r>
          </a:p>
          <a:p>
            <a:pPr lvl="2">
              <a:buFont typeface="Wingdings" pitchFamily="2" charset="2"/>
              <a:buChar char="q"/>
            </a:pPr>
            <a:r>
              <a:rPr lang="en-US" sz="1400" b="1" dirty="0">
                <a:solidFill>
                  <a:srgbClr val="002060"/>
                </a:solidFill>
              </a:rPr>
              <a:t>EH&amp;S Supervisor Injury Report – source for OSHA reporting </a:t>
            </a:r>
            <a:r>
              <a:rPr lang="en-US" sz="1400" b="1" dirty="0" smtClean="0">
                <a:solidFill>
                  <a:srgbClr val="002060"/>
                </a:solidFill>
              </a:rPr>
              <a:t>(resolved)</a:t>
            </a:r>
          </a:p>
          <a:p>
            <a:pPr lvl="2">
              <a:buFont typeface="Wingdings" pitchFamily="2" charset="2"/>
              <a:buChar char="q"/>
            </a:pPr>
            <a:r>
              <a:rPr lang="en-US" sz="1400" b="1" dirty="0" smtClean="0">
                <a:solidFill>
                  <a:srgbClr val="002060"/>
                </a:solidFill>
              </a:rPr>
              <a:t>Tax </a:t>
            </a:r>
            <a:r>
              <a:rPr lang="en-US" sz="1400" b="1" dirty="0">
                <a:solidFill>
                  <a:srgbClr val="002060"/>
                </a:solidFill>
              </a:rPr>
              <a:t>File Download for </a:t>
            </a:r>
            <a:r>
              <a:rPr lang="en-US" sz="1400" b="1" dirty="0" smtClean="0">
                <a:solidFill>
                  <a:srgbClr val="002060"/>
                </a:solidFill>
              </a:rPr>
              <a:t>transmission (resolved)</a:t>
            </a:r>
          </a:p>
          <a:p>
            <a:pPr lvl="2">
              <a:buFont typeface="Wingdings" pitchFamily="2" charset="2"/>
              <a:buChar char="q"/>
            </a:pPr>
            <a:r>
              <a:rPr lang="en-US" sz="1400" b="1" dirty="0" smtClean="0">
                <a:solidFill>
                  <a:srgbClr val="002060"/>
                </a:solidFill>
              </a:rPr>
              <a:t>Finance Summary and Detail report (requires an MIT </a:t>
            </a:r>
            <a:r>
              <a:rPr lang="en-US" sz="1400" b="1" smtClean="0">
                <a:solidFill>
                  <a:srgbClr val="002060"/>
                </a:solidFill>
              </a:rPr>
              <a:t>fix )</a:t>
            </a:r>
            <a:endParaRPr lang="en-US" sz="1400" b="1" dirty="0" smtClean="0">
              <a:solidFill>
                <a:srgbClr val="002060"/>
              </a:solidFill>
            </a:endParaRPr>
          </a:p>
          <a:p>
            <a:pPr lvl="3">
              <a:buFont typeface="Wingdings" pitchFamily="2" charset="2"/>
              <a:buChar char="q"/>
            </a:pPr>
            <a:r>
              <a:rPr lang="en-US" sz="1400" b="1" dirty="0" smtClean="0">
                <a:solidFill>
                  <a:srgbClr val="002060"/>
                </a:solidFill>
              </a:rPr>
              <a:t>9 Reports in all</a:t>
            </a:r>
          </a:p>
          <a:p>
            <a:pPr lvl="3">
              <a:buFont typeface="Wingdings" pitchFamily="2" charset="2"/>
              <a:buChar char="q"/>
            </a:pPr>
            <a:r>
              <a:rPr lang="en-US" sz="1400" b="1" dirty="0">
                <a:solidFill>
                  <a:srgbClr val="002060"/>
                </a:solidFill>
              </a:rPr>
              <a:t>9</a:t>
            </a:r>
            <a:r>
              <a:rPr lang="en-US" sz="1400" b="1" dirty="0" smtClean="0">
                <a:solidFill>
                  <a:srgbClr val="002060"/>
                </a:solidFill>
              </a:rPr>
              <a:t> Complete</a:t>
            </a:r>
          </a:p>
          <a:p>
            <a:pPr lvl="2">
              <a:buFont typeface="Wingdings" pitchFamily="2" charset="2"/>
              <a:buChar char="q"/>
            </a:pPr>
            <a:r>
              <a:rPr lang="en-US" sz="1400" b="1" dirty="0" smtClean="0">
                <a:solidFill>
                  <a:srgbClr val="002060"/>
                </a:solidFill>
              </a:rPr>
              <a:t>ITS issue (resolved)</a:t>
            </a:r>
          </a:p>
          <a:p>
            <a:pPr lvl="2">
              <a:buFont typeface="Wingdings" pitchFamily="2" charset="2"/>
              <a:buChar char="q"/>
            </a:pPr>
            <a:r>
              <a:rPr lang="en-US" sz="1400" b="1" dirty="0" err="1" smtClean="0">
                <a:solidFill>
                  <a:srgbClr val="002060"/>
                </a:solidFill>
              </a:rPr>
              <a:t>Webdynpro</a:t>
            </a:r>
            <a:r>
              <a:rPr lang="en-US" sz="1400" b="1" dirty="0" smtClean="0">
                <a:solidFill>
                  <a:srgbClr val="002060"/>
                </a:solidFill>
              </a:rPr>
              <a:t> running in Firefox issue (resolved – worked through the weekend)</a:t>
            </a:r>
          </a:p>
          <a:p>
            <a:pPr lvl="2">
              <a:buFont typeface="Wingdings" pitchFamily="2" charset="2"/>
              <a:buChar char="q"/>
            </a:pPr>
            <a:endParaRPr lang="en-US" sz="1400" b="1" dirty="0">
              <a:solidFill>
                <a:srgbClr val="002060"/>
              </a:solidFill>
            </a:endParaRPr>
          </a:p>
          <a:p>
            <a:pPr marL="909637" lvl="2" indent="0">
              <a:buNone/>
            </a:pPr>
            <a:endParaRPr lang="en-US" sz="1400" b="1" dirty="0" smtClean="0">
              <a:solidFill>
                <a:srgbClr val="002060"/>
              </a:solidFill>
            </a:endParaRPr>
          </a:p>
          <a:p>
            <a:pPr marL="909637" lvl="2" indent="0">
              <a:buNone/>
            </a:pPr>
            <a:r>
              <a:rPr lang="en-US" sz="1400" b="1" dirty="0" smtClean="0">
                <a:solidFill>
                  <a:srgbClr val="002060"/>
                </a:solidFill>
              </a:rPr>
              <a:t>Let’s jump to RT  to review open issues …</a:t>
            </a:r>
          </a:p>
          <a:p>
            <a:pPr lvl="2">
              <a:buFont typeface="Wingdings" pitchFamily="2" charset="2"/>
              <a:buChar char="q"/>
            </a:pPr>
            <a:endParaRPr lang="en-US" sz="1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03243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2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2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forward with the upgrade this weekend</a:t>
            </a:r>
          </a:p>
          <a:p>
            <a:pPr lvl="1"/>
            <a:r>
              <a:rPr lang="en-US" dirty="0" smtClean="0"/>
              <a:t>ERP</a:t>
            </a:r>
          </a:p>
          <a:p>
            <a:pPr lvl="1"/>
            <a:r>
              <a:rPr lang="en-US" dirty="0" smtClean="0"/>
              <a:t>Portal</a:t>
            </a:r>
          </a:p>
          <a:p>
            <a:pPr lvl="1"/>
            <a:r>
              <a:rPr lang="en-US" dirty="0" smtClean="0"/>
              <a:t>GRC</a:t>
            </a:r>
          </a:p>
          <a:p>
            <a:pPr lvl="1"/>
            <a:r>
              <a:rPr lang="en-US" dirty="0" smtClean="0"/>
              <a:t>ADS (hold)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8E7941-DAFF-430D-A4EA-6EBC18AC07BB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12/3/2013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D654C-8D79-4EDA-AACF-51FC08157A4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364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12/3/2013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Cutover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+mj-lt"/>
              <a:buAutoNum type="romanUcPeriod"/>
            </a:pPr>
            <a:r>
              <a:rPr lang="en-US" sz="1800" dirty="0" smtClean="0"/>
              <a:t>Preparation work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System Isolation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Support Pack Application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Post Upgrade Processes (conversions, validations) </a:t>
            </a:r>
          </a:p>
          <a:p>
            <a:pPr>
              <a:buFont typeface="+mj-lt"/>
              <a:buAutoNum type="romanUcPeriod"/>
            </a:pPr>
            <a:r>
              <a:rPr lang="en-US" sz="1800" b="1" dirty="0" smtClean="0">
                <a:solidFill>
                  <a:srgbClr val="00B050"/>
                </a:solidFill>
              </a:rPr>
              <a:t>Go-live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/>
              <a:t>Let’s jump to the project wiki’s Cutover Plan page and take a look at the plan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37646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12/3/2013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Next Steps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dirty="0" smtClean="0"/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12/4/2013 Transport Review (2:00pm)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12/4/2013 Action Log Review (3:00pm) </a:t>
            </a:r>
          </a:p>
          <a:p>
            <a:pP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B050"/>
                </a:solidFill>
              </a:rPr>
              <a:t>12/6/2013 (5:00pm) - 12/8/2013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</a:rPr>
              <a:t>Go-live weekend!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Meaning … we’ll have to execute a cutover plan!!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48743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291</Words>
  <Application>Microsoft Office PowerPoint</Application>
  <PresentationFormat>On-screen Show (4:3)</PresentationFormat>
  <Paragraphs>133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Quadrant</vt:lpstr>
      <vt:lpstr>1_Quadrant</vt:lpstr>
      <vt:lpstr>    </vt:lpstr>
      <vt:lpstr>Issues</vt:lpstr>
      <vt:lpstr>Issues (cont.)</vt:lpstr>
      <vt:lpstr>Issues (cont)</vt:lpstr>
      <vt:lpstr>Recommendation</vt:lpstr>
      <vt:lpstr>Cutover</vt:lpstr>
      <vt:lpstr>Next Steps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Issues</dc:title>
  <dc:creator>Massachusetts  Institute of Technology</dc:creator>
  <cp:lastModifiedBy>Massachusetts  Institute of Technology</cp:lastModifiedBy>
  <cp:revision>8</cp:revision>
  <dcterms:created xsi:type="dcterms:W3CDTF">2013-12-03T19:40:02Z</dcterms:created>
  <dcterms:modified xsi:type="dcterms:W3CDTF">2013-12-04T03:06:48Z</dcterms:modified>
</cp:coreProperties>
</file>